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308" r:id="rId4"/>
    <p:sldId id="307" r:id="rId5"/>
    <p:sldId id="304" r:id="rId6"/>
    <p:sldId id="278" r:id="rId7"/>
    <p:sldId id="310" r:id="rId8"/>
    <p:sldId id="312" r:id="rId9"/>
    <p:sldId id="279" r:id="rId10"/>
    <p:sldId id="280" r:id="rId11"/>
    <p:sldId id="276" r:id="rId12"/>
    <p:sldId id="314" r:id="rId13"/>
    <p:sldId id="317" r:id="rId14"/>
    <p:sldId id="268" r:id="rId15"/>
    <p:sldId id="319" r:id="rId16"/>
    <p:sldId id="273" r:id="rId17"/>
    <p:sldId id="274" r:id="rId18"/>
    <p:sldId id="275" r:id="rId19"/>
    <p:sldId id="320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9" d="100"/>
          <a:sy n="59" d="100"/>
        </p:scale>
        <p:origin x="1428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2/20/2022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2/20/2022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2/20/2022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2/20/2022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2/20/2022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2/20/2022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2/20/2022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04800"/>
            <a:ext cx="8001000" cy="2286001"/>
          </a:xfrm>
        </p:spPr>
        <p:txBody>
          <a:bodyPr>
            <a:normAutofit/>
          </a:bodyPr>
          <a:lstStyle/>
          <a:p>
            <a:br>
              <a:rPr lang="en-US" dirty="0"/>
            </a:br>
            <a:r>
              <a:rPr lang="en-US" dirty="0"/>
              <a:t>MENGANALISIS KEBIJAKAN</a:t>
            </a:r>
            <a:br>
              <a:rPr lang="en-US" dirty="0"/>
            </a:br>
            <a:r>
              <a:rPr lang="en-US" sz="3600" dirty="0">
                <a:latin typeface="Agency FB" panose="020B0503020202020204" pitchFamily="34" charset="0"/>
              </a:rPr>
              <a:t>(MEMAHAMI MODEL DALAM ANALISIS KEBIJAKAN) 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611606"/>
            <a:ext cx="7772400" cy="1798593"/>
          </a:xfrm>
        </p:spPr>
        <p:txBody>
          <a:bodyPr>
            <a:normAutofit fontScale="62500" lnSpcReduction="20000"/>
          </a:bodyPr>
          <a:lstStyle/>
          <a:p>
            <a:r>
              <a:rPr lang="en-US" sz="6700" dirty="0">
                <a:latin typeface="Arial Rounded MT Bold" pitchFamily="34" charset="0"/>
              </a:rPr>
              <a:t>DR. NOVITA TRESIANA</a:t>
            </a:r>
          </a:p>
          <a:p>
            <a:r>
              <a:rPr lang="en-US" sz="6700" dirty="0"/>
              <a:t> </a:t>
            </a:r>
          </a:p>
          <a:p>
            <a:r>
              <a:rPr lang="en-US" sz="6700" b="1" dirty="0"/>
              <a:t>PERTEMUAN 4</a:t>
            </a:r>
          </a:p>
          <a:p>
            <a:endParaRPr lang="en-US" sz="9600" b="1" dirty="0"/>
          </a:p>
        </p:txBody>
      </p:sp>
    </p:spTree>
    <p:extLst>
      <p:ext uri="{BB962C8B-B14F-4D97-AF65-F5344CB8AC3E}">
        <p14:creationId xmlns:p14="http://schemas.microsoft.com/office/powerpoint/2010/main" val="404224821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4403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nn-NO" sz="2000" dirty="0"/>
              <a:t>1). Analisa yang didasarkan pada alur proses kebijakan </a:t>
            </a:r>
            <a:r>
              <a:rPr lang="nn-NO" sz="2000" u="sng" dirty="0"/>
              <a:t>norma</a:t>
            </a:r>
            <a:r>
              <a:rPr lang="nn-NO" sz="2000" dirty="0"/>
              <a:t>l </a:t>
            </a:r>
          </a:p>
          <a:p>
            <a:pPr marL="0" indent="0" algn="ctr">
              <a:buNone/>
            </a:pPr>
            <a:r>
              <a:rPr lang="nn-NO" sz="2000" dirty="0"/>
              <a:t>2)   Analisa yang dibangun berdasarkan alur proses kebijakan dalam situasi   </a:t>
            </a:r>
            <a:r>
              <a:rPr lang="nn-NO" sz="2000" u="sng" dirty="0"/>
              <a:t>abnormal.</a:t>
            </a:r>
            <a:r>
              <a:rPr lang="nn-NO" sz="2000" dirty="0"/>
              <a:t> </a:t>
            </a:r>
            <a:endParaRPr lang="en-US" sz="20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825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1905000"/>
            <a:ext cx="8610600" cy="472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4682052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742950" indent="-742950">
              <a:buAutoNum type="arabicPeriod"/>
            </a:pPr>
            <a:r>
              <a:rPr lang="en-US" sz="4000" b="1" dirty="0"/>
              <a:t>BUAT DIFINISI PERMASALAHAN BARU</a:t>
            </a:r>
          </a:p>
          <a:p>
            <a:pPr marL="742950" indent="-742950">
              <a:buFont typeface="Arial" pitchFamily="34" charset="0"/>
              <a:buAutoNum type="arabicPeriod"/>
            </a:pPr>
            <a:r>
              <a:rPr lang="en-US" sz="4000" b="1" dirty="0"/>
              <a:t>BUAT MODEL GUNAKAN ASUMSI BERBEDA ATAU PENGEMBANGAN MODEL YANG ADA</a:t>
            </a:r>
          </a:p>
          <a:p>
            <a:pPr marL="742950" indent="-742950" algn="ctr">
              <a:buAutoNum type="arabicPeriod"/>
            </a:pPr>
            <a:endParaRPr lang="en-US" sz="4000" b="1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FF0000"/>
                </a:solidFill>
              </a:rPr>
              <a:t>TUGAS MODELING </a:t>
            </a:r>
          </a:p>
        </p:txBody>
      </p:sp>
    </p:spTree>
    <p:extLst>
      <p:ext uri="{BB962C8B-B14F-4D97-AF65-F5344CB8AC3E}">
        <p14:creationId xmlns:p14="http://schemas.microsoft.com/office/powerpoint/2010/main" val="74890881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4767072"/>
          </a:xfrm>
        </p:spPr>
        <p:txBody>
          <a:bodyPr>
            <a:normAutofit lnSpcReduction="10000"/>
          </a:bodyPr>
          <a:lstStyle/>
          <a:p>
            <a:pPr marL="109728" indent="0" algn="ctr">
              <a:buNone/>
            </a:pPr>
            <a:r>
              <a:rPr lang="en-US" sz="3600" b="1" u="sng" dirty="0">
                <a:solidFill>
                  <a:srgbClr val="0070C0"/>
                </a:solidFill>
              </a:rPr>
              <a:t>ISU FATMA MUI  HARAM ROKOK</a:t>
            </a:r>
          </a:p>
          <a:p>
            <a:pPr marL="109728" indent="0">
              <a:buNone/>
            </a:pPr>
            <a:endParaRPr lang="en-US" b="1" dirty="0">
              <a:solidFill>
                <a:srgbClr val="FF0000"/>
              </a:solidFill>
            </a:endParaRPr>
          </a:p>
          <a:p>
            <a:pPr marL="109728" indent="0">
              <a:buNone/>
            </a:pPr>
            <a:r>
              <a:rPr lang="en-US" b="1" dirty="0">
                <a:solidFill>
                  <a:srgbClr val="FF0000"/>
                </a:solidFill>
              </a:rPr>
              <a:t>MAHASISWA DIMINTA MENCARI ARTIKEL TENTANG PENGATURAN </a:t>
            </a:r>
            <a:r>
              <a:rPr lang="en-US" b="1" dirty="0" err="1">
                <a:solidFill>
                  <a:srgbClr val="FF0000"/>
                </a:solidFill>
              </a:rPr>
              <a:t>rokok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dan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menganalisis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bagaimana</a:t>
            </a:r>
            <a:r>
              <a:rPr lang="en-US" b="1" dirty="0">
                <a:solidFill>
                  <a:srgbClr val="FF0000"/>
                </a:solidFill>
              </a:rPr>
              <a:t> proses </a:t>
            </a:r>
            <a:r>
              <a:rPr lang="en-US" b="1" dirty="0" err="1">
                <a:solidFill>
                  <a:srgbClr val="FF0000"/>
                </a:solidFill>
              </a:rPr>
              <a:t>pertarungan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wacana</a:t>
            </a:r>
            <a:r>
              <a:rPr lang="en-US" b="1" dirty="0">
                <a:solidFill>
                  <a:srgbClr val="FF0000"/>
                </a:solidFill>
              </a:rPr>
              <a:t> yang </a:t>
            </a:r>
            <a:r>
              <a:rPr lang="en-US" b="1" dirty="0" err="1">
                <a:solidFill>
                  <a:srgbClr val="FF0000"/>
                </a:solidFill>
              </a:rPr>
              <a:t>terjadi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dan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pola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umum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apa</a:t>
            </a:r>
            <a:r>
              <a:rPr lang="en-US" b="1" dirty="0">
                <a:solidFill>
                  <a:srgbClr val="FF0000"/>
                </a:solidFill>
              </a:rPr>
              <a:t> yang </a:t>
            </a:r>
            <a:r>
              <a:rPr lang="en-US" b="1" dirty="0" err="1">
                <a:solidFill>
                  <a:srgbClr val="FF0000"/>
                </a:solidFill>
              </a:rPr>
              <a:t>bisa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diketemukan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dari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analisa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tersebut</a:t>
            </a:r>
            <a:endParaRPr lang="en-US" b="1" dirty="0">
              <a:solidFill>
                <a:srgbClr val="FF0000"/>
              </a:solidFill>
            </a:endParaRPr>
          </a:p>
          <a:p>
            <a:pPr marL="109728" indent="0">
              <a:buNone/>
            </a:pPr>
            <a:endParaRPr lang="en-US" b="1" dirty="0">
              <a:solidFill>
                <a:srgbClr val="FF0000"/>
              </a:solidFill>
            </a:endParaRPr>
          </a:p>
          <a:p>
            <a:pPr marL="109728" indent="0">
              <a:buNone/>
            </a:pPr>
            <a:r>
              <a:rPr lang="en-US" b="1" dirty="0">
                <a:solidFill>
                  <a:srgbClr val="FF0000"/>
                </a:solidFill>
              </a:rPr>
              <a:t>MENGANALISIS DAN MERESPON  </a:t>
            </a:r>
            <a:r>
              <a:rPr lang="en-US" b="1" dirty="0" err="1">
                <a:solidFill>
                  <a:srgbClr val="FF0000"/>
                </a:solidFill>
              </a:rPr>
              <a:t>isu</a:t>
            </a:r>
            <a:r>
              <a:rPr lang="en-US" b="1" dirty="0">
                <a:solidFill>
                  <a:srgbClr val="FF0000"/>
                </a:solidFill>
              </a:rPr>
              <a:t> ‘</a:t>
            </a:r>
            <a:r>
              <a:rPr lang="en-US" b="1" dirty="0" err="1">
                <a:solidFill>
                  <a:srgbClr val="FF0000"/>
                </a:solidFill>
              </a:rPr>
              <a:t>rokok</a:t>
            </a:r>
            <a:r>
              <a:rPr lang="en-US" b="1" dirty="0">
                <a:solidFill>
                  <a:srgbClr val="FF0000"/>
                </a:solidFill>
              </a:rPr>
              <a:t>’ </a:t>
            </a:r>
            <a:r>
              <a:rPr lang="en-US" b="1" dirty="0" err="1">
                <a:solidFill>
                  <a:srgbClr val="FF0000"/>
                </a:solidFill>
              </a:rPr>
              <a:t>dalam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kerangka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logika</a:t>
            </a:r>
            <a:r>
              <a:rPr lang="en-US" b="1" dirty="0">
                <a:solidFill>
                  <a:srgbClr val="FF0000"/>
                </a:solidFill>
              </a:rPr>
              <a:t> Garbage – </a:t>
            </a:r>
            <a:r>
              <a:rPr lang="en-US" b="1" dirty="0" err="1">
                <a:solidFill>
                  <a:srgbClr val="FF0000"/>
                </a:solidFill>
              </a:rPr>
              <a:t>Can→Model</a:t>
            </a:r>
            <a:r>
              <a:rPr lang="en-US" b="1" dirty="0">
                <a:solidFill>
                  <a:srgbClr val="FF0000"/>
                </a:solidFill>
              </a:rPr>
              <a:t> Garbage-Can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TUGAS MODELING</a:t>
            </a:r>
          </a:p>
        </p:txBody>
      </p:sp>
    </p:spTree>
    <p:extLst>
      <p:ext uri="{BB962C8B-B14F-4D97-AF65-F5344CB8AC3E}">
        <p14:creationId xmlns:p14="http://schemas.microsoft.com/office/powerpoint/2010/main" val="140175646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>
            <a:normAutofit fontScale="90000"/>
          </a:bodyPr>
          <a:lstStyle/>
          <a:p>
            <a:pPr algn="ctr"/>
            <a:r>
              <a:rPr lang="en-US" sz="3200" dirty="0"/>
              <a:t>PETA PEMIKIRAN BERKAITAN DENGAN MODEL ANALISIS YANG DIGUNAKAN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1524000"/>
            <a:ext cx="8534400" cy="51815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30738036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PROSES KEGIATAN ANALISIS</a:t>
            </a: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1295400"/>
            <a:ext cx="8001000" cy="495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0139042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533400"/>
            <a:ext cx="8763000" cy="60198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285874"/>
            <a:ext cx="7924799" cy="52974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8007393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9728" indent="0">
              <a:buNone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/>
              <a:t>ALUR MODEL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Analisis</a:t>
            </a:r>
            <a:r>
              <a:rPr lang="en-US" dirty="0"/>
              <a:t> </a:t>
            </a:r>
            <a:r>
              <a:rPr lang="en-US" dirty="0" err="1"/>
              <a:t>Kebijakan</a:t>
            </a:r>
            <a:r>
              <a:rPr lang="en-US" dirty="0"/>
              <a:t> 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295400"/>
            <a:ext cx="7972425" cy="5257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276814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5376672"/>
          </a:xfrm>
        </p:spPr>
        <p:txBody>
          <a:bodyPr>
            <a:normAutofit fontScale="47500" lnSpcReduction="20000"/>
          </a:bodyPr>
          <a:lstStyle/>
          <a:p>
            <a:pPr marL="109728" indent="0">
              <a:buNone/>
            </a:pPr>
            <a:r>
              <a:rPr lang="en-US" sz="3300" b="1" dirty="0">
                <a:solidFill>
                  <a:srgbClr val="FF0000"/>
                </a:solidFill>
              </a:rPr>
              <a:t>1. Define the problem </a:t>
            </a:r>
          </a:p>
          <a:p>
            <a:pPr marL="109728" indent="0">
              <a:buNone/>
            </a:pPr>
            <a:r>
              <a:rPr lang="en-US" sz="3300" b="1" dirty="0" err="1"/>
              <a:t>Dalam</a:t>
            </a:r>
            <a:r>
              <a:rPr lang="en-US" sz="3300" b="1" dirty="0"/>
              <a:t> </a:t>
            </a:r>
            <a:r>
              <a:rPr lang="en-US" sz="3300" b="1" dirty="0" err="1"/>
              <a:t>langkah</a:t>
            </a:r>
            <a:r>
              <a:rPr lang="en-US" sz="3300" b="1" dirty="0"/>
              <a:t> </a:t>
            </a:r>
            <a:r>
              <a:rPr lang="en-US" sz="3300" b="1" dirty="0" err="1"/>
              <a:t>pertama</a:t>
            </a:r>
            <a:r>
              <a:rPr lang="en-US" sz="3300" b="1" dirty="0"/>
              <a:t> </a:t>
            </a:r>
            <a:r>
              <a:rPr lang="en-US" sz="3300" b="1" dirty="0" err="1"/>
              <a:t>ini</a:t>
            </a:r>
            <a:r>
              <a:rPr lang="en-US" sz="3300" b="1" dirty="0"/>
              <a:t>, </a:t>
            </a:r>
            <a:r>
              <a:rPr lang="en-US" sz="3300" b="1" dirty="0" err="1"/>
              <a:t>organisasi</a:t>
            </a:r>
            <a:r>
              <a:rPr lang="en-US" sz="3300" b="1" dirty="0"/>
              <a:t> </a:t>
            </a:r>
            <a:r>
              <a:rPr lang="en-US" sz="3300" b="1" dirty="0" err="1"/>
              <a:t>harus</a:t>
            </a:r>
            <a:r>
              <a:rPr lang="en-US" sz="3300" b="1" dirty="0"/>
              <a:t> </a:t>
            </a:r>
            <a:r>
              <a:rPr lang="en-US" sz="3300" b="1" dirty="0" err="1"/>
              <a:t>memahami</a:t>
            </a:r>
            <a:r>
              <a:rPr lang="en-US" sz="3300" b="1" dirty="0"/>
              <a:t> </a:t>
            </a:r>
            <a:r>
              <a:rPr lang="en-US" sz="3300" b="1" dirty="0" err="1"/>
              <a:t>dan</a:t>
            </a:r>
            <a:r>
              <a:rPr lang="en-US" sz="3300" b="1" dirty="0"/>
              <a:t> </a:t>
            </a:r>
            <a:r>
              <a:rPr lang="en-US" sz="3300" b="1" dirty="0" err="1"/>
              <a:t>mendefinisikan</a:t>
            </a:r>
            <a:r>
              <a:rPr lang="en-US" sz="3300" b="1" dirty="0"/>
              <a:t> </a:t>
            </a:r>
            <a:r>
              <a:rPr lang="en-US" sz="3300" b="1" dirty="0" err="1"/>
              <a:t>masalah</a:t>
            </a:r>
            <a:r>
              <a:rPr lang="en-US" sz="3300" b="1" dirty="0"/>
              <a:t> yang </a:t>
            </a:r>
            <a:r>
              <a:rPr lang="en-US" sz="3300" b="1" dirty="0" err="1"/>
              <a:t>dihadapi</a:t>
            </a:r>
            <a:r>
              <a:rPr lang="en-US" sz="3300" b="1" dirty="0"/>
              <a:t>.</a:t>
            </a:r>
          </a:p>
          <a:p>
            <a:pPr marL="109728" indent="0">
              <a:buNone/>
            </a:pPr>
            <a:endParaRPr lang="en-US" sz="3300" b="1" dirty="0"/>
          </a:p>
          <a:p>
            <a:pPr marL="109728" indent="0">
              <a:buNone/>
            </a:pPr>
            <a:r>
              <a:rPr lang="en-US" sz="3300" b="1" dirty="0"/>
              <a:t> </a:t>
            </a:r>
            <a:r>
              <a:rPr lang="en-US" sz="3300" b="1" dirty="0">
                <a:solidFill>
                  <a:srgbClr val="FF0000"/>
                </a:solidFill>
              </a:rPr>
              <a:t>2. Identify the alternatives </a:t>
            </a:r>
          </a:p>
          <a:p>
            <a:pPr marL="109728" indent="0">
              <a:buNone/>
            </a:pPr>
            <a:r>
              <a:rPr lang="en-US" sz="3300" b="1" dirty="0" err="1"/>
              <a:t>Organisasimenyusun</a:t>
            </a:r>
            <a:r>
              <a:rPr lang="en-US" sz="3300" b="1" dirty="0"/>
              <a:t> </a:t>
            </a:r>
            <a:r>
              <a:rPr lang="en-US" sz="3300" b="1" dirty="0" err="1"/>
              <a:t>alternatifpemecahan</a:t>
            </a:r>
            <a:r>
              <a:rPr lang="en-US" sz="3300" b="1" dirty="0"/>
              <a:t> </a:t>
            </a:r>
            <a:r>
              <a:rPr lang="en-US" sz="3300" b="1" dirty="0" err="1"/>
              <a:t>masalahyang</a:t>
            </a:r>
            <a:r>
              <a:rPr lang="en-US" sz="3300" b="1" dirty="0"/>
              <a:t> </a:t>
            </a:r>
            <a:r>
              <a:rPr lang="en-US" sz="3300" b="1" dirty="0" err="1"/>
              <a:t>memungkinkan</a:t>
            </a:r>
            <a:r>
              <a:rPr lang="en-US" sz="3300" b="1" dirty="0"/>
              <a:t>. </a:t>
            </a:r>
          </a:p>
          <a:p>
            <a:pPr marL="109728" indent="0">
              <a:buNone/>
            </a:pPr>
            <a:endParaRPr lang="en-US" sz="3300" b="1" dirty="0"/>
          </a:p>
          <a:p>
            <a:pPr marL="109728" indent="0">
              <a:buNone/>
            </a:pPr>
            <a:r>
              <a:rPr lang="en-US" sz="3300" b="1" dirty="0">
                <a:solidFill>
                  <a:srgbClr val="FF0000"/>
                </a:solidFill>
              </a:rPr>
              <a:t>3. Identify costs and benefits related to each feasible alternative </a:t>
            </a:r>
          </a:p>
          <a:p>
            <a:pPr marL="109728" indent="0">
              <a:buNone/>
            </a:pPr>
            <a:r>
              <a:rPr lang="en-US" sz="3300" b="1" dirty="0" err="1"/>
              <a:t>Atas</a:t>
            </a:r>
            <a:r>
              <a:rPr lang="en-US" sz="3300" b="1" dirty="0"/>
              <a:t> </a:t>
            </a:r>
            <a:r>
              <a:rPr lang="en-US" sz="3300" b="1" dirty="0" err="1"/>
              <a:t>alternatif</a:t>
            </a:r>
            <a:r>
              <a:rPr lang="en-US" sz="3300" b="1" dirty="0"/>
              <a:t> yang </a:t>
            </a:r>
            <a:r>
              <a:rPr lang="en-US" sz="3300" b="1" dirty="0" err="1"/>
              <a:t>Memungkinkan,manajemen</a:t>
            </a:r>
            <a:r>
              <a:rPr lang="en-US" sz="3300" b="1" dirty="0"/>
              <a:t> </a:t>
            </a:r>
            <a:r>
              <a:rPr lang="en-US" sz="3300" b="1" dirty="0" err="1"/>
              <a:t>mengidentifikasi</a:t>
            </a:r>
            <a:r>
              <a:rPr lang="en-US" sz="3300" b="1" dirty="0"/>
              <a:t> </a:t>
            </a:r>
            <a:r>
              <a:rPr lang="en-US" sz="3300" b="1" dirty="0" err="1"/>
              <a:t>perhitungan</a:t>
            </a:r>
            <a:r>
              <a:rPr lang="en-US" sz="3300" b="1" dirty="0"/>
              <a:t> </a:t>
            </a:r>
            <a:r>
              <a:rPr lang="en-US" sz="3300" b="1" dirty="0" err="1"/>
              <a:t>biaya</a:t>
            </a:r>
            <a:r>
              <a:rPr lang="en-US" sz="3300" b="1" dirty="0"/>
              <a:t> </a:t>
            </a:r>
            <a:r>
              <a:rPr lang="en-US" sz="3300" b="1" dirty="0" err="1"/>
              <a:t>dan</a:t>
            </a:r>
            <a:r>
              <a:rPr lang="en-US" sz="3300" b="1" dirty="0"/>
              <a:t> </a:t>
            </a:r>
            <a:r>
              <a:rPr lang="en-US" sz="3300" b="1" dirty="0" err="1"/>
              <a:t>manfaat</a:t>
            </a:r>
            <a:r>
              <a:rPr lang="en-US" sz="3300" b="1" dirty="0"/>
              <a:t>. </a:t>
            </a:r>
            <a:r>
              <a:rPr lang="en-US" sz="3300" b="1" dirty="0" err="1"/>
              <a:t>Biaya-biaya</a:t>
            </a:r>
            <a:r>
              <a:rPr lang="en-US" sz="3300" b="1" dirty="0"/>
              <a:t> yang </a:t>
            </a:r>
            <a:r>
              <a:rPr lang="en-US" sz="3300" b="1" dirty="0" err="1"/>
              <a:t>relevan</a:t>
            </a:r>
            <a:r>
              <a:rPr lang="en-US" sz="3300" b="1" dirty="0"/>
              <a:t> </a:t>
            </a:r>
            <a:r>
              <a:rPr lang="en-US" sz="3300" b="1" dirty="0" err="1"/>
              <a:t>dipertimbangkan</a:t>
            </a:r>
            <a:r>
              <a:rPr lang="en-US" sz="3300" b="1" dirty="0"/>
              <a:t> </a:t>
            </a:r>
            <a:r>
              <a:rPr lang="en-US" sz="3300" b="1" dirty="0" err="1"/>
              <a:t>dan</a:t>
            </a:r>
            <a:r>
              <a:rPr lang="en-US" sz="3300" b="1" dirty="0"/>
              <a:t> yang </a:t>
            </a:r>
            <a:r>
              <a:rPr lang="en-US" sz="3300" b="1" dirty="0" err="1"/>
              <a:t>tidak</a:t>
            </a:r>
            <a:r>
              <a:rPr lang="en-US" sz="3300" b="1" dirty="0"/>
              <a:t> </a:t>
            </a:r>
            <a:r>
              <a:rPr lang="en-US" sz="3300" b="1" dirty="0" err="1"/>
              <a:t>relevan</a:t>
            </a:r>
            <a:r>
              <a:rPr lang="en-US" sz="3300" b="1" dirty="0"/>
              <a:t> </a:t>
            </a:r>
            <a:r>
              <a:rPr lang="en-US" sz="3300" b="1" dirty="0" err="1"/>
              <a:t>diabaikan</a:t>
            </a:r>
            <a:r>
              <a:rPr lang="en-US" sz="3300" b="1" dirty="0"/>
              <a:t>. </a:t>
            </a:r>
          </a:p>
          <a:p>
            <a:pPr marL="109728" indent="0">
              <a:buNone/>
            </a:pPr>
            <a:endParaRPr lang="en-US" sz="3300" b="1" dirty="0"/>
          </a:p>
          <a:p>
            <a:pPr marL="109728" indent="0">
              <a:buNone/>
            </a:pPr>
            <a:r>
              <a:rPr lang="en-US" sz="3300" b="1" dirty="0">
                <a:solidFill>
                  <a:srgbClr val="FF0000"/>
                </a:solidFill>
              </a:rPr>
              <a:t>4. Sum up relevant costs and benefits for each feasible alternative </a:t>
            </a:r>
          </a:p>
          <a:p>
            <a:pPr marL="109728" indent="0">
              <a:buNone/>
            </a:pPr>
            <a:r>
              <a:rPr lang="en-US" sz="3300" b="1" dirty="0" err="1"/>
              <a:t>Tiap</a:t>
            </a:r>
            <a:r>
              <a:rPr lang="en-US" sz="3300" b="1" dirty="0"/>
              <a:t> </a:t>
            </a:r>
            <a:r>
              <a:rPr lang="en-US" sz="3300" b="1" dirty="0" err="1"/>
              <a:t>alternatif</a:t>
            </a:r>
            <a:r>
              <a:rPr lang="en-US" sz="3300" b="1" dirty="0"/>
              <a:t> </a:t>
            </a:r>
            <a:r>
              <a:rPr lang="en-US" sz="3300" b="1" dirty="0" err="1"/>
              <a:t>dihitung</a:t>
            </a:r>
            <a:r>
              <a:rPr lang="en-US" sz="3300" b="1" dirty="0"/>
              <a:t> </a:t>
            </a:r>
            <a:r>
              <a:rPr lang="en-US" sz="3300" b="1" dirty="0" err="1"/>
              <a:t>biaya</a:t>
            </a:r>
            <a:r>
              <a:rPr lang="en-US" sz="3300" b="1" dirty="0"/>
              <a:t> </a:t>
            </a:r>
            <a:r>
              <a:rPr lang="en-US" sz="3300" b="1" dirty="0" err="1"/>
              <a:t>dan</a:t>
            </a:r>
            <a:r>
              <a:rPr lang="en-US" sz="3300" b="1" dirty="0"/>
              <a:t> </a:t>
            </a:r>
            <a:r>
              <a:rPr lang="en-US" sz="3300" b="1" dirty="0" err="1"/>
              <a:t>manfaatnya</a:t>
            </a:r>
            <a:endParaRPr lang="en-US" sz="3300" b="1" dirty="0"/>
          </a:p>
          <a:p>
            <a:pPr marL="109728" indent="0">
              <a:buNone/>
            </a:pPr>
            <a:endParaRPr lang="en-US" sz="3300" b="1" dirty="0"/>
          </a:p>
          <a:p>
            <a:pPr marL="109728" indent="0">
              <a:buNone/>
            </a:pPr>
            <a:r>
              <a:rPr lang="en-US" sz="3300" b="1" dirty="0">
                <a:solidFill>
                  <a:srgbClr val="FF0000"/>
                </a:solidFill>
              </a:rPr>
              <a:t>5. Assess qualitative factors </a:t>
            </a:r>
          </a:p>
          <a:p>
            <a:pPr marL="109728" indent="0">
              <a:buNone/>
            </a:pPr>
            <a:r>
              <a:rPr lang="en-US" sz="3300" b="1" dirty="0" err="1"/>
              <a:t>Dipertimbangkan</a:t>
            </a:r>
            <a:r>
              <a:rPr lang="en-US" sz="3300" b="1" dirty="0"/>
              <a:t> </a:t>
            </a:r>
            <a:r>
              <a:rPr lang="en-US" sz="3300" b="1" dirty="0" err="1"/>
              <a:t>juga</a:t>
            </a:r>
            <a:r>
              <a:rPr lang="en-US" sz="3300" b="1" dirty="0"/>
              <a:t> </a:t>
            </a:r>
            <a:r>
              <a:rPr lang="en-US" sz="3300" b="1" dirty="0" err="1"/>
              <a:t>hal-hal</a:t>
            </a:r>
            <a:r>
              <a:rPr lang="en-US" sz="3300" b="1" dirty="0"/>
              <a:t> yang </a:t>
            </a:r>
            <a:r>
              <a:rPr lang="en-US" sz="3300" b="1" dirty="0" err="1"/>
              <a:t>bersifat</a:t>
            </a:r>
            <a:r>
              <a:rPr lang="en-US" sz="3300" b="1" dirty="0"/>
              <a:t> </a:t>
            </a:r>
            <a:r>
              <a:rPr lang="en-US" sz="3300" b="1" dirty="0" err="1"/>
              <a:t>kualitatif</a:t>
            </a:r>
            <a:r>
              <a:rPr lang="en-US" sz="3300" b="1" dirty="0"/>
              <a:t> </a:t>
            </a:r>
            <a:r>
              <a:rPr lang="en-US" sz="3300" b="1" dirty="0" err="1"/>
              <a:t>karena</a:t>
            </a:r>
            <a:r>
              <a:rPr lang="en-US" sz="3300" b="1" dirty="0"/>
              <a:t> </a:t>
            </a:r>
            <a:r>
              <a:rPr lang="en-US" sz="3300" b="1" dirty="0" err="1"/>
              <a:t>dapat</a:t>
            </a:r>
            <a:r>
              <a:rPr lang="en-US" sz="3300" b="1" dirty="0"/>
              <a:t> </a:t>
            </a:r>
            <a:r>
              <a:rPr lang="en-US" sz="3300" b="1" dirty="0" err="1"/>
              <a:t>mempengaruhi</a:t>
            </a:r>
            <a:r>
              <a:rPr lang="en-US" sz="3300" b="1" dirty="0"/>
              <a:t> </a:t>
            </a:r>
            <a:r>
              <a:rPr lang="en-US" sz="3300" b="1" dirty="0" err="1"/>
              <a:t>pengambilan</a:t>
            </a:r>
            <a:r>
              <a:rPr lang="en-US" sz="3300" b="1" dirty="0"/>
              <a:t> </a:t>
            </a:r>
            <a:r>
              <a:rPr lang="en-US" sz="3300" b="1" dirty="0" err="1"/>
              <a:t>keputusan</a:t>
            </a:r>
            <a:r>
              <a:rPr lang="en-US" sz="3300" b="1" dirty="0"/>
              <a:t>. </a:t>
            </a:r>
          </a:p>
          <a:p>
            <a:pPr marL="109728" indent="0">
              <a:buNone/>
            </a:pPr>
            <a:endParaRPr lang="en-US" sz="3300" b="1" dirty="0"/>
          </a:p>
          <a:p>
            <a:pPr marL="109728" indent="0">
              <a:buNone/>
            </a:pPr>
            <a:r>
              <a:rPr lang="en-US" sz="3300" b="1" dirty="0">
                <a:solidFill>
                  <a:srgbClr val="FF0000"/>
                </a:solidFill>
              </a:rPr>
              <a:t>6. Make the decision </a:t>
            </a:r>
          </a:p>
          <a:p>
            <a:pPr marL="109728" indent="0">
              <a:buNone/>
            </a:pPr>
            <a:r>
              <a:rPr lang="en-US" sz="3300" b="1" dirty="0" err="1"/>
              <a:t>Setelah</a:t>
            </a:r>
            <a:r>
              <a:rPr lang="en-US" sz="3300" b="1" dirty="0"/>
              <a:t> </a:t>
            </a:r>
            <a:r>
              <a:rPr lang="en-US" sz="3300" b="1" dirty="0" err="1"/>
              <a:t>seluruh</a:t>
            </a:r>
            <a:r>
              <a:rPr lang="en-US" sz="3300" b="1" dirty="0"/>
              <a:t> proses </a:t>
            </a:r>
            <a:r>
              <a:rPr lang="en-US" sz="3300" b="1" dirty="0" err="1"/>
              <a:t>dilalui</a:t>
            </a:r>
            <a:r>
              <a:rPr lang="en-US" sz="3300" b="1" dirty="0"/>
              <a:t>, </a:t>
            </a:r>
            <a:r>
              <a:rPr lang="en-US" sz="3300" b="1" dirty="0" err="1"/>
              <a:t>akhirnya</a:t>
            </a:r>
            <a:r>
              <a:rPr lang="en-US" sz="3300" b="1" dirty="0"/>
              <a:t> </a:t>
            </a:r>
            <a:r>
              <a:rPr lang="en-US" sz="3300" b="1" dirty="0" err="1"/>
              <a:t>keputusan</a:t>
            </a:r>
            <a:r>
              <a:rPr lang="en-US" sz="3300" b="1" dirty="0"/>
              <a:t> </a:t>
            </a:r>
            <a:r>
              <a:rPr lang="en-US" sz="3300" b="1" dirty="0" err="1"/>
              <a:t>dapat</a:t>
            </a:r>
            <a:r>
              <a:rPr lang="en-US" sz="3300" b="1" dirty="0"/>
              <a:t> </a:t>
            </a:r>
            <a:r>
              <a:rPr lang="en-US" sz="3300" b="1" dirty="0" err="1"/>
              <a:t>diambil</a:t>
            </a:r>
            <a:r>
              <a:rPr lang="en-US" sz="3300" b="1" dirty="0"/>
              <a:t>.</a:t>
            </a:r>
          </a:p>
          <a:p>
            <a:pPr marL="109728" indent="0">
              <a:buNone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LANGKAH-LANGKAH</a:t>
            </a:r>
          </a:p>
        </p:txBody>
      </p:sp>
    </p:spTree>
    <p:extLst>
      <p:ext uri="{BB962C8B-B14F-4D97-AF65-F5344CB8AC3E}">
        <p14:creationId xmlns:p14="http://schemas.microsoft.com/office/powerpoint/2010/main" val="190755608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105400"/>
          </a:xfrm>
        </p:spPr>
        <p:txBody>
          <a:bodyPr/>
          <a:lstStyle/>
          <a:p>
            <a:pPr marL="109728" indent="0">
              <a:buNone/>
            </a:pPr>
            <a:r>
              <a:rPr lang="en-US" dirty="0" err="1"/>
              <a:t>Merinci</a:t>
            </a:r>
            <a:r>
              <a:rPr lang="en-US" dirty="0"/>
              <a:t> </a:t>
            </a:r>
            <a:r>
              <a:rPr lang="en-US" dirty="0" err="1"/>
              <a:t>langkah-langkah</a:t>
            </a:r>
            <a:r>
              <a:rPr lang="en-US" dirty="0"/>
              <a:t> </a:t>
            </a:r>
            <a:r>
              <a:rPr lang="en-US" dirty="0" err="1"/>
              <a:t>alur</a:t>
            </a:r>
            <a:r>
              <a:rPr lang="en-US" dirty="0"/>
              <a:t> model  </a:t>
            </a:r>
            <a:r>
              <a:rPr lang="en-US" dirty="0" err="1"/>
              <a:t>itu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bentuk</a:t>
            </a:r>
            <a:r>
              <a:rPr lang="en-US" dirty="0"/>
              <a:t> </a:t>
            </a:r>
            <a:r>
              <a:rPr lang="en-US" dirty="0" err="1"/>
              <a:t>pertanyaan</a:t>
            </a:r>
            <a:r>
              <a:rPr lang="en-US" dirty="0"/>
              <a:t>: </a:t>
            </a:r>
          </a:p>
          <a:p>
            <a:pPr marL="624078" indent="-514350">
              <a:buFont typeface="+mj-lt"/>
              <a:buAutoNum type="arabicParenR"/>
            </a:pPr>
            <a:r>
              <a:rPr lang="en-US" dirty="0"/>
              <a:t>PERSOALAN  </a:t>
            </a:r>
            <a:r>
              <a:rPr lang="en-US" dirty="0" err="1"/>
              <a:t>apa</a:t>
            </a:r>
            <a:r>
              <a:rPr lang="en-US" dirty="0"/>
              <a:t> yang </a:t>
            </a:r>
            <a:r>
              <a:rPr lang="en-US" dirty="0" err="1"/>
              <a:t>membutuhkan</a:t>
            </a:r>
            <a:r>
              <a:rPr lang="en-US" dirty="0"/>
              <a:t> </a:t>
            </a:r>
            <a:r>
              <a:rPr lang="en-US" dirty="0" err="1"/>
              <a:t>keputusan</a:t>
            </a:r>
            <a:r>
              <a:rPr lang="en-US" dirty="0"/>
              <a:t>, </a:t>
            </a:r>
          </a:p>
          <a:p>
            <a:pPr marL="624078" indent="-514350">
              <a:buFont typeface="+mj-lt"/>
              <a:buAutoNum type="arabicParenR"/>
            </a:pPr>
            <a:r>
              <a:rPr lang="en-US" dirty="0"/>
              <a:t>ALTERNATIF </a:t>
            </a:r>
            <a:r>
              <a:rPr lang="en-US" dirty="0" err="1"/>
              <a:t>apa</a:t>
            </a:r>
            <a:r>
              <a:rPr lang="en-US" dirty="0"/>
              <a:t> yang </a:t>
            </a:r>
            <a:r>
              <a:rPr lang="en-US" dirty="0" err="1"/>
              <a:t>tersedia</a:t>
            </a:r>
            <a:r>
              <a:rPr lang="en-US" dirty="0"/>
              <a:t>, </a:t>
            </a:r>
          </a:p>
          <a:p>
            <a:pPr marL="624078" indent="-514350">
              <a:buFont typeface="+mj-lt"/>
              <a:buAutoNum type="arabicParenR"/>
            </a:pPr>
            <a:r>
              <a:rPr lang="en-US" dirty="0"/>
              <a:t>BERAPA  </a:t>
            </a:r>
            <a:r>
              <a:rPr lang="en-US" dirty="0" err="1"/>
              <a:t>biaya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pendapatan</a:t>
            </a:r>
            <a:r>
              <a:rPr lang="en-US" dirty="0"/>
              <a:t> yang </a:t>
            </a:r>
            <a:r>
              <a:rPr lang="en-US" dirty="0" err="1"/>
              <a:t>relevan</a:t>
            </a:r>
            <a:r>
              <a:rPr lang="en-US" dirty="0"/>
              <a:t>,</a:t>
            </a:r>
          </a:p>
          <a:p>
            <a:pPr marL="624078" indent="-514350">
              <a:buFont typeface="+mj-lt"/>
              <a:buAutoNum type="arabicParenR"/>
            </a:pPr>
            <a:r>
              <a:rPr lang="en-US" dirty="0"/>
              <a:t>HAL KUALITATIF </a:t>
            </a:r>
            <a:r>
              <a:rPr lang="en-US" dirty="0" err="1"/>
              <a:t>apa</a:t>
            </a:r>
            <a:r>
              <a:rPr lang="en-US" dirty="0"/>
              <a:t> </a:t>
            </a:r>
            <a:r>
              <a:rPr lang="en-US" dirty="0" err="1"/>
              <a:t>saja</a:t>
            </a:r>
            <a:r>
              <a:rPr lang="en-US" dirty="0"/>
              <a:t> yang </a:t>
            </a:r>
            <a:r>
              <a:rPr lang="en-US" dirty="0" err="1"/>
              <a:t>penting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</a:p>
          <a:p>
            <a:pPr marL="624078" indent="-514350">
              <a:buFont typeface="+mj-lt"/>
              <a:buAutoNum type="arabicParenR"/>
            </a:pPr>
            <a:r>
              <a:rPr lang="en-US" dirty="0"/>
              <a:t>MANA </a:t>
            </a:r>
            <a:r>
              <a:rPr lang="en-US" dirty="0" err="1"/>
              <a:t>alternatif</a:t>
            </a:r>
            <a:r>
              <a:rPr lang="en-US" dirty="0"/>
              <a:t> </a:t>
            </a:r>
            <a:r>
              <a:rPr lang="en-US" dirty="0" err="1"/>
              <a:t>terbaik</a:t>
            </a:r>
            <a:r>
              <a:rPr lang="en-US" dirty="0"/>
              <a:t> (</a:t>
            </a:r>
            <a:r>
              <a:rPr lang="en-US" dirty="0" err="1"/>
              <a:t>manfaat</a:t>
            </a:r>
            <a:r>
              <a:rPr lang="en-US" dirty="0"/>
              <a:t> </a:t>
            </a:r>
            <a:r>
              <a:rPr lang="en-US" dirty="0" err="1"/>
              <a:t>tertinggi</a:t>
            </a:r>
            <a:r>
              <a:rPr lang="en-US" dirty="0"/>
              <a:t>, </a:t>
            </a:r>
            <a:r>
              <a:rPr lang="en-US" dirty="0" err="1"/>
              <a:t>biaya</a:t>
            </a:r>
            <a:r>
              <a:rPr lang="en-US" dirty="0"/>
              <a:t> </a:t>
            </a:r>
            <a:r>
              <a:rPr lang="en-US" dirty="0" err="1"/>
              <a:t>terendah</a:t>
            </a:r>
            <a:r>
              <a:rPr lang="en-US" dirty="0"/>
              <a:t>).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96962"/>
          </a:xfrm>
        </p:spPr>
        <p:txBody>
          <a:bodyPr>
            <a:normAutofit fontScale="90000"/>
          </a:bodyPr>
          <a:lstStyle/>
          <a:p>
            <a:br>
              <a:rPr lang="en-US" dirty="0"/>
            </a:br>
            <a:r>
              <a:rPr lang="en-US" dirty="0"/>
              <a:t>Davis &amp; Davis (2004) </a:t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414201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2420E567-DFBB-40F3-AB15-10EA3E78C42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9728" indent="0">
              <a:buNone/>
            </a:pPr>
            <a:endParaRPr lang="en-US" dirty="0"/>
          </a:p>
          <a:p>
            <a:pPr marL="109728" indent="0">
              <a:buNone/>
            </a:pPr>
            <a:endParaRPr lang="en-US" dirty="0"/>
          </a:p>
          <a:p>
            <a:pPr marL="109728" indent="0">
              <a:buNone/>
            </a:pPr>
            <a:endParaRPr lang="en-US" dirty="0"/>
          </a:p>
          <a:p>
            <a:pPr marL="109728" indent="0" algn="ctr">
              <a:buNone/>
            </a:pPr>
            <a:r>
              <a:rPr lang="en-US" sz="4400" dirty="0"/>
              <a:t>SELESAI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8F751435-22E0-469E-8BF6-0BA41AE8AF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79373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3600" b="1" dirty="0" err="1"/>
              <a:t>Memahami</a:t>
            </a:r>
            <a:r>
              <a:rPr lang="en-US" sz="3600" b="1" dirty="0"/>
              <a:t> model </a:t>
            </a:r>
            <a:r>
              <a:rPr lang="en-US" sz="3600" b="1" dirty="0" err="1"/>
              <a:t>dalam</a:t>
            </a:r>
            <a:r>
              <a:rPr lang="en-US" sz="3600" b="1" dirty="0"/>
              <a:t> </a:t>
            </a:r>
            <a:r>
              <a:rPr lang="en-US" sz="3600" b="1" dirty="0" err="1"/>
              <a:t>menganalisis</a:t>
            </a:r>
            <a:r>
              <a:rPr lang="en-US" sz="3600" b="1" dirty="0"/>
              <a:t> </a:t>
            </a:r>
            <a:r>
              <a:rPr lang="en-US" sz="3600" b="1" dirty="0" err="1"/>
              <a:t>kebijakan</a:t>
            </a:r>
            <a:endParaRPr lang="en-US" sz="3600" b="1" dirty="0"/>
          </a:p>
          <a:p>
            <a:pPr marL="514350" indent="-514350">
              <a:buFont typeface="+mj-lt"/>
              <a:buAutoNum type="arabicPeriod"/>
            </a:pPr>
            <a:r>
              <a:rPr lang="en-US" sz="3600" b="1" dirty="0" err="1"/>
              <a:t>Memahami</a:t>
            </a:r>
            <a:r>
              <a:rPr lang="en-US" sz="3600" b="1" dirty="0"/>
              <a:t> Alur Model </a:t>
            </a:r>
            <a:r>
              <a:rPr lang="en-US" sz="3600" b="1" dirty="0" err="1"/>
              <a:t>dalam</a:t>
            </a:r>
            <a:r>
              <a:rPr lang="en-US" sz="3600" b="1" dirty="0"/>
              <a:t> </a:t>
            </a:r>
            <a:r>
              <a:rPr lang="en-US" sz="3600" b="1" dirty="0" err="1"/>
              <a:t>Pengambilan</a:t>
            </a:r>
            <a:r>
              <a:rPr lang="en-US" sz="3600" b="1" dirty="0"/>
              <a:t> Keputusan </a:t>
            </a:r>
          </a:p>
          <a:p>
            <a:pPr marL="514350" indent="-514350">
              <a:buFont typeface="+mj-lt"/>
              <a:buAutoNum type="arabicPeriod"/>
            </a:pPr>
            <a:endParaRPr lang="en-US" sz="3600" b="1" dirty="0"/>
          </a:p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92D050"/>
          </a:solidFill>
        </p:spPr>
        <p:txBody>
          <a:bodyPr/>
          <a:lstStyle/>
          <a:p>
            <a:pPr algn="ctr"/>
            <a:r>
              <a:rPr lang="en-US" dirty="0">
                <a:solidFill>
                  <a:srgbClr val="FF0000"/>
                </a:solidFill>
              </a:rPr>
              <a:t>CAPAIAN  PEMBELAJARAN</a:t>
            </a:r>
          </a:p>
        </p:txBody>
      </p:sp>
    </p:spTree>
    <p:extLst>
      <p:ext uri="{BB962C8B-B14F-4D97-AF65-F5344CB8AC3E}">
        <p14:creationId xmlns:p14="http://schemas.microsoft.com/office/powerpoint/2010/main" val="39561150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C661E4E-3E7B-4CBE-ACF3-0A05DF99DC0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9728" indent="0">
              <a:buNone/>
            </a:pPr>
            <a:endParaRPr lang="en-US" dirty="0"/>
          </a:p>
          <a:p>
            <a:pPr marL="109728" indent="0">
              <a:buNone/>
            </a:pPr>
            <a:endParaRPr lang="en-US" dirty="0"/>
          </a:p>
          <a:p>
            <a:pPr marL="109728" indent="0">
              <a:buNone/>
            </a:pPr>
            <a:endParaRPr lang="en-US" dirty="0"/>
          </a:p>
          <a:p>
            <a:pPr marL="109728" indent="0" algn="ctr">
              <a:buNone/>
            </a:pPr>
            <a:r>
              <a:rPr lang="en-US" sz="4000" b="1" dirty="0"/>
              <a:t>MODEL-MODEL 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7A75F81C-1C04-4774-8AE3-65C0800CDD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20745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spcBef>
                <a:spcPts val="0"/>
              </a:spcBef>
              <a:buNone/>
            </a:pPr>
            <a:r>
              <a:rPr lang="en-US" sz="1800" b="1" u="sng" dirty="0"/>
              <a:t>SUBSTANSI</a:t>
            </a:r>
            <a:r>
              <a:rPr lang="en-US" sz="1800" dirty="0"/>
              <a:t>  </a:t>
            </a:r>
            <a:r>
              <a:rPr lang="en-US" sz="1800" dirty="0" err="1"/>
              <a:t>atau</a:t>
            </a:r>
            <a:r>
              <a:rPr lang="en-US" sz="1800" dirty="0"/>
              <a:t> </a:t>
            </a:r>
            <a:r>
              <a:rPr lang="en-US" sz="1800" dirty="0" err="1"/>
              <a:t>persoalan</a:t>
            </a:r>
            <a:r>
              <a:rPr lang="en-US" sz="1800" dirty="0"/>
              <a:t> yang </a:t>
            </a:r>
            <a:r>
              <a:rPr lang="en-US" sz="1800" dirty="0" err="1"/>
              <a:t>hendak</a:t>
            </a:r>
            <a:r>
              <a:rPr lang="en-US" sz="1800" dirty="0"/>
              <a:t> </a:t>
            </a:r>
            <a:r>
              <a:rPr lang="en-US" sz="1800" dirty="0" err="1"/>
              <a:t>diatasi</a:t>
            </a:r>
            <a:r>
              <a:rPr lang="en-US" sz="1800" dirty="0"/>
              <a:t>. 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en-US" sz="1800" b="1" u="sng" dirty="0"/>
              <a:t>PROSES</a:t>
            </a:r>
            <a:r>
              <a:rPr lang="en-US" sz="1800" dirty="0"/>
              <a:t>  yang </a:t>
            </a:r>
            <a:r>
              <a:rPr lang="en-US" sz="1800" dirty="0" err="1"/>
              <a:t>perlu</a:t>
            </a:r>
            <a:r>
              <a:rPr lang="en-US" sz="1800" dirty="0"/>
              <a:t> </a:t>
            </a:r>
            <a:r>
              <a:rPr lang="en-US" sz="1800" dirty="0" err="1"/>
              <a:t>dilakukan</a:t>
            </a:r>
            <a:r>
              <a:rPr lang="en-US" sz="1800" dirty="0"/>
              <a:t> </a:t>
            </a:r>
            <a:r>
              <a:rPr lang="en-US" sz="1800" dirty="0" err="1"/>
              <a:t>untuk</a:t>
            </a:r>
            <a:r>
              <a:rPr lang="en-US" sz="1800" dirty="0"/>
              <a:t> </a:t>
            </a:r>
            <a:r>
              <a:rPr lang="en-US" sz="1800" dirty="0" err="1"/>
              <a:t>mengatasinya</a:t>
            </a:r>
            <a:r>
              <a:rPr lang="en-US" sz="1800" dirty="0"/>
              <a:t>. 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en-US" sz="1800" b="1" u="sng" dirty="0"/>
              <a:t>KONTEKS</a:t>
            </a:r>
            <a:r>
              <a:rPr lang="en-US" sz="1800" dirty="0"/>
              <a:t> di </a:t>
            </a:r>
            <a:r>
              <a:rPr lang="en-US" sz="1800" dirty="0" err="1"/>
              <a:t>mana</a:t>
            </a:r>
            <a:r>
              <a:rPr lang="en-US" sz="1800" dirty="0"/>
              <a:t> </a:t>
            </a:r>
            <a:r>
              <a:rPr lang="en-US" sz="1800" dirty="0" err="1"/>
              <a:t>upaya</a:t>
            </a:r>
            <a:r>
              <a:rPr lang="en-US" sz="1800" dirty="0"/>
              <a:t> </a:t>
            </a:r>
            <a:r>
              <a:rPr lang="en-US" sz="1800" dirty="0" err="1"/>
              <a:t>untuk</a:t>
            </a:r>
            <a:r>
              <a:rPr lang="en-US" sz="1800" dirty="0"/>
              <a:t> </a:t>
            </a:r>
            <a:r>
              <a:rPr lang="en-US" sz="1800" dirty="0" err="1"/>
              <a:t>mengatasi</a:t>
            </a:r>
            <a:r>
              <a:rPr lang="en-US" sz="1800" dirty="0"/>
              <a:t> </a:t>
            </a:r>
            <a:r>
              <a:rPr lang="en-US" sz="1800" dirty="0" err="1"/>
              <a:t>persoalan</a:t>
            </a:r>
            <a:r>
              <a:rPr lang="en-US" sz="1800" dirty="0"/>
              <a:t> </a:t>
            </a:r>
            <a:r>
              <a:rPr lang="en-US" sz="1800" dirty="0" err="1"/>
              <a:t>itu</a:t>
            </a:r>
            <a:r>
              <a:rPr lang="en-US" sz="1800" dirty="0"/>
              <a:t> </a:t>
            </a:r>
            <a:r>
              <a:rPr lang="en-US" sz="1800" dirty="0" err="1"/>
              <a:t>berlangsung</a:t>
            </a:r>
            <a:endParaRPr lang="en-US" sz="1800" dirty="0"/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dirty="0"/>
              <a:t>MODEL ANALISIS KEBIJAKAN </a:t>
            </a: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2819400"/>
            <a:ext cx="7543800" cy="3429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5985018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94043DC8-63A0-4FF0-8E72-535AADEC2CA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57200" y="1481138"/>
            <a:ext cx="8534400" cy="5376862"/>
          </a:xfrm>
        </p:spPr>
      </p:pic>
      <p:sp>
        <p:nvSpPr>
          <p:cNvPr id="3" name="Title 2">
            <a:extLst>
              <a:ext uri="{FF2B5EF4-FFF2-40B4-BE49-F238E27FC236}">
                <a16:creationId xmlns:a16="http://schemas.microsoft.com/office/drawing/2014/main" id="{389E4BD9-9E95-40FF-A89D-D1CFBC3624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/>
              <a:t>PILIHAN ORIENTASI ANALISIS KEBIJAKAN</a:t>
            </a:r>
          </a:p>
        </p:txBody>
      </p:sp>
    </p:spTree>
    <p:extLst>
      <p:ext uri="{BB962C8B-B14F-4D97-AF65-F5344CB8AC3E}">
        <p14:creationId xmlns:p14="http://schemas.microsoft.com/office/powerpoint/2010/main" val="34791714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sz="4000" b="1" dirty="0">
                <a:solidFill>
                  <a:srgbClr val="FF0000"/>
                </a:solidFill>
              </a:rPr>
              <a:t>1. MODELLING UNTUK SUBSTANSI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97718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026091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SETIAP BULAN PUASA </a:t>
            </a:r>
            <a:r>
              <a:rPr lang="en-US" dirty="0" err="1"/>
              <a:t>selalu</a:t>
            </a:r>
            <a:r>
              <a:rPr lang="en-US" dirty="0"/>
              <a:t> </a:t>
            </a:r>
            <a:r>
              <a:rPr lang="en-US" dirty="0" err="1"/>
              <a:t>digambarkan</a:t>
            </a:r>
            <a:r>
              <a:rPr lang="en-US" dirty="0"/>
              <a:t> </a:t>
            </a:r>
            <a:r>
              <a:rPr lang="en-US" dirty="0" err="1"/>
              <a:t>aparat</a:t>
            </a:r>
            <a:r>
              <a:rPr lang="en-US" dirty="0"/>
              <a:t>,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representasi</a:t>
            </a:r>
            <a:r>
              <a:rPr lang="en-US" dirty="0"/>
              <a:t> </a:t>
            </a:r>
            <a:r>
              <a:rPr lang="en-US" dirty="0" err="1"/>
              <a:t>negara</a:t>
            </a:r>
            <a:r>
              <a:rPr lang="en-US" dirty="0"/>
              <a:t>, </a:t>
            </a:r>
            <a:r>
              <a:rPr lang="en-US" dirty="0" err="1"/>
              <a:t>memburu</a:t>
            </a:r>
            <a:r>
              <a:rPr lang="en-US" dirty="0"/>
              <a:t> </a:t>
            </a:r>
            <a:r>
              <a:rPr lang="en-US" dirty="0" err="1"/>
              <a:t>anggota</a:t>
            </a:r>
            <a:r>
              <a:rPr lang="en-US" dirty="0"/>
              <a:t> </a:t>
            </a:r>
            <a:r>
              <a:rPr lang="en-US" dirty="0" err="1"/>
              <a:t>masyarakat</a:t>
            </a:r>
            <a:r>
              <a:rPr lang="en-US" dirty="0"/>
              <a:t> yang </a:t>
            </a:r>
            <a:r>
              <a:rPr lang="en-US" dirty="0" err="1"/>
              <a:t>dianggap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wujud</a:t>
            </a:r>
            <a:r>
              <a:rPr lang="en-US" dirty="0"/>
              <a:t> </a:t>
            </a:r>
            <a:r>
              <a:rPr lang="en-US" dirty="0" err="1"/>
              <a:t>nyata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penyakit</a:t>
            </a:r>
            <a:r>
              <a:rPr lang="en-US" dirty="0"/>
              <a:t> </a:t>
            </a:r>
            <a:r>
              <a:rPr lang="en-US" dirty="0" err="1"/>
              <a:t>sosial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, </a:t>
            </a:r>
            <a:r>
              <a:rPr lang="en-US" dirty="0" err="1"/>
              <a:t>misalnya</a:t>
            </a:r>
            <a:r>
              <a:rPr lang="en-US" dirty="0"/>
              <a:t> </a:t>
            </a:r>
            <a:r>
              <a:rPr lang="en-US" dirty="0" err="1"/>
              <a:t>Pekerja</a:t>
            </a:r>
            <a:r>
              <a:rPr lang="en-US" dirty="0"/>
              <a:t> </a:t>
            </a:r>
            <a:r>
              <a:rPr lang="en-US" dirty="0" err="1"/>
              <a:t>Seks</a:t>
            </a:r>
            <a:r>
              <a:rPr lang="en-US" dirty="0"/>
              <a:t> </a:t>
            </a:r>
            <a:r>
              <a:rPr lang="en-US" dirty="0" err="1"/>
              <a:t>Komersial</a:t>
            </a:r>
            <a:r>
              <a:rPr lang="en-US" dirty="0"/>
              <a:t> (PSK), </a:t>
            </a:r>
            <a:r>
              <a:rPr lang="en-US" dirty="0" err="1"/>
              <a:t>Gelandangan</a:t>
            </a:r>
            <a:r>
              <a:rPr lang="en-US" dirty="0"/>
              <a:t>, </a:t>
            </a:r>
            <a:r>
              <a:rPr lang="en-US" dirty="0" err="1"/>
              <a:t>Pengemis</a:t>
            </a:r>
            <a:r>
              <a:rPr lang="en-US" dirty="0"/>
              <a:t>, </a:t>
            </a:r>
            <a:r>
              <a:rPr lang="en-US" dirty="0" err="1"/>
              <a:t>Tunawisma</a:t>
            </a:r>
            <a:r>
              <a:rPr lang="en-US" dirty="0"/>
              <a:t> </a:t>
            </a:r>
            <a:r>
              <a:rPr lang="en-US" dirty="0" err="1"/>
              <a:t>dll</a:t>
            </a:r>
            <a:r>
              <a:rPr lang="en-US" dirty="0"/>
              <a:t>. </a:t>
            </a:r>
            <a:r>
              <a:rPr lang="en-US" dirty="0" err="1"/>
              <a:t>Biasanya</a:t>
            </a:r>
            <a:r>
              <a:rPr lang="en-US" dirty="0"/>
              <a:t>, </a:t>
            </a:r>
            <a:r>
              <a:rPr lang="en-US" dirty="0" err="1"/>
              <a:t>diakhir</a:t>
            </a:r>
            <a:r>
              <a:rPr lang="en-US" dirty="0"/>
              <a:t> </a:t>
            </a:r>
            <a:r>
              <a:rPr lang="en-US" dirty="0" err="1"/>
              <a:t>tayangan</a:t>
            </a:r>
            <a:r>
              <a:rPr lang="en-US" dirty="0"/>
              <a:t> </a:t>
            </a:r>
            <a:r>
              <a:rPr lang="en-US" dirty="0" err="1"/>
              <a:t>reportase</a:t>
            </a:r>
            <a:r>
              <a:rPr lang="en-US" dirty="0"/>
              <a:t> </a:t>
            </a:r>
            <a:r>
              <a:rPr lang="en-US" dirty="0" err="1"/>
              <a:t>selalu</a:t>
            </a:r>
            <a:r>
              <a:rPr lang="en-US" dirty="0"/>
              <a:t> </a:t>
            </a:r>
            <a:r>
              <a:rPr lang="en-US" dirty="0" err="1"/>
              <a:t>ada</a:t>
            </a:r>
            <a:r>
              <a:rPr lang="en-US" dirty="0"/>
              <a:t> kata-kata, “</a:t>
            </a:r>
            <a:r>
              <a:rPr lang="en-US" i="1" dirty="0"/>
              <a:t>Orang-orang yang </a:t>
            </a:r>
            <a:r>
              <a:rPr lang="en-US" i="1" dirty="0" err="1"/>
              <a:t>terjaring</a:t>
            </a:r>
            <a:r>
              <a:rPr lang="en-US" i="1" dirty="0"/>
              <a:t> </a:t>
            </a:r>
            <a:r>
              <a:rPr lang="en-US" i="1" dirty="0" err="1"/>
              <a:t>dalam</a:t>
            </a:r>
            <a:r>
              <a:rPr lang="en-US" i="1" dirty="0"/>
              <a:t> </a:t>
            </a:r>
            <a:r>
              <a:rPr lang="en-US" i="1" dirty="0" err="1"/>
              <a:t>Operasi</a:t>
            </a:r>
            <a:r>
              <a:rPr lang="en-US" i="1" dirty="0"/>
              <a:t> </a:t>
            </a:r>
            <a:r>
              <a:rPr lang="en-US" i="1" dirty="0" err="1"/>
              <a:t>Pekat</a:t>
            </a:r>
            <a:r>
              <a:rPr lang="en-US" i="1" dirty="0"/>
              <a:t> </a:t>
            </a:r>
            <a:r>
              <a:rPr lang="en-US" i="1" dirty="0" err="1"/>
              <a:t>itu</a:t>
            </a:r>
            <a:r>
              <a:rPr lang="en-US" i="1" dirty="0"/>
              <a:t> </a:t>
            </a:r>
            <a:r>
              <a:rPr lang="en-US" i="1" dirty="0" err="1"/>
              <a:t>akan</a:t>
            </a:r>
            <a:r>
              <a:rPr lang="en-US" i="1" dirty="0"/>
              <a:t> </a:t>
            </a:r>
            <a:r>
              <a:rPr lang="en-US" i="1" dirty="0" err="1"/>
              <a:t>didata</a:t>
            </a:r>
            <a:r>
              <a:rPr lang="en-US" i="1" dirty="0"/>
              <a:t> </a:t>
            </a:r>
            <a:r>
              <a:rPr lang="en-US" i="1" dirty="0" err="1"/>
              <a:t>kemudian</a:t>
            </a:r>
            <a:r>
              <a:rPr lang="en-US" i="1" dirty="0"/>
              <a:t> </a:t>
            </a:r>
            <a:r>
              <a:rPr lang="en-US" i="1" dirty="0" err="1"/>
              <a:t>dikirim</a:t>
            </a:r>
            <a:r>
              <a:rPr lang="en-US" i="1" dirty="0"/>
              <a:t> </a:t>
            </a:r>
            <a:r>
              <a:rPr lang="en-US" i="1" dirty="0" err="1"/>
              <a:t>ke</a:t>
            </a:r>
            <a:r>
              <a:rPr lang="en-US" i="1" dirty="0"/>
              <a:t> </a:t>
            </a:r>
            <a:r>
              <a:rPr lang="en-US" i="1" dirty="0" err="1"/>
              <a:t>tempat</a:t>
            </a:r>
            <a:r>
              <a:rPr lang="en-US" i="1" dirty="0"/>
              <a:t> </a:t>
            </a:r>
            <a:r>
              <a:rPr lang="en-US" i="1" dirty="0" err="1"/>
              <a:t>rehabilitasi</a:t>
            </a:r>
            <a:r>
              <a:rPr lang="en-US" i="1" dirty="0"/>
              <a:t> </a:t>
            </a:r>
            <a:r>
              <a:rPr lang="en-US" i="1" dirty="0" err="1"/>
              <a:t>untuk</a:t>
            </a:r>
            <a:r>
              <a:rPr lang="en-US" i="1" dirty="0"/>
              <a:t> </a:t>
            </a:r>
            <a:r>
              <a:rPr lang="en-US" i="1" dirty="0" err="1"/>
              <a:t>diberi</a:t>
            </a:r>
            <a:r>
              <a:rPr lang="en-US" i="1" dirty="0"/>
              <a:t> </a:t>
            </a:r>
            <a:r>
              <a:rPr lang="en-US" i="1" dirty="0" err="1"/>
              <a:t>bekal</a:t>
            </a:r>
            <a:r>
              <a:rPr lang="en-US" i="1" dirty="0"/>
              <a:t> </a:t>
            </a:r>
            <a:r>
              <a:rPr lang="en-US" i="1" dirty="0" err="1"/>
              <a:t>kemampuan</a:t>
            </a:r>
            <a:r>
              <a:rPr lang="en-US" i="1" dirty="0"/>
              <a:t> agar </a:t>
            </a:r>
            <a:r>
              <a:rPr lang="en-US" i="1" dirty="0" err="1"/>
              <a:t>tidak</a:t>
            </a:r>
            <a:r>
              <a:rPr lang="en-US" i="1" dirty="0"/>
              <a:t> </a:t>
            </a:r>
            <a:r>
              <a:rPr lang="en-US" i="1" dirty="0" err="1"/>
              <a:t>kembali</a:t>
            </a:r>
            <a:r>
              <a:rPr lang="en-US" i="1" dirty="0"/>
              <a:t> </a:t>
            </a:r>
            <a:r>
              <a:rPr lang="en-US" i="1" dirty="0" err="1"/>
              <a:t>ke</a:t>
            </a:r>
            <a:r>
              <a:rPr lang="en-US" i="1" dirty="0"/>
              <a:t> ‘</a:t>
            </a:r>
            <a:r>
              <a:rPr lang="en-US" i="1" dirty="0" err="1"/>
              <a:t>dunia</a:t>
            </a:r>
            <a:r>
              <a:rPr lang="en-US" i="1" dirty="0"/>
              <a:t> </a:t>
            </a:r>
            <a:r>
              <a:rPr lang="en-US" i="1" dirty="0" err="1"/>
              <a:t>hitam</a:t>
            </a:r>
            <a:r>
              <a:rPr lang="en-US" i="1" dirty="0"/>
              <a:t>’ </a:t>
            </a:r>
            <a:r>
              <a:rPr lang="en-US" i="1" dirty="0" err="1"/>
              <a:t>lagi</a:t>
            </a:r>
            <a:r>
              <a:rPr lang="en-US" i="1" dirty="0"/>
              <a:t>”.</a:t>
            </a:r>
            <a:r>
              <a:rPr lang="en-US" dirty="0"/>
              <a:t> 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25562"/>
          </a:xfrm>
        </p:spPr>
        <p:txBody>
          <a:bodyPr>
            <a:noAutofit/>
          </a:bodyPr>
          <a:lstStyle/>
          <a:p>
            <a:pPr algn="ctr"/>
            <a:br>
              <a:rPr lang="en-US" sz="3200" dirty="0"/>
            </a:br>
            <a:r>
              <a:rPr lang="en-US" sz="3200" dirty="0"/>
              <a:t>ILUSTRASI : </a:t>
            </a:r>
            <a:br>
              <a:rPr lang="en-US" sz="3200" dirty="0"/>
            </a:br>
            <a:r>
              <a:rPr lang="en-US" sz="3200" dirty="0">
                <a:solidFill>
                  <a:srgbClr val="FF0000"/>
                </a:solidFill>
              </a:rPr>
              <a:t>KEBIJAKAN PENANGANAN MASALAH “PENYAKIT SOSIAL “ (PEKAT)</a:t>
            </a:r>
          </a:p>
        </p:txBody>
      </p:sp>
    </p:spTree>
    <p:extLst>
      <p:ext uri="{BB962C8B-B14F-4D97-AF65-F5344CB8AC3E}">
        <p14:creationId xmlns:p14="http://schemas.microsoft.com/office/powerpoint/2010/main" val="374612765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4995672"/>
          </a:xfrm>
        </p:spPr>
        <p:txBody>
          <a:bodyPr/>
          <a:lstStyle/>
          <a:p>
            <a:r>
              <a:rPr lang="en-US" dirty="0"/>
              <a:t>PENYAKIT SOSIAL→ KARENA KURANG KETRAMPILAN → MENAMBAH KETRAMPILAN   →  MENGATASI DAN MEMUTUS MATA RANTAI PENYAKIT SOSIAL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sz="3200" b="1" dirty="0">
                <a:solidFill>
                  <a:srgbClr val="FF0000"/>
                </a:solidFill>
              </a:rPr>
              <a:t>MODEL KAUSAL</a:t>
            </a:r>
            <a:br>
              <a:rPr lang="en-US" sz="3200" b="1" dirty="0">
                <a:solidFill>
                  <a:srgbClr val="FF0000"/>
                </a:solidFill>
              </a:rPr>
            </a:br>
            <a:r>
              <a:rPr lang="en-US" sz="3200" b="1" dirty="0">
                <a:solidFill>
                  <a:srgbClr val="FF0000"/>
                </a:solidFill>
              </a:rPr>
              <a:t> (RELAS1 MASALAH&amp;FAKTOR PENYEBAB</a:t>
            </a:r>
            <a:r>
              <a:rPr lang="en-US" sz="3200" b="1" dirty="0"/>
              <a:t>)</a:t>
            </a:r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3810000"/>
            <a:ext cx="7924800" cy="2819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074199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sz="4000" b="1" dirty="0">
                <a:solidFill>
                  <a:srgbClr val="FF0000"/>
                </a:solidFill>
              </a:rPr>
              <a:t>MODELLING UNTUK PROSES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844777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134</TotalTime>
  <Words>459</Words>
  <Application>Microsoft Office PowerPoint</Application>
  <PresentationFormat>On-screen Show (4:3)</PresentationFormat>
  <Paragraphs>69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7" baseType="lpstr">
      <vt:lpstr>Agency FB</vt:lpstr>
      <vt:lpstr>Arial</vt:lpstr>
      <vt:lpstr>Arial Rounded MT Bold</vt:lpstr>
      <vt:lpstr>Lucida Sans Unicode</vt:lpstr>
      <vt:lpstr>Verdana</vt:lpstr>
      <vt:lpstr>Wingdings 2</vt:lpstr>
      <vt:lpstr>Wingdings 3</vt:lpstr>
      <vt:lpstr>Concourse</vt:lpstr>
      <vt:lpstr> MENGANALISIS KEBIJAKAN (MEMAHAMI MODEL DALAM ANALISIS KEBIJAKAN) </vt:lpstr>
      <vt:lpstr>CAPAIAN  PEMBELAJARAN</vt:lpstr>
      <vt:lpstr>PowerPoint Presentation</vt:lpstr>
      <vt:lpstr>MODEL ANALISIS KEBIJAKAN </vt:lpstr>
      <vt:lpstr>PILIHAN ORIENTASI ANALISIS KEBIJAKAN</vt:lpstr>
      <vt:lpstr>PowerPoint Presentation</vt:lpstr>
      <vt:lpstr> ILUSTRASI :  KEBIJAKAN PENANGANAN MASALAH “PENYAKIT SOSIAL “ (PEKAT)</vt:lpstr>
      <vt:lpstr>MODEL KAUSAL  (RELAS1 MASALAH&amp;FAKTOR PENYEBAB)</vt:lpstr>
      <vt:lpstr>PowerPoint Presentation</vt:lpstr>
      <vt:lpstr>PowerPoint Presentation</vt:lpstr>
      <vt:lpstr>TUGAS MODELING </vt:lpstr>
      <vt:lpstr>TUGAS MODELING</vt:lpstr>
      <vt:lpstr>PETA PEMIKIRAN BERKAITAN DENGAN MODEL ANALISIS YANG DIGUNAKAN</vt:lpstr>
      <vt:lpstr>PROSES KEGIATAN ANALISIS</vt:lpstr>
      <vt:lpstr>PowerPoint Presentation</vt:lpstr>
      <vt:lpstr>ALUR MODEL dalam Analisis Kebijakan </vt:lpstr>
      <vt:lpstr>LANGKAH-LANGKAH</vt:lpstr>
      <vt:lpstr> Davis &amp; Davis (2004)  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MODEL-MODEL  PENGAMBILAN KEPUTUSAN</dc:title>
  <dc:creator>hp</dc:creator>
  <cp:lastModifiedBy>novita tresiana</cp:lastModifiedBy>
  <cp:revision>23</cp:revision>
  <dcterms:created xsi:type="dcterms:W3CDTF">2006-08-16T00:00:00Z</dcterms:created>
  <dcterms:modified xsi:type="dcterms:W3CDTF">2022-02-20T09:40:22Z</dcterms:modified>
</cp:coreProperties>
</file>