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Lst>
  <p:sldSz cx="18288000" cy="10287000"/>
  <p:notesSz cx="6858000" cy="9144000"/>
  <p:embeddedFontLst>
    <p:embeddedFont>
      <p:font typeface="Maharlika" charset="1" panose="00000000000000000000"/>
      <p:regular r:id="rId24"/>
    </p:embeddedFont>
    <p:embeddedFont>
      <p:font typeface="Garet" charset="1" panose="00000000000000000000"/>
      <p:regular r:id="rId25"/>
    </p:embeddedFont>
    <p:embeddedFont>
      <p:font typeface="Open Sans" charset="1" panose="020B0606030504020204"/>
      <p:regular r:id="rId2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slides/slide9.xml" Type="http://schemas.openxmlformats.org/officeDocument/2006/relationships/slide"/><Relationship Id="rId15" Target="slides/slide10.xml" Type="http://schemas.openxmlformats.org/officeDocument/2006/relationships/slide"/><Relationship Id="rId16" Target="slides/slide11.xml" Type="http://schemas.openxmlformats.org/officeDocument/2006/relationships/slide"/><Relationship Id="rId17" Target="slides/slide12.xml" Type="http://schemas.openxmlformats.org/officeDocument/2006/relationships/slide"/><Relationship Id="rId18" Target="slides/slide13.xml" Type="http://schemas.openxmlformats.org/officeDocument/2006/relationships/slide"/><Relationship Id="rId19" Target="slides/slide14.xml" Type="http://schemas.openxmlformats.org/officeDocument/2006/relationships/slide"/><Relationship Id="rId2" Target="presProps.xml" Type="http://schemas.openxmlformats.org/officeDocument/2006/relationships/presProps"/><Relationship Id="rId20" Target="slides/slide15.xml" Type="http://schemas.openxmlformats.org/officeDocument/2006/relationships/slide"/><Relationship Id="rId21" Target="slides/slide16.xml" Type="http://schemas.openxmlformats.org/officeDocument/2006/relationships/slide"/><Relationship Id="rId22" Target="slides/slide17.xml" Type="http://schemas.openxmlformats.org/officeDocument/2006/relationships/slide"/><Relationship Id="rId23" Target="slides/slide18.xml" Type="http://schemas.openxmlformats.org/officeDocument/2006/relationships/slide"/><Relationship Id="rId24" Target="fonts/font24.fntdata" Type="http://schemas.openxmlformats.org/officeDocument/2006/relationships/font"/><Relationship Id="rId25" Target="fonts/font25.fntdata" Type="http://schemas.openxmlformats.org/officeDocument/2006/relationships/font"/><Relationship Id="rId26" Target="fonts/font26.fntdata" Type="http://schemas.openxmlformats.org/officeDocument/2006/relationships/font"/><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4.svg" Type="http://schemas.openxmlformats.org/officeDocument/2006/relationships/image"/><Relationship Id="rId4" Target="../media/image1.png" Type="http://schemas.openxmlformats.org/officeDocument/2006/relationships/image"/><Relationship Id="rId5" Target="../media/image2.svg" Type="http://schemas.openxmlformats.org/officeDocument/2006/relationships/image"/><Relationship Id="rId6" Target="../media/image5.png" Type="http://schemas.openxmlformats.org/officeDocument/2006/relationships/image"/><Relationship Id="rId7" Target="../media/image6.svg"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4.svg" Type="http://schemas.openxmlformats.org/officeDocument/2006/relationships/image"/><Relationship Id="rId4" Target="../media/image1.png" Type="http://schemas.openxmlformats.org/officeDocument/2006/relationships/image"/><Relationship Id="rId5" Target="../media/image2.svg" Type="http://schemas.openxmlformats.org/officeDocument/2006/relationships/image"/><Relationship Id="rId6" Target="../media/image7.png" Type="http://schemas.openxmlformats.org/officeDocument/2006/relationships/image"/><Relationship Id="rId7" Target="../media/image8.png" Type="http://schemas.openxmlformats.org/officeDocument/2006/relationships/image"/></Relationships>
</file>

<file path=ppt/slides/_rels/slide1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4.svg" Type="http://schemas.openxmlformats.org/officeDocument/2006/relationships/image"/><Relationship Id="rId4" Target="../media/image1.png" Type="http://schemas.openxmlformats.org/officeDocument/2006/relationships/image"/><Relationship Id="rId5" Target="../media/image2.svg" Type="http://schemas.openxmlformats.org/officeDocument/2006/relationships/image"/></Relationships>
</file>

<file path=ppt/slides/_rels/slide1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4.svg" Type="http://schemas.openxmlformats.org/officeDocument/2006/relationships/image"/><Relationship Id="rId4" Target="../media/image1.png" Type="http://schemas.openxmlformats.org/officeDocument/2006/relationships/image"/><Relationship Id="rId5" Target="../media/image2.svg" Type="http://schemas.openxmlformats.org/officeDocument/2006/relationships/image"/><Relationship Id="rId6" Target="../media/image5.png" Type="http://schemas.openxmlformats.org/officeDocument/2006/relationships/image"/><Relationship Id="rId7" Target="../media/image6.svg"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4.svg" Type="http://schemas.openxmlformats.org/officeDocument/2006/relationships/image"/><Relationship Id="rId4" Target="../media/image1.png" Type="http://schemas.openxmlformats.org/officeDocument/2006/relationships/image"/><Relationship Id="rId5" Target="../media/image2.svg" Type="http://schemas.openxmlformats.org/officeDocument/2006/relationships/image"/><Relationship Id="rId6" Target="../media/image5.png" Type="http://schemas.openxmlformats.org/officeDocument/2006/relationships/image"/><Relationship Id="rId7" Target="../media/image6.svg" Type="http://schemas.openxmlformats.org/officeDocument/2006/relationships/image"/></Relationships>
</file>

<file path=ppt/slides/_rels/slide1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4.svg" Type="http://schemas.openxmlformats.org/officeDocument/2006/relationships/image"/><Relationship Id="rId4" Target="../media/image1.png" Type="http://schemas.openxmlformats.org/officeDocument/2006/relationships/image"/><Relationship Id="rId5" Target="../media/image2.svg" Type="http://schemas.openxmlformats.org/officeDocument/2006/relationships/image"/><Relationship Id="rId6" Target="../media/image9.png" Type="http://schemas.openxmlformats.org/officeDocument/2006/relationships/image"/><Relationship Id="rId7" Target="../media/image5.png" Type="http://schemas.openxmlformats.org/officeDocument/2006/relationships/image"/><Relationship Id="rId8" Target="../media/image6.svg" Type="http://schemas.openxmlformats.org/officeDocument/2006/relationships/image"/></Relationships>
</file>

<file path=ppt/slides/_rels/slide1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4.svg" Type="http://schemas.openxmlformats.org/officeDocument/2006/relationships/image"/><Relationship Id="rId4" Target="../media/image1.png" Type="http://schemas.openxmlformats.org/officeDocument/2006/relationships/image"/><Relationship Id="rId5" Target="../media/image2.svg" Type="http://schemas.openxmlformats.org/officeDocument/2006/relationships/image"/></Relationships>
</file>

<file path=ppt/slides/_rels/slide1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0.png" Type="http://schemas.openxmlformats.org/officeDocument/2006/relationships/image"/><Relationship Id="rId3" Target="../media/image1.png" Type="http://schemas.openxmlformats.org/officeDocument/2006/relationships/image"/><Relationship Id="rId4" Target="../media/image2.svg" Type="http://schemas.openxmlformats.org/officeDocument/2006/relationships/image"/><Relationship Id="rId5" Target="../media/image3.png" Type="http://schemas.openxmlformats.org/officeDocument/2006/relationships/image"/><Relationship Id="rId6" Target="../media/image4.svg" Type="http://schemas.openxmlformats.org/officeDocument/2006/relationships/image"/></Relationships>
</file>

<file path=ppt/slides/_rels/slide18.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4.svg" Type="http://schemas.openxmlformats.org/officeDocument/2006/relationships/image"/><Relationship Id="rId4" Target="../media/image1.png" Type="http://schemas.openxmlformats.org/officeDocument/2006/relationships/image"/><Relationship Id="rId5" Target="../media/image2.sv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4.svg" Type="http://schemas.openxmlformats.org/officeDocument/2006/relationships/image"/><Relationship Id="rId4" Target="../media/image1.png" Type="http://schemas.openxmlformats.org/officeDocument/2006/relationships/image"/><Relationship Id="rId5" Target="../media/image2.sv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4.svg" Type="http://schemas.openxmlformats.org/officeDocument/2006/relationships/image"/><Relationship Id="rId4" Target="../media/image1.png" Type="http://schemas.openxmlformats.org/officeDocument/2006/relationships/image"/><Relationship Id="rId5" Target="../media/image2.svg" Type="http://schemas.openxmlformats.org/officeDocument/2006/relationships/image"/><Relationship Id="rId6" Target="../media/image5.png" Type="http://schemas.openxmlformats.org/officeDocument/2006/relationships/image"/><Relationship Id="rId7" Target="../media/image6.sv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4.svg" Type="http://schemas.openxmlformats.org/officeDocument/2006/relationships/image"/><Relationship Id="rId4" Target="../media/image1.png" Type="http://schemas.openxmlformats.org/officeDocument/2006/relationships/image"/><Relationship Id="rId5" Target="../media/image2.svg" Type="http://schemas.openxmlformats.org/officeDocument/2006/relationships/image"/><Relationship Id="rId6" Target="../media/image7.png" Type="http://schemas.openxmlformats.org/officeDocument/2006/relationships/image"/><Relationship Id="rId7" Target="../media/image8.pn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4.svg" Type="http://schemas.openxmlformats.org/officeDocument/2006/relationships/image"/><Relationship Id="rId4" Target="../media/image1.png" Type="http://schemas.openxmlformats.org/officeDocument/2006/relationships/image"/><Relationship Id="rId5" Target="../media/image2.sv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4.svg" Type="http://schemas.openxmlformats.org/officeDocument/2006/relationships/image"/><Relationship Id="rId4" Target="../media/image1.png" Type="http://schemas.openxmlformats.org/officeDocument/2006/relationships/image"/><Relationship Id="rId5" Target="../media/image2.svg" Type="http://schemas.openxmlformats.org/officeDocument/2006/relationships/image"/><Relationship Id="rId6" Target="../media/image5.png" Type="http://schemas.openxmlformats.org/officeDocument/2006/relationships/image"/><Relationship Id="rId7" Target="../media/image6.sv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4.svg" Type="http://schemas.openxmlformats.org/officeDocument/2006/relationships/image"/><Relationship Id="rId4" Target="../media/image1.png" Type="http://schemas.openxmlformats.org/officeDocument/2006/relationships/image"/><Relationship Id="rId5" Target="../media/image2.svg" Type="http://schemas.openxmlformats.org/officeDocument/2006/relationships/image"/><Relationship Id="rId6" Target="../media/image7.png" Type="http://schemas.openxmlformats.org/officeDocument/2006/relationships/image"/><Relationship Id="rId7" Target="../media/image8.pn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4.svg" Type="http://schemas.openxmlformats.org/officeDocument/2006/relationships/image"/><Relationship Id="rId4" Target="../media/image1.png" Type="http://schemas.openxmlformats.org/officeDocument/2006/relationships/image"/><Relationship Id="rId5" Target="../media/image2.sv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bg>
      <p:bgPr>
        <a:gradFill rotWithShape="true">
          <a:gsLst>
            <a:gs pos="0">
              <a:srgbClr val="466951">
                <a:alpha val="100000"/>
              </a:srgbClr>
            </a:gs>
            <a:gs pos="100000">
              <a:srgbClr val="1E3B29">
                <a:alpha val="100000"/>
              </a:srgbClr>
            </a:gs>
          </a:gsLst>
          <a:path path="circle">
            <a:fillToRect l="50000" r="50000" t="50000" b="50000"/>
          </a:path>
        </a:gradFill>
      </p:bgPr>
    </p:bg>
    <p:spTree>
      <p:nvGrpSpPr>
        <p:cNvPr id="1" name=""/>
        <p:cNvGrpSpPr/>
        <p:nvPr/>
      </p:nvGrpSpPr>
      <p:grpSpPr>
        <a:xfrm>
          <a:off x="0" y="0"/>
          <a:ext cx="0" cy="0"/>
          <a:chOff x="0" y="0"/>
          <a:chExt cx="0" cy="0"/>
        </a:xfrm>
      </p:grpSpPr>
      <p:sp>
        <p:nvSpPr>
          <p:cNvPr name="Freeform 2" id="2"/>
          <p:cNvSpPr/>
          <p:nvPr/>
        </p:nvSpPr>
        <p:spPr>
          <a:xfrm flipH="false" flipV="false" rot="0">
            <a:off x="1881785" y="1243853"/>
            <a:ext cx="4329861" cy="7151421"/>
          </a:xfrm>
          <a:custGeom>
            <a:avLst/>
            <a:gdLst/>
            <a:ahLst/>
            <a:cxnLst/>
            <a:rect r="r" b="b" t="t" l="l"/>
            <a:pathLst>
              <a:path h="7151421" w="4329861">
                <a:moveTo>
                  <a:pt x="0" y="0"/>
                </a:moveTo>
                <a:lnTo>
                  <a:pt x="4329860" y="0"/>
                </a:lnTo>
                <a:lnTo>
                  <a:pt x="4329860" y="7151422"/>
                </a:lnTo>
                <a:lnTo>
                  <a:pt x="0" y="7151422"/>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0">
            <a:off x="16703986" y="-486192"/>
            <a:ext cx="108266" cy="11909216"/>
          </a:xfrm>
          <a:custGeom>
            <a:avLst/>
            <a:gdLst/>
            <a:ahLst/>
            <a:cxnLst/>
            <a:rect r="r" b="b" t="t" l="l"/>
            <a:pathLst>
              <a:path h="11909216" w="108266">
                <a:moveTo>
                  <a:pt x="0" y="0"/>
                </a:moveTo>
                <a:lnTo>
                  <a:pt x="108266" y="0"/>
                </a:lnTo>
                <a:lnTo>
                  <a:pt x="108266" y="11909216"/>
                </a:lnTo>
                <a:lnTo>
                  <a:pt x="0" y="11909216"/>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TextBox 4" id="4"/>
          <p:cNvSpPr txBox="true"/>
          <p:nvPr/>
        </p:nvSpPr>
        <p:spPr>
          <a:xfrm rot="0">
            <a:off x="6628867" y="2372724"/>
            <a:ext cx="10630433" cy="4102161"/>
          </a:xfrm>
          <a:prstGeom prst="rect">
            <a:avLst/>
          </a:prstGeom>
        </p:spPr>
        <p:txBody>
          <a:bodyPr anchor="t" rtlCol="false" tIns="0" lIns="0" bIns="0" rIns="0">
            <a:spAutoFit/>
          </a:bodyPr>
          <a:lstStyle/>
          <a:p>
            <a:pPr algn="l" marL="0" indent="0" lvl="0">
              <a:lnSpc>
                <a:spcPts val="10173"/>
              </a:lnSpc>
            </a:pPr>
            <a:r>
              <a:rPr lang="en-US" sz="11829">
                <a:solidFill>
                  <a:srgbClr val="FFFFFF"/>
                </a:solidFill>
                <a:latin typeface="Maharlika"/>
                <a:ea typeface="Maharlika"/>
                <a:cs typeface="Maharlika"/>
                <a:sym typeface="Maharlika"/>
              </a:rPr>
              <a:t>Konsep Trilogi Ukhuwah dalam Islam</a:t>
            </a:r>
          </a:p>
        </p:txBody>
      </p:sp>
      <p:sp>
        <p:nvSpPr>
          <p:cNvPr name="TextBox 5" id="5"/>
          <p:cNvSpPr txBox="true"/>
          <p:nvPr/>
        </p:nvSpPr>
        <p:spPr>
          <a:xfrm rot="0">
            <a:off x="6628867" y="6455835"/>
            <a:ext cx="8512202" cy="1359535"/>
          </a:xfrm>
          <a:prstGeom prst="rect">
            <a:avLst/>
          </a:prstGeom>
        </p:spPr>
        <p:txBody>
          <a:bodyPr anchor="t" rtlCol="false" tIns="0" lIns="0" bIns="0" rIns="0">
            <a:spAutoFit/>
          </a:bodyPr>
          <a:lstStyle/>
          <a:p>
            <a:pPr algn="l" marL="0" indent="0" lvl="0">
              <a:lnSpc>
                <a:spcPts val="2239"/>
              </a:lnSpc>
            </a:pPr>
            <a:r>
              <a:rPr lang="en-US" sz="1599">
                <a:solidFill>
                  <a:srgbClr val="FFFFFF"/>
                </a:solidFill>
                <a:latin typeface="Garet"/>
                <a:ea typeface="Garet"/>
                <a:cs typeface="Garet"/>
                <a:sym typeface="Garet"/>
              </a:rPr>
              <a:t>Materi Pendidikan Agama Islam</a:t>
            </a:r>
          </a:p>
          <a:p>
            <a:pPr algn="l" marL="0" indent="0" lvl="0">
              <a:lnSpc>
                <a:spcPts val="2239"/>
              </a:lnSpc>
            </a:pPr>
          </a:p>
          <a:p>
            <a:pPr algn="l" marL="0" indent="0" lvl="0">
              <a:lnSpc>
                <a:spcPts val="2239"/>
              </a:lnSpc>
            </a:pPr>
            <a:r>
              <a:rPr lang="en-US" sz="1599">
                <a:solidFill>
                  <a:srgbClr val="FFFFFF"/>
                </a:solidFill>
                <a:latin typeface="Garet"/>
                <a:ea typeface="Garet"/>
                <a:cs typeface="Garet"/>
                <a:sym typeface="Garet"/>
              </a:rPr>
              <a:t>Kirani Mutiara Wijayanti             2515061004</a:t>
            </a:r>
          </a:p>
          <a:p>
            <a:pPr algn="l" marL="0" indent="0" lvl="0">
              <a:lnSpc>
                <a:spcPts val="2239"/>
              </a:lnSpc>
            </a:pPr>
            <a:r>
              <a:rPr lang="en-US" sz="1599">
                <a:solidFill>
                  <a:srgbClr val="FFFFFF"/>
                </a:solidFill>
                <a:latin typeface="Garet"/>
                <a:ea typeface="Garet"/>
                <a:cs typeface="Garet"/>
                <a:sym typeface="Garet"/>
              </a:rPr>
              <a:t>Radita Pramesti Regita C.A       2515061068</a:t>
            </a:r>
          </a:p>
          <a:p>
            <a:pPr algn="l" marL="0" indent="0" lvl="0">
              <a:lnSpc>
                <a:spcPts val="2239"/>
              </a:lnSpc>
            </a:pPr>
            <a:r>
              <a:rPr lang="en-US" sz="1599">
                <a:solidFill>
                  <a:srgbClr val="FFFFFF"/>
                </a:solidFill>
                <a:latin typeface="Garet"/>
                <a:ea typeface="Garet"/>
                <a:cs typeface="Garet"/>
                <a:sym typeface="Garet"/>
              </a:rPr>
              <a:t>Arcellyndah Jannatul Ulya         2515061069</a:t>
            </a:r>
          </a:p>
        </p:txBody>
      </p:sp>
    </p:spTree>
  </p:cSld>
  <p:clrMapOvr>
    <a:masterClrMapping/>
  </p:clrMapOvr>
</p:sld>
</file>

<file path=ppt/slides/slide10.xml><?xml version="1.0" encoding="utf-8"?>
<p:sld xmlns:p="http://schemas.openxmlformats.org/presentationml/2006/main" xmlns:a="http://schemas.openxmlformats.org/drawingml/2006/main" xmlns:r="http://schemas.openxmlformats.org/officeDocument/2006/relationships">
  <p:cSld>
    <p:bg>
      <p:bgPr>
        <a:gradFill rotWithShape="true">
          <a:gsLst>
            <a:gs pos="0">
              <a:srgbClr val="466951">
                <a:alpha val="100000"/>
              </a:srgbClr>
            </a:gs>
            <a:gs pos="100000">
              <a:srgbClr val="1E3B29">
                <a:alpha val="100000"/>
              </a:srgbClr>
            </a:gs>
          </a:gsLst>
          <a:path path="circle">
            <a:fillToRect l="50000" r="50000" t="50000" b="50000"/>
          </a:path>
        </a:gradFill>
      </p:bgPr>
    </p:bg>
    <p:spTree>
      <p:nvGrpSpPr>
        <p:cNvPr id="1" name=""/>
        <p:cNvGrpSpPr/>
        <p:nvPr/>
      </p:nvGrpSpPr>
      <p:grpSpPr>
        <a:xfrm>
          <a:off x="0" y="0"/>
          <a:ext cx="0" cy="0"/>
          <a:chOff x="0" y="0"/>
          <a:chExt cx="0" cy="0"/>
        </a:xfrm>
      </p:grpSpPr>
      <p:sp>
        <p:nvSpPr>
          <p:cNvPr name="Freeform 2" id="2"/>
          <p:cNvSpPr/>
          <p:nvPr/>
        </p:nvSpPr>
        <p:spPr>
          <a:xfrm flipH="false" flipV="false" rot="0">
            <a:off x="1028700" y="-235252"/>
            <a:ext cx="108266" cy="11909216"/>
          </a:xfrm>
          <a:custGeom>
            <a:avLst/>
            <a:gdLst/>
            <a:ahLst/>
            <a:cxnLst/>
            <a:rect r="r" b="b" t="t" l="l"/>
            <a:pathLst>
              <a:path h="11909216" w="108266">
                <a:moveTo>
                  <a:pt x="0" y="0"/>
                </a:moveTo>
                <a:lnTo>
                  <a:pt x="108266" y="0"/>
                </a:lnTo>
                <a:lnTo>
                  <a:pt x="108266" y="11909216"/>
                </a:lnTo>
                <a:lnTo>
                  <a:pt x="0" y="11909216"/>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0">
            <a:off x="14519983" y="4522543"/>
            <a:ext cx="4329861" cy="7151421"/>
          </a:xfrm>
          <a:custGeom>
            <a:avLst/>
            <a:gdLst/>
            <a:ahLst/>
            <a:cxnLst/>
            <a:rect r="r" b="b" t="t" l="l"/>
            <a:pathLst>
              <a:path h="7151421" w="4329861">
                <a:moveTo>
                  <a:pt x="0" y="0"/>
                </a:moveTo>
                <a:lnTo>
                  <a:pt x="4329860" y="0"/>
                </a:lnTo>
                <a:lnTo>
                  <a:pt x="4329860" y="7151421"/>
                </a:lnTo>
                <a:lnTo>
                  <a:pt x="0" y="7151421"/>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TextBox 4" id="4"/>
          <p:cNvSpPr txBox="true"/>
          <p:nvPr/>
        </p:nvSpPr>
        <p:spPr>
          <a:xfrm rot="0">
            <a:off x="3649814" y="3396266"/>
            <a:ext cx="10317380" cy="1491591"/>
          </a:xfrm>
          <a:prstGeom prst="rect">
            <a:avLst/>
          </a:prstGeom>
        </p:spPr>
        <p:txBody>
          <a:bodyPr anchor="t" rtlCol="false" tIns="0" lIns="0" bIns="0" rIns="0">
            <a:spAutoFit/>
          </a:bodyPr>
          <a:lstStyle/>
          <a:p>
            <a:pPr algn="just" marL="0" indent="0" lvl="0">
              <a:lnSpc>
                <a:spcPts val="2967"/>
              </a:lnSpc>
            </a:pPr>
            <a:r>
              <a:rPr lang="en-US" sz="2698">
                <a:solidFill>
                  <a:srgbClr val="FFFFFF"/>
                </a:solidFill>
                <a:latin typeface="Garet"/>
                <a:ea typeface="Garet"/>
                <a:cs typeface="Garet"/>
                <a:sym typeface="Garet"/>
              </a:rPr>
              <a:t>Contoh Penerapan: Mengikuti upacara bendera dengan khidmat, gotong royong membersihkan lingkungan, menghormati teman yang berbeda agama, dan menjaga kerukunan antarwarga di masyarakat.</a:t>
            </a:r>
          </a:p>
        </p:txBody>
      </p:sp>
      <p:sp>
        <p:nvSpPr>
          <p:cNvPr name="Freeform 5" id="5"/>
          <p:cNvSpPr/>
          <p:nvPr/>
        </p:nvSpPr>
        <p:spPr>
          <a:xfrm flipH="false" flipV="false" rot="0">
            <a:off x="2052735" y="3643614"/>
            <a:ext cx="1044292" cy="968343"/>
          </a:xfrm>
          <a:custGeom>
            <a:avLst/>
            <a:gdLst/>
            <a:ahLst/>
            <a:cxnLst/>
            <a:rect r="r" b="b" t="t" l="l"/>
            <a:pathLst>
              <a:path h="968343" w="1044292">
                <a:moveTo>
                  <a:pt x="0" y="0"/>
                </a:moveTo>
                <a:lnTo>
                  <a:pt x="1044292" y="0"/>
                </a:lnTo>
                <a:lnTo>
                  <a:pt x="1044292" y="968344"/>
                </a:lnTo>
                <a:lnTo>
                  <a:pt x="0" y="968344"/>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TextBox 6" id="6"/>
          <p:cNvSpPr txBox="true"/>
          <p:nvPr/>
        </p:nvSpPr>
        <p:spPr>
          <a:xfrm rot="0">
            <a:off x="2052735" y="1845716"/>
            <a:ext cx="9278629" cy="1163563"/>
          </a:xfrm>
          <a:prstGeom prst="rect">
            <a:avLst/>
          </a:prstGeom>
        </p:spPr>
        <p:txBody>
          <a:bodyPr anchor="t" rtlCol="false" tIns="0" lIns="0" bIns="0" rIns="0">
            <a:spAutoFit/>
          </a:bodyPr>
          <a:lstStyle/>
          <a:p>
            <a:pPr algn="l" marL="0" indent="0" lvl="0">
              <a:lnSpc>
                <a:spcPts val="4186"/>
              </a:lnSpc>
            </a:pPr>
            <a:r>
              <a:rPr lang="en-US" sz="4867">
                <a:solidFill>
                  <a:srgbClr val="FFFFFF"/>
                </a:solidFill>
                <a:latin typeface="Maharlika"/>
                <a:ea typeface="Maharlika"/>
                <a:cs typeface="Maharlika"/>
                <a:sym typeface="Maharlika"/>
              </a:rPr>
              <a:t>Ukhuwah Wathaniyah – Contoh Penerapan dan Urgensi</a:t>
            </a:r>
          </a:p>
        </p:txBody>
      </p:sp>
      <p:sp>
        <p:nvSpPr>
          <p:cNvPr name="Freeform 7" id="7"/>
          <p:cNvSpPr/>
          <p:nvPr/>
        </p:nvSpPr>
        <p:spPr>
          <a:xfrm flipH="false" flipV="false" rot="0">
            <a:off x="2052735" y="5419423"/>
            <a:ext cx="1044292" cy="968343"/>
          </a:xfrm>
          <a:custGeom>
            <a:avLst/>
            <a:gdLst/>
            <a:ahLst/>
            <a:cxnLst/>
            <a:rect r="r" b="b" t="t" l="l"/>
            <a:pathLst>
              <a:path h="968343" w="1044292">
                <a:moveTo>
                  <a:pt x="0" y="0"/>
                </a:moveTo>
                <a:lnTo>
                  <a:pt x="1044292" y="0"/>
                </a:lnTo>
                <a:lnTo>
                  <a:pt x="1044292" y="968344"/>
                </a:lnTo>
                <a:lnTo>
                  <a:pt x="0" y="968344"/>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8" id="8"/>
          <p:cNvSpPr/>
          <p:nvPr/>
        </p:nvSpPr>
        <p:spPr>
          <a:xfrm flipH="false" flipV="false" rot="0">
            <a:off x="2052735" y="7195232"/>
            <a:ext cx="1044292" cy="968343"/>
          </a:xfrm>
          <a:custGeom>
            <a:avLst/>
            <a:gdLst/>
            <a:ahLst/>
            <a:cxnLst/>
            <a:rect r="r" b="b" t="t" l="l"/>
            <a:pathLst>
              <a:path h="968343" w="1044292">
                <a:moveTo>
                  <a:pt x="0" y="0"/>
                </a:moveTo>
                <a:lnTo>
                  <a:pt x="1044292" y="0"/>
                </a:lnTo>
                <a:lnTo>
                  <a:pt x="1044292" y="968344"/>
                </a:lnTo>
                <a:lnTo>
                  <a:pt x="0" y="968344"/>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TextBox 9" id="9"/>
          <p:cNvSpPr txBox="true"/>
          <p:nvPr/>
        </p:nvSpPr>
        <p:spPr>
          <a:xfrm rot="0">
            <a:off x="3649814" y="5172075"/>
            <a:ext cx="10317380" cy="1120116"/>
          </a:xfrm>
          <a:prstGeom prst="rect">
            <a:avLst/>
          </a:prstGeom>
        </p:spPr>
        <p:txBody>
          <a:bodyPr anchor="t" rtlCol="false" tIns="0" lIns="0" bIns="0" rIns="0">
            <a:spAutoFit/>
          </a:bodyPr>
          <a:lstStyle/>
          <a:p>
            <a:pPr algn="just" marL="0" indent="0" lvl="0">
              <a:lnSpc>
                <a:spcPts val="2967"/>
              </a:lnSpc>
            </a:pPr>
            <a:r>
              <a:rPr lang="en-US" sz="2698">
                <a:solidFill>
                  <a:srgbClr val="FFFFFF"/>
                </a:solidFill>
                <a:latin typeface="Garet"/>
                <a:ea typeface="Garet"/>
                <a:cs typeface="Garet"/>
                <a:sym typeface="Garet"/>
              </a:rPr>
              <a:t>Urgensi: Menumbuhkan cinta tanah air dan nasionalisme, menjaga persatuan bangsa di tengah keberagaman, serta menguatkan komitmen terhadap Pancasila dan NKRI.</a:t>
            </a:r>
          </a:p>
        </p:txBody>
      </p:sp>
      <p:sp>
        <p:nvSpPr>
          <p:cNvPr name="TextBox 10" id="10"/>
          <p:cNvSpPr txBox="true"/>
          <p:nvPr/>
        </p:nvSpPr>
        <p:spPr>
          <a:xfrm rot="0">
            <a:off x="3649814" y="6947884"/>
            <a:ext cx="10317380" cy="1120116"/>
          </a:xfrm>
          <a:prstGeom prst="rect">
            <a:avLst/>
          </a:prstGeom>
        </p:spPr>
        <p:txBody>
          <a:bodyPr anchor="t" rtlCol="false" tIns="0" lIns="0" bIns="0" rIns="0">
            <a:spAutoFit/>
          </a:bodyPr>
          <a:lstStyle/>
          <a:p>
            <a:pPr algn="just" marL="0" indent="0" lvl="0">
              <a:lnSpc>
                <a:spcPts val="2967"/>
              </a:lnSpc>
            </a:pPr>
            <a:r>
              <a:rPr lang="en-US" sz="2698">
                <a:solidFill>
                  <a:srgbClr val="FFFFFF"/>
                </a:solidFill>
                <a:latin typeface="Garet"/>
                <a:ea typeface="Garet"/>
                <a:cs typeface="Garet"/>
                <a:sym typeface="Garet"/>
              </a:rPr>
              <a:t>Mencegah konflik sosial atas dasar suku, agama, dan budaya. Ukhuwah Wathaniyah menjadi fondasi kerukunan masyarakat majemuk Indonesia.</a:t>
            </a:r>
          </a:p>
        </p:txBody>
      </p:sp>
    </p:spTree>
  </p:cSld>
  <p:clrMapOvr>
    <a:masterClrMapping/>
  </p:clrMapOvr>
</p:sld>
</file>

<file path=ppt/slides/slide11.xml><?xml version="1.0" encoding="utf-8"?>
<p:sld xmlns:p="http://schemas.openxmlformats.org/presentationml/2006/main" xmlns:a="http://schemas.openxmlformats.org/drawingml/2006/main" xmlns:r="http://schemas.openxmlformats.org/officeDocument/2006/relationships">
  <p:cSld>
    <p:bg>
      <p:bgPr>
        <a:gradFill rotWithShape="true">
          <a:gsLst>
            <a:gs pos="0">
              <a:srgbClr val="466951">
                <a:alpha val="100000"/>
              </a:srgbClr>
            </a:gs>
            <a:gs pos="100000">
              <a:srgbClr val="1E3B29">
                <a:alpha val="100000"/>
              </a:srgbClr>
            </a:gs>
          </a:gsLst>
          <a:path path="circle">
            <a:fillToRect l="50000" r="50000" t="50000" b="50000"/>
          </a:path>
        </a:gradFill>
      </p:bgPr>
    </p:bg>
    <p:spTree>
      <p:nvGrpSpPr>
        <p:cNvPr id="1" name=""/>
        <p:cNvGrpSpPr/>
        <p:nvPr/>
      </p:nvGrpSpPr>
      <p:grpSpPr>
        <a:xfrm>
          <a:off x="0" y="0"/>
          <a:ext cx="0" cy="0"/>
          <a:chOff x="0" y="0"/>
          <a:chExt cx="0" cy="0"/>
        </a:xfrm>
      </p:grpSpPr>
      <p:sp>
        <p:nvSpPr>
          <p:cNvPr name="Freeform 2" id="2"/>
          <p:cNvSpPr/>
          <p:nvPr/>
        </p:nvSpPr>
        <p:spPr>
          <a:xfrm flipH="false" flipV="false" rot="0">
            <a:off x="1028700" y="-235252"/>
            <a:ext cx="108266" cy="11909216"/>
          </a:xfrm>
          <a:custGeom>
            <a:avLst/>
            <a:gdLst/>
            <a:ahLst/>
            <a:cxnLst/>
            <a:rect r="r" b="b" t="t" l="l"/>
            <a:pathLst>
              <a:path h="11909216" w="108266">
                <a:moveTo>
                  <a:pt x="0" y="0"/>
                </a:moveTo>
                <a:lnTo>
                  <a:pt x="108266" y="0"/>
                </a:lnTo>
                <a:lnTo>
                  <a:pt x="108266" y="11909216"/>
                </a:lnTo>
                <a:lnTo>
                  <a:pt x="0" y="11909216"/>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0">
            <a:off x="-411003" y="4522543"/>
            <a:ext cx="4329861" cy="7151421"/>
          </a:xfrm>
          <a:custGeom>
            <a:avLst/>
            <a:gdLst/>
            <a:ahLst/>
            <a:cxnLst/>
            <a:rect r="r" b="b" t="t" l="l"/>
            <a:pathLst>
              <a:path h="7151421" w="4329861">
                <a:moveTo>
                  <a:pt x="0" y="0"/>
                </a:moveTo>
                <a:lnTo>
                  <a:pt x="4329860" y="0"/>
                </a:lnTo>
                <a:lnTo>
                  <a:pt x="4329860" y="7151421"/>
                </a:lnTo>
                <a:lnTo>
                  <a:pt x="0" y="7151421"/>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4" id="4"/>
          <p:cNvSpPr/>
          <p:nvPr/>
        </p:nvSpPr>
        <p:spPr>
          <a:xfrm flipH="false" flipV="false" rot="0">
            <a:off x="4611988" y="4334796"/>
            <a:ext cx="18836086" cy="2998077"/>
          </a:xfrm>
          <a:custGeom>
            <a:avLst/>
            <a:gdLst/>
            <a:ahLst/>
            <a:cxnLst/>
            <a:rect r="r" b="b" t="t" l="l"/>
            <a:pathLst>
              <a:path h="2998077" w="18836086">
                <a:moveTo>
                  <a:pt x="0" y="0"/>
                </a:moveTo>
                <a:lnTo>
                  <a:pt x="18836086" y="0"/>
                </a:lnTo>
                <a:lnTo>
                  <a:pt x="18836086" y="2998077"/>
                </a:lnTo>
                <a:lnTo>
                  <a:pt x="0" y="2998077"/>
                </a:lnTo>
                <a:lnTo>
                  <a:pt x="0" y="0"/>
                </a:lnTo>
                <a:close/>
              </a:path>
            </a:pathLst>
          </a:custGeom>
          <a:blipFill>
            <a:blip r:embed="rId6"/>
            <a:stretch>
              <a:fillRect l="0" t="0" r="0" b="0"/>
            </a:stretch>
          </a:blipFill>
        </p:spPr>
      </p:sp>
      <p:sp>
        <p:nvSpPr>
          <p:cNvPr name="TextBox 5" id="5"/>
          <p:cNvSpPr txBox="true"/>
          <p:nvPr/>
        </p:nvSpPr>
        <p:spPr>
          <a:xfrm rot="0">
            <a:off x="5518391" y="4656071"/>
            <a:ext cx="11277101" cy="1383765"/>
          </a:xfrm>
          <a:prstGeom prst="rect">
            <a:avLst/>
          </a:prstGeom>
        </p:spPr>
        <p:txBody>
          <a:bodyPr anchor="t" rtlCol="false" tIns="0" lIns="0" bIns="0" rIns="0">
            <a:spAutoFit/>
          </a:bodyPr>
          <a:lstStyle/>
          <a:p>
            <a:pPr algn="just" marL="0" indent="0" lvl="0">
              <a:lnSpc>
                <a:spcPts val="2703"/>
              </a:lnSpc>
            </a:pPr>
            <a:r>
              <a:rPr lang="en-US" sz="2457">
                <a:solidFill>
                  <a:srgbClr val="3A5D45"/>
                </a:solidFill>
                <a:latin typeface="Garet"/>
                <a:ea typeface="Garet"/>
                <a:cs typeface="Garet"/>
                <a:sym typeface="Garet"/>
              </a:rPr>
              <a:t>Ukhuwah Basyariyah adalah persaudaraan sesama manusia yang berlandaskan pada asal-usul yang sama, yaitu dari Nabi Adam dan Hawa. Konsep ini menekankan nilai-nilai kemanusiaan universal tanpa memandang agama, suku, ras, atau status sosial.</a:t>
            </a:r>
          </a:p>
        </p:txBody>
      </p:sp>
      <p:sp>
        <p:nvSpPr>
          <p:cNvPr name="TextBox 6" id="6"/>
          <p:cNvSpPr txBox="true"/>
          <p:nvPr/>
        </p:nvSpPr>
        <p:spPr>
          <a:xfrm rot="0">
            <a:off x="4611988" y="1803143"/>
            <a:ext cx="8478862" cy="2474165"/>
          </a:xfrm>
          <a:prstGeom prst="rect">
            <a:avLst/>
          </a:prstGeom>
        </p:spPr>
        <p:txBody>
          <a:bodyPr anchor="t" rtlCol="false" tIns="0" lIns="0" bIns="0" rIns="0">
            <a:spAutoFit/>
          </a:bodyPr>
          <a:lstStyle/>
          <a:p>
            <a:pPr algn="l" marL="0" indent="0" lvl="0">
              <a:lnSpc>
                <a:spcPts val="6200"/>
              </a:lnSpc>
            </a:pPr>
            <a:r>
              <a:rPr lang="en-US" sz="6526">
                <a:solidFill>
                  <a:srgbClr val="FFFFFF"/>
                </a:solidFill>
                <a:latin typeface="Maharlika"/>
                <a:ea typeface="Maharlika"/>
                <a:cs typeface="Maharlika"/>
                <a:sym typeface="Maharlika"/>
              </a:rPr>
              <a:t>Ukhuwah Basyariyah (Insaniyah) – Definisi dan Makna</a:t>
            </a:r>
          </a:p>
        </p:txBody>
      </p:sp>
      <p:sp>
        <p:nvSpPr>
          <p:cNvPr name="Freeform 7" id="7"/>
          <p:cNvSpPr/>
          <p:nvPr/>
        </p:nvSpPr>
        <p:spPr>
          <a:xfrm flipH="false" flipV="false" rot="0">
            <a:off x="4611988" y="6713693"/>
            <a:ext cx="18836086" cy="2998077"/>
          </a:xfrm>
          <a:custGeom>
            <a:avLst/>
            <a:gdLst/>
            <a:ahLst/>
            <a:cxnLst/>
            <a:rect r="r" b="b" t="t" l="l"/>
            <a:pathLst>
              <a:path h="2998077" w="18836086">
                <a:moveTo>
                  <a:pt x="0" y="0"/>
                </a:moveTo>
                <a:lnTo>
                  <a:pt x="18836086" y="0"/>
                </a:lnTo>
                <a:lnTo>
                  <a:pt x="18836086" y="2998077"/>
                </a:lnTo>
                <a:lnTo>
                  <a:pt x="0" y="2998077"/>
                </a:lnTo>
                <a:lnTo>
                  <a:pt x="0" y="0"/>
                </a:lnTo>
                <a:close/>
              </a:path>
            </a:pathLst>
          </a:custGeom>
          <a:blipFill>
            <a:blip r:embed="rId7"/>
            <a:stretch>
              <a:fillRect l="0" t="0" r="0" b="0"/>
            </a:stretch>
          </a:blipFill>
        </p:spPr>
      </p:sp>
      <p:sp>
        <p:nvSpPr>
          <p:cNvPr name="TextBox 8" id="8"/>
          <p:cNvSpPr txBox="true"/>
          <p:nvPr/>
        </p:nvSpPr>
        <p:spPr>
          <a:xfrm rot="0">
            <a:off x="5518391" y="6955343"/>
            <a:ext cx="11277101" cy="1383765"/>
          </a:xfrm>
          <a:prstGeom prst="rect">
            <a:avLst/>
          </a:prstGeom>
        </p:spPr>
        <p:txBody>
          <a:bodyPr anchor="t" rtlCol="false" tIns="0" lIns="0" bIns="0" rIns="0">
            <a:spAutoFit/>
          </a:bodyPr>
          <a:lstStyle/>
          <a:p>
            <a:pPr algn="just" marL="0" indent="0" lvl="0">
              <a:lnSpc>
                <a:spcPts val="2703"/>
              </a:lnSpc>
            </a:pPr>
            <a:r>
              <a:rPr lang="en-US" sz="2457">
                <a:solidFill>
                  <a:srgbClr val="3A5D45"/>
                </a:solidFill>
                <a:latin typeface="Garet"/>
                <a:ea typeface="Garet"/>
                <a:cs typeface="Garet"/>
                <a:sym typeface="Garet"/>
              </a:rPr>
              <a:t>Ukhuwah Basyariyah menjadi pilar penting dalam mewujudkan perdamaian dunia dan penghormatan terhadap hak asasi manusia (HAM). Setiap manusia memiliki martabat yang sama di hadapan Allah, sehingga wajib saling menghormati dan menjaga keharmonisan.</a:t>
            </a:r>
          </a:p>
        </p:txBody>
      </p:sp>
    </p:spTree>
  </p:cSld>
  <p:clrMapOvr>
    <a:masterClrMapping/>
  </p:clrMapOvr>
</p:sld>
</file>

<file path=ppt/slides/slide12.xml><?xml version="1.0" encoding="utf-8"?>
<p:sld xmlns:p="http://schemas.openxmlformats.org/presentationml/2006/main" xmlns:a="http://schemas.openxmlformats.org/drawingml/2006/main" xmlns:r="http://schemas.openxmlformats.org/officeDocument/2006/relationships">
  <p:cSld>
    <p:bg>
      <p:bgPr>
        <a:gradFill rotWithShape="true">
          <a:gsLst>
            <a:gs pos="0">
              <a:srgbClr val="466951">
                <a:alpha val="100000"/>
              </a:srgbClr>
            </a:gs>
            <a:gs pos="100000">
              <a:srgbClr val="1E3B29">
                <a:alpha val="100000"/>
              </a:srgbClr>
            </a:gs>
          </a:gsLst>
          <a:path path="circle">
            <a:fillToRect l="50000" r="50000" t="50000" b="50000"/>
          </a:path>
        </a:gradFill>
      </p:bgPr>
    </p:bg>
    <p:spTree>
      <p:nvGrpSpPr>
        <p:cNvPr id="1" name=""/>
        <p:cNvGrpSpPr/>
        <p:nvPr/>
      </p:nvGrpSpPr>
      <p:grpSpPr>
        <a:xfrm>
          <a:off x="0" y="0"/>
          <a:ext cx="0" cy="0"/>
          <a:chOff x="0" y="0"/>
          <a:chExt cx="0" cy="0"/>
        </a:xfrm>
      </p:grpSpPr>
      <p:sp>
        <p:nvSpPr>
          <p:cNvPr name="TextBox 2" id="2"/>
          <p:cNvSpPr txBox="true"/>
          <p:nvPr/>
        </p:nvSpPr>
        <p:spPr>
          <a:xfrm rot="0">
            <a:off x="5250468" y="1707715"/>
            <a:ext cx="8478862" cy="2579289"/>
          </a:xfrm>
          <a:prstGeom prst="rect">
            <a:avLst/>
          </a:prstGeom>
        </p:spPr>
        <p:txBody>
          <a:bodyPr anchor="t" rtlCol="false" tIns="0" lIns="0" bIns="0" rIns="0">
            <a:spAutoFit/>
          </a:bodyPr>
          <a:lstStyle/>
          <a:p>
            <a:pPr algn="r" rtl="true" marL="0" indent="0" lvl="0">
              <a:lnSpc>
                <a:spcPts val="6495"/>
              </a:lnSpc>
            </a:pPr>
            <a:r>
              <a:rPr lang="en-US" sz="6837">
                <a:solidFill>
                  <a:srgbClr val="FFFFFF"/>
                </a:solidFill>
                <a:latin typeface="Maharlika"/>
                <a:ea typeface="Maharlika"/>
                <a:cs typeface="Maharlika"/>
                <a:sym typeface="Maharlika"/>
              </a:rPr>
              <a:t>Ukhuwah Basyariyah – Dasar Al-Qur'an</a:t>
            </a:r>
          </a:p>
        </p:txBody>
      </p:sp>
      <p:sp>
        <p:nvSpPr>
          <p:cNvPr name="Freeform 3" id="3"/>
          <p:cNvSpPr/>
          <p:nvPr/>
        </p:nvSpPr>
        <p:spPr>
          <a:xfrm flipH="true" flipV="false" rot="0">
            <a:off x="17151034" y="-235252"/>
            <a:ext cx="108266" cy="11909216"/>
          </a:xfrm>
          <a:custGeom>
            <a:avLst/>
            <a:gdLst/>
            <a:ahLst/>
            <a:cxnLst/>
            <a:rect r="r" b="b" t="t" l="l"/>
            <a:pathLst>
              <a:path h="11909216" w="108266">
                <a:moveTo>
                  <a:pt x="108266" y="0"/>
                </a:moveTo>
                <a:lnTo>
                  <a:pt x="0" y="0"/>
                </a:lnTo>
                <a:lnTo>
                  <a:pt x="0" y="11909216"/>
                </a:lnTo>
                <a:lnTo>
                  <a:pt x="108266" y="11909216"/>
                </a:lnTo>
                <a:lnTo>
                  <a:pt x="108266"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4" id="4"/>
          <p:cNvSpPr/>
          <p:nvPr/>
        </p:nvSpPr>
        <p:spPr>
          <a:xfrm flipH="true" flipV="false" rot="0">
            <a:off x="14369143" y="4522543"/>
            <a:ext cx="4329861" cy="7151421"/>
          </a:xfrm>
          <a:custGeom>
            <a:avLst/>
            <a:gdLst/>
            <a:ahLst/>
            <a:cxnLst/>
            <a:rect r="r" b="b" t="t" l="l"/>
            <a:pathLst>
              <a:path h="7151421" w="4329861">
                <a:moveTo>
                  <a:pt x="4329860" y="0"/>
                </a:moveTo>
                <a:lnTo>
                  <a:pt x="0" y="0"/>
                </a:lnTo>
                <a:lnTo>
                  <a:pt x="0" y="7151421"/>
                </a:lnTo>
                <a:lnTo>
                  <a:pt x="4329860" y="7151421"/>
                </a:lnTo>
                <a:lnTo>
                  <a:pt x="432986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TextBox 5" id="5"/>
          <p:cNvSpPr txBox="true"/>
          <p:nvPr/>
        </p:nvSpPr>
        <p:spPr>
          <a:xfrm rot="0">
            <a:off x="1636115" y="5086350"/>
            <a:ext cx="12093215" cy="2734310"/>
          </a:xfrm>
          <a:prstGeom prst="rect">
            <a:avLst/>
          </a:prstGeom>
        </p:spPr>
        <p:txBody>
          <a:bodyPr anchor="t" rtlCol="false" tIns="0" lIns="0" bIns="0" rIns="0">
            <a:spAutoFit/>
          </a:bodyPr>
          <a:lstStyle/>
          <a:p>
            <a:pPr algn="l">
              <a:lnSpc>
                <a:spcPts val="3640"/>
              </a:lnSpc>
            </a:pPr>
            <a:r>
              <a:rPr lang="en-US" sz="2600">
                <a:solidFill>
                  <a:srgbClr val="FFFFFF"/>
                </a:solidFill>
                <a:latin typeface="Open Sans"/>
                <a:ea typeface="Open Sans"/>
                <a:cs typeface="Open Sans"/>
                <a:sym typeface="Open Sans"/>
              </a:rPr>
              <a:t>• Persaudaraan universal (Ukhuwah Basyariyah) berlandaskan kesamaan asal-usul penciptaan manusia</a:t>
            </a:r>
          </a:p>
          <a:p>
            <a:pPr algn="l">
              <a:lnSpc>
                <a:spcPts val="3640"/>
              </a:lnSpc>
            </a:pPr>
            <a:r>
              <a:rPr lang="en-US" sz="2600">
                <a:solidFill>
                  <a:srgbClr val="FFFFFF"/>
                </a:solidFill>
                <a:latin typeface="Open Sans"/>
                <a:ea typeface="Open Sans"/>
                <a:cs typeface="Open Sans"/>
                <a:sym typeface="Open Sans"/>
              </a:rPr>
              <a:t>• Tidak ada manusia yang lebih tinggi derajatnya karena ras, suku, atau status sosial</a:t>
            </a:r>
          </a:p>
          <a:p>
            <a:pPr algn="l">
              <a:lnSpc>
                <a:spcPts val="3640"/>
              </a:lnSpc>
            </a:pPr>
            <a:r>
              <a:rPr lang="en-US" sz="2600">
                <a:solidFill>
                  <a:srgbClr val="FFFFFF"/>
                </a:solidFill>
                <a:latin typeface="Open Sans"/>
                <a:ea typeface="Open Sans"/>
                <a:cs typeface="Open Sans"/>
                <a:sym typeface="Open Sans"/>
              </a:rPr>
              <a:t>• Menghormati sesama manusia berarti menghormati ciptaan Allah yang sempurna</a:t>
            </a:r>
          </a:p>
        </p:txBody>
      </p:sp>
    </p:spTree>
  </p:cSld>
  <p:clrMapOvr>
    <a:masterClrMapping/>
  </p:clrMapOvr>
</p:sld>
</file>

<file path=ppt/slides/slide13.xml><?xml version="1.0" encoding="utf-8"?>
<p:sld xmlns:p="http://schemas.openxmlformats.org/presentationml/2006/main" xmlns:a="http://schemas.openxmlformats.org/drawingml/2006/main" xmlns:r="http://schemas.openxmlformats.org/officeDocument/2006/relationships">
  <p:cSld>
    <p:bg>
      <p:bgPr>
        <a:gradFill rotWithShape="true">
          <a:gsLst>
            <a:gs pos="0">
              <a:srgbClr val="466951">
                <a:alpha val="100000"/>
              </a:srgbClr>
            </a:gs>
            <a:gs pos="100000">
              <a:srgbClr val="1E3B29">
                <a:alpha val="100000"/>
              </a:srgbClr>
            </a:gs>
          </a:gsLst>
          <a:path path="circle">
            <a:fillToRect l="50000" r="50000" t="50000" b="50000"/>
          </a:path>
        </a:gradFill>
      </p:bgPr>
    </p:bg>
    <p:spTree>
      <p:nvGrpSpPr>
        <p:cNvPr id="1" name=""/>
        <p:cNvGrpSpPr/>
        <p:nvPr/>
      </p:nvGrpSpPr>
      <p:grpSpPr>
        <a:xfrm>
          <a:off x="0" y="0"/>
          <a:ext cx="0" cy="0"/>
          <a:chOff x="0" y="0"/>
          <a:chExt cx="0" cy="0"/>
        </a:xfrm>
      </p:grpSpPr>
      <p:sp>
        <p:nvSpPr>
          <p:cNvPr name="Freeform 2" id="2"/>
          <p:cNvSpPr/>
          <p:nvPr/>
        </p:nvSpPr>
        <p:spPr>
          <a:xfrm flipH="false" flipV="false" rot="0">
            <a:off x="1028700" y="-235252"/>
            <a:ext cx="108266" cy="11909216"/>
          </a:xfrm>
          <a:custGeom>
            <a:avLst/>
            <a:gdLst/>
            <a:ahLst/>
            <a:cxnLst/>
            <a:rect r="r" b="b" t="t" l="l"/>
            <a:pathLst>
              <a:path h="11909216" w="108266">
                <a:moveTo>
                  <a:pt x="0" y="0"/>
                </a:moveTo>
                <a:lnTo>
                  <a:pt x="108266" y="0"/>
                </a:lnTo>
                <a:lnTo>
                  <a:pt x="108266" y="11909216"/>
                </a:lnTo>
                <a:lnTo>
                  <a:pt x="0" y="11909216"/>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0">
            <a:off x="14519983" y="4522543"/>
            <a:ext cx="4329861" cy="7151421"/>
          </a:xfrm>
          <a:custGeom>
            <a:avLst/>
            <a:gdLst/>
            <a:ahLst/>
            <a:cxnLst/>
            <a:rect r="r" b="b" t="t" l="l"/>
            <a:pathLst>
              <a:path h="7151421" w="4329861">
                <a:moveTo>
                  <a:pt x="0" y="0"/>
                </a:moveTo>
                <a:lnTo>
                  <a:pt x="4329860" y="0"/>
                </a:lnTo>
                <a:lnTo>
                  <a:pt x="4329860" y="7151421"/>
                </a:lnTo>
                <a:lnTo>
                  <a:pt x="0" y="7151421"/>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TextBox 4" id="4"/>
          <p:cNvSpPr txBox="true"/>
          <p:nvPr/>
        </p:nvSpPr>
        <p:spPr>
          <a:xfrm rot="0">
            <a:off x="3649814" y="3659268"/>
            <a:ext cx="10317380" cy="1484232"/>
          </a:xfrm>
          <a:prstGeom prst="rect">
            <a:avLst/>
          </a:prstGeom>
        </p:spPr>
        <p:txBody>
          <a:bodyPr anchor="t" rtlCol="false" tIns="0" lIns="0" bIns="0" rIns="0">
            <a:spAutoFit/>
          </a:bodyPr>
          <a:lstStyle/>
          <a:p>
            <a:pPr algn="just" marL="0" indent="0" lvl="0">
              <a:lnSpc>
                <a:spcPts val="2330"/>
              </a:lnSpc>
            </a:pPr>
            <a:r>
              <a:rPr lang="en-US" sz="2118">
                <a:solidFill>
                  <a:srgbClr val="FFFFFF"/>
                </a:solidFill>
                <a:latin typeface="Garet"/>
                <a:ea typeface="Garet"/>
                <a:cs typeface="Garet"/>
                <a:sym typeface="Garet"/>
              </a:rPr>
              <a:t>Contoh Penerapan:</a:t>
            </a:r>
          </a:p>
          <a:p>
            <a:pPr algn="just" marL="0" indent="0" lvl="0">
              <a:lnSpc>
                <a:spcPts val="2330"/>
              </a:lnSpc>
            </a:pPr>
            <a:r>
              <a:rPr lang="en-US" sz="2118">
                <a:solidFill>
                  <a:srgbClr val="FFFFFF"/>
                </a:solidFill>
                <a:latin typeface="Garet"/>
                <a:ea typeface="Garet"/>
                <a:cs typeface="Garet"/>
                <a:sym typeface="Garet"/>
              </a:rPr>
              <a:t>• Menolong korban bencana alam tanpa diskriminasi agama, suku, atau ras</a:t>
            </a:r>
          </a:p>
          <a:p>
            <a:pPr algn="just" marL="0" indent="0" lvl="0">
              <a:lnSpc>
                <a:spcPts val="2330"/>
              </a:lnSpc>
            </a:pPr>
            <a:r>
              <a:rPr lang="en-US" sz="2118">
                <a:solidFill>
                  <a:srgbClr val="FFFFFF"/>
                </a:solidFill>
                <a:latin typeface="Garet"/>
                <a:ea typeface="Garet"/>
                <a:cs typeface="Garet"/>
                <a:sym typeface="Garet"/>
              </a:rPr>
              <a:t>• Bersikap sopan dan menghargai semua orang tanpa memandang status sosial</a:t>
            </a:r>
          </a:p>
          <a:p>
            <a:pPr algn="just" marL="0" indent="0" lvl="0">
              <a:lnSpc>
                <a:spcPts val="2330"/>
              </a:lnSpc>
            </a:pPr>
            <a:r>
              <a:rPr lang="en-US" sz="2118">
                <a:solidFill>
                  <a:srgbClr val="FFFFFF"/>
                </a:solidFill>
                <a:latin typeface="Garet"/>
                <a:ea typeface="Garet"/>
                <a:cs typeface="Garet"/>
                <a:sym typeface="Garet"/>
              </a:rPr>
              <a:t>• Membantu sesama manusia dalam kesulitan tanpa melihat latar belakang</a:t>
            </a:r>
          </a:p>
        </p:txBody>
      </p:sp>
      <p:sp>
        <p:nvSpPr>
          <p:cNvPr name="Freeform 5" id="5"/>
          <p:cNvSpPr/>
          <p:nvPr/>
        </p:nvSpPr>
        <p:spPr>
          <a:xfrm flipH="false" flipV="false" rot="0">
            <a:off x="2053072" y="3640218"/>
            <a:ext cx="1044292" cy="968343"/>
          </a:xfrm>
          <a:custGeom>
            <a:avLst/>
            <a:gdLst/>
            <a:ahLst/>
            <a:cxnLst/>
            <a:rect r="r" b="b" t="t" l="l"/>
            <a:pathLst>
              <a:path h="968343" w="1044292">
                <a:moveTo>
                  <a:pt x="0" y="0"/>
                </a:moveTo>
                <a:lnTo>
                  <a:pt x="1044292" y="0"/>
                </a:lnTo>
                <a:lnTo>
                  <a:pt x="1044292" y="968344"/>
                </a:lnTo>
                <a:lnTo>
                  <a:pt x="0" y="968344"/>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TextBox 6" id="6"/>
          <p:cNvSpPr txBox="true"/>
          <p:nvPr/>
        </p:nvSpPr>
        <p:spPr>
          <a:xfrm rot="0">
            <a:off x="2052735" y="1845716"/>
            <a:ext cx="9278629" cy="1191818"/>
          </a:xfrm>
          <a:prstGeom prst="rect">
            <a:avLst/>
          </a:prstGeom>
        </p:spPr>
        <p:txBody>
          <a:bodyPr anchor="t" rtlCol="false" tIns="0" lIns="0" bIns="0" rIns="0">
            <a:spAutoFit/>
          </a:bodyPr>
          <a:lstStyle/>
          <a:p>
            <a:pPr algn="l" marL="0" indent="0" lvl="0">
              <a:lnSpc>
                <a:spcPts val="4275"/>
              </a:lnSpc>
            </a:pPr>
            <a:r>
              <a:rPr lang="en-US" sz="4971">
                <a:solidFill>
                  <a:srgbClr val="FFFFFF"/>
                </a:solidFill>
                <a:latin typeface="Maharlika"/>
                <a:ea typeface="Maharlika"/>
                <a:cs typeface="Maharlika"/>
                <a:sym typeface="Maharlika"/>
              </a:rPr>
              <a:t>Ukhuwah Basyariyah – Contoh Penerapan dan Urgensi</a:t>
            </a:r>
          </a:p>
        </p:txBody>
      </p:sp>
      <p:sp>
        <p:nvSpPr>
          <p:cNvPr name="Freeform 7" id="7"/>
          <p:cNvSpPr/>
          <p:nvPr/>
        </p:nvSpPr>
        <p:spPr>
          <a:xfrm flipH="false" flipV="false" rot="0">
            <a:off x="2053072" y="5903595"/>
            <a:ext cx="1044292" cy="968343"/>
          </a:xfrm>
          <a:custGeom>
            <a:avLst/>
            <a:gdLst/>
            <a:ahLst/>
            <a:cxnLst/>
            <a:rect r="r" b="b" t="t" l="l"/>
            <a:pathLst>
              <a:path h="968343" w="1044292">
                <a:moveTo>
                  <a:pt x="0" y="0"/>
                </a:moveTo>
                <a:lnTo>
                  <a:pt x="1044292" y="0"/>
                </a:lnTo>
                <a:lnTo>
                  <a:pt x="1044292" y="968343"/>
                </a:lnTo>
                <a:lnTo>
                  <a:pt x="0" y="968343"/>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TextBox 8" id="8"/>
          <p:cNvSpPr txBox="true"/>
          <p:nvPr/>
        </p:nvSpPr>
        <p:spPr>
          <a:xfrm rot="0">
            <a:off x="3649814" y="5922645"/>
            <a:ext cx="10317380" cy="1484232"/>
          </a:xfrm>
          <a:prstGeom prst="rect">
            <a:avLst/>
          </a:prstGeom>
        </p:spPr>
        <p:txBody>
          <a:bodyPr anchor="t" rtlCol="false" tIns="0" lIns="0" bIns="0" rIns="0">
            <a:spAutoFit/>
          </a:bodyPr>
          <a:lstStyle/>
          <a:p>
            <a:pPr algn="just" marL="0" indent="0" lvl="0">
              <a:lnSpc>
                <a:spcPts val="2330"/>
              </a:lnSpc>
            </a:pPr>
            <a:r>
              <a:rPr lang="en-US" sz="2118">
                <a:solidFill>
                  <a:srgbClr val="FFFFFF"/>
                </a:solidFill>
                <a:latin typeface="Garet"/>
                <a:ea typeface="Garet"/>
                <a:cs typeface="Garet"/>
                <a:sym typeface="Garet"/>
              </a:rPr>
              <a:t>Urgensi Ukhuwah Basyariyah:</a:t>
            </a:r>
          </a:p>
          <a:p>
            <a:pPr algn="just" marL="0" indent="0" lvl="0">
              <a:lnSpc>
                <a:spcPts val="2330"/>
              </a:lnSpc>
            </a:pPr>
            <a:r>
              <a:rPr lang="en-US" sz="2118">
                <a:solidFill>
                  <a:srgbClr val="FFFFFF"/>
                </a:solidFill>
                <a:latin typeface="Garet"/>
                <a:ea typeface="Garet"/>
                <a:cs typeface="Garet"/>
                <a:sym typeface="Garet"/>
              </a:rPr>
              <a:t>• Menumbuhkan sikap toleransi dan saling menghargai antar sesama manusia</a:t>
            </a:r>
          </a:p>
          <a:p>
            <a:pPr algn="just" marL="0" indent="0" lvl="0">
              <a:lnSpc>
                <a:spcPts val="2330"/>
              </a:lnSpc>
            </a:pPr>
            <a:r>
              <a:rPr lang="en-US" sz="2118">
                <a:solidFill>
                  <a:srgbClr val="FFFFFF"/>
                </a:solidFill>
                <a:latin typeface="Garet"/>
                <a:ea typeface="Garet"/>
                <a:cs typeface="Garet"/>
                <a:sym typeface="Garet"/>
              </a:rPr>
              <a:t>• Menghormati hak asasi manusia dan mendorong kerja sama lintas agama dan budaya</a:t>
            </a:r>
          </a:p>
        </p:txBody>
      </p:sp>
    </p:spTree>
  </p:cSld>
  <p:clrMapOvr>
    <a:masterClrMapping/>
  </p:clrMapOvr>
</p:sld>
</file>

<file path=ppt/slides/slide14.xml><?xml version="1.0" encoding="utf-8"?>
<p:sld xmlns:p="http://schemas.openxmlformats.org/presentationml/2006/main" xmlns:a="http://schemas.openxmlformats.org/drawingml/2006/main" xmlns:r="http://schemas.openxmlformats.org/officeDocument/2006/relationships">
  <p:cSld>
    <p:bg>
      <p:bgPr>
        <a:gradFill rotWithShape="true">
          <a:gsLst>
            <a:gs pos="0">
              <a:srgbClr val="466951">
                <a:alpha val="100000"/>
              </a:srgbClr>
            </a:gs>
            <a:gs pos="100000">
              <a:srgbClr val="1E3B29">
                <a:alpha val="100000"/>
              </a:srgbClr>
            </a:gs>
          </a:gsLst>
          <a:path path="circle">
            <a:fillToRect l="50000" r="50000" t="50000" b="50000"/>
          </a:path>
        </a:gradFill>
      </p:bgPr>
    </p:bg>
    <p:spTree>
      <p:nvGrpSpPr>
        <p:cNvPr id="1" name=""/>
        <p:cNvGrpSpPr/>
        <p:nvPr/>
      </p:nvGrpSpPr>
      <p:grpSpPr>
        <a:xfrm>
          <a:off x="0" y="0"/>
          <a:ext cx="0" cy="0"/>
          <a:chOff x="0" y="0"/>
          <a:chExt cx="0" cy="0"/>
        </a:xfrm>
      </p:grpSpPr>
      <p:sp>
        <p:nvSpPr>
          <p:cNvPr name="Freeform 2" id="2"/>
          <p:cNvSpPr/>
          <p:nvPr/>
        </p:nvSpPr>
        <p:spPr>
          <a:xfrm flipH="false" flipV="false" rot="0">
            <a:off x="1028700" y="-235252"/>
            <a:ext cx="108266" cy="11909216"/>
          </a:xfrm>
          <a:custGeom>
            <a:avLst/>
            <a:gdLst/>
            <a:ahLst/>
            <a:cxnLst/>
            <a:rect r="r" b="b" t="t" l="l"/>
            <a:pathLst>
              <a:path h="11909216" w="108266">
                <a:moveTo>
                  <a:pt x="0" y="0"/>
                </a:moveTo>
                <a:lnTo>
                  <a:pt x="108266" y="0"/>
                </a:lnTo>
                <a:lnTo>
                  <a:pt x="108266" y="11909216"/>
                </a:lnTo>
                <a:lnTo>
                  <a:pt x="0" y="11909216"/>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0">
            <a:off x="14519983" y="4522543"/>
            <a:ext cx="4329861" cy="7151421"/>
          </a:xfrm>
          <a:custGeom>
            <a:avLst/>
            <a:gdLst/>
            <a:ahLst/>
            <a:cxnLst/>
            <a:rect r="r" b="b" t="t" l="l"/>
            <a:pathLst>
              <a:path h="7151421" w="4329861">
                <a:moveTo>
                  <a:pt x="0" y="0"/>
                </a:moveTo>
                <a:lnTo>
                  <a:pt x="4329860" y="0"/>
                </a:lnTo>
                <a:lnTo>
                  <a:pt x="4329860" y="7151421"/>
                </a:lnTo>
                <a:lnTo>
                  <a:pt x="0" y="7151421"/>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TextBox 4" id="4"/>
          <p:cNvSpPr txBox="true"/>
          <p:nvPr/>
        </p:nvSpPr>
        <p:spPr>
          <a:xfrm rot="0">
            <a:off x="3649814" y="3396266"/>
            <a:ext cx="10317380" cy="1120140"/>
          </a:xfrm>
          <a:prstGeom prst="rect">
            <a:avLst/>
          </a:prstGeom>
        </p:spPr>
        <p:txBody>
          <a:bodyPr anchor="t" rtlCol="false" tIns="0" lIns="0" bIns="0" rIns="0">
            <a:spAutoFit/>
          </a:bodyPr>
          <a:lstStyle/>
          <a:p>
            <a:pPr algn="just" marL="0" indent="0" lvl="0">
              <a:lnSpc>
                <a:spcPts val="2970"/>
              </a:lnSpc>
            </a:pPr>
            <a:r>
              <a:rPr lang="en-US" sz="2700">
                <a:solidFill>
                  <a:srgbClr val="FFFFFF"/>
                </a:solidFill>
                <a:latin typeface="Garet"/>
                <a:ea typeface="Garet"/>
                <a:cs typeface="Garet"/>
                <a:sym typeface="Garet"/>
              </a:rPr>
              <a:t>Fondasi utama kerukunan dan harmoni sosial masyarakat majemuk Indonesia yang beragam suku, agama, dan budaya.</a:t>
            </a:r>
          </a:p>
        </p:txBody>
      </p:sp>
      <p:sp>
        <p:nvSpPr>
          <p:cNvPr name="Freeform 5" id="5"/>
          <p:cNvSpPr/>
          <p:nvPr/>
        </p:nvSpPr>
        <p:spPr>
          <a:xfrm flipH="false" flipV="false" rot="0">
            <a:off x="2052735" y="3643614"/>
            <a:ext cx="1044292" cy="968343"/>
          </a:xfrm>
          <a:custGeom>
            <a:avLst/>
            <a:gdLst/>
            <a:ahLst/>
            <a:cxnLst/>
            <a:rect r="r" b="b" t="t" l="l"/>
            <a:pathLst>
              <a:path h="968343" w="1044292">
                <a:moveTo>
                  <a:pt x="0" y="0"/>
                </a:moveTo>
                <a:lnTo>
                  <a:pt x="1044292" y="0"/>
                </a:lnTo>
                <a:lnTo>
                  <a:pt x="1044292" y="968344"/>
                </a:lnTo>
                <a:lnTo>
                  <a:pt x="0" y="968344"/>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TextBox 6" id="6"/>
          <p:cNvSpPr txBox="true"/>
          <p:nvPr/>
        </p:nvSpPr>
        <p:spPr>
          <a:xfrm rot="0">
            <a:off x="2052735" y="1874291"/>
            <a:ext cx="9278629" cy="779992"/>
          </a:xfrm>
          <a:prstGeom prst="rect">
            <a:avLst/>
          </a:prstGeom>
        </p:spPr>
        <p:txBody>
          <a:bodyPr anchor="t" rtlCol="false" tIns="0" lIns="0" bIns="0" rIns="0">
            <a:spAutoFit/>
          </a:bodyPr>
          <a:lstStyle/>
          <a:p>
            <a:pPr algn="l" marL="0" indent="0" lvl="0">
              <a:lnSpc>
                <a:spcPts val="5166"/>
              </a:lnSpc>
            </a:pPr>
            <a:r>
              <a:rPr lang="en-US" sz="6008">
                <a:solidFill>
                  <a:srgbClr val="FFFFFF"/>
                </a:solidFill>
                <a:latin typeface="Maharlika"/>
                <a:ea typeface="Maharlika"/>
                <a:cs typeface="Maharlika"/>
                <a:sym typeface="Maharlika"/>
              </a:rPr>
              <a:t>Urgensi Trilogi Ukhuwah</a:t>
            </a:r>
          </a:p>
        </p:txBody>
      </p:sp>
      <p:sp>
        <p:nvSpPr>
          <p:cNvPr name="Freeform 7" id="7"/>
          <p:cNvSpPr/>
          <p:nvPr/>
        </p:nvSpPr>
        <p:spPr>
          <a:xfrm flipH="false" flipV="false" rot="0">
            <a:off x="2052735" y="5419423"/>
            <a:ext cx="1044292" cy="968343"/>
          </a:xfrm>
          <a:custGeom>
            <a:avLst/>
            <a:gdLst/>
            <a:ahLst/>
            <a:cxnLst/>
            <a:rect r="r" b="b" t="t" l="l"/>
            <a:pathLst>
              <a:path h="968343" w="1044292">
                <a:moveTo>
                  <a:pt x="0" y="0"/>
                </a:moveTo>
                <a:lnTo>
                  <a:pt x="1044292" y="0"/>
                </a:lnTo>
                <a:lnTo>
                  <a:pt x="1044292" y="968344"/>
                </a:lnTo>
                <a:lnTo>
                  <a:pt x="0" y="968344"/>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8" id="8"/>
          <p:cNvSpPr/>
          <p:nvPr/>
        </p:nvSpPr>
        <p:spPr>
          <a:xfrm flipH="false" flipV="false" rot="0">
            <a:off x="2052735" y="7195232"/>
            <a:ext cx="1044292" cy="968343"/>
          </a:xfrm>
          <a:custGeom>
            <a:avLst/>
            <a:gdLst/>
            <a:ahLst/>
            <a:cxnLst/>
            <a:rect r="r" b="b" t="t" l="l"/>
            <a:pathLst>
              <a:path h="968343" w="1044292">
                <a:moveTo>
                  <a:pt x="0" y="0"/>
                </a:moveTo>
                <a:lnTo>
                  <a:pt x="1044292" y="0"/>
                </a:lnTo>
                <a:lnTo>
                  <a:pt x="1044292" y="968344"/>
                </a:lnTo>
                <a:lnTo>
                  <a:pt x="0" y="968344"/>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TextBox 9" id="9"/>
          <p:cNvSpPr txBox="true"/>
          <p:nvPr/>
        </p:nvSpPr>
        <p:spPr>
          <a:xfrm rot="0">
            <a:off x="3649814" y="5172075"/>
            <a:ext cx="10317380" cy="1120140"/>
          </a:xfrm>
          <a:prstGeom prst="rect">
            <a:avLst/>
          </a:prstGeom>
        </p:spPr>
        <p:txBody>
          <a:bodyPr anchor="t" rtlCol="false" tIns="0" lIns="0" bIns="0" rIns="0">
            <a:spAutoFit/>
          </a:bodyPr>
          <a:lstStyle/>
          <a:p>
            <a:pPr algn="just" marL="0" indent="0" lvl="0">
              <a:lnSpc>
                <a:spcPts val="2970"/>
              </a:lnSpc>
            </a:pPr>
            <a:r>
              <a:rPr lang="en-US" sz="2700">
                <a:solidFill>
                  <a:srgbClr val="FFFFFF"/>
                </a:solidFill>
                <a:latin typeface="Garet"/>
                <a:ea typeface="Garet"/>
                <a:cs typeface="Garet"/>
                <a:sym typeface="Garet"/>
              </a:rPr>
              <a:t>Memperkuat keutuhan Negara Kesatuan Republik Indonesia (NKRI) dan mencegah konflik serta perpecahan antarwarga.</a:t>
            </a:r>
          </a:p>
        </p:txBody>
      </p:sp>
      <p:sp>
        <p:nvSpPr>
          <p:cNvPr name="TextBox 10" id="10"/>
          <p:cNvSpPr txBox="true"/>
          <p:nvPr/>
        </p:nvSpPr>
        <p:spPr>
          <a:xfrm rot="0">
            <a:off x="3649814" y="6947884"/>
            <a:ext cx="10317380" cy="748665"/>
          </a:xfrm>
          <a:prstGeom prst="rect">
            <a:avLst/>
          </a:prstGeom>
        </p:spPr>
        <p:txBody>
          <a:bodyPr anchor="t" rtlCol="false" tIns="0" lIns="0" bIns="0" rIns="0">
            <a:spAutoFit/>
          </a:bodyPr>
          <a:lstStyle/>
          <a:p>
            <a:pPr algn="just" marL="0" indent="0" lvl="0">
              <a:lnSpc>
                <a:spcPts val="2970"/>
              </a:lnSpc>
            </a:pPr>
            <a:r>
              <a:rPr lang="en-US" sz="2700">
                <a:solidFill>
                  <a:srgbClr val="FFFFFF"/>
                </a:solidFill>
                <a:latin typeface="Garet"/>
                <a:ea typeface="Garet"/>
                <a:cs typeface="Garet"/>
                <a:sym typeface="Garet"/>
              </a:rPr>
              <a:t>Mendorong kerja sama, kepedulian sosial, dan solidaritas lintas komunitas demi perdamaian dan toleransi.</a:t>
            </a:r>
          </a:p>
        </p:txBody>
      </p:sp>
    </p:spTree>
  </p:cSld>
  <p:clrMapOvr>
    <a:masterClrMapping/>
  </p:clrMapOvr>
</p:sld>
</file>

<file path=ppt/slides/slide15.xml><?xml version="1.0" encoding="utf-8"?>
<p:sld xmlns:p="http://schemas.openxmlformats.org/presentationml/2006/main" xmlns:a="http://schemas.openxmlformats.org/drawingml/2006/main" xmlns:r="http://schemas.openxmlformats.org/officeDocument/2006/relationships">
  <p:cSld>
    <p:bg>
      <p:bgPr>
        <a:gradFill rotWithShape="true">
          <a:gsLst>
            <a:gs pos="0">
              <a:srgbClr val="466951">
                <a:alpha val="100000"/>
              </a:srgbClr>
            </a:gs>
            <a:gs pos="100000">
              <a:srgbClr val="1E3B29">
                <a:alpha val="100000"/>
              </a:srgbClr>
            </a:gs>
          </a:gsLst>
          <a:path path="circle">
            <a:fillToRect l="50000" r="50000" t="50000" b="50000"/>
          </a:path>
        </a:gradFill>
      </p:bgPr>
    </p:bg>
    <p:spTree>
      <p:nvGrpSpPr>
        <p:cNvPr id="1" name=""/>
        <p:cNvGrpSpPr/>
        <p:nvPr/>
      </p:nvGrpSpPr>
      <p:grpSpPr>
        <a:xfrm>
          <a:off x="0" y="0"/>
          <a:ext cx="0" cy="0"/>
          <a:chOff x="0" y="0"/>
          <a:chExt cx="0" cy="0"/>
        </a:xfrm>
      </p:grpSpPr>
      <p:sp>
        <p:nvSpPr>
          <p:cNvPr name="Freeform 2" id="2"/>
          <p:cNvSpPr/>
          <p:nvPr/>
        </p:nvSpPr>
        <p:spPr>
          <a:xfrm flipH="false" flipV="false" rot="0">
            <a:off x="1028700" y="-235252"/>
            <a:ext cx="108266" cy="11909216"/>
          </a:xfrm>
          <a:custGeom>
            <a:avLst/>
            <a:gdLst/>
            <a:ahLst/>
            <a:cxnLst/>
            <a:rect r="r" b="b" t="t" l="l"/>
            <a:pathLst>
              <a:path h="11909216" w="108266">
                <a:moveTo>
                  <a:pt x="0" y="0"/>
                </a:moveTo>
                <a:lnTo>
                  <a:pt x="108266" y="0"/>
                </a:lnTo>
                <a:lnTo>
                  <a:pt x="108266" y="11909216"/>
                </a:lnTo>
                <a:lnTo>
                  <a:pt x="0" y="11909216"/>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0">
            <a:off x="-411003" y="4522543"/>
            <a:ext cx="4329861" cy="7151421"/>
          </a:xfrm>
          <a:custGeom>
            <a:avLst/>
            <a:gdLst/>
            <a:ahLst/>
            <a:cxnLst/>
            <a:rect r="r" b="b" t="t" l="l"/>
            <a:pathLst>
              <a:path h="7151421" w="4329861">
                <a:moveTo>
                  <a:pt x="0" y="0"/>
                </a:moveTo>
                <a:lnTo>
                  <a:pt x="4329860" y="0"/>
                </a:lnTo>
                <a:lnTo>
                  <a:pt x="4329860" y="7151421"/>
                </a:lnTo>
                <a:lnTo>
                  <a:pt x="0" y="7151421"/>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4" id="4"/>
          <p:cNvSpPr/>
          <p:nvPr/>
        </p:nvSpPr>
        <p:spPr>
          <a:xfrm flipH="false" flipV="false" rot="0">
            <a:off x="13132085" y="2396801"/>
            <a:ext cx="5985610" cy="10342307"/>
          </a:xfrm>
          <a:custGeom>
            <a:avLst/>
            <a:gdLst/>
            <a:ahLst/>
            <a:cxnLst/>
            <a:rect r="r" b="b" t="t" l="l"/>
            <a:pathLst>
              <a:path h="10342307" w="5985610">
                <a:moveTo>
                  <a:pt x="0" y="0"/>
                </a:moveTo>
                <a:lnTo>
                  <a:pt x="5985611" y="0"/>
                </a:lnTo>
                <a:lnTo>
                  <a:pt x="5985611" y="10342308"/>
                </a:lnTo>
                <a:lnTo>
                  <a:pt x="0" y="10342308"/>
                </a:lnTo>
                <a:lnTo>
                  <a:pt x="0" y="0"/>
                </a:lnTo>
                <a:close/>
              </a:path>
            </a:pathLst>
          </a:custGeom>
          <a:blipFill>
            <a:blip r:embed="rId6"/>
            <a:stretch>
              <a:fillRect l="0" t="0" r="0" b="0"/>
            </a:stretch>
          </a:blipFill>
        </p:spPr>
      </p:sp>
      <p:sp>
        <p:nvSpPr>
          <p:cNvPr name="TextBox 5" id="5"/>
          <p:cNvSpPr txBox="true"/>
          <p:nvPr/>
        </p:nvSpPr>
        <p:spPr>
          <a:xfrm rot="0">
            <a:off x="4183060" y="1971007"/>
            <a:ext cx="11038116" cy="1431600"/>
          </a:xfrm>
          <a:prstGeom prst="rect">
            <a:avLst/>
          </a:prstGeom>
        </p:spPr>
        <p:txBody>
          <a:bodyPr anchor="t" rtlCol="false" tIns="0" lIns="0" bIns="0" rIns="0">
            <a:spAutoFit/>
          </a:bodyPr>
          <a:lstStyle/>
          <a:p>
            <a:pPr algn="l" marL="0" indent="0" lvl="0">
              <a:lnSpc>
                <a:spcPts val="5215"/>
              </a:lnSpc>
            </a:pPr>
            <a:r>
              <a:rPr lang="en-US" sz="5489">
                <a:solidFill>
                  <a:srgbClr val="FFFFFF"/>
                </a:solidFill>
                <a:latin typeface="Maharlika"/>
                <a:ea typeface="Maharlika"/>
                <a:cs typeface="Maharlika"/>
                <a:sym typeface="Maharlika"/>
              </a:rPr>
              <a:t>Penerapan Trilogi Ukhuwah dalam Kehidupan Sehari-hari</a:t>
            </a:r>
          </a:p>
        </p:txBody>
      </p:sp>
      <p:sp>
        <p:nvSpPr>
          <p:cNvPr name="TextBox 6" id="6"/>
          <p:cNvSpPr txBox="true"/>
          <p:nvPr/>
        </p:nvSpPr>
        <p:spPr>
          <a:xfrm rot="0">
            <a:off x="5609783" y="3981852"/>
            <a:ext cx="8184669" cy="1863090"/>
          </a:xfrm>
          <a:prstGeom prst="rect">
            <a:avLst/>
          </a:prstGeom>
        </p:spPr>
        <p:txBody>
          <a:bodyPr anchor="t" rtlCol="false" tIns="0" lIns="0" bIns="0" rIns="0">
            <a:spAutoFit/>
          </a:bodyPr>
          <a:lstStyle/>
          <a:p>
            <a:pPr algn="just" marL="0" indent="0" lvl="0">
              <a:lnSpc>
                <a:spcPts val="2970"/>
              </a:lnSpc>
            </a:pPr>
            <a:r>
              <a:rPr lang="en-US" sz="2700">
                <a:solidFill>
                  <a:srgbClr val="FFFFFF"/>
                </a:solidFill>
                <a:latin typeface="Garet"/>
                <a:ea typeface="Garet"/>
                <a:cs typeface="Garet"/>
                <a:sym typeface="Garet"/>
              </a:rPr>
              <a:t>Saling menolong tanpa memandang perbedaan agama, suku, atau ras. Menghargai dan menjaga kerukunan di lingkungan sosial serta menghormati hak asasi manusia dalam setiap interaksi sehari-hari.</a:t>
            </a:r>
          </a:p>
        </p:txBody>
      </p:sp>
      <p:sp>
        <p:nvSpPr>
          <p:cNvPr name="Freeform 7" id="7"/>
          <p:cNvSpPr/>
          <p:nvPr/>
        </p:nvSpPr>
        <p:spPr>
          <a:xfrm flipH="false" flipV="false" rot="0">
            <a:off x="4183060" y="3953277"/>
            <a:ext cx="1044292" cy="968343"/>
          </a:xfrm>
          <a:custGeom>
            <a:avLst/>
            <a:gdLst/>
            <a:ahLst/>
            <a:cxnLst/>
            <a:rect r="r" b="b" t="t" l="l"/>
            <a:pathLst>
              <a:path h="968343" w="1044292">
                <a:moveTo>
                  <a:pt x="0" y="0"/>
                </a:moveTo>
                <a:lnTo>
                  <a:pt x="1044292" y="0"/>
                </a:lnTo>
                <a:lnTo>
                  <a:pt x="1044292" y="968343"/>
                </a:lnTo>
                <a:lnTo>
                  <a:pt x="0" y="968343"/>
                </a:lnTo>
                <a:lnTo>
                  <a:pt x="0" y="0"/>
                </a:lnTo>
                <a:close/>
              </a:path>
            </a:pathLst>
          </a:custGeom>
          <a:blipFill>
            <a:blip r:embed="rId7">
              <a:extLst>
                <a:ext uri="{96DAC541-7B7A-43D3-8B79-37D633B846F1}">
                  <asvg:svgBlip xmlns:asvg="http://schemas.microsoft.com/office/drawing/2016/SVG/main" r:embed="rId8"/>
                </a:ext>
              </a:extLst>
            </a:blip>
            <a:stretch>
              <a:fillRect l="0" t="0" r="0" b="0"/>
            </a:stretch>
          </a:blipFill>
        </p:spPr>
      </p:sp>
      <p:sp>
        <p:nvSpPr>
          <p:cNvPr name="TextBox 8" id="8"/>
          <p:cNvSpPr txBox="true"/>
          <p:nvPr/>
        </p:nvSpPr>
        <p:spPr>
          <a:xfrm rot="0">
            <a:off x="5609783" y="6778392"/>
            <a:ext cx="8184669" cy="1863090"/>
          </a:xfrm>
          <a:prstGeom prst="rect">
            <a:avLst/>
          </a:prstGeom>
        </p:spPr>
        <p:txBody>
          <a:bodyPr anchor="t" rtlCol="false" tIns="0" lIns="0" bIns="0" rIns="0">
            <a:spAutoFit/>
          </a:bodyPr>
          <a:lstStyle/>
          <a:p>
            <a:pPr algn="just" marL="0" indent="0" lvl="0">
              <a:lnSpc>
                <a:spcPts val="2970"/>
              </a:lnSpc>
            </a:pPr>
            <a:r>
              <a:rPr lang="en-US" sz="2700">
                <a:solidFill>
                  <a:srgbClr val="FFFFFF"/>
                </a:solidFill>
                <a:latin typeface="Garet"/>
                <a:ea typeface="Garet"/>
                <a:cs typeface="Garet"/>
                <a:sym typeface="Garet"/>
              </a:rPr>
              <a:t>Berpartisipasi aktif dalam kegiatan sosial bersama warga dari beragam latar belakang. Menjaga komunikasi dan hubungan harmonis antar umat beragama dan komunitas untuk mewujudkan persatuan.</a:t>
            </a:r>
          </a:p>
        </p:txBody>
      </p:sp>
      <p:sp>
        <p:nvSpPr>
          <p:cNvPr name="Freeform 9" id="9"/>
          <p:cNvSpPr/>
          <p:nvPr/>
        </p:nvSpPr>
        <p:spPr>
          <a:xfrm flipH="false" flipV="false" rot="0">
            <a:off x="4183060" y="6749817"/>
            <a:ext cx="1044292" cy="968343"/>
          </a:xfrm>
          <a:custGeom>
            <a:avLst/>
            <a:gdLst/>
            <a:ahLst/>
            <a:cxnLst/>
            <a:rect r="r" b="b" t="t" l="l"/>
            <a:pathLst>
              <a:path h="968343" w="1044292">
                <a:moveTo>
                  <a:pt x="0" y="0"/>
                </a:moveTo>
                <a:lnTo>
                  <a:pt x="1044292" y="0"/>
                </a:lnTo>
                <a:lnTo>
                  <a:pt x="1044292" y="968343"/>
                </a:lnTo>
                <a:lnTo>
                  <a:pt x="0" y="968343"/>
                </a:lnTo>
                <a:lnTo>
                  <a:pt x="0" y="0"/>
                </a:lnTo>
                <a:close/>
              </a:path>
            </a:pathLst>
          </a:custGeom>
          <a:blipFill>
            <a:blip r:embed="rId7">
              <a:extLst>
                <a:ext uri="{96DAC541-7B7A-43D3-8B79-37D633B846F1}">
                  <asvg:svgBlip xmlns:asvg="http://schemas.microsoft.com/office/drawing/2016/SVG/main" r:embed="rId8"/>
                </a:ext>
              </a:extLst>
            </a:blip>
            <a:stretch>
              <a:fillRect l="0" t="0" r="0" b="0"/>
            </a:stretch>
          </a:blipFill>
        </p:spPr>
      </p:sp>
    </p:spTree>
  </p:cSld>
  <p:clrMapOvr>
    <a:masterClrMapping/>
  </p:clrMapOvr>
</p:sld>
</file>

<file path=ppt/slides/slide16.xml><?xml version="1.0" encoding="utf-8"?>
<p:sld xmlns:p="http://schemas.openxmlformats.org/presentationml/2006/main" xmlns:a="http://schemas.openxmlformats.org/drawingml/2006/main" xmlns:r="http://schemas.openxmlformats.org/officeDocument/2006/relationships">
  <p:cSld>
    <p:bg>
      <p:bgPr>
        <a:gradFill rotWithShape="true">
          <a:gsLst>
            <a:gs pos="0">
              <a:srgbClr val="466951">
                <a:alpha val="100000"/>
              </a:srgbClr>
            </a:gs>
            <a:gs pos="100000">
              <a:srgbClr val="1E3B29">
                <a:alpha val="100000"/>
              </a:srgbClr>
            </a:gs>
          </a:gsLst>
          <a:path path="circle">
            <a:fillToRect l="50000" r="50000" t="50000" b="50000"/>
          </a:path>
        </a:gradFill>
      </p:bgPr>
    </p:bg>
    <p:spTree>
      <p:nvGrpSpPr>
        <p:cNvPr id="1" name=""/>
        <p:cNvGrpSpPr/>
        <p:nvPr/>
      </p:nvGrpSpPr>
      <p:grpSpPr>
        <a:xfrm>
          <a:off x="0" y="0"/>
          <a:ext cx="0" cy="0"/>
          <a:chOff x="0" y="0"/>
          <a:chExt cx="0" cy="0"/>
        </a:xfrm>
      </p:grpSpPr>
      <p:sp>
        <p:nvSpPr>
          <p:cNvPr name="TextBox 2" id="2"/>
          <p:cNvSpPr txBox="true"/>
          <p:nvPr/>
        </p:nvSpPr>
        <p:spPr>
          <a:xfrm rot="0">
            <a:off x="2052735" y="1950491"/>
            <a:ext cx="9278629" cy="1294028"/>
          </a:xfrm>
          <a:prstGeom prst="rect">
            <a:avLst/>
          </a:prstGeom>
        </p:spPr>
        <p:txBody>
          <a:bodyPr anchor="t" rtlCol="false" tIns="0" lIns="0" bIns="0" rIns="0">
            <a:spAutoFit/>
          </a:bodyPr>
          <a:lstStyle/>
          <a:p>
            <a:pPr algn="l" marL="0" indent="0" lvl="0">
              <a:lnSpc>
                <a:spcPts val="8516"/>
              </a:lnSpc>
            </a:pPr>
            <a:r>
              <a:rPr lang="en-US" sz="9902">
                <a:solidFill>
                  <a:srgbClr val="FFFFFF"/>
                </a:solidFill>
                <a:latin typeface="Maharlika"/>
                <a:ea typeface="Maharlika"/>
                <a:cs typeface="Maharlika"/>
                <a:sym typeface="Maharlika"/>
              </a:rPr>
              <a:t>Kesimpulan</a:t>
            </a:r>
          </a:p>
        </p:txBody>
      </p:sp>
      <p:sp>
        <p:nvSpPr>
          <p:cNvPr name="Freeform 3" id="3"/>
          <p:cNvSpPr/>
          <p:nvPr/>
        </p:nvSpPr>
        <p:spPr>
          <a:xfrm flipH="false" flipV="false" rot="0">
            <a:off x="1028700" y="-235252"/>
            <a:ext cx="108266" cy="11909216"/>
          </a:xfrm>
          <a:custGeom>
            <a:avLst/>
            <a:gdLst/>
            <a:ahLst/>
            <a:cxnLst/>
            <a:rect r="r" b="b" t="t" l="l"/>
            <a:pathLst>
              <a:path h="11909216" w="108266">
                <a:moveTo>
                  <a:pt x="0" y="0"/>
                </a:moveTo>
                <a:lnTo>
                  <a:pt x="108266" y="0"/>
                </a:lnTo>
                <a:lnTo>
                  <a:pt x="108266" y="11909216"/>
                </a:lnTo>
                <a:lnTo>
                  <a:pt x="0" y="11909216"/>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4" id="4"/>
          <p:cNvSpPr/>
          <p:nvPr/>
        </p:nvSpPr>
        <p:spPr>
          <a:xfrm flipH="false" flipV="false" rot="0">
            <a:off x="14519983" y="4522543"/>
            <a:ext cx="4329861" cy="7151421"/>
          </a:xfrm>
          <a:custGeom>
            <a:avLst/>
            <a:gdLst/>
            <a:ahLst/>
            <a:cxnLst/>
            <a:rect r="r" b="b" t="t" l="l"/>
            <a:pathLst>
              <a:path h="7151421" w="4329861">
                <a:moveTo>
                  <a:pt x="0" y="0"/>
                </a:moveTo>
                <a:lnTo>
                  <a:pt x="4329860" y="0"/>
                </a:lnTo>
                <a:lnTo>
                  <a:pt x="4329860" y="7151421"/>
                </a:lnTo>
                <a:lnTo>
                  <a:pt x="0" y="7151421"/>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TextBox 5" id="5"/>
          <p:cNvSpPr txBox="true"/>
          <p:nvPr/>
        </p:nvSpPr>
        <p:spPr>
          <a:xfrm rot="0">
            <a:off x="2052735" y="3642890"/>
            <a:ext cx="11916914" cy="3348990"/>
          </a:xfrm>
          <a:prstGeom prst="rect">
            <a:avLst/>
          </a:prstGeom>
        </p:spPr>
        <p:txBody>
          <a:bodyPr anchor="t" rtlCol="false" tIns="0" lIns="0" bIns="0" rIns="0">
            <a:spAutoFit/>
          </a:bodyPr>
          <a:lstStyle/>
          <a:p>
            <a:pPr algn="just" marL="0" indent="0" lvl="0">
              <a:lnSpc>
                <a:spcPts val="2970"/>
              </a:lnSpc>
            </a:pPr>
            <a:r>
              <a:rPr lang="en-US" sz="2700">
                <a:solidFill>
                  <a:srgbClr val="FFFFFF"/>
                </a:solidFill>
                <a:latin typeface="Garet"/>
                <a:ea typeface="Garet"/>
                <a:cs typeface="Garet"/>
                <a:sym typeface="Garet"/>
              </a:rPr>
              <a:t>Ukhuwah adalah ikatan persaudaraan dan rasa saling memiliki yang berlandaskan iman, kemanusiaan, dan kebangsaan. Trilogi Ukhuwah yang terdiri dari Ukhuwah Islamiyah, Ukhuwah Wathaniyah, dan Ukhuwah Basyariyah merupakan pilar utama dalam membangun harmoni sosial dan menjaga keutuhan bangsa Indonesia.</a:t>
            </a:r>
          </a:p>
          <a:p>
            <a:pPr algn="just" marL="0" indent="0" lvl="0">
              <a:lnSpc>
                <a:spcPts val="2970"/>
              </a:lnSpc>
            </a:pPr>
            <a:r>
              <a:rPr lang="en-US" sz="2700">
                <a:solidFill>
                  <a:srgbClr val="FFFFFF"/>
                </a:solidFill>
                <a:latin typeface="Garet"/>
                <a:ea typeface="Garet"/>
                <a:cs typeface="Garet"/>
                <a:sym typeface="Garet"/>
              </a:rPr>
              <a:t>Penerapan nilai-nilai ukhuwah sangat penting untuk mencegah perpecahan dan konflik di tengah keberagaman masyarakat. Dengan mengamalkan trilogi ukhuwah, kita dapat memperkuat solidaritas, toleransi, dan kerja sama lintas komunitas.</a:t>
            </a:r>
          </a:p>
        </p:txBody>
      </p:sp>
    </p:spTree>
  </p:cSld>
  <p:clrMapOvr>
    <a:masterClrMapping/>
  </p:clrMapOvr>
</p:sld>
</file>

<file path=ppt/slides/slide17.xml><?xml version="1.0" encoding="utf-8"?>
<p:sld xmlns:p="http://schemas.openxmlformats.org/presentationml/2006/main" xmlns:a="http://schemas.openxmlformats.org/drawingml/2006/main" xmlns:r="http://schemas.openxmlformats.org/officeDocument/2006/relationships">
  <p:cSld>
    <p:bg>
      <p:bgPr>
        <a:gradFill rotWithShape="true">
          <a:gsLst>
            <a:gs pos="0">
              <a:srgbClr val="466951">
                <a:alpha val="100000"/>
              </a:srgbClr>
            </a:gs>
            <a:gs pos="100000">
              <a:srgbClr val="1E3B29">
                <a:alpha val="100000"/>
              </a:srgbClr>
            </a:gs>
          </a:gsLst>
          <a:path path="circle">
            <a:fillToRect l="50000" r="50000" t="50000" b="50000"/>
          </a:path>
        </a:gradFill>
      </p:bgPr>
    </p:bg>
    <p:spTree>
      <p:nvGrpSpPr>
        <p:cNvPr id="1" name=""/>
        <p:cNvGrpSpPr/>
        <p:nvPr/>
      </p:nvGrpSpPr>
      <p:grpSpPr>
        <a:xfrm>
          <a:off x="0" y="0"/>
          <a:ext cx="0" cy="0"/>
          <a:chOff x="0" y="0"/>
          <a:chExt cx="0" cy="0"/>
        </a:xfrm>
      </p:grpSpPr>
      <p:sp>
        <p:nvSpPr>
          <p:cNvPr name="Freeform 2" id="2"/>
          <p:cNvSpPr/>
          <p:nvPr/>
        </p:nvSpPr>
        <p:spPr>
          <a:xfrm flipH="false" flipV="false" rot="0">
            <a:off x="2432193" y="3025312"/>
            <a:ext cx="15855807" cy="3232652"/>
          </a:xfrm>
          <a:custGeom>
            <a:avLst/>
            <a:gdLst/>
            <a:ahLst/>
            <a:cxnLst/>
            <a:rect r="r" b="b" t="t" l="l"/>
            <a:pathLst>
              <a:path h="3232652" w="15855807">
                <a:moveTo>
                  <a:pt x="0" y="0"/>
                </a:moveTo>
                <a:lnTo>
                  <a:pt x="15855807" y="0"/>
                </a:lnTo>
                <a:lnTo>
                  <a:pt x="15855807" y="3232652"/>
                </a:lnTo>
                <a:lnTo>
                  <a:pt x="0" y="3232652"/>
                </a:lnTo>
                <a:lnTo>
                  <a:pt x="0" y="0"/>
                </a:lnTo>
                <a:close/>
              </a:path>
            </a:pathLst>
          </a:custGeom>
          <a:blipFill>
            <a:blip r:embed="rId2"/>
            <a:stretch>
              <a:fillRect l="-32102" t="0" r="-69812" b="-57634"/>
            </a:stretch>
          </a:blipFill>
        </p:spPr>
      </p:sp>
      <p:sp>
        <p:nvSpPr>
          <p:cNvPr name="TextBox 3" id="3"/>
          <p:cNvSpPr txBox="true"/>
          <p:nvPr/>
        </p:nvSpPr>
        <p:spPr>
          <a:xfrm rot="0">
            <a:off x="2005921" y="2806172"/>
            <a:ext cx="13190247" cy="3451791"/>
          </a:xfrm>
          <a:prstGeom prst="rect">
            <a:avLst/>
          </a:prstGeom>
        </p:spPr>
        <p:txBody>
          <a:bodyPr anchor="t" rtlCol="false" tIns="0" lIns="0" bIns="0" rIns="0">
            <a:spAutoFit/>
          </a:bodyPr>
          <a:lstStyle/>
          <a:p>
            <a:pPr algn="ctr">
              <a:lnSpc>
                <a:spcPts val="13443"/>
              </a:lnSpc>
              <a:spcBef>
                <a:spcPct val="0"/>
              </a:spcBef>
            </a:pPr>
            <a:r>
              <a:rPr lang="en-US" sz="9602">
                <a:solidFill>
                  <a:srgbClr val="FFFFFF"/>
                </a:solidFill>
                <a:latin typeface="Maharlika"/>
                <a:ea typeface="Maharlika"/>
                <a:cs typeface="Maharlika"/>
                <a:sym typeface="Maharlika"/>
              </a:rPr>
              <a:t>Apakah ada yang ingin ditanyakan?</a:t>
            </a:r>
          </a:p>
        </p:txBody>
      </p:sp>
      <p:sp>
        <p:nvSpPr>
          <p:cNvPr name="Freeform 4" id="4"/>
          <p:cNvSpPr/>
          <p:nvPr/>
        </p:nvSpPr>
        <p:spPr>
          <a:xfrm flipH="false" flipV="false" rot="0">
            <a:off x="14672383" y="4674943"/>
            <a:ext cx="4329861" cy="7151421"/>
          </a:xfrm>
          <a:custGeom>
            <a:avLst/>
            <a:gdLst/>
            <a:ahLst/>
            <a:cxnLst/>
            <a:rect r="r" b="b" t="t" l="l"/>
            <a:pathLst>
              <a:path h="7151421" w="4329861">
                <a:moveTo>
                  <a:pt x="0" y="0"/>
                </a:moveTo>
                <a:lnTo>
                  <a:pt x="4329860" y="0"/>
                </a:lnTo>
                <a:lnTo>
                  <a:pt x="4329860" y="7151421"/>
                </a:lnTo>
                <a:lnTo>
                  <a:pt x="0" y="7151421"/>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5" id="5"/>
          <p:cNvSpPr/>
          <p:nvPr/>
        </p:nvSpPr>
        <p:spPr>
          <a:xfrm flipH="false" flipV="false" rot="0">
            <a:off x="1181100" y="-82852"/>
            <a:ext cx="108266" cy="11909216"/>
          </a:xfrm>
          <a:custGeom>
            <a:avLst/>
            <a:gdLst/>
            <a:ahLst/>
            <a:cxnLst/>
            <a:rect r="r" b="b" t="t" l="l"/>
            <a:pathLst>
              <a:path h="11909216" w="108266">
                <a:moveTo>
                  <a:pt x="0" y="0"/>
                </a:moveTo>
                <a:lnTo>
                  <a:pt x="108266" y="0"/>
                </a:lnTo>
                <a:lnTo>
                  <a:pt x="108266" y="11909216"/>
                </a:lnTo>
                <a:lnTo>
                  <a:pt x="0" y="11909216"/>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Tree>
  </p:cSld>
  <p:clrMapOvr>
    <a:masterClrMapping/>
  </p:clrMapOvr>
</p:sld>
</file>

<file path=ppt/slides/slide18.xml><?xml version="1.0" encoding="utf-8"?>
<p:sld xmlns:p="http://schemas.openxmlformats.org/presentationml/2006/main" xmlns:a="http://schemas.openxmlformats.org/drawingml/2006/main" xmlns:r="http://schemas.openxmlformats.org/officeDocument/2006/relationships">
  <p:cSld>
    <p:bg>
      <p:bgPr>
        <a:gradFill rotWithShape="true">
          <a:gsLst>
            <a:gs pos="0">
              <a:srgbClr val="466951">
                <a:alpha val="100000"/>
              </a:srgbClr>
            </a:gs>
            <a:gs pos="100000">
              <a:srgbClr val="1E3B29">
                <a:alpha val="100000"/>
              </a:srgbClr>
            </a:gs>
          </a:gsLst>
          <a:path path="circle">
            <a:fillToRect l="50000" r="50000" t="50000" b="50000"/>
          </a:path>
        </a:gradFill>
      </p:bgPr>
    </p:bg>
    <p:spTree>
      <p:nvGrpSpPr>
        <p:cNvPr id="1" name=""/>
        <p:cNvGrpSpPr/>
        <p:nvPr/>
      </p:nvGrpSpPr>
      <p:grpSpPr>
        <a:xfrm>
          <a:off x="0" y="0"/>
          <a:ext cx="0" cy="0"/>
          <a:chOff x="0" y="0"/>
          <a:chExt cx="0" cy="0"/>
        </a:xfrm>
      </p:grpSpPr>
      <p:sp>
        <p:nvSpPr>
          <p:cNvPr name="Freeform 2" id="2"/>
          <p:cNvSpPr/>
          <p:nvPr/>
        </p:nvSpPr>
        <p:spPr>
          <a:xfrm flipH="false" flipV="false" rot="0">
            <a:off x="1881785" y="1243853"/>
            <a:ext cx="4329861" cy="7151421"/>
          </a:xfrm>
          <a:custGeom>
            <a:avLst/>
            <a:gdLst/>
            <a:ahLst/>
            <a:cxnLst/>
            <a:rect r="r" b="b" t="t" l="l"/>
            <a:pathLst>
              <a:path h="7151421" w="4329861">
                <a:moveTo>
                  <a:pt x="0" y="0"/>
                </a:moveTo>
                <a:lnTo>
                  <a:pt x="4329860" y="0"/>
                </a:lnTo>
                <a:lnTo>
                  <a:pt x="4329860" y="7151422"/>
                </a:lnTo>
                <a:lnTo>
                  <a:pt x="0" y="7151422"/>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3" id="3"/>
          <p:cNvSpPr txBox="true"/>
          <p:nvPr/>
        </p:nvSpPr>
        <p:spPr>
          <a:xfrm rot="0">
            <a:off x="7201184" y="2725124"/>
            <a:ext cx="10630433" cy="4247791"/>
          </a:xfrm>
          <a:prstGeom prst="rect">
            <a:avLst/>
          </a:prstGeom>
        </p:spPr>
        <p:txBody>
          <a:bodyPr anchor="t" rtlCol="false" tIns="0" lIns="0" bIns="0" rIns="0">
            <a:spAutoFit/>
          </a:bodyPr>
          <a:lstStyle/>
          <a:p>
            <a:pPr algn="l" marL="0" indent="0" lvl="0">
              <a:lnSpc>
                <a:spcPts val="15304"/>
              </a:lnSpc>
            </a:pPr>
            <a:r>
              <a:rPr lang="en-US" sz="17795">
                <a:solidFill>
                  <a:srgbClr val="FFFFFF"/>
                </a:solidFill>
                <a:latin typeface="Maharlika"/>
                <a:ea typeface="Maharlika"/>
                <a:cs typeface="Maharlika"/>
                <a:sym typeface="Maharlika"/>
              </a:rPr>
              <a:t>Terima Kasih</a:t>
            </a:r>
          </a:p>
        </p:txBody>
      </p:sp>
      <p:sp>
        <p:nvSpPr>
          <p:cNvPr name="Freeform 4" id="4"/>
          <p:cNvSpPr/>
          <p:nvPr/>
        </p:nvSpPr>
        <p:spPr>
          <a:xfrm flipH="false" flipV="false" rot="0">
            <a:off x="16703986" y="-486192"/>
            <a:ext cx="108266" cy="11909216"/>
          </a:xfrm>
          <a:custGeom>
            <a:avLst/>
            <a:gdLst/>
            <a:ahLst/>
            <a:cxnLst/>
            <a:rect r="r" b="b" t="t" l="l"/>
            <a:pathLst>
              <a:path h="11909216" w="108266">
                <a:moveTo>
                  <a:pt x="0" y="0"/>
                </a:moveTo>
                <a:lnTo>
                  <a:pt x="108266" y="0"/>
                </a:lnTo>
                <a:lnTo>
                  <a:pt x="108266" y="11909216"/>
                </a:lnTo>
                <a:lnTo>
                  <a:pt x="0" y="11909216"/>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bg>
      <p:bgPr>
        <a:gradFill rotWithShape="true">
          <a:gsLst>
            <a:gs pos="0">
              <a:srgbClr val="466951">
                <a:alpha val="100000"/>
              </a:srgbClr>
            </a:gs>
            <a:gs pos="100000">
              <a:srgbClr val="1E3B29">
                <a:alpha val="100000"/>
              </a:srgbClr>
            </a:gs>
          </a:gsLst>
          <a:path path="circle">
            <a:fillToRect l="50000" r="50000" t="50000" b="50000"/>
          </a:path>
        </a:gradFill>
      </p:bgPr>
    </p:bg>
    <p:spTree>
      <p:nvGrpSpPr>
        <p:cNvPr id="1" name=""/>
        <p:cNvGrpSpPr/>
        <p:nvPr/>
      </p:nvGrpSpPr>
      <p:grpSpPr>
        <a:xfrm>
          <a:off x="0" y="0"/>
          <a:ext cx="0" cy="0"/>
          <a:chOff x="0" y="0"/>
          <a:chExt cx="0" cy="0"/>
        </a:xfrm>
      </p:grpSpPr>
      <p:sp>
        <p:nvSpPr>
          <p:cNvPr name="TextBox 2" id="2"/>
          <p:cNvSpPr txBox="true"/>
          <p:nvPr/>
        </p:nvSpPr>
        <p:spPr>
          <a:xfrm rot="0">
            <a:off x="4558671" y="1707715"/>
            <a:ext cx="8478862" cy="2579289"/>
          </a:xfrm>
          <a:prstGeom prst="rect">
            <a:avLst/>
          </a:prstGeom>
        </p:spPr>
        <p:txBody>
          <a:bodyPr anchor="t" rtlCol="false" tIns="0" lIns="0" bIns="0" rIns="0">
            <a:spAutoFit/>
          </a:bodyPr>
          <a:lstStyle/>
          <a:p>
            <a:pPr algn="l" marL="0" indent="0" lvl="0">
              <a:lnSpc>
                <a:spcPts val="6495"/>
              </a:lnSpc>
            </a:pPr>
            <a:r>
              <a:rPr lang="en-US" sz="6837">
                <a:solidFill>
                  <a:srgbClr val="FFFFFF"/>
                </a:solidFill>
                <a:latin typeface="Maharlika"/>
                <a:ea typeface="Maharlika"/>
                <a:cs typeface="Maharlika"/>
                <a:sym typeface="Maharlika"/>
              </a:rPr>
              <a:t>Latar Belakang Keberagaman Indonesia</a:t>
            </a:r>
          </a:p>
        </p:txBody>
      </p:sp>
      <p:sp>
        <p:nvSpPr>
          <p:cNvPr name="Freeform 3" id="3"/>
          <p:cNvSpPr/>
          <p:nvPr/>
        </p:nvSpPr>
        <p:spPr>
          <a:xfrm flipH="false" flipV="false" rot="0">
            <a:off x="1028700" y="-235252"/>
            <a:ext cx="108266" cy="11909216"/>
          </a:xfrm>
          <a:custGeom>
            <a:avLst/>
            <a:gdLst/>
            <a:ahLst/>
            <a:cxnLst/>
            <a:rect r="r" b="b" t="t" l="l"/>
            <a:pathLst>
              <a:path h="11909216" w="108266">
                <a:moveTo>
                  <a:pt x="0" y="0"/>
                </a:moveTo>
                <a:lnTo>
                  <a:pt x="108266" y="0"/>
                </a:lnTo>
                <a:lnTo>
                  <a:pt x="108266" y="11909216"/>
                </a:lnTo>
                <a:lnTo>
                  <a:pt x="0" y="11909216"/>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4" id="4"/>
          <p:cNvSpPr/>
          <p:nvPr/>
        </p:nvSpPr>
        <p:spPr>
          <a:xfrm flipH="false" flipV="false" rot="0">
            <a:off x="-411003" y="4522543"/>
            <a:ext cx="4329861" cy="7151421"/>
          </a:xfrm>
          <a:custGeom>
            <a:avLst/>
            <a:gdLst/>
            <a:ahLst/>
            <a:cxnLst/>
            <a:rect r="r" b="b" t="t" l="l"/>
            <a:pathLst>
              <a:path h="7151421" w="4329861">
                <a:moveTo>
                  <a:pt x="0" y="0"/>
                </a:moveTo>
                <a:lnTo>
                  <a:pt x="4329860" y="0"/>
                </a:lnTo>
                <a:lnTo>
                  <a:pt x="4329860" y="7151421"/>
                </a:lnTo>
                <a:lnTo>
                  <a:pt x="0" y="7151421"/>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TextBox 5" id="5"/>
          <p:cNvSpPr txBox="true"/>
          <p:nvPr/>
        </p:nvSpPr>
        <p:spPr>
          <a:xfrm rot="0">
            <a:off x="4558671" y="4582595"/>
            <a:ext cx="11916914" cy="4091916"/>
          </a:xfrm>
          <a:prstGeom prst="rect">
            <a:avLst/>
          </a:prstGeom>
        </p:spPr>
        <p:txBody>
          <a:bodyPr anchor="t" rtlCol="false" tIns="0" lIns="0" bIns="0" rIns="0">
            <a:spAutoFit/>
          </a:bodyPr>
          <a:lstStyle/>
          <a:p>
            <a:pPr algn="just" marL="0" indent="0" lvl="0">
              <a:lnSpc>
                <a:spcPts val="2967"/>
              </a:lnSpc>
            </a:pPr>
            <a:r>
              <a:rPr lang="en-US" sz="2698">
                <a:solidFill>
                  <a:srgbClr val="FFFFFF"/>
                </a:solidFill>
                <a:latin typeface="Garet"/>
                <a:ea typeface="Garet"/>
                <a:cs typeface="Garet"/>
                <a:sym typeface="Garet"/>
              </a:rPr>
              <a:t>Indonesia adalah negara besar dengan keberagaman suku, bahasa, budaya, dan agama yang luar biasa. Namun, keberagaman ini dapat menimbulkan konflik sosial yang mengancam persatuan bangsa. Oleh karena itu, kerukunan (harmoni) harus dipahami sebagai proses berkelanjutan yang terus dijaga dan dipelihara.</a:t>
            </a:r>
          </a:p>
          <a:p>
            <a:pPr algn="just" marL="0" indent="0" lvl="0">
              <a:lnSpc>
                <a:spcPts val="2967"/>
              </a:lnSpc>
            </a:pPr>
            <a:r>
              <a:rPr lang="en-US" sz="2698">
                <a:solidFill>
                  <a:srgbClr val="FFFFFF"/>
                </a:solidFill>
                <a:latin typeface="Garet"/>
                <a:ea typeface="Garet"/>
                <a:cs typeface="Garet"/>
                <a:sym typeface="Garet"/>
              </a:rPr>
              <a:t>Pendidikan memiliki peran penting sebagai agen sosialisasi nilai-nilai kebangsaan dan kemanusiaan. Dalam ajaran Islam, hubungan manusia diatur dalam dua dimensi: hablum minallah (hubungan dengan Allah) dan hablum minannas (hubungan dengan sesama manusia). Kedua dimensi ini menjadi landasan penting dalam membangun kerukunan di tengah keberagaman Indonesia.</a:t>
            </a:r>
          </a:p>
        </p:txBody>
      </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bg>
      <p:bgPr>
        <a:gradFill rotWithShape="true">
          <a:gsLst>
            <a:gs pos="0">
              <a:srgbClr val="466951">
                <a:alpha val="100000"/>
              </a:srgbClr>
            </a:gs>
            <a:gs pos="100000">
              <a:srgbClr val="1E3B29">
                <a:alpha val="100000"/>
              </a:srgbClr>
            </a:gs>
          </a:gsLst>
          <a:path path="circle">
            <a:fillToRect l="50000" r="50000" t="50000" b="50000"/>
          </a:path>
        </a:gradFill>
      </p:bgPr>
    </p:bg>
    <p:spTree>
      <p:nvGrpSpPr>
        <p:cNvPr id="1" name=""/>
        <p:cNvGrpSpPr/>
        <p:nvPr/>
      </p:nvGrpSpPr>
      <p:grpSpPr>
        <a:xfrm>
          <a:off x="0" y="0"/>
          <a:ext cx="0" cy="0"/>
          <a:chOff x="0" y="0"/>
          <a:chExt cx="0" cy="0"/>
        </a:xfrm>
      </p:grpSpPr>
      <p:sp>
        <p:nvSpPr>
          <p:cNvPr name="TextBox 2" id="2"/>
          <p:cNvSpPr txBox="true"/>
          <p:nvPr/>
        </p:nvSpPr>
        <p:spPr>
          <a:xfrm rot="0">
            <a:off x="2052735" y="1855241"/>
            <a:ext cx="9278629" cy="1382315"/>
          </a:xfrm>
          <a:prstGeom prst="rect">
            <a:avLst/>
          </a:prstGeom>
        </p:spPr>
        <p:txBody>
          <a:bodyPr anchor="t" rtlCol="false" tIns="0" lIns="0" bIns="0" rIns="0">
            <a:spAutoFit/>
          </a:bodyPr>
          <a:lstStyle/>
          <a:p>
            <a:pPr algn="l" marL="0" indent="0" lvl="0">
              <a:lnSpc>
                <a:spcPts val="4944"/>
              </a:lnSpc>
            </a:pPr>
            <a:r>
              <a:rPr lang="en-US" sz="5748">
                <a:solidFill>
                  <a:srgbClr val="FFFFFF"/>
                </a:solidFill>
                <a:latin typeface="Maharlika"/>
                <a:ea typeface="Maharlika"/>
                <a:cs typeface="Maharlika"/>
                <a:sym typeface="Maharlika"/>
              </a:rPr>
              <a:t>Pengertian Ukhuwah dalam Islam</a:t>
            </a:r>
          </a:p>
        </p:txBody>
      </p:sp>
      <p:sp>
        <p:nvSpPr>
          <p:cNvPr name="Freeform 3" id="3"/>
          <p:cNvSpPr/>
          <p:nvPr/>
        </p:nvSpPr>
        <p:spPr>
          <a:xfrm flipH="false" flipV="false" rot="0">
            <a:off x="1028700" y="-235252"/>
            <a:ext cx="108266" cy="11909216"/>
          </a:xfrm>
          <a:custGeom>
            <a:avLst/>
            <a:gdLst/>
            <a:ahLst/>
            <a:cxnLst/>
            <a:rect r="r" b="b" t="t" l="l"/>
            <a:pathLst>
              <a:path h="11909216" w="108266">
                <a:moveTo>
                  <a:pt x="0" y="0"/>
                </a:moveTo>
                <a:lnTo>
                  <a:pt x="108266" y="0"/>
                </a:lnTo>
                <a:lnTo>
                  <a:pt x="108266" y="11909216"/>
                </a:lnTo>
                <a:lnTo>
                  <a:pt x="0" y="11909216"/>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4" id="4"/>
          <p:cNvSpPr/>
          <p:nvPr/>
        </p:nvSpPr>
        <p:spPr>
          <a:xfrm flipH="false" flipV="false" rot="0">
            <a:off x="14519983" y="4522543"/>
            <a:ext cx="4329861" cy="7151421"/>
          </a:xfrm>
          <a:custGeom>
            <a:avLst/>
            <a:gdLst/>
            <a:ahLst/>
            <a:cxnLst/>
            <a:rect r="r" b="b" t="t" l="l"/>
            <a:pathLst>
              <a:path h="7151421" w="4329861">
                <a:moveTo>
                  <a:pt x="0" y="0"/>
                </a:moveTo>
                <a:lnTo>
                  <a:pt x="4329860" y="0"/>
                </a:lnTo>
                <a:lnTo>
                  <a:pt x="4329860" y="7151421"/>
                </a:lnTo>
                <a:lnTo>
                  <a:pt x="0" y="7151421"/>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TextBox 5" id="5"/>
          <p:cNvSpPr txBox="true"/>
          <p:nvPr/>
        </p:nvSpPr>
        <p:spPr>
          <a:xfrm rot="0">
            <a:off x="2052735" y="3642890"/>
            <a:ext cx="11916914" cy="4091916"/>
          </a:xfrm>
          <a:prstGeom prst="rect">
            <a:avLst/>
          </a:prstGeom>
        </p:spPr>
        <p:txBody>
          <a:bodyPr anchor="t" rtlCol="false" tIns="0" lIns="0" bIns="0" rIns="0">
            <a:spAutoFit/>
          </a:bodyPr>
          <a:lstStyle/>
          <a:p>
            <a:pPr algn="just" marL="0" indent="0" lvl="0">
              <a:lnSpc>
                <a:spcPts val="2967"/>
              </a:lnSpc>
            </a:pPr>
            <a:r>
              <a:rPr lang="en-US" sz="2698">
                <a:solidFill>
                  <a:srgbClr val="FFFFFF"/>
                </a:solidFill>
                <a:latin typeface="Garet"/>
                <a:ea typeface="Garet"/>
                <a:cs typeface="Garet"/>
                <a:sym typeface="Garet"/>
              </a:rPr>
              <a:t>Kata "Ukhuwah" berasal dari bahasa Arab "Akh" yang bermakna persaudaraan, baik melalui ikatan darah maupun persusuan. Dalam konteks Islam, makna ukhuwah berkembang menjadi lebih luas dan mendalam.</a:t>
            </a:r>
          </a:p>
          <a:p>
            <a:pPr algn="just" marL="0" indent="0" lvl="0">
              <a:lnSpc>
                <a:spcPts val="2967"/>
              </a:lnSpc>
            </a:pPr>
          </a:p>
          <a:p>
            <a:pPr algn="just" marL="0" indent="0" lvl="0">
              <a:lnSpc>
                <a:spcPts val="2967"/>
              </a:lnSpc>
            </a:pPr>
            <a:r>
              <a:rPr lang="en-US" sz="2698">
                <a:solidFill>
                  <a:srgbClr val="FFFFFF"/>
                </a:solidFill>
                <a:latin typeface="Garet"/>
                <a:ea typeface="Garet"/>
                <a:cs typeface="Garet"/>
                <a:sym typeface="Garet"/>
              </a:rPr>
              <a:t>Ukhuwah Islamiyah merupakan kekuatan spiritual yang menumbuhkan rasa cinta, kepercayaan, dan saling menghormati antar sesama umat beriman. Nilai-nilai ini menjadi fondasi penting dalam mencegah sikap agresi dan radikalisme dalam beragama.</a:t>
            </a:r>
          </a:p>
          <a:p>
            <a:pPr algn="just" marL="0" indent="0" lvl="0">
              <a:lnSpc>
                <a:spcPts val="2967"/>
              </a:lnSpc>
            </a:pPr>
            <a:r>
              <a:rPr lang="en-US" sz="2698">
                <a:solidFill>
                  <a:srgbClr val="FFFFFF"/>
                </a:solidFill>
                <a:latin typeface="Garet"/>
                <a:ea typeface="Garet"/>
                <a:cs typeface="Garet"/>
                <a:sym typeface="Garet"/>
              </a:rPr>
              <a:t>"Ukhuwah adalah ikatan hati yang menguatkan persaudaraan dalam iman."</a:t>
            </a:r>
          </a:p>
        </p:txBody>
      </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bg>
      <p:bgPr>
        <a:gradFill rotWithShape="true">
          <a:gsLst>
            <a:gs pos="0">
              <a:srgbClr val="466951">
                <a:alpha val="100000"/>
              </a:srgbClr>
            </a:gs>
            <a:gs pos="100000">
              <a:srgbClr val="1E3B29">
                <a:alpha val="100000"/>
              </a:srgbClr>
            </a:gs>
          </a:gsLst>
          <a:path path="circle">
            <a:fillToRect l="50000" r="50000" t="50000" b="50000"/>
          </a:path>
        </a:gradFill>
      </p:bgPr>
    </p:bg>
    <p:spTree>
      <p:nvGrpSpPr>
        <p:cNvPr id="1" name=""/>
        <p:cNvGrpSpPr/>
        <p:nvPr/>
      </p:nvGrpSpPr>
      <p:grpSpPr>
        <a:xfrm>
          <a:off x="0" y="0"/>
          <a:ext cx="0" cy="0"/>
          <a:chOff x="0" y="0"/>
          <a:chExt cx="0" cy="0"/>
        </a:xfrm>
      </p:grpSpPr>
      <p:sp>
        <p:nvSpPr>
          <p:cNvPr name="Freeform 2" id="2"/>
          <p:cNvSpPr/>
          <p:nvPr/>
        </p:nvSpPr>
        <p:spPr>
          <a:xfrm flipH="false" flipV="false" rot="0">
            <a:off x="1028700" y="-235252"/>
            <a:ext cx="108266" cy="11909216"/>
          </a:xfrm>
          <a:custGeom>
            <a:avLst/>
            <a:gdLst/>
            <a:ahLst/>
            <a:cxnLst/>
            <a:rect r="r" b="b" t="t" l="l"/>
            <a:pathLst>
              <a:path h="11909216" w="108266">
                <a:moveTo>
                  <a:pt x="0" y="0"/>
                </a:moveTo>
                <a:lnTo>
                  <a:pt x="108266" y="0"/>
                </a:lnTo>
                <a:lnTo>
                  <a:pt x="108266" y="11909216"/>
                </a:lnTo>
                <a:lnTo>
                  <a:pt x="0" y="11909216"/>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0">
            <a:off x="14519983" y="4522543"/>
            <a:ext cx="4329861" cy="7151421"/>
          </a:xfrm>
          <a:custGeom>
            <a:avLst/>
            <a:gdLst/>
            <a:ahLst/>
            <a:cxnLst/>
            <a:rect r="r" b="b" t="t" l="l"/>
            <a:pathLst>
              <a:path h="7151421" w="4329861">
                <a:moveTo>
                  <a:pt x="0" y="0"/>
                </a:moveTo>
                <a:lnTo>
                  <a:pt x="4329860" y="0"/>
                </a:lnTo>
                <a:lnTo>
                  <a:pt x="4329860" y="7151421"/>
                </a:lnTo>
                <a:lnTo>
                  <a:pt x="0" y="7151421"/>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TextBox 4" id="4"/>
          <p:cNvSpPr txBox="true"/>
          <p:nvPr/>
        </p:nvSpPr>
        <p:spPr>
          <a:xfrm rot="0">
            <a:off x="3649814" y="3396266"/>
            <a:ext cx="10317380" cy="1491591"/>
          </a:xfrm>
          <a:prstGeom prst="rect">
            <a:avLst/>
          </a:prstGeom>
        </p:spPr>
        <p:txBody>
          <a:bodyPr anchor="t" rtlCol="false" tIns="0" lIns="0" bIns="0" rIns="0">
            <a:spAutoFit/>
          </a:bodyPr>
          <a:lstStyle/>
          <a:p>
            <a:pPr algn="just" marL="0" indent="0" lvl="0">
              <a:lnSpc>
                <a:spcPts val="2967"/>
              </a:lnSpc>
            </a:pPr>
            <a:r>
              <a:rPr lang="en-US" sz="2698">
                <a:solidFill>
                  <a:srgbClr val="FFFFFF"/>
                </a:solidFill>
                <a:latin typeface="Garet"/>
                <a:ea typeface="Garet"/>
                <a:cs typeface="Garet"/>
                <a:sym typeface="Garet"/>
              </a:rPr>
              <a:t>Ukhuwah Islamiyah – Persaudaraan sesama Muslim berdasarkan ikatan aqidah dan iman yang mengikat hati umat Islam di seluruh dunia tanpa batasan suku dan bangsa.</a:t>
            </a:r>
          </a:p>
        </p:txBody>
      </p:sp>
      <p:sp>
        <p:nvSpPr>
          <p:cNvPr name="Freeform 5" id="5"/>
          <p:cNvSpPr/>
          <p:nvPr/>
        </p:nvSpPr>
        <p:spPr>
          <a:xfrm flipH="false" flipV="false" rot="0">
            <a:off x="2052735" y="3643614"/>
            <a:ext cx="1044292" cy="968343"/>
          </a:xfrm>
          <a:custGeom>
            <a:avLst/>
            <a:gdLst/>
            <a:ahLst/>
            <a:cxnLst/>
            <a:rect r="r" b="b" t="t" l="l"/>
            <a:pathLst>
              <a:path h="968343" w="1044292">
                <a:moveTo>
                  <a:pt x="0" y="0"/>
                </a:moveTo>
                <a:lnTo>
                  <a:pt x="1044292" y="0"/>
                </a:lnTo>
                <a:lnTo>
                  <a:pt x="1044292" y="968344"/>
                </a:lnTo>
                <a:lnTo>
                  <a:pt x="0" y="968344"/>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TextBox 6" id="6"/>
          <p:cNvSpPr txBox="true"/>
          <p:nvPr/>
        </p:nvSpPr>
        <p:spPr>
          <a:xfrm rot="0">
            <a:off x="2052735" y="1855241"/>
            <a:ext cx="9278629" cy="1382315"/>
          </a:xfrm>
          <a:prstGeom prst="rect">
            <a:avLst/>
          </a:prstGeom>
        </p:spPr>
        <p:txBody>
          <a:bodyPr anchor="t" rtlCol="false" tIns="0" lIns="0" bIns="0" rIns="0">
            <a:spAutoFit/>
          </a:bodyPr>
          <a:lstStyle/>
          <a:p>
            <a:pPr algn="l" marL="0" indent="0" lvl="0">
              <a:lnSpc>
                <a:spcPts val="4944"/>
              </a:lnSpc>
            </a:pPr>
            <a:r>
              <a:rPr lang="en-US" sz="5748">
                <a:solidFill>
                  <a:srgbClr val="FFFFFF"/>
                </a:solidFill>
                <a:latin typeface="Maharlika"/>
                <a:ea typeface="Maharlika"/>
                <a:cs typeface="Maharlika"/>
                <a:sym typeface="Maharlika"/>
              </a:rPr>
              <a:t>Trilogi Ukhuwah dalam Islam</a:t>
            </a:r>
          </a:p>
        </p:txBody>
      </p:sp>
      <p:sp>
        <p:nvSpPr>
          <p:cNvPr name="Freeform 7" id="7"/>
          <p:cNvSpPr/>
          <p:nvPr/>
        </p:nvSpPr>
        <p:spPr>
          <a:xfrm flipH="false" flipV="false" rot="0">
            <a:off x="2052735" y="5419423"/>
            <a:ext cx="1044292" cy="968343"/>
          </a:xfrm>
          <a:custGeom>
            <a:avLst/>
            <a:gdLst/>
            <a:ahLst/>
            <a:cxnLst/>
            <a:rect r="r" b="b" t="t" l="l"/>
            <a:pathLst>
              <a:path h="968343" w="1044292">
                <a:moveTo>
                  <a:pt x="0" y="0"/>
                </a:moveTo>
                <a:lnTo>
                  <a:pt x="1044292" y="0"/>
                </a:lnTo>
                <a:lnTo>
                  <a:pt x="1044292" y="968344"/>
                </a:lnTo>
                <a:lnTo>
                  <a:pt x="0" y="968344"/>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8" id="8"/>
          <p:cNvSpPr/>
          <p:nvPr/>
        </p:nvSpPr>
        <p:spPr>
          <a:xfrm flipH="false" flipV="false" rot="0">
            <a:off x="2052735" y="7195232"/>
            <a:ext cx="1044292" cy="968343"/>
          </a:xfrm>
          <a:custGeom>
            <a:avLst/>
            <a:gdLst/>
            <a:ahLst/>
            <a:cxnLst/>
            <a:rect r="r" b="b" t="t" l="l"/>
            <a:pathLst>
              <a:path h="968343" w="1044292">
                <a:moveTo>
                  <a:pt x="0" y="0"/>
                </a:moveTo>
                <a:lnTo>
                  <a:pt x="1044292" y="0"/>
                </a:lnTo>
                <a:lnTo>
                  <a:pt x="1044292" y="968344"/>
                </a:lnTo>
                <a:lnTo>
                  <a:pt x="0" y="968344"/>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TextBox 9" id="9"/>
          <p:cNvSpPr txBox="true"/>
          <p:nvPr/>
        </p:nvSpPr>
        <p:spPr>
          <a:xfrm rot="0">
            <a:off x="3649814" y="5172075"/>
            <a:ext cx="10317380" cy="1120116"/>
          </a:xfrm>
          <a:prstGeom prst="rect">
            <a:avLst/>
          </a:prstGeom>
        </p:spPr>
        <p:txBody>
          <a:bodyPr anchor="t" rtlCol="false" tIns="0" lIns="0" bIns="0" rIns="0">
            <a:spAutoFit/>
          </a:bodyPr>
          <a:lstStyle/>
          <a:p>
            <a:pPr algn="just" marL="0" indent="0" lvl="0">
              <a:lnSpc>
                <a:spcPts val="2967"/>
              </a:lnSpc>
            </a:pPr>
            <a:r>
              <a:rPr lang="en-US" sz="2698">
                <a:solidFill>
                  <a:srgbClr val="FFFFFF"/>
                </a:solidFill>
                <a:latin typeface="Garet"/>
                <a:ea typeface="Garet"/>
                <a:cs typeface="Garet"/>
                <a:sym typeface="Garet"/>
              </a:rPr>
              <a:t>Ukhuwah Wathaniyah – Persaudaraan Kebangsaan yang menjunjung rasa cinta tanah air dan mendorong persatuan antar warga demi keutuhan NKRI.</a:t>
            </a:r>
          </a:p>
        </p:txBody>
      </p:sp>
      <p:sp>
        <p:nvSpPr>
          <p:cNvPr name="TextBox 10" id="10"/>
          <p:cNvSpPr txBox="true"/>
          <p:nvPr/>
        </p:nvSpPr>
        <p:spPr>
          <a:xfrm rot="0">
            <a:off x="3649814" y="6947884"/>
            <a:ext cx="10317380" cy="1120116"/>
          </a:xfrm>
          <a:prstGeom prst="rect">
            <a:avLst/>
          </a:prstGeom>
        </p:spPr>
        <p:txBody>
          <a:bodyPr anchor="t" rtlCol="false" tIns="0" lIns="0" bIns="0" rIns="0">
            <a:spAutoFit/>
          </a:bodyPr>
          <a:lstStyle/>
          <a:p>
            <a:pPr algn="just" marL="0" indent="0" lvl="0">
              <a:lnSpc>
                <a:spcPts val="2967"/>
              </a:lnSpc>
            </a:pPr>
            <a:r>
              <a:rPr lang="en-US" sz="2698">
                <a:solidFill>
                  <a:srgbClr val="FFFFFF"/>
                </a:solidFill>
                <a:latin typeface="Garet"/>
                <a:ea typeface="Garet"/>
                <a:cs typeface="Garet"/>
                <a:sym typeface="Garet"/>
              </a:rPr>
              <a:t>Ukhuwah Basyariyah (Insaniyah) – Persaudaraan sesama manusia karena berasal dari Adam dan Hawa, berdasarkan nilai kemanusiaan universal.</a:t>
            </a:r>
          </a:p>
        </p:txBody>
      </p:sp>
    </p:spTree>
  </p:cSld>
  <p:clrMapOvr>
    <a:masterClrMapping/>
  </p:clrMapOvr>
</p:sld>
</file>

<file path=ppt/slides/slide5.xml><?xml version="1.0" encoding="utf-8"?>
<p:sld xmlns:p="http://schemas.openxmlformats.org/presentationml/2006/main" xmlns:a="http://schemas.openxmlformats.org/drawingml/2006/main" xmlns:r="http://schemas.openxmlformats.org/officeDocument/2006/relationships">
  <p:cSld>
    <p:bg>
      <p:bgPr>
        <a:gradFill rotWithShape="true">
          <a:gsLst>
            <a:gs pos="0">
              <a:srgbClr val="466951">
                <a:alpha val="100000"/>
              </a:srgbClr>
            </a:gs>
            <a:gs pos="100000">
              <a:srgbClr val="1E3B29">
                <a:alpha val="100000"/>
              </a:srgbClr>
            </a:gs>
          </a:gsLst>
          <a:path path="circle">
            <a:fillToRect l="50000" r="50000" t="50000" b="50000"/>
          </a:path>
        </a:gradFill>
      </p:bgPr>
    </p:bg>
    <p:spTree>
      <p:nvGrpSpPr>
        <p:cNvPr id="1" name=""/>
        <p:cNvGrpSpPr/>
        <p:nvPr/>
      </p:nvGrpSpPr>
      <p:grpSpPr>
        <a:xfrm>
          <a:off x="0" y="0"/>
          <a:ext cx="0" cy="0"/>
          <a:chOff x="0" y="0"/>
          <a:chExt cx="0" cy="0"/>
        </a:xfrm>
      </p:grpSpPr>
      <p:sp>
        <p:nvSpPr>
          <p:cNvPr name="Freeform 2" id="2"/>
          <p:cNvSpPr/>
          <p:nvPr/>
        </p:nvSpPr>
        <p:spPr>
          <a:xfrm flipH="false" flipV="false" rot="0">
            <a:off x="1028700" y="-235252"/>
            <a:ext cx="108266" cy="11909216"/>
          </a:xfrm>
          <a:custGeom>
            <a:avLst/>
            <a:gdLst/>
            <a:ahLst/>
            <a:cxnLst/>
            <a:rect r="r" b="b" t="t" l="l"/>
            <a:pathLst>
              <a:path h="11909216" w="108266">
                <a:moveTo>
                  <a:pt x="0" y="0"/>
                </a:moveTo>
                <a:lnTo>
                  <a:pt x="108266" y="0"/>
                </a:lnTo>
                <a:lnTo>
                  <a:pt x="108266" y="11909216"/>
                </a:lnTo>
                <a:lnTo>
                  <a:pt x="0" y="11909216"/>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0">
            <a:off x="-411003" y="4522543"/>
            <a:ext cx="4329861" cy="7151421"/>
          </a:xfrm>
          <a:custGeom>
            <a:avLst/>
            <a:gdLst/>
            <a:ahLst/>
            <a:cxnLst/>
            <a:rect r="r" b="b" t="t" l="l"/>
            <a:pathLst>
              <a:path h="7151421" w="4329861">
                <a:moveTo>
                  <a:pt x="0" y="0"/>
                </a:moveTo>
                <a:lnTo>
                  <a:pt x="4329860" y="0"/>
                </a:lnTo>
                <a:lnTo>
                  <a:pt x="4329860" y="7151421"/>
                </a:lnTo>
                <a:lnTo>
                  <a:pt x="0" y="7151421"/>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4" id="4"/>
          <p:cNvSpPr/>
          <p:nvPr/>
        </p:nvSpPr>
        <p:spPr>
          <a:xfrm flipH="false" flipV="false" rot="0">
            <a:off x="4611988" y="4334796"/>
            <a:ext cx="18836086" cy="2998077"/>
          </a:xfrm>
          <a:custGeom>
            <a:avLst/>
            <a:gdLst/>
            <a:ahLst/>
            <a:cxnLst/>
            <a:rect r="r" b="b" t="t" l="l"/>
            <a:pathLst>
              <a:path h="2998077" w="18836086">
                <a:moveTo>
                  <a:pt x="0" y="0"/>
                </a:moveTo>
                <a:lnTo>
                  <a:pt x="18836086" y="0"/>
                </a:lnTo>
                <a:lnTo>
                  <a:pt x="18836086" y="2998077"/>
                </a:lnTo>
                <a:lnTo>
                  <a:pt x="0" y="2998077"/>
                </a:lnTo>
                <a:lnTo>
                  <a:pt x="0" y="0"/>
                </a:lnTo>
                <a:close/>
              </a:path>
            </a:pathLst>
          </a:custGeom>
          <a:blipFill>
            <a:blip r:embed="rId6"/>
            <a:stretch>
              <a:fillRect l="0" t="0" r="0" b="0"/>
            </a:stretch>
          </a:blipFill>
        </p:spPr>
      </p:sp>
      <p:sp>
        <p:nvSpPr>
          <p:cNvPr name="TextBox 5" id="5"/>
          <p:cNvSpPr txBox="true"/>
          <p:nvPr/>
        </p:nvSpPr>
        <p:spPr>
          <a:xfrm rot="0">
            <a:off x="5518391" y="4665596"/>
            <a:ext cx="11277101" cy="1120140"/>
          </a:xfrm>
          <a:prstGeom prst="rect">
            <a:avLst/>
          </a:prstGeom>
        </p:spPr>
        <p:txBody>
          <a:bodyPr anchor="t" rtlCol="false" tIns="0" lIns="0" bIns="0" rIns="0">
            <a:spAutoFit/>
          </a:bodyPr>
          <a:lstStyle/>
          <a:p>
            <a:pPr algn="just" marL="0" indent="0" lvl="0">
              <a:lnSpc>
                <a:spcPts val="2970"/>
              </a:lnSpc>
            </a:pPr>
            <a:r>
              <a:rPr lang="en-US" sz="2700">
                <a:solidFill>
                  <a:srgbClr val="3A5D45"/>
                </a:solidFill>
                <a:latin typeface="Garet"/>
                <a:ea typeface="Garet"/>
                <a:cs typeface="Garet"/>
                <a:sym typeface="Garet"/>
              </a:rPr>
              <a:t>Persaudaraan umat Islam tanpa batasan keturunan, suku, bangsa, dan negara. Berdasarkan ikatan aqidah dan iman yang mengikat hati setiap Muslim.</a:t>
            </a:r>
          </a:p>
        </p:txBody>
      </p:sp>
      <p:sp>
        <p:nvSpPr>
          <p:cNvPr name="TextBox 6" id="6"/>
          <p:cNvSpPr txBox="true"/>
          <p:nvPr/>
        </p:nvSpPr>
        <p:spPr>
          <a:xfrm rot="0">
            <a:off x="4611988" y="1822193"/>
            <a:ext cx="8478862" cy="2579289"/>
          </a:xfrm>
          <a:prstGeom prst="rect">
            <a:avLst/>
          </a:prstGeom>
        </p:spPr>
        <p:txBody>
          <a:bodyPr anchor="t" rtlCol="false" tIns="0" lIns="0" bIns="0" rIns="0">
            <a:spAutoFit/>
          </a:bodyPr>
          <a:lstStyle/>
          <a:p>
            <a:pPr algn="l" marL="0" indent="0" lvl="0">
              <a:lnSpc>
                <a:spcPts val="6495"/>
              </a:lnSpc>
            </a:pPr>
            <a:r>
              <a:rPr lang="en-US" sz="6837">
                <a:solidFill>
                  <a:srgbClr val="FFFFFF"/>
                </a:solidFill>
                <a:latin typeface="Maharlika"/>
                <a:ea typeface="Maharlika"/>
                <a:cs typeface="Maharlika"/>
                <a:sym typeface="Maharlika"/>
              </a:rPr>
              <a:t>Ukhuwah Islamiyah – Definisi dan Makna</a:t>
            </a:r>
          </a:p>
        </p:txBody>
      </p:sp>
      <p:sp>
        <p:nvSpPr>
          <p:cNvPr name="Freeform 7" id="7"/>
          <p:cNvSpPr/>
          <p:nvPr/>
        </p:nvSpPr>
        <p:spPr>
          <a:xfrm flipH="false" flipV="false" rot="0">
            <a:off x="4611988" y="6713693"/>
            <a:ext cx="18836086" cy="2998077"/>
          </a:xfrm>
          <a:custGeom>
            <a:avLst/>
            <a:gdLst/>
            <a:ahLst/>
            <a:cxnLst/>
            <a:rect r="r" b="b" t="t" l="l"/>
            <a:pathLst>
              <a:path h="2998077" w="18836086">
                <a:moveTo>
                  <a:pt x="0" y="0"/>
                </a:moveTo>
                <a:lnTo>
                  <a:pt x="18836086" y="0"/>
                </a:lnTo>
                <a:lnTo>
                  <a:pt x="18836086" y="2998077"/>
                </a:lnTo>
                <a:lnTo>
                  <a:pt x="0" y="2998077"/>
                </a:lnTo>
                <a:lnTo>
                  <a:pt x="0" y="0"/>
                </a:lnTo>
                <a:close/>
              </a:path>
            </a:pathLst>
          </a:custGeom>
          <a:blipFill>
            <a:blip r:embed="rId7"/>
            <a:stretch>
              <a:fillRect l="0" t="0" r="0" b="0"/>
            </a:stretch>
          </a:blipFill>
        </p:spPr>
      </p:sp>
      <p:sp>
        <p:nvSpPr>
          <p:cNvPr name="TextBox 8" id="8"/>
          <p:cNvSpPr txBox="true"/>
          <p:nvPr/>
        </p:nvSpPr>
        <p:spPr>
          <a:xfrm rot="0">
            <a:off x="5518391" y="6964868"/>
            <a:ext cx="11277101" cy="1120140"/>
          </a:xfrm>
          <a:prstGeom prst="rect">
            <a:avLst/>
          </a:prstGeom>
        </p:spPr>
        <p:txBody>
          <a:bodyPr anchor="t" rtlCol="false" tIns="0" lIns="0" bIns="0" rIns="0">
            <a:spAutoFit/>
          </a:bodyPr>
          <a:lstStyle/>
          <a:p>
            <a:pPr algn="just" marL="0" indent="0" lvl="0">
              <a:lnSpc>
                <a:spcPts val="2970"/>
              </a:lnSpc>
            </a:pPr>
            <a:r>
              <a:rPr lang="en-US" sz="2700">
                <a:solidFill>
                  <a:srgbClr val="3A5D45"/>
                </a:solidFill>
                <a:latin typeface="Garet"/>
                <a:ea typeface="Garet"/>
                <a:cs typeface="Garet"/>
                <a:sym typeface="Garet"/>
              </a:rPr>
              <a:t>Mendorong tolong-menolong, persatuan, dan rasa saling menghormati antar Muslim. Menjadi fondasi solidaritas dan mencegah konflik internal umat Islam.</a:t>
            </a:r>
          </a:p>
        </p:txBody>
      </p:sp>
    </p:spTree>
  </p:cSld>
  <p:clrMapOvr>
    <a:masterClrMapping/>
  </p:clrMapOvr>
</p:sld>
</file>

<file path=ppt/slides/slide6.xml><?xml version="1.0" encoding="utf-8"?>
<p:sld xmlns:p="http://schemas.openxmlformats.org/presentationml/2006/main" xmlns:a="http://schemas.openxmlformats.org/drawingml/2006/main" xmlns:r="http://schemas.openxmlformats.org/officeDocument/2006/relationships">
  <p:cSld>
    <p:bg>
      <p:bgPr>
        <a:gradFill rotWithShape="true">
          <a:gsLst>
            <a:gs pos="0">
              <a:srgbClr val="466951">
                <a:alpha val="100000"/>
              </a:srgbClr>
            </a:gs>
            <a:gs pos="100000">
              <a:srgbClr val="1E3B29">
                <a:alpha val="100000"/>
              </a:srgbClr>
            </a:gs>
          </a:gsLst>
          <a:path path="circle">
            <a:fillToRect l="50000" r="50000" t="50000" b="50000"/>
          </a:path>
        </a:gradFill>
      </p:bgPr>
    </p:bg>
    <p:spTree>
      <p:nvGrpSpPr>
        <p:cNvPr id="1" name=""/>
        <p:cNvGrpSpPr/>
        <p:nvPr/>
      </p:nvGrpSpPr>
      <p:grpSpPr>
        <a:xfrm>
          <a:off x="0" y="0"/>
          <a:ext cx="0" cy="0"/>
          <a:chOff x="0" y="0"/>
          <a:chExt cx="0" cy="0"/>
        </a:xfrm>
      </p:grpSpPr>
      <p:sp>
        <p:nvSpPr>
          <p:cNvPr name="TextBox 2" id="2"/>
          <p:cNvSpPr txBox="true"/>
          <p:nvPr/>
        </p:nvSpPr>
        <p:spPr>
          <a:xfrm rot="0">
            <a:off x="4558671" y="1707715"/>
            <a:ext cx="8478862" cy="1823872"/>
          </a:xfrm>
          <a:prstGeom prst="rect">
            <a:avLst/>
          </a:prstGeom>
        </p:spPr>
        <p:txBody>
          <a:bodyPr anchor="t" rtlCol="false" tIns="0" lIns="0" bIns="0" rIns="0">
            <a:spAutoFit/>
          </a:bodyPr>
          <a:lstStyle/>
          <a:p>
            <a:pPr algn="l" marL="0" indent="0" lvl="0">
              <a:lnSpc>
                <a:spcPts val="6692"/>
              </a:lnSpc>
            </a:pPr>
            <a:r>
              <a:rPr lang="en-US" sz="7044">
                <a:solidFill>
                  <a:srgbClr val="FFFFFF"/>
                </a:solidFill>
                <a:latin typeface="Maharlika"/>
                <a:ea typeface="Maharlika"/>
                <a:cs typeface="Maharlika"/>
                <a:sym typeface="Maharlika"/>
              </a:rPr>
              <a:t>Ukhuwah Islamiyah – Dasar Al-Qur'an</a:t>
            </a:r>
          </a:p>
        </p:txBody>
      </p:sp>
      <p:sp>
        <p:nvSpPr>
          <p:cNvPr name="Freeform 3" id="3"/>
          <p:cNvSpPr/>
          <p:nvPr/>
        </p:nvSpPr>
        <p:spPr>
          <a:xfrm flipH="false" flipV="false" rot="0">
            <a:off x="1028700" y="-235252"/>
            <a:ext cx="108266" cy="11909216"/>
          </a:xfrm>
          <a:custGeom>
            <a:avLst/>
            <a:gdLst/>
            <a:ahLst/>
            <a:cxnLst/>
            <a:rect r="r" b="b" t="t" l="l"/>
            <a:pathLst>
              <a:path h="11909216" w="108266">
                <a:moveTo>
                  <a:pt x="0" y="0"/>
                </a:moveTo>
                <a:lnTo>
                  <a:pt x="108266" y="0"/>
                </a:lnTo>
                <a:lnTo>
                  <a:pt x="108266" y="11909216"/>
                </a:lnTo>
                <a:lnTo>
                  <a:pt x="0" y="11909216"/>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4" id="4"/>
          <p:cNvSpPr/>
          <p:nvPr/>
        </p:nvSpPr>
        <p:spPr>
          <a:xfrm flipH="false" flipV="false" rot="0">
            <a:off x="-411003" y="4522543"/>
            <a:ext cx="4329861" cy="7151421"/>
          </a:xfrm>
          <a:custGeom>
            <a:avLst/>
            <a:gdLst/>
            <a:ahLst/>
            <a:cxnLst/>
            <a:rect r="r" b="b" t="t" l="l"/>
            <a:pathLst>
              <a:path h="7151421" w="4329861">
                <a:moveTo>
                  <a:pt x="0" y="0"/>
                </a:moveTo>
                <a:lnTo>
                  <a:pt x="4329860" y="0"/>
                </a:lnTo>
                <a:lnTo>
                  <a:pt x="4329860" y="7151421"/>
                </a:lnTo>
                <a:lnTo>
                  <a:pt x="0" y="7151421"/>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TextBox 5" id="5"/>
          <p:cNvSpPr txBox="true"/>
          <p:nvPr/>
        </p:nvSpPr>
        <p:spPr>
          <a:xfrm rot="0">
            <a:off x="4558671" y="4582595"/>
            <a:ext cx="11916914" cy="3720465"/>
          </a:xfrm>
          <a:prstGeom prst="rect">
            <a:avLst/>
          </a:prstGeom>
        </p:spPr>
        <p:txBody>
          <a:bodyPr anchor="t" rtlCol="false" tIns="0" lIns="0" bIns="0" rIns="0">
            <a:spAutoFit/>
          </a:bodyPr>
          <a:lstStyle/>
          <a:p>
            <a:pPr algn="just" marL="0" indent="0" lvl="0">
              <a:lnSpc>
                <a:spcPts val="2970"/>
              </a:lnSpc>
            </a:pPr>
            <a:r>
              <a:rPr lang="en-US" sz="2700">
                <a:solidFill>
                  <a:srgbClr val="FFFFFF"/>
                </a:solidFill>
                <a:latin typeface="Garet"/>
                <a:ea typeface="Garet"/>
                <a:cs typeface="Garet"/>
                <a:sym typeface="Garet"/>
              </a:rPr>
              <a:t>QS. Al-Hujurat Ayat 10:</a:t>
            </a:r>
          </a:p>
          <a:p>
            <a:pPr algn="just" marL="0" indent="0" lvl="0">
              <a:lnSpc>
                <a:spcPts val="2970"/>
              </a:lnSpc>
            </a:pPr>
            <a:r>
              <a:rPr lang="ar-EG" sz="2700">
                <a:solidFill>
                  <a:srgbClr val="FFFFFF"/>
                </a:solidFill>
                <a:latin typeface="Garet"/>
                <a:ea typeface="Garet"/>
                <a:cs typeface="Garet"/>
                <a:sym typeface="Garet"/>
                <a:rtl val="true"/>
              </a:rPr>
              <a:t>إِنَّمَا الْمُؤْمِنُونَ إِخْوَةٌ فَأَصْلِحُوا بَيْنَ أَخَوَيْكُمْ ۚ وَاتَّقُوا اللَّهَ لَعَلَّكُمْ تُرْحَمُونَ</a:t>
            </a:r>
          </a:p>
          <a:p>
            <a:pPr algn="just" marL="0" indent="0" lvl="0">
              <a:lnSpc>
                <a:spcPts val="2970"/>
              </a:lnSpc>
            </a:pPr>
            <a:r>
              <a:rPr lang="en-US" sz="2700">
                <a:solidFill>
                  <a:srgbClr val="FFFFFF"/>
                </a:solidFill>
                <a:latin typeface="Garet"/>
                <a:ea typeface="Garet"/>
                <a:cs typeface="Garet"/>
                <a:sym typeface="Garet"/>
              </a:rPr>
              <a:t>"Sesungguhnya orang-orang mukmin itu bersaudara, karena itu damaikanlah antara kedua saudaramu (yang berselisih) dan bertakwalah kepada Allah agar kamu mendapat rahmat."</a:t>
            </a:r>
          </a:p>
          <a:p>
            <a:pPr algn="just" marL="0" indent="0" lvl="0">
              <a:lnSpc>
                <a:spcPts val="2970"/>
              </a:lnSpc>
            </a:pPr>
            <a:r>
              <a:rPr lang="en-US" sz="2700">
                <a:solidFill>
                  <a:srgbClr val="FFFFFF"/>
                </a:solidFill>
                <a:latin typeface="Garet"/>
                <a:ea typeface="Garet"/>
                <a:cs typeface="Garet"/>
                <a:sym typeface="Garet"/>
              </a:rPr>
              <a:t>Poin Penting:</a:t>
            </a:r>
          </a:p>
          <a:p>
            <a:pPr algn="just" marL="0" indent="0" lvl="0">
              <a:lnSpc>
                <a:spcPts val="2970"/>
              </a:lnSpc>
            </a:pPr>
            <a:r>
              <a:rPr lang="en-US" sz="2700">
                <a:solidFill>
                  <a:srgbClr val="FFFFFF"/>
                </a:solidFill>
                <a:latin typeface="Garet"/>
                <a:ea typeface="Garet"/>
                <a:cs typeface="Garet"/>
                <a:sym typeface="Garet"/>
              </a:rPr>
              <a:t>• Perintah bersatu dan damai antar sesama Muslim</a:t>
            </a:r>
          </a:p>
          <a:p>
            <a:pPr algn="just" marL="0" indent="0" lvl="0">
              <a:lnSpc>
                <a:spcPts val="2970"/>
              </a:lnSpc>
            </a:pPr>
            <a:r>
              <a:rPr lang="en-US" sz="2700">
                <a:solidFill>
                  <a:srgbClr val="FFFFFF"/>
                </a:solidFill>
                <a:latin typeface="Garet"/>
                <a:ea typeface="Garet"/>
                <a:cs typeface="Garet"/>
                <a:sym typeface="Garet"/>
              </a:rPr>
              <a:t>• Persaudaraan sebagai nikmat dan anugerah dari Allah</a:t>
            </a:r>
          </a:p>
          <a:p>
            <a:pPr algn="just" marL="0" indent="0" lvl="0">
              <a:lnSpc>
                <a:spcPts val="2970"/>
              </a:lnSpc>
            </a:pPr>
            <a:r>
              <a:rPr lang="en-US" sz="2700">
                <a:solidFill>
                  <a:srgbClr val="FFFFFF"/>
                </a:solidFill>
                <a:latin typeface="Garet"/>
                <a:ea typeface="Garet"/>
                <a:cs typeface="Garet"/>
                <a:sym typeface="Garet"/>
              </a:rPr>
              <a:t>• Kewajiban mendamaikan saudara yang berselisih</a:t>
            </a:r>
          </a:p>
          <a:p>
            <a:pPr algn="just" marL="0" indent="0" lvl="0">
              <a:lnSpc>
                <a:spcPts val="2970"/>
              </a:lnSpc>
            </a:pPr>
            <a:r>
              <a:rPr lang="en-US" sz="2700">
                <a:solidFill>
                  <a:srgbClr val="FFFFFF"/>
                </a:solidFill>
                <a:latin typeface="Garet"/>
                <a:ea typeface="Garet"/>
                <a:cs typeface="Garet"/>
                <a:sym typeface="Garet"/>
              </a:rPr>
              <a:t>• Takwa sebagai kunci mendapat rahmat Allah</a:t>
            </a:r>
          </a:p>
        </p:txBody>
      </p:sp>
    </p:spTree>
  </p:cSld>
  <p:clrMapOvr>
    <a:masterClrMapping/>
  </p:clrMapOvr>
</p:sld>
</file>

<file path=ppt/slides/slide7.xml><?xml version="1.0" encoding="utf-8"?>
<p:sld xmlns:p="http://schemas.openxmlformats.org/presentationml/2006/main" xmlns:a="http://schemas.openxmlformats.org/drawingml/2006/main" xmlns:r="http://schemas.openxmlformats.org/officeDocument/2006/relationships">
  <p:cSld>
    <p:bg>
      <p:bgPr>
        <a:gradFill rotWithShape="true">
          <a:gsLst>
            <a:gs pos="0">
              <a:srgbClr val="466951">
                <a:alpha val="100000"/>
              </a:srgbClr>
            </a:gs>
            <a:gs pos="100000">
              <a:srgbClr val="1E3B29">
                <a:alpha val="100000"/>
              </a:srgbClr>
            </a:gs>
          </a:gsLst>
          <a:path path="circle">
            <a:fillToRect l="50000" r="50000" t="50000" b="50000"/>
          </a:path>
        </a:gradFill>
      </p:bgPr>
    </p:bg>
    <p:spTree>
      <p:nvGrpSpPr>
        <p:cNvPr id="1" name=""/>
        <p:cNvGrpSpPr/>
        <p:nvPr/>
      </p:nvGrpSpPr>
      <p:grpSpPr>
        <a:xfrm>
          <a:off x="0" y="0"/>
          <a:ext cx="0" cy="0"/>
          <a:chOff x="0" y="0"/>
          <a:chExt cx="0" cy="0"/>
        </a:xfrm>
      </p:grpSpPr>
      <p:sp>
        <p:nvSpPr>
          <p:cNvPr name="Freeform 2" id="2"/>
          <p:cNvSpPr/>
          <p:nvPr/>
        </p:nvSpPr>
        <p:spPr>
          <a:xfrm flipH="false" flipV="false" rot="0">
            <a:off x="1028700" y="-235252"/>
            <a:ext cx="108266" cy="11909216"/>
          </a:xfrm>
          <a:custGeom>
            <a:avLst/>
            <a:gdLst/>
            <a:ahLst/>
            <a:cxnLst/>
            <a:rect r="r" b="b" t="t" l="l"/>
            <a:pathLst>
              <a:path h="11909216" w="108266">
                <a:moveTo>
                  <a:pt x="0" y="0"/>
                </a:moveTo>
                <a:lnTo>
                  <a:pt x="108266" y="0"/>
                </a:lnTo>
                <a:lnTo>
                  <a:pt x="108266" y="11909216"/>
                </a:lnTo>
                <a:lnTo>
                  <a:pt x="0" y="11909216"/>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0">
            <a:off x="14519983" y="4522543"/>
            <a:ext cx="4329861" cy="7151421"/>
          </a:xfrm>
          <a:custGeom>
            <a:avLst/>
            <a:gdLst/>
            <a:ahLst/>
            <a:cxnLst/>
            <a:rect r="r" b="b" t="t" l="l"/>
            <a:pathLst>
              <a:path h="7151421" w="4329861">
                <a:moveTo>
                  <a:pt x="0" y="0"/>
                </a:moveTo>
                <a:lnTo>
                  <a:pt x="4329860" y="0"/>
                </a:lnTo>
                <a:lnTo>
                  <a:pt x="4329860" y="7151421"/>
                </a:lnTo>
                <a:lnTo>
                  <a:pt x="0" y="7151421"/>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TextBox 4" id="4"/>
          <p:cNvSpPr txBox="true"/>
          <p:nvPr/>
        </p:nvSpPr>
        <p:spPr>
          <a:xfrm rot="0">
            <a:off x="3649814" y="4023525"/>
            <a:ext cx="10317380" cy="1491591"/>
          </a:xfrm>
          <a:prstGeom prst="rect">
            <a:avLst/>
          </a:prstGeom>
        </p:spPr>
        <p:txBody>
          <a:bodyPr anchor="t" rtlCol="false" tIns="0" lIns="0" bIns="0" rIns="0">
            <a:spAutoFit/>
          </a:bodyPr>
          <a:lstStyle/>
          <a:p>
            <a:pPr algn="just" marL="0" indent="0" lvl="0">
              <a:lnSpc>
                <a:spcPts val="2967"/>
              </a:lnSpc>
            </a:pPr>
            <a:r>
              <a:rPr lang="en-US" sz="2698">
                <a:solidFill>
                  <a:srgbClr val="FFFFFF"/>
                </a:solidFill>
                <a:latin typeface="Garet"/>
                <a:ea typeface="Garet"/>
                <a:cs typeface="Garet"/>
                <a:sym typeface="Garet"/>
              </a:rPr>
              <a:t>Contoh Penerapan: Memberi salam sesama Muslim, menolong teman Muslim yang kesulitan, menjenguk orang sakit, dan melaksanakan shalat berjamaah bersama sebagai wujud persaudaraan iman.</a:t>
            </a:r>
          </a:p>
        </p:txBody>
      </p:sp>
      <p:sp>
        <p:nvSpPr>
          <p:cNvPr name="Freeform 5" id="5"/>
          <p:cNvSpPr/>
          <p:nvPr/>
        </p:nvSpPr>
        <p:spPr>
          <a:xfrm flipH="false" flipV="false" rot="0">
            <a:off x="2053072" y="3994950"/>
            <a:ext cx="1044292" cy="968343"/>
          </a:xfrm>
          <a:custGeom>
            <a:avLst/>
            <a:gdLst/>
            <a:ahLst/>
            <a:cxnLst/>
            <a:rect r="r" b="b" t="t" l="l"/>
            <a:pathLst>
              <a:path h="968343" w="1044292">
                <a:moveTo>
                  <a:pt x="0" y="0"/>
                </a:moveTo>
                <a:lnTo>
                  <a:pt x="1044292" y="0"/>
                </a:lnTo>
                <a:lnTo>
                  <a:pt x="1044292" y="968343"/>
                </a:lnTo>
                <a:lnTo>
                  <a:pt x="0" y="968343"/>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TextBox 6" id="6"/>
          <p:cNvSpPr txBox="true"/>
          <p:nvPr/>
        </p:nvSpPr>
        <p:spPr>
          <a:xfrm rot="0">
            <a:off x="2052735" y="1855241"/>
            <a:ext cx="9278629" cy="1267058"/>
          </a:xfrm>
          <a:prstGeom prst="rect">
            <a:avLst/>
          </a:prstGeom>
        </p:spPr>
        <p:txBody>
          <a:bodyPr anchor="t" rtlCol="false" tIns="0" lIns="0" bIns="0" rIns="0">
            <a:spAutoFit/>
          </a:bodyPr>
          <a:lstStyle/>
          <a:p>
            <a:pPr algn="l" marL="0" indent="0" lvl="0">
              <a:lnSpc>
                <a:spcPts val="4542"/>
              </a:lnSpc>
            </a:pPr>
            <a:r>
              <a:rPr lang="en-US" sz="5282">
                <a:solidFill>
                  <a:srgbClr val="FFFFFF"/>
                </a:solidFill>
                <a:latin typeface="Maharlika"/>
                <a:ea typeface="Maharlika"/>
                <a:cs typeface="Maharlika"/>
                <a:sym typeface="Maharlika"/>
              </a:rPr>
              <a:t>Ukhuwah Islamiyah – Contoh Penerapan dan Urgensi</a:t>
            </a:r>
          </a:p>
        </p:txBody>
      </p:sp>
      <p:sp>
        <p:nvSpPr>
          <p:cNvPr name="Freeform 7" id="7"/>
          <p:cNvSpPr/>
          <p:nvPr/>
        </p:nvSpPr>
        <p:spPr>
          <a:xfrm flipH="false" flipV="false" rot="0">
            <a:off x="2052735" y="6387767"/>
            <a:ext cx="1044292" cy="968343"/>
          </a:xfrm>
          <a:custGeom>
            <a:avLst/>
            <a:gdLst/>
            <a:ahLst/>
            <a:cxnLst/>
            <a:rect r="r" b="b" t="t" l="l"/>
            <a:pathLst>
              <a:path h="968343" w="1044292">
                <a:moveTo>
                  <a:pt x="0" y="0"/>
                </a:moveTo>
                <a:lnTo>
                  <a:pt x="1044292" y="0"/>
                </a:lnTo>
                <a:lnTo>
                  <a:pt x="1044292" y="968343"/>
                </a:lnTo>
                <a:lnTo>
                  <a:pt x="0" y="968343"/>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TextBox 8" id="8"/>
          <p:cNvSpPr txBox="true"/>
          <p:nvPr/>
        </p:nvSpPr>
        <p:spPr>
          <a:xfrm rot="0">
            <a:off x="3649814" y="6416342"/>
            <a:ext cx="10317380" cy="1491591"/>
          </a:xfrm>
          <a:prstGeom prst="rect">
            <a:avLst/>
          </a:prstGeom>
        </p:spPr>
        <p:txBody>
          <a:bodyPr anchor="t" rtlCol="false" tIns="0" lIns="0" bIns="0" rIns="0">
            <a:spAutoFit/>
          </a:bodyPr>
          <a:lstStyle/>
          <a:p>
            <a:pPr algn="just" marL="0" indent="0" lvl="0">
              <a:lnSpc>
                <a:spcPts val="2967"/>
              </a:lnSpc>
            </a:pPr>
            <a:r>
              <a:rPr lang="en-US" sz="2698">
                <a:solidFill>
                  <a:srgbClr val="FFFFFF"/>
                </a:solidFill>
                <a:latin typeface="Garet"/>
                <a:ea typeface="Garet"/>
                <a:cs typeface="Garet"/>
                <a:sym typeface="Garet"/>
              </a:rPr>
              <a:t>Urgensi Ukhuwah Islamiyah: Memperkuat solidaritas dan persatuan umat Islam, mencegah perpecahan dan konflik internal, serta mendorong sikap tolong-menolong dalam kebaikan.</a:t>
            </a:r>
          </a:p>
        </p:txBody>
      </p:sp>
    </p:spTree>
  </p:cSld>
  <p:clrMapOvr>
    <a:masterClrMapping/>
  </p:clrMapOvr>
</p:sld>
</file>

<file path=ppt/slides/slide8.xml><?xml version="1.0" encoding="utf-8"?>
<p:sld xmlns:p="http://schemas.openxmlformats.org/presentationml/2006/main" xmlns:a="http://schemas.openxmlformats.org/drawingml/2006/main" xmlns:r="http://schemas.openxmlformats.org/officeDocument/2006/relationships">
  <p:cSld>
    <p:bg>
      <p:bgPr>
        <a:gradFill rotWithShape="true">
          <a:gsLst>
            <a:gs pos="0">
              <a:srgbClr val="466951">
                <a:alpha val="100000"/>
              </a:srgbClr>
            </a:gs>
            <a:gs pos="100000">
              <a:srgbClr val="1E3B29">
                <a:alpha val="100000"/>
              </a:srgbClr>
            </a:gs>
          </a:gsLst>
          <a:path path="circle">
            <a:fillToRect l="50000" r="50000" t="50000" b="50000"/>
          </a:path>
        </a:gradFill>
      </p:bgPr>
    </p:bg>
    <p:spTree>
      <p:nvGrpSpPr>
        <p:cNvPr id="1" name=""/>
        <p:cNvGrpSpPr/>
        <p:nvPr/>
      </p:nvGrpSpPr>
      <p:grpSpPr>
        <a:xfrm>
          <a:off x="0" y="0"/>
          <a:ext cx="0" cy="0"/>
          <a:chOff x="0" y="0"/>
          <a:chExt cx="0" cy="0"/>
        </a:xfrm>
      </p:grpSpPr>
      <p:sp>
        <p:nvSpPr>
          <p:cNvPr name="Freeform 2" id="2"/>
          <p:cNvSpPr/>
          <p:nvPr/>
        </p:nvSpPr>
        <p:spPr>
          <a:xfrm flipH="false" flipV="false" rot="0">
            <a:off x="1028700" y="-235252"/>
            <a:ext cx="108266" cy="11909216"/>
          </a:xfrm>
          <a:custGeom>
            <a:avLst/>
            <a:gdLst/>
            <a:ahLst/>
            <a:cxnLst/>
            <a:rect r="r" b="b" t="t" l="l"/>
            <a:pathLst>
              <a:path h="11909216" w="108266">
                <a:moveTo>
                  <a:pt x="0" y="0"/>
                </a:moveTo>
                <a:lnTo>
                  <a:pt x="108266" y="0"/>
                </a:lnTo>
                <a:lnTo>
                  <a:pt x="108266" y="11909216"/>
                </a:lnTo>
                <a:lnTo>
                  <a:pt x="0" y="11909216"/>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0">
            <a:off x="-411003" y="4522543"/>
            <a:ext cx="4329861" cy="7151421"/>
          </a:xfrm>
          <a:custGeom>
            <a:avLst/>
            <a:gdLst/>
            <a:ahLst/>
            <a:cxnLst/>
            <a:rect r="r" b="b" t="t" l="l"/>
            <a:pathLst>
              <a:path h="7151421" w="4329861">
                <a:moveTo>
                  <a:pt x="0" y="0"/>
                </a:moveTo>
                <a:lnTo>
                  <a:pt x="4329860" y="0"/>
                </a:lnTo>
                <a:lnTo>
                  <a:pt x="4329860" y="7151421"/>
                </a:lnTo>
                <a:lnTo>
                  <a:pt x="0" y="7151421"/>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4" id="4"/>
          <p:cNvSpPr/>
          <p:nvPr/>
        </p:nvSpPr>
        <p:spPr>
          <a:xfrm flipH="false" flipV="false" rot="0">
            <a:off x="4611988" y="4334796"/>
            <a:ext cx="18836086" cy="2998077"/>
          </a:xfrm>
          <a:custGeom>
            <a:avLst/>
            <a:gdLst/>
            <a:ahLst/>
            <a:cxnLst/>
            <a:rect r="r" b="b" t="t" l="l"/>
            <a:pathLst>
              <a:path h="2998077" w="18836086">
                <a:moveTo>
                  <a:pt x="0" y="0"/>
                </a:moveTo>
                <a:lnTo>
                  <a:pt x="18836086" y="0"/>
                </a:lnTo>
                <a:lnTo>
                  <a:pt x="18836086" y="2998077"/>
                </a:lnTo>
                <a:lnTo>
                  <a:pt x="0" y="2998077"/>
                </a:lnTo>
                <a:lnTo>
                  <a:pt x="0" y="0"/>
                </a:lnTo>
                <a:close/>
              </a:path>
            </a:pathLst>
          </a:custGeom>
          <a:blipFill>
            <a:blip r:embed="rId6"/>
            <a:stretch>
              <a:fillRect l="0" t="0" r="0" b="0"/>
            </a:stretch>
          </a:blipFill>
        </p:spPr>
      </p:sp>
      <p:sp>
        <p:nvSpPr>
          <p:cNvPr name="TextBox 5" id="5"/>
          <p:cNvSpPr txBox="true"/>
          <p:nvPr/>
        </p:nvSpPr>
        <p:spPr>
          <a:xfrm rot="0">
            <a:off x="5518391" y="4665596"/>
            <a:ext cx="11277101" cy="1120140"/>
          </a:xfrm>
          <a:prstGeom prst="rect">
            <a:avLst/>
          </a:prstGeom>
        </p:spPr>
        <p:txBody>
          <a:bodyPr anchor="t" rtlCol="false" tIns="0" lIns="0" bIns="0" rIns="0">
            <a:spAutoFit/>
          </a:bodyPr>
          <a:lstStyle/>
          <a:p>
            <a:pPr algn="just" marL="0" indent="0" lvl="0">
              <a:lnSpc>
                <a:spcPts val="2970"/>
              </a:lnSpc>
            </a:pPr>
            <a:r>
              <a:rPr lang="en-US" sz="2700">
                <a:solidFill>
                  <a:srgbClr val="3A5D45"/>
                </a:solidFill>
                <a:latin typeface="Garet"/>
                <a:ea typeface="Garet"/>
                <a:cs typeface="Garet"/>
                <a:sym typeface="Garet"/>
              </a:rPr>
              <a:t>Persaudaraan berdasarkan kecintaan kepada bangsa dan tanah air. Menjunjung rasa bangga dan cinta tanah air sebagai fondasi kerukunan di masyarakat majemuk Indonesia.</a:t>
            </a:r>
          </a:p>
        </p:txBody>
      </p:sp>
      <p:sp>
        <p:nvSpPr>
          <p:cNvPr name="TextBox 6" id="6"/>
          <p:cNvSpPr txBox="true"/>
          <p:nvPr/>
        </p:nvSpPr>
        <p:spPr>
          <a:xfrm rot="0">
            <a:off x="4611988" y="1822193"/>
            <a:ext cx="8478862" cy="2579289"/>
          </a:xfrm>
          <a:prstGeom prst="rect">
            <a:avLst/>
          </a:prstGeom>
        </p:spPr>
        <p:txBody>
          <a:bodyPr anchor="t" rtlCol="false" tIns="0" lIns="0" bIns="0" rIns="0">
            <a:spAutoFit/>
          </a:bodyPr>
          <a:lstStyle/>
          <a:p>
            <a:pPr algn="l" marL="0" indent="0" lvl="0">
              <a:lnSpc>
                <a:spcPts val="6495"/>
              </a:lnSpc>
            </a:pPr>
            <a:r>
              <a:rPr lang="en-US" sz="6837">
                <a:solidFill>
                  <a:srgbClr val="FFFFFF"/>
                </a:solidFill>
                <a:latin typeface="Maharlika"/>
                <a:ea typeface="Maharlika"/>
                <a:cs typeface="Maharlika"/>
                <a:sym typeface="Maharlika"/>
              </a:rPr>
              <a:t>Ukhuwah Wathaniyah – Definisi dan Makna</a:t>
            </a:r>
          </a:p>
        </p:txBody>
      </p:sp>
      <p:sp>
        <p:nvSpPr>
          <p:cNvPr name="Freeform 7" id="7"/>
          <p:cNvSpPr/>
          <p:nvPr/>
        </p:nvSpPr>
        <p:spPr>
          <a:xfrm flipH="false" flipV="false" rot="0">
            <a:off x="4611988" y="6713693"/>
            <a:ext cx="18836086" cy="2998077"/>
          </a:xfrm>
          <a:custGeom>
            <a:avLst/>
            <a:gdLst/>
            <a:ahLst/>
            <a:cxnLst/>
            <a:rect r="r" b="b" t="t" l="l"/>
            <a:pathLst>
              <a:path h="2998077" w="18836086">
                <a:moveTo>
                  <a:pt x="0" y="0"/>
                </a:moveTo>
                <a:lnTo>
                  <a:pt x="18836086" y="0"/>
                </a:lnTo>
                <a:lnTo>
                  <a:pt x="18836086" y="2998077"/>
                </a:lnTo>
                <a:lnTo>
                  <a:pt x="0" y="2998077"/>
                </a:lnTo>
                <a:lnTo>
                  <a:pt x="0" y="0"/>
                </a:lnTo>
                <a:close/>
              </a:path>
            </a:pathLst>
          </a:custGeom>
          <a:blipFill>
            <a:blip r:embed="rId7"/>
            <a:stretch>
              <a:fillRect l="0" t="0" r="0" b="0"/>
            </a:stretch>
          </a:blipFill>
        </p:spPr>
      </p:sp>
      <p:sp>
        <p:nvSpPr>
          <p:cNvPr name="TextBox 8" id="8"/>
          <p:cNvSpPr txBox="true"/>
          <p:nvPr/>
        </p:nvSpPr>
        <p:spPr>
          <a:xfrm rot="0">
            <a:off x="5518391" y="6964868"/>
            <a:ext cx="11277101" cy="1120140"/>
          </a:xfrm>
          <a:prstGeom prst="rect">
            <a:avLst/>
          </a:prstGeom>
        </p:spPr>
        <p:txBody>
          <a:bodyPr anchor="t" rtlCol="false" tIns="0" lIns="0" bIns="0" rIns="0">
            <a:spAutoFit/>
          </a:bodyPr>
          <a:lstStyle/>
          <a:p>
            <a:pPr algn="just" marL="0" indent="0" lvl="0">
              <a:lnSpc>
                <a:spcPts val="2970"/>
              </a:lnSpc>
            </a:pPr>
            <a:r>
              <a:rPr lang="en-US" sz="2700">
                <a:solidFill>
                  <a:srgbClr val="3A5D45"/>
                </a:solidFill>
                <a:latin typeface="Garet"/>
                <a:ea typeface="Garet"/>
                <a:cs typeface="Garet"/>
                <a:sym typeface="Garet"/>
              </a:rPr>
              <a:t>Mendorong penghormatan dan persatuan antar warga beragam suku, agama, dan budaya demi keutuhan Negara Kesatuan Republik Indonesia (NKRI).</a:t>
            </a:r>
          </a:p>
        </p:txBody>
      </p:sp>
    </p:spTree>
  </p:cSld>
  <p:clrMapOvr>
    <a:masterClrMapping/>
  </p:clrMapOvr>
</p:sld>
</file>

<file path=ppt/slides/slide9.xml><?xml version="1.0" encoding="utf-8"?>
<p:sld xmlns:p="http://schemas.openxmlformats.org/presentationml/2006/main" xmlns:a="http://schemas.openxmlformats.org/drawingml/2006/main" xmlns:r="http://schemas.openxmlformats.org/officeDocument/2006/relationships">
  <p:cSld>
    <p:bg>
      <p:bgPr>
        <a:gradFill rotWithShape="true">
          <a:gsLst>
            <a:gs pos="0">
              <a:srgbClr val="466951">
                <a:alpha val="100000"/>
              </a:srgbClr>
            </a:gs>
            <a:gs pos="100000">
              <a:srgbClr val="1E3B29">
                <a:alpha val="100000"/>
              </a:srgbClr>
            </a:gs>
          </a:gsLst>
          <a:path path="circle">
            <a:fillToRect l="50000" r="50000" t="50000" b="50000"/>
          </a:path>
        </a:gradFill>
      </p:bgPr>
    </p:bg>
    <p:spTree>
      <p:nvGrpSpPr>
        <p:cNvPr id="1" name=""/>
        <p:cNvGrpSpPr/>
        <p:nvPr/>
      </p:nvGrpSpPr>
      <p:grpSpPr>
        <a:xfrm>
          <a:off x="0" y="0"/>
          <a:ext cx="0" cy="0"/>
          <a:chOff x="0" y="0"/>
          <a:chExt cx="0" cy="0"/>
        </a:xfrm>
      </p:grpSpPr>
      <p:sp>
        <p:nvSpPr>
          <p:cNvPr name="TextBox 2" id="2"/>
          <p:cNvSpPr txBox="true"/>
          <p:nvPr/>
        </p:nvSpPr>
        <p:spPr>
          <a:xfrm rot="0">
            <a:off x="5250468" y="1707715"/>
            <a:ext cx="8478862" cy="2579289"/>
          </a:xfrm>
          <a:prstGeom prst="rect">
            <a:avLst/>
          </a:prstGeom>
        </p:spPr>
        <p:txBody>
          <a:bodyPr anchor="t" rtlCol="false" tIns="0" lIns="0" bIns="0" rIns="0">
            <a:spAutoFit/>
          </a:bodyPr>
          <a:lstStyle/>
          <a:p>
            <a:pPr algn="r" rtl="true" marL="0" indent="0" lvl="0">
              <a:lnSpc>
                <a:spcPts val="6495"/>
              </a:lnSpc>
            </a:pPr>
            <a:r>
              <a:rPr lang="en-US" sz="6837">
                <a:solidFill>
                  <a:srgbClr val="FFFFFF"/>
                </a:solidFill>
                <a:latin typeface="Maharlika"/>
                <a:ea typeface="Maharlika"/>
                <a:cs typeface="Maharlika"/>
                <a:sym typeface="Maharlika"/>
              </a:rPr>
              <a:t>Ukhuwah Wathaniyah – Dasar Al-Qur'an</a:t>
            </a:r>
          </a:p>
        </p:txBody>
      </p:sp>
      <p:sp>
        <p:nvSpPr>
          <p:cNvPr name="Freeform 3" id="3"/>
          <p:cNvSpPr/>
          <p:nvPr/>
        </p:nvSpPr>
        <p:spPr>
          <a:xfrm flipH="true" flipV="false" rot="0">
            <a:off x="17151034" y="-235252"/>
            <a:ext cx="108266" cy="11909216"/>
          </a:xfrm>
          <a:custGeom>
            <a:avLst/>
            <a:gdLst/>
            <a:ahLst/>
            <a:cxnLst/>
            <a:rect r="r" b="b" t="t" l="l"/>
            <a:pathLst>
              <a:path h="11909216" w="108266">
                <a:moveTo>
                  <a:pt x="108266" y="0"/>
                </a:moveTo>
                <a:lnTo>
                  <a:pt x="0" y="0"/>
                </a:lnTo>
                <a:lnTo>
                  <a:pt x="0" y="11909216"/>
                </a:lnTo>
                <a:lnTo>
                  <a:pt x="108266" y="11909216"/>
                </a:lnTo>
                <a:lnTo>
                  <a:pt x="108266"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4" id="4"/>
          <p:cNvSpPr/>
          <p:nvPr/>
        </p:nvSpPr>
        <p:spPr>
          <a:xfrm flipH="true" flipV="false" rot="0">
            <a:off x="14369143" y="4522543"/>
            <a:ext cx="4329861" cy="7151421"/>
          </a:xfrm>
          <a:custGeom>
            <a:avLst/>
            <a:gdLst/>
            <a:ahLst/>
            <a:cxnLst/>
            <a:rect r="r" b="b" t="t" l="l"/>
            <a:pathLst>
              <a:path h="7151421" w="4329861">
                <a:moveTo>
                  <a:pt x="4329860" y="0"/>
                </a:moveTo>
                <a:lnTo>
                  <a:pt x="0" y="0"/>
                </a:lnTo>
                <a:lnTo>
                  <a:pt x="0" y="7151421"/>
                </a:lnTo>
                <a:lnTo>
                  <a:pt x="4329860" y="7151421"/>
                </a:lnTo>
                <a:lnTo>
                  <a:pt x="432986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TextBox 5" id="5"/>
          <p:cNvSpPr txBox="true"/>
          <p:nvPr/>
        </p:nvSpPr>
        <p:spPr>
          <a:xfrm rot="0">
            <a:off x="1812415" y="4573070"/>
            <a:ext cx="11916914" cy="4719309"/>
          </a:xfrm>
          <a:prstGeom prst="rect">
            <a:avLst/>
          </a:prstGeom>
        </p:spPr>
        <p:txBody>
          <a:bodyPr anchor="t" rtlCol="false" tIns="0" lIns="0" bIns="0" rIns="0">
            <a:spAutoFit/>
          </a:bodyPr>
          <a:lstStyle/>
          <a:p>
            <a:pPr algn="just" rtl="true" marL="0" indent="0" lvl="0">
              <a:lnSpc>
                <a:spcPts val="2859"/>
              </a:lnSpc>
            </a:pPr>
            <a:r>
              <a:rPr lang="ar-EG" sz="2599">
                <a:solidFill>
                  <a:srgbClr val="FFFFFF"/>
                </a:solidFill>
                <a:latin typeface="Garet"/>
                <a:ea typeface="Garet"/>
                <a:cs typeface="Garet"/>
                <a:sym typeface="Garet"/>
                <a:rtl val="true"/>
              </a:rPr>
              <a:t>يَا أَيُّهَا النَّاسُ إِنَّا خَلَقْنَاكُم مِّن ذَكَرٍ وَأُنثَىٰ وَجَعَلْنَاكُمْ شُعُوبًا وَقَبَائِلَ لِتَعَارَفُوا ۚ إِنَّ أَكْرَمَكُمْ عِندَ اللَّهِ أَتْقَاكُمْ ۚ إِنَّ اللَّهَ عَلِيمٌ خَبِيرٌ</a:t>
            </a:r>
          </a:p>
          <a:p>
            <a:pPr algn="just" rtl="true" marL="0" indent="0" lvl="0">
              <a:lnSpc>
                <a:spcPts val="2859"/>
              </a:lnSpc>
            </a:pPr>
            <a:r>
              <a:rPr lang="ar-EG" sz="2599">
                <a:solidFill>
                  <a:srgbClr val="FFFFFF"/>
                </a:solidFill>
                <a:latin typeface="Garet"/>
                <a:ea typeface="Garet"/>
                <a:cs typeface="Garet"/>
                <a:sym typeface="Garet"/>
                <a:rtl val="true"/>
              </a:rPr>
              <a:t>"</a:t>
            </a:r>
            <a:r>
              <a:rPr lang="en-US" sz="2599">
                <a:solidFill>
                  <a:srgbClr val="FFFFFF"/>
                </a:solidFill>
                <a:latin typeface="Garet"/>
                <a:ea typeface="Garet"/>
                <a:cs typeface="Garet"/>
                <a:sym typeface="Garet"/>
              </a:rPr>
              <a:t>Hai manusia, sesungguhnya Kami menciptakan kamu dari seorang laki-laki dan seorang perempuan dan menjadikan kamu berbangsa-bangsa dan bersuku-suku supaya kamu saling kenal-mengenal. Sesungguhnya orang yang paling mulia di antara kamu di sisi Allah ialah orang yang paling takwa di antara kamu." (QS. Al-Hujurat: 13)</a:t>
            </a:r>
          </a:p>
          <a:p>
            <a:pPr algn="just" rtl="true" marL="0" indent="0" lvl="0">
              <a:lnSpc>
                <a:spcPts val="2859"/>
              </a:lnSpc>
            </a:pPr>
            <a:r>
              <a:rPr lang="en-US" sz="2599">
                <a:solidFill>
                  <a:srgbClr val="FFFFFF"/>
                </a:solidFill>
                <a:latin typeface="Garet"/>
                <a:ea typeface="Garet"/>
                <a:cs typeface="Garet"/>
                <a:sym typeface="Garet"/>
              </a:rPr>
              <a:t>Penjelasan</a:t>
            </a:r>
            <a:r>
              <a:rPr lang="ar-EG" sz="2599">
                <a:solidFill>
                  <a:srgbClr val="FFFFFF"/>
                </a:solidFill>
                <a:latin typeface="Garet"/>
                <a:ea typeface="Garet"/>
                <a:cs typeface="Garet"/>
                <a:sym typeface="Garet"/>
                <a:rtl val="true"/>
              </a:rPr>
              <a:t>:</a:t>
            </a:r>
          </a:p>
          <a:p>
            <a:pPr algn="just" rtl="true" marL="0" indent="0" lvl="0">
              <a:lnSpc>
                <a:spcPts val="2859"/>
              </a:lnSpc>
            </a:pPr>
            <a:r>
              <a:rPr lang="ar-EG" sz="2599">
                <a:solidFill>
                  <a:srgbClr val="FFFFFF"/>
                </a:solidFill>
                <a:latin typeface="Garet"/>
                <a:ea typeface="Garet"/>
                <a:cs typeface="Garet"/>
                <a:sym typeface="Garet"/>
                <a:rtl val="true"/>
              </a:rPr>
              <a:t>• </a:t>
            </a:r>
            <a:r>
              <a:rPr lang="en-US" sz="2599">
                <a:solidFill>
                  <a:srgbClr val="FFFFFF"/>
                </a:solidFill>
                <a:latin typeface="Garet"/>
                <a:ea typeface="Garet"/>
                <a:cs typeface="Garet"/>
                <a:sym typeface="Garet"/>
              </a:rPr>
              <a:t>Keberagaman suku dan bangsa adalah kehendak Allah SWT</a:t>
            </a:r>
          </a:p>
          <a:p>
            <a:pPr algn="just" rtl="true" marL="0" indent="0" lvl="0">
              <a:lnSpc>
                <a:spcPts val="2859"/>
              </a:lnSpc>
            </a:pPr>
            <a:r>
              <a:rPr lang="ar-EG" sz="2599">
                <a:solidFill>
                  <a:srgbClr val="FFFFFF"/>
                </a:solidFill>
                <a:latin typeface="Garet"/>
                <a:ea typeface="Garet"/>
                <a:cs typeface="Garet"/>
                <a:sym typeface="Garet"/>
                <a:rtl val="true"/>
              </a:rPr>
              <a:t>• </a:t>
            </a:r>
            <a:r>
              <a:rPr lang="en-US" sz="2599">
                <a:solidFill>
                  <a:srgbClr val="FFFFFF"/>
                </a:solidFill>
                <a:latin typeface="Garet"/>
                <a:ea typeface="Garet"/>
                <a:cs typeface="Garet"/>
                <a:sym typeface="Garet"/>
              </a:rPr>
              <a:t>Tujuan keberagaman adalah untuk saling mengenal dan menghormati</a:t>
            </a:r>
          </a:p>
          <a:p>
            <a:pPr algn="just" rtl="true" marL="0" indent="0" lvl="0">
              <a:lnSpc>
                <a:spcPts val="2859"/>
              </a:lnSpc>
            </a:pPr>
            <a:r>
              <a:rPr lang="ar-EG" sz="2599">
                <a:solidFill>
                  <a:srgbClr val="FFFFFF"/>
                </a:solidFill>
                <a:latin typeface="Garet"/>
                <a:ea typeface="Garet"/>
                <a:cs typeface="Garet"/>
                <a:sym typeface="Garet"/>
                <a:rtl val="true"/>
              </a:rPr>
              <a:t>• </a:t>
            </a:r>
            <a:r>
              <a:rPr lang="en-US" sz="2599">
                <a:solidFill>
                  <a:srgbClr val="FFFFFF"/>
                </a:solidFill>
                <a:latin typeface="Garet"/>
                <a:ea typeface="Garet"/>
                <a:cs typeface="Garet"/>
                <a:sym typeface="Garet"/>
              </a:rPr>
              <a:t>Kemuliaan manusia dinilai dari ketakwaan, bukan asal-usul atau suku bangsa</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DAHIwR3QW4Q</dc:identifier>
  <dcterms:modified xsi:type="dcterms:W3CDTF">2011-08-01T06:04:30Z</dcterms:modified>
  <cp:revision>1</cp:revision>
  <dc:title>Konsep Trilogi Ukhuwah Islam
</dc:title>
</cp:coreProperties>
</file>