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Luktao Medium" charset="1" panose="00000000000000000000"/>
      <p:regular r:id="rId20"/>
    </p:embeddedFont>
    <p:embeddedFont>
      <p:font typeface="Codec Pro" charset="1" panose="00000500000000000000"/>
      <p:regular r:id="rId21"/>
    </p:embeddedFont>
    <p:embeddedFont>
      <p:font typeface="Codec Pro Bold" charset="1" panose="00000600000000000000"/>
      <p:regular r:id="rId22"/>
    </p:embeddedFont>
    <p:embeddedFont>
      <p:font typeface="Luktao" charset="1" panose="00000000000000000000"/>
      <p:regular r:id="rId23"/>
    </p:embeddedFont>
    <p:embeddedFont>
      <p:font typeface="The Seasons" charset="1" panose="0000000000000000000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9.pn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5.png" Type="http://schemas.openxmlformats.org/officeDocument/2006/relationships/image"/><Relationship Id="rId8" Target="../media/image6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9.pn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5.png" Type="http://schemas.openxmlformats.org/officeDocument/2006/relationships/image"/><Relationship Id="rId8" Target="../media/image6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9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9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2.pn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13.png" Type="http://schemas.openxmlformats.org/officeDocument/2006/relationships/image"/><Relationship Id="rId8" Target="../media/image14.sv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3.png" Type="http://schemas.openxmlformats.org/officeDocument/2006/relationships/image"/><Relationship Id="rId8" Target="../media/image4.svg" Type="http://schemas.openxmlformats.org/officeDocument/2006/relationships/image"/><Relationship Id="rId9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9.pn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5.png" Type="http://schemas.openxmlformats.org/officeDocument/2006/relationships/image"/><Relationship Id="rId8" Target="../media/image6.svg" Type="http://schemas.openxmlformats.org/officeDocument/2006/relationships/image"/><Relationship Id="rId9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9.pn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5.png" Type="http://schemas.openxmlformats.org/officeDocument/2006/relationships/image"/><Relationship Id="rId8" Target="../media/image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9.pn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5.png" Type="http://schemas.openxmlformats.org/officeDocument/2006/relationships/image"/><Relationship Id="rId8" Target="../media/image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9.pn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5.png" Type="http://schemas.openxmlformats.org/officeDocument/2006/relationships/image"/><Relationship Id="rId8" Target="../media/image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7D7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765405" y="2291877"/>
            <a:ext cx="6757191" cy="4472032"/>
          </a:xfrm>
          <a:custGeom>
            <a:avLst/>
            <a:gdLst/>
            <a:ahLst/>
            <a:cxnLst/>
            <a:rect r="r" b="b" t="t" l="l"/>
            <a:pathLst>
              <a:path h="4472032" w="6757191">
                <a:moveTo>
                  <a:pt x="0" y="0"/>
                </a:moveTo>
                <a:lnTo>
                  <a:pt x="6757190" y="0"/>
                </a:lnTo>
                <a:lnTo>
                  <a:pt x="6757190" y="4472031"/>
                </a:lnTo>
                <a:lnTo>
                  <a:pt x="0" y="44720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-270392" y="1485219"/>
            <a:ext cx="18828784" cy="33725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565"/>
              </a:lnSpc>
            </a:pPr>
            <a:r>
              <a:rPr lang="en-US" b="true" sz="9689">
                <a:solidFill>
                  <a:srgbClr val="474444"/>
                </a:solidFill>
                <a:latin typeface="Luktao Medium"/>
                <a:ea typeface="Luktao Medium"/>
                <a:cs typeface="Luktao Medium"/>
                <a:sym typeface="Luktao Medium"/>
              </a:rPr>
              <a:t>KONSEP AKIDAH, SYA</a:t>
            </a:r>
            <a:r>
              <a:rPr lang="en-US" sz="9689" b="true">
                <a:solidFill>
                  <a:srgbClr val="474444"/>
                </a:solidFill>
                <a:latin typeface="Luktao Medium"/>
                <a:ea typeface="Luktao Medium"/>
                <a:cs typeface="Luktao Medium"/>
                <a:sym typeface="Luktao Medium"/>
              </a:rPr>
              <a:t>RIAH, DAN AKHLAK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7057702" y="0"/>
            <a:ext cx="3923351" cy="856004"/>
          </a:xfrm>
          <a:custGeom>
            <a:avLst/>
            <a:gdLst/>
            <a:ahLst/>
            <a:cxnLst/>
            <a:rect r="r" b="b" t="t" l="l"/>
            <a:pathLst>
              <a:path h="856004" w="3923351">
                <a:moveTo>
                  <a:pt x="0" y="0"/>
                </a:moveTo>
                <a:lnTo>
                  <a:pt x="3923352" y="0"/>
                </a:lnTo>
                <a:lnTo>
                  <a:pt x="3923352" y="856004"/>
                </a:lnTo>
                <a:lnTo>
                  <a:pt x="0" y="8560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-2568329" y="9430996"/>
            <a:ext cx="3923351" cy="856004"/>
          </a:xfrm>
          <a:custGeom>
            <a:avLst/>
            <a:gdLst/>
            <a:ahLst/>
            <a:cxnLst/>
            <a:rect r="r" b="b" t="t" l="l"/>
            <a:pathLst>
              <a:path h="856004" w="3923351">
                <a:moveTo>
                  <a:pt x="3923351" y="0"/>
                </a:moveTo>
                <a:lnTo>
                  <a:pt x="0" y="0"/>
                </a:lnTo>
                <a:lnTo>
                  <a:pt x="0" y="856004"/>
                </a:lnTo>
                <a:lnTo>
                  <a:pt x="3923351" y="856004"/>
                </a:lnTo>
                <a:lnTo>
                  <a:pt x="392335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7884805" y="8903148"/>
            <a:ext cx="403195" cy="1911701"/>
          </a:xfrm>
          <a:custGeom>
            <a:avLst/>
            <a:gdLst/>
            <a:ahLst/>
            <a:cxnLst/>
            <a:rect r="r" b="b" t="t" l="l"/>
            <a:pathLst>
              <a:path h="1911701" w="403195">
                <a:moveTo>
                  <a:pt x="0" y="0"/>
                </a:moveTo>
                <a:lnTo>
                  <a:pt x="403195" y="0"/>
                </a:lnTo>
                <a:lnTo>
                  <a:pt x="403195" y="1911700"/>
                </a:lnTo>
                <a:lnTo>
                  <a:pt x="0" y="19117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0" y="-1308223"/>
            <a:ext cx="403195" cy="1911701"/>
          </a:xfrm>
          <a:custGeom>
            <a:avLst/>
            <a:gdLst/>
            <a:ahLst/>
            <a:cxnLst/>
            <a:rect r="r" b="b" t="t" l="l"/>
            <a:pathLst>
              <a:path h="1911701" w="403195">
                <a:moveTo>
                  <a:pt x="0" y="0"/>
                </a:moveTo>
                <a:lnTo>
                  <a:pt x="403195" y="0"/>
                </a:lnTo>
                <a:lnTo>
                  <a:pt x="403195" y="1911700"/>
                </a:lnTo>
                <a:lnTo>
                  <a:pt x="0" y="19117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408887" y="5831791"/>
            <a:ext cx="3470225" cy="7791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1"/>
              </a:lnSpc>
            </a:pPr>
            <a:r>
              <a:rPr lang="en-US" sz="4201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Disusun oleh: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249019" y="4956820"/>
            <a:ext cx="9789962" cy="775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1"/>
              </a:lnSpc>
            </a:pPr>
            <a:r>
              <a:rPr lang="en-US" sz="4201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Mata kuliah: Pendidikan Agama Islam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226108" y="6468033"/>
            <a:ext cx="9410998" cy="22650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1"/>
              </a:lnSpc>
            </a:pPr>
            <a:r>
              <a:rPr lang="en-US" sz="4201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 Dwika Prilando (2515061081)</a:t>
            </a:r>
          </a:p>
          <a:p>
            <a:pPr algn="l">
              <a:lnSpc>
                <a:spcPts val="5881"/>
              </a:lnSpc>
            </a:pPr>
            <a:r>
              <a:rPr lang="en-US" sz="4201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 Dzaki Rafi Akmal (2555061004)</a:t>
            </a:r>
          </a:p>
          <a:p>
            <a:pPr algn="l">
              <a:lnSpc>
                <a:spcPts val="5881"/>
              </a:lnSpc>
            </a:pPr>
            <a:r>
              <a:rPr lang="en-US" sz="4201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 Khubaib Rizky Dzulazmi (2515061035)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7D7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446089" y="647360"/>
            <a:ext cx="9395821" cy="1071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25"/>
              </a:lnSpc>
            </a:pPr>
            <a:r>
              <a:rPr lang="en-US" b="true" sz="6232">
                <a:solidFill>
                  <a:srgbClr val="474444"/>
                </a:solidFill>
                <a:latin typeface="Luktao Medium"/>
                <a:ea typeface="Luktao Medium"/>
                <a:cs typeface="Luktao Medium"/>
                <a:sym typeface="Luktao Medium"/>
              </a:rPr>
              <a:t>CONTOH DALIL AKHLAK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-390312" y="7824992"/>
            <a:ext cx="11270439" cy="3360640"/>
          </a:xfrm>
          <a:custGeom>
            <a:avLst/>
            <a:gdLst/>
            <a:ahLst/>
            <a:cxnLst/>
            <a:rect r="r" b="b" t="t" l="l"/>
            <a:pathLst>
              <a:path h="3360640" w="11270439">
                <a:moveTo>
                  <a:pt x="0" y="0"/>
                </a:moveTo>
                <a:lnTo>
                  <a:pt x="11270438" y="0"/>
                </a:lnTo>
                <a:lnTo>
                  <a:pt x="11270438" y="3360640"/>
                </a:lnTo>
                <a:lnTo>
                  <a:pt x="0" y="3360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743958" y="2707770"/>
            <a:ext cx="14461531" cy="4638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41"/>
              </a:lnSpc>
            </a:pPr>
            <a:r>
              <a:rPr lang="en-US" sz="374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Dalam Al-Quran surat Ibrahim ayat 7 yang berbunyi:</a:t>
            </a:r>
          </a:p>
          <a:p>
            <a:pPr algn="r" rtl="true">
              <a:lnSpc>
                <a:spcPts val="5241"/>
              </a:lnSpc>
            </a:pPr>
            <a:r>
              <a:rPr lang="ar-EG" sz="374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  <a:rtl val="true"/>
              </a:rPr>
              <a:t>وَإِذْ تَأَذَّنَ رَبُّكُمْ لَئِن شَكَرْتُمْ لَأَزِيدَنَّكُمْ ۖ وَلَئِن كَفَرْتُمْ إِنَّ عَذَابِي لَشَدِيدٌ </a:t>
            </a:r>
          </a:p>
          <a:p>
            <a:pPr algn="l">
              <a:lnSpc>
                <a:spcPts val="5241"/>
              </a:lnSpc>
            </a:pPr>
            <a:r>
              <a:rPr lang="en-US" sz="3743" i="true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"Dan (ingatlah juga), tatkala Tuhanmu memaklumkan; "Sesungguhnya jika kamu bersyukur, pasti Kami akan menambah (nikmat) kepadamu, dan jika kamu mengingkari (nikmat-Ku), maka sesungguhnya azab-Ku sangat pedih".</a:t>
            </a:r>
            <a:r>
              <a:rPr lang="en-US" sz="374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</a:p>
          <a:p>
            <a:pPr algn="l">
              <a:lnSpc>
                <a:spcPts val="5241"/>
              </a:lnSpc>
            </a:pPr>
            <a:r>
              <a:rPr lang="en-US" sz="374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{Qs. Ibrahim:7}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0380455" y="7628542"/>
            <a:ext cx="13757690" cy="8229600"/>
          </a:xfrm>
          <a:custGeom>
            <a:avLst/>
            <a:gdLst/>
            <a:ahLst/>
            <a:cxnLst/>
            <a:rect r="r" b="b" t="t" l="l"/>
            <a:pathLst>
              <a:path h="8229600" w="13757690">
                <a:moveTo>
                  <a:pt x="0" y="0"/>
                </a:moveTo>
                <a:lnTo>
                  <a:pt x="13757690" y="0"/>
                </a:lnTo>
                <a:lnTo>
                  <a:pt x="1375769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364649" y="600698"/>
            <a:ext cx="3923351" cy="856004"/>
          </a:xfrm>
          <a:custGeom>
            <a:avLst/>
            <a:gdLst/>
            <a:ahLst/>
            <a:cxnLst/>
            <a:rect r="r" b="b" t="t" l="l"/>
            <a:pathLst>
              <a:path h="856004" w="3923351">
                <a:moveTo>
                  <a:pt x="0" y="0"/>
                </a:moveTo>
                <a:lnTo>
                  <a:pt x="3923351" y="0"/>
                </a:lnTo>
                <a:lnTo>
                  <a:pt x="3923351" y="856004"/>
                </a:lnTo>
                <a:lnTo>
                  <a:pt x="0" y="8560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057702" y="7346599"/>
            <a:ext cx="403195" cy="1911701"/>
          </a:xfrm>
          <a:custGeom>
            <a:avLst/>
            <a:gdLst/>
            <a:ahLst/>
            <a:cxnLst/>
            <a:rect r="r" b="b" t="t" l="l"/>
            <a:pathLst>
              <a:path h="1911701" w="403195">
                <a:moveTo>
                  <a:pt x="0" y="0"/>
                </a:moveTo>
                <a:lnTo>
                  <a:pt x="403196" y="0"/>
                </a:lnTo>
                <a:lnTo>
                  <a:pt x="403196" y="1911701"/>
                </a:lnTo>
                <a:lnTo>
                  <a:pt x="0" y="19117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0" y="0"/>
            <a:ext cx="403195" cy="1911701"/>
          </a:xfrm>
          <a:custGeom>
            <a:avLst/>
            <a:gdLst/>
            <a:ahLst/>
            <a:cxnLst/>
            <a:rect r="r" b="b" t="t" l="l"/>
            <a:pathLst>
              <a:path h="1911701" w="403195">
                <a:moveTo>
                  <a:pt x="0" y="0"/>
                </a:moveTo>
                <a:lnTo>
                  <a:pt x="403195" y="0"/>
                </a:lnTo>
                <a:lnTo>
                  <a:pt x="403195" y="1911701"/>
                </a:lnTo>
                <a:lnTo>
                  <a:pt x="0" y="19117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7D7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714450" y="476873"/>
            <a:ext cx="8859100" cy="2263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3"/>
              </a:lnSpc>
            </a:pPr>
            <a:r>
              <a:rPr lang="en-US" b="true" sz="6502">
                <a:solidFill>
                  <a:srgbClr val="474444"/>
                </a:solidFill>
                <a:latin typeface="Luktao Medium"/>
                <a:ea typeface="Luktao Medium"/>
                <a:cs typeface="Luktao Medium"/>
                <a:sym typeface="Luktao Medium"/>
              </a:rPr>
              <a:t>HUBUNGAN AKIDAH, SYARIAH, DAN AKHLAK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-237912" y="7977392"/>
            <a:ext cx="11270439" cy="3360640"/>
          </a:xfrm>
          <a:custGeom>
            <a:avLst/>
            <a:gdLst/>
            <a:ahLst/>
            <a:cxnLst/>
            <a:rect r="r" b="b" t="t" l="l"/>
            <a:pathLst>
              <a:path h="3360640" w="11270439">
                <a:moveTo>
                  <a:pt x="0" y="0"/>
                </a:moveTo>
                <a:lnTo>
                  <a:pt x="11270438" y="0"/>
                </a:lnTo>
                <a:lnTo>
                  <a:pt x="11270438" y="3360640"/>
                </a:lnTo>
                <a:lnTo>
                  <a:pt x="0" y="3360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748091" y="2847839"/>
            <a:ext cx="14791818" cy="6479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36"/>
              </a:lnSpc>
            </a:pPr>
            <a:r>
              <a:rPr lang="en-US" sz="4025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Akidah, syariah, dan akhlak m</a:t>
            </a:r>
            <a:r>
              <a:rPr lang="en-US" sz="4025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erupakan satu kesatuan yang tidak dapat dipisahkan:</a:t>
            </a:r>
          </a:p>
          <a:p>
            <a:pPr algn="l">
              <a:lnSpc>
                <a:spcPts val="5636"/>
              </a:lnSpc>
            </a:pPr>
            <a:r>
              <a:rPr lang="en-US" sz="4025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Akidah → landasan keyakinan</a:t>
            </a:r>
          </a:p>
          <a:p>
            <a:pPr algn="l">
              <a:lnSpc>
                <a:spcPts val="5636"/>
              </a:lnSpc>
            </a:pPr>
            <a:r>
              <a:rPr lang="en-US" sz="4025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Syariah → aturan dan praktik kehidupan</a:t>
            </a:r>
          </a:p>
          <a:p>
            <a:pPr algn="l">
              <a:lnSpc>
                <a:spcPts val="5636"/>
              </a:lnSpc>
            </a:pPr>
            <a:r>
              <a:rPr lang="en-US" sz="4025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Akhlak → hasil atau buah dari keduanya</a:t>
            </a:r>
          </a:p>
          <a:p>
            <a:pPr algn="l">
              <a:lnSpc>
                <a:spcPts val="5636"/>
              </a:lnSpc>
            </a:pPr>
            <a:r>
              <a:rPr lang="en-US" sz="4025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Jika akidah kuat dan syariah dijalankan dengan baik, maka akan lahir akhlak yang mulia. Sebaliknya, rusaknya akidah akan mempengaruhi syariah dan </a:t>
            </a:r>
            <a:r>
              <a:rPr lang="en-US" sz="4025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akhlak seseorang.</a:t>
            </a:r>
          </a:p>
          <a:p>
            <a:pPr algn="l" marL="869168" indent="-434584" lvl="1">
              <a:lnSpc>
                <a:spcPts val="5636"/>
              </a:lnSpc>
              <a:buFont typeface="Arial"/>
              <a:buChar char="•"/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0380455" y="7628542"/>
            <a:ext cx="13757690" cy="8229600"/>
          </a:xfrm>
          <a:custGeom>
            <a:avLst/>
            <a:gdLst/>
            <a:ahLst/>
            <a:cxnLst/>
            <a:rect r="r" b="b" t="t" l="l"/>
            <a:pathLst>
              <a:path h="8229600" w="13757690">
                <a:moveTo>
                  <a:pt x="0" y="0"/>
                </a:moveTo>
                <a:lnTo>
                  <a:pt x="13757690" y="0"/>
                </a:lnTo>
                <a:lnTo>
                  <a:pt x="1375769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364649" y="600698"/>
            <a:ext cx="3923351" cy="856004"/>
          </a:xfrm>
          <a:custGeom>
            <a:avLst/>
            <a:gdLst/>
            <a:ahLst/>
            <a:cxnLst/>
            <a:rect r="r" b="b" t="t" l="l"/>
            <a:pathLst>
              <a:path h="856004" w="3923351">
                <a:moveTo>
                  <a:pt x="0" y="0"/>
                </a:moveTo>
                <a:lnTo>
                  <a:pt x="3923351" y="0"/>
                </a:lnTo>
                <a:lnTo>
                  <a:pt x="3923351" y="856004"/>
                </a:lnTo>
                <a:lnTo>
                  <a:pt x="0" y="8560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057702" y="7346599"/>
            <a:ext cx="403195" cy="1911701"/>
          </a:xfrm>
          <a:custGeom>
            <a:avLst/>
            <a:gdLst/>
            <a:ahLst/>
            <a:cxnLst/>
            <a:rect r="r" b="b" t="t" l="l"/>
            <a:pathLst>
              <a:path h="1911701" w="403195">
                <a:moveTo>
                  <a:pt x="0" y="0"/>
                </a:moveTo>
                <a:lnTo>
                  <a:pt x="403196" y="0"/>
                </a:lnTo>
                <a:lnTo>
                  <a:pt x="403196" y="1911701"/>
                </a:lnTo>
                <a:lnTo>
                  <a:pt x="0" y="19117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0" y="0"/>
            <a:ext cx="403195" cy="1911701"/>
          </a:xfrm>
          <a:custGeom>
            <a:avLst/>
            <a:gdLst/>
            <a:ahLst/>
            <a:cxnLst/>
            <a:rect r="r" b="b" t="t" l="l"/>
            <a:pathLst>
              <a:path h="1911701" w="403195">
                <a:moveTo>
                  <a:pt x="0" y="0"/>
                </a:moveTo>
                <a:lnTo>
                  <a:pt x="403195" y="0"/>
                </a:lnTo>
                <a:lnTo>
                  <a:pt x="403195" y="1911701"/>
                </a:lnTo>
                <a:lnTo>
                  <a:pt x="0" y="19117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390312" y="7824992"/>
            <a:ext cx="11270439" cy="3360640"/>
          </a:xfrm>
          <a:custGeom>
            <a:avLst/>
            <a:gdLst/>
            <a:ahLst/>
            <a:cxnLst/>
            <a:rect r="r" b="b" t="t" l="l"/>
            <a:pathLst>
              <a:path h="3360640" w="11270439">
                <a:moveTo>
                  <a:pt x="0" y="0"/>
                </a:moveTo>
                <a:lnTo>
                  <a:pt x="11270438" y="0"/>
                </a:lnTo>
                <a:lnTo>
                  <a:pt x="11270438" y="3360640"/>
                </a:lnTo>
                <a:lnTo>
                  <a:pt x="0" y="3360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7D7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543102" y="467348"/>
            <a:ext cx="7201797" cy="1197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474444"/>
                </a:solidFill>
                <a:latin typeface="Luktao"/>
                <a:ea typeface="Luktao"/>
                <a:cs typeface="Luktao"/>
                <a:sym typeface="Luktao"/>
              </a:rPr>
              <a:t>PENUTUP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3574649" cy="3451635"/>
          </a:xfrm>
          <a:custGeom>
            <a:avLst/>
            <a:gdLst/>
            <a:ahLst/>
            <a:cxnLst/>
            <a:rect r="r" b="b" t="t" l="l"/>
            <a:pathLst>
              <a:path h="3451635" w="3574649">
                <a:moveTo>
                  <a:pt x="0" y="0"/>
                </a:moveTo>
                <a:lnTo>
                  <a:pt x="3574649" y="0"/>
                </a:lnTo>
                <a:lnTo>
                  <a:pt x="3574649" y="3451635"/>
                </a:lnTo>
                <a:lnTo>
                  <a:pt x="0" y="345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03195" y="2456141"/>
            <a:ext cx="14786966" cy="59532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08317" indent="-404158" lvl="1">
              <a:lnSpc>
                <a:spcPts val="5241"/>
              </a:lnSpc>
              <a:buFont typeface="Arial"/>
              <a:buChar char="•"/>
            </a:pPr>
            <a:r>
              <a:rPr lang="en-US" sz="374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Akidah, Syariah, Akhlak saling berkaitan; akidah sebagai fondasi, syariah sebagai pedoman, akhlak sebagai bukti praktik.</a:t>
            </a:r>
          </a:p>
          <a:p>
            <a:pPr algn="l" marL="808317" indent="-404158" lvl="1">
              <a:lnSpc>
                <a:spcPts val="5241"/>
              </a:lnSpc>
              <a:buFont typeface="Arial"/>
              <a:buChar char="•"/>
            </a:pPr>
            <a:r>
              <a:rPr lang="en-US" sz="374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Konsistensi iman dan pelaksanaan syariah menghasilkan akhlak mulia seperti teladan Muhammad.</a:t>
            </a:r>
          </a:p>
          <a:p>
            <a:pPr algn="l" marL="808317" indent="-404158" lvl="1">
              <a:lnSpc>
                <a:spcPts val="5241"/>
              </a:lnSpc>
              <a:buFont typeface="Arial"/>
              <a:buChar char="•"/>
            </a:pPr>
            <a:r>
              <a:rPr lang="en-US" sz="374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Keseimbangan pemahaman &amp; praktik ketiga aspek diperlukan untuk membentuk individu dan masyarakat yang harmonis.</a:t>
            </a:r>
          </a:p>
          <a:p>
            <a:pPr algn="l">
              <a:lnSpc>
                <a:spcPts val="5241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0380455" y="7628542"/>
            <a:ext cx="13757690" cy="8229600"/>
          </a:xfrm>
          <a:custGeom>
            <a:avLst/>
            <a:gdLst/>
            <a:ahLst/>
            <a:cxnLst/>
            <a:rect r="r" b="b" t="t" l="l"/>
            <a:pathLst>
              <a:path h="8229600" w="13757690">
                <a:moveTo>
                  <a:pt x="0" y="0"/>
                </a:moveTo>
                <a:lnTo>
                  <a:pt x="13757690" y="0"/>
                </a:lnTo>
                <a:lnTo>
                  <a:pt x="1375769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364649" y="600698"/>
            <a:ext cx="3923351" cy="856004"/>
          </a:xfrm>
          <a:custGeom>
            <a:avLst/>
            <a:gdLst/>
            <a:ahLst/>
            <a:cxnLst/>
            <a:rect r="r" b="b" t="t" l="l"/>
            <a:pathLst>
              <a:path h="856004" w="3923351">
                <a:moveTo>
                  <a:pt x="0" y="0"/>
                </a:moveTo>
                <a:lnTo>
                  <a:pt x="3923351" y="0"/>
                </a:lnTo>
                <a:lnTo>
                  <a:pt x="3923351" y="856004"/>
                </a:lnTo>
                <a:lnTo>
                  <a:pt x="0" y="8560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057702" y="7346599"/>
            <a:ext cx="403195" cy="1911701"/>
          </a:xfrm>
          <a:custGeom>
            <a:avLst/>
            <a:gdLst/>
            <a:ahLst/>
            <a:cxnLst/>
            <a:rect r="r" b="b" t="t" l="l"/>
            <a:pathLst>
              <a:path h="1911701" w="403195">
                <a:moveTo>
                  <a:pt x="0" y="0"/>
                </a:moveTo>
                <a:lnTo>
                  <a:pt x="403196" y="0"/>
                </a:lnTo>
                <a:lnTo>
                  <a:pt x="403196" y="1911701"/>
                </a:lnTo>
                <a:lnTo>
                  <a:pt x="0" y="19117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0" y="0"/>
            <a:ext cx="403195" cy="1911701"/>
          </a:xfrm>
          <a:custGeom>
            <a:avLst/>
            <a:gdLst/>
            <a:ahLst/>
            <a:cxnLst/>
            <a:rect r="r" b="b" t="t" l="l"/>
            <a:pathLst>
              <a:path h="1911701" w="403195">
                <a:moveTo>
                  <a:pt x="0" y="0"/>
                </a:moveTo>
                <a:lnTo>
                  <a:pt x="403195" y="0"/>
                </a:lnTo>
                <a:lnTo>
                  <a:pt x="403195" y="1911701"/>
                </a:lnTo>
                <a:lnTo>
                  <a:pt x="0" y="19117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1578938"/>
            <a:ext cx="3701809" cy="8010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88"/>
              </a:lnSpc>
            </a:pPr>
            <a:r>
              <a:rPr lang="en-US" sz="4706">
                <a:solidFill>
                  <a:srgbClr val="474444"/>
                </a:solidFill>
                <a:latin typeface="Luktao"/>
                <a:ea typeface="Luktao"/>
                <a:cs typeface="Luktao"/>
                <a:sym typeface="Luktao"/>
              </a:rPr>
              <a:t>KESIMPULAN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5970497" y="6592430"/>
            <a:ext cx="2317503" cy="3694570"/>
          </a:xfrm>
          <a:custGeom>
            <a:avLst/>
            <a:gdLst/>
            <a:ahLst/>
            <a:cxnLst/>
            <a:rect r="r" b="b" t="t" l="l"/>
            <a:pathLst>
              <a:path h="3694570" w="2317503">
                <a:moveTo>
                  <a:pt x="0" y="0"/>
                </a:moveTo>
                <a:lnTo>
                  <a:pt x="2317503" y="0"/>
                </a:lnTo>
                <a:lnTo>
                  <a:pt x="2317503" y="3694570"/>
                </a:lnTo>
                <a:lnTo>
                  <a:pt x="0" y="36945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7D7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3574649" cy="3451635"/>
          </a:xfrm>
          <a:custGeom>
            <a:avLst/>
            <a:gdLst/>
            <a:ahLst/>
            <a:cxnLst/>
            <a:rect r="r" b="b" t="t" l="l"/>
            <a:pathLst>
              <a:path h="3451635" w="3574649">
                <a:moveTo>
                  <a:pt x="0" y="0"/>
                </a:moveTo>
                <a:lnTo>
                  <a:pt x="3574649" y="0"/>
                </a:lnTo>
                <a:lnTo>
                  <a:pt x="3574649" y="3451635"/>
                </a:lnTo>
                <a:lnTo>
                  <a:pt x="0" y="34516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610252"/>
            <a:ext cx="2180078" cy="878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10"/>
              </a:lnSpc>
            </a:pPr>
            <a:r>
              <a:rPr lang="en-US" sz="5150">
                <a:solidFill>
                  <a:srgbClr val="474444"/>
                </a:solidFill>
                <a:latin typeface="Luktao"/>
                <a:ea typeface="Luktao"/>
                <a:cs typeface="Luktao"/>
                <a:sym typeface="Luktao"/>
              </a:rPr>
              <a:t>SARAN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03195" y="2612089"/>
            <a:ext cx="14312744" cy="6370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9556" indent="-389778" lvl="1">
              <a:lnSpc>
                <a:spcPts val="5055"/>
              </a:lnSpc>
              <a:buFont typeface="Arial"/>
              <a:buChar char="•"/>
            </a:pPr>
            <a:r>
              <a:rPr lang="en-US" sz="3610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Untuk individu/keluarga: Tanamkan nilai akidah melalui keteladanan, pembiasaan ibadah, dan dialog keagamaan sejak dini.</a:t>
            </a:r>
          </a:p>
          <a:p>
            <a:pPr algn="l" marL="779556" indent="-389778" lvl="1">
              <a:lnSpc>
                <a:spcPts val="5055"/>
              </a:lnSpc>
              <a:buFont typeface="Arial"/>
              <a:buChar char="•"/>
            </a:pPr>
            <a:r>
              <a:rPr lang="en-US" sz="3610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Untuk lembaga pendidikan: Integrasikan akidah, syariah, akhlak ke kurikulum &amp; kegi</a:t>
            </a:r>
            <a:r>
              <a:rPr lang="en-US" sz="3610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atan e</a:t>
            </a:r>
            <a:r>
              <a:rPr lang="en-US" sz="3610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k</a:t>
            </a:r>
            <a:r>
              <a:rPr lang="en-US" sz="3610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st</a:t>
            </a:r>
            <a:r>
              <a:rPr lang="en-US" sz="3610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r</a:t>
            </a:r>
            <a:r>
              <a:rPr lang="en-US" sz="3610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a</a:t>
            </a:r>
            <a:r>
              <a:rPr lang="en-US" sz="3610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kur</a:t>
            </a:r>
            <a:r>
              <a:rPr lang="en-US" sz="3610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i</a:t>
            </a:r>
            <a:r>
              <a:rPr lang="en-US" sz="3610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kul</a:t>
            </a:r>
            <a:r>
              <a:rPr lang="en-US" sz="3610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e</a:t>
            </a:r>
            <a:r>
              <a:rPr lang="en-US" sz="3610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r (pelatihan etika, me</a:t>
            </a:r>
            <a:r>
              <a:rPr lang="en-US" sz="3610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n</a:t>
            </a:r>
            <a:r>
              <a:rPr lang="en-US" sz="3610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toring spiritual).</a:t>
            </a:r>
          </a:p>
          <a:p>
            <a:pPr algn="l" marL="779556" indent="-389778" lvl="1">
              <a:lnSpc>
                <a:spcPts val="5055"/>
              </a:lnSpc>
              <a:buFont typeface="Arial"/>
              <a:buChar char="•"/>
            </a:pPr>
            <a:r>
              <a:rPr lang="en-US" sz="3610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U</a:t>
            </a:r>
            <a:r>
              <a:rPr lang="en-US" sz="3610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nt</a:t>
            </a:r>
            <a:r>
              <a:rPr lang="en-US" sz="3610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uk</a:t>
            </a:r>
            <a:r>
              <a:rPr lang="en-US" sz="3610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  <a:r>
              <a:rPr lang="en-US" sz="3610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m</a:t>
            </a:r>
            <a:r>
              <a:rPr lang="en-US" sz="3610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as</a:t>
            </a:r>
            <a:r>
              <a:rPr lang="en-US" sz="3610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y</a:t>
            </a:r>
            <a:r>
              <a:rPr lang="en-US" sz="3610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ar</a:t>
            </a:r>
            <a:r>
              <a:rPr lang="en-US" sz="3610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akat/pembuat kebijakan: Ci</a:t>
            </a:r>
            <a:r>
              <a:rPr lang="en-US" sz="3610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pta</a:t>
            </a:r>
            <a:r>
              <a:rPr lang="en-US" sz="3610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kan l</a:t>
            </a:r>
            <a:r>
              <a:rPr lang="en-US" sz="3610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in</a:t>
            </a:r>
            <a:r>
              <a:rPr lang="en-US" sz="3610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gk</a:t>
            </a:r>
            <a:r>
              <a:rPr lang="en-US" sz="3610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u</a:t>
            </a:r>
            <a:r>
              <a:rPr lang="en-US" sz="3610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ng</a:t>
            </a:r>
            <a:r>
              <a:rPr lang="en-US" sz="3610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an</a:t>
            </a:r>
            <a:r>
              <a:rPr lang="en-US" sz="3610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 pendukung (program komunitas, kampanye literasi agama, regulasi ekonomi berkeadilan).</a:t>
            </a:r>
          </a:p>
          <a:p>
            <a:pPr algn="l">
              <a:lnSpc>
                <a:spcPts val="5055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0380455" y="7628542"/>
            <a:ext cx="13757690" cy="8229600"/>
          </a:xfrm>
          <a:custGeom>
            <a:avLst/>
            <a:gdLst/>
            <a:ahLst/>
            <a:cxnLst/>
            <a:rect r="r" b="b" t="t" l="l"/>
            <a:pathLst>
              <a:path h="8229600" w="13757690">
                <a:moveTo>
                  <a:pt x="0" y="0"/>
                </a:moveTo>
                <a:lnTo>
                  <a:pt x="13757690" y="0"/>
                </a:lnTo>
                <a:lnTo>
                  <a:pt x="1375769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364649" y="600698"/>
            <a:ext cx="3923351" cy="856004"/>
          </a:xfrm>
          <a:custGeom>
            <a:avLst/>
            <a:gdLst/>
            <a:ahLst/>
            <a:cxnLst/>
            <a:rect r="r" b="b" t="t" l="l"/>
            <a:pathLst>
              <a:path h="856004" w="3923351">
                <a:moveTo>
                  <a:pt x="0" y="0"/>
                </a:moveTo>
                <a:lnTo>
                  <a:pt x="3923351" y="0"/>
                </a:lnTo>
                <a:lnTo>
                  <a:pt x="3923351" y="856004"/>
                </a:lnTo>
                <a:lnTo>
                  <a:pt x="0" y="8560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057702" y="7346599"/>
            <a:ext cx="403195" cy="1911701"/>
          </a:xfrm>
          <a:custGeom>
            <a:avLst/>
            <a:gdLst/>
            <a:ahLst/>
            <a:cxnLst/>
            <a:rect r="r" b="b" t="t" l="l"/>
            <a:pathLst>
              <a:path h="1911701" w="403195">
                <a:moveTo>
                  <a:pt x="0" y="0"/>
                </a:moveTo>
                <a:lnTo>
                  <a:pt x="403196" y="0"/>
                </a:lnTo>
                <a:lnTo>
                  <a:pt x="403196" y="1911701"/>
                </a:lnTo>
                <a:lnTo>
                  <a:pt x="0" y="19117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0" y="0"/>
            <a:ext cx="403195" cy="1911701"/>
          </a:xfrm>
          <a:custGeom>
            <a:avLst/>
            <a:gdLst/>
            <a:ahLst/>
            <a:cxnLst/>
            <a:rect r="r" b="b" t="t" l="l"/>
            <a:pathLst>
              <a:path h="1911701" w="403195">
                <a:moveTo>
                  <a:pt x="0" y="0"/>
                </a:moveTo>
                <a:lnTo>
                  <a:pt x="403195" y="0"/>
                </a:lnTo>
                <a:lnTo>
                  <a:pt x="403195" y="1911701"/>
                </a:lnTo>
                <a:lnTo>
                  <a:pt x="0" y="19117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970497" y="6592430"/>
            <a:ext cx="2317503" cy="3694570"/>
          </a:xfrm>
          <a:custGeom>
            <a:avLst/>
            <a:gdLst/>
            <a:ahLst/>
            <a:cxnLst/>
            <a:rect r="r" b="b" t="t" l="l"/>
            <a:pathLst>
              <a:path h="3694570" w="2317503">
                <a:moveTo>
                  <a:pt x="0" y="0"/>
                </a:moveTo>
                <a:lnTo>
                  <a:pt x="2317503" y="0"/>
                </a:lnTo>
                <a:lnTo>
                  <a:pt x="2317503" y="3694570"/>
                </a:lnTo>
                <a:lnTo>
                  <a:pt x="0" y="36945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765405" y="2291877"/>
            <a:ext cx="6757191" cy="4472032"/>
          </a:xfrm>
          <a:custGeom>
            <a:avLst/>
            <a:gdLst/>
            <a:ahLst/>
            <a:cxnLst/>
            <a:rect r="r" b="b" t="t" l="l"/>
            <a:pathLst>
              <a:path h="4472032" w="6757191">
                <a:moveTo>
                  <a:pt x="0" y="0"/>
                </a:moveTo>
                <a:lnTo>
                  <a:pt x="6757190" y="0"/>
                </a:lnTo>
                <a:lnTo>
                  <a:pt x="6757190" y="4472031"/>
                </a:lnTo>
                <a:lnTo>
                  <a:pt x="0" y="44720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3574649" cy="3451635"/>
          </a:xfrm>
          <a:custGeom>
            <a:avLst/>
            <a:gdLst/>
            <a:ahLst/>
            <a:cxnLst/>
            <a:rect r="r" b="b" t="t" l="l"/>
            <a:pathLst>
              <a:path h="3451635" w="3574649">
                <a:moveTo>
                  <a:pt x="0" y="0"/>
                </a:moveTo>
                <a:lnTo>
                  <a:pt x="3574649" y="0"/>
                </a:lnTo>
                <a:lnTo>
                  <a:pt x="3574649" y="3451635"/>
                </a:lnTo>
                <a:lnTo>
                  <a:pt x="0" y="34516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4713351" y="0"/>
            <a:ext cx="3574649" cy="3451635"/>
          </a:xfrm>
          <a:custGeom>
            <a:avLst/>
            <a:gdLst/>
            <a:ahLst/>
            <a:cxnLst/>
            <a:rect r="r" b="b" t="t" l="l"/>
            <a:pathLst>
              <a:path h="3451635" w="3574649">
                <a:moveTo>
                  <a:pt x="3574649" y="0"/>
                </a:moveTo>
                <a:lnTo>
                  <a:pt x="0" y="0"/>
                </a:lnTo>
                <a:lnTo>
                  <a:pt x="0" y="3451635"/>
                </a:lnTo>
                <a:lnTo>
                  <a:pt x="3574649" y="3451635"/>
                </a:lnTo>
                <a:lnTo>
                  <a:pt x="3574649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970497" y="6592430"/>
            <a:ext cx="2317503" cy="3694570"/>
          </a:xfrm>
          <a:custGeom>
            <a:avLst/>
            <a:gdLst/>
            <a:ahLst/>
            <a:cxnLst/>
            <a:rect r="r" b="b" t="t" l="l"/>
            <a:pathLst>
              <a:path h="3694570" w="2317503">
                <a:moveTo>
                  <a:pt x="0" y="0"/>
                </a:moveTo>
                <a:lnTo>
                  <a:pt x="2317503" y="0"/>
                </a:lnTo>
                <a:lnTo>
                  <a:pt x="2317503" y="3694570"/>
                </a:lnTo>
                <a:lnTo>
                  <a:pt x="0" y="36945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18408" y="4527892"/>
            <a:ext cx="988212" cy="988212"/>
          </a:xfrm>
          <a:custGeom>
            <a:avLst/>
            <a:gdLst/>
            <a:ahLst/>
            <a:cxnLst/>
            <a:rect r="r" b="b" t="t" l="l"/>
            <a:pathLst>
              <a:path h="988212" w="988212">
                <a:moveTo>
                  <a:pt x="0" y="0"/>
                </a:moveTo>
                <a:lnTo>
                  <a:pt x="988212" y="0"/>
                </a:lnTo>
                <a:lnTo>
                  <a:pt x="988212" y="988213"/>
                </a:lnTo>
                <a:lnTo>
                  <a:pt x="0" y="9882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503343" y="4527892"/>
            <a:ext cx="988212" cy="988212"/>
          </a:xfrm>
          <a:custGeom>
            <a:avLst/>
            <a:gdLst/>
            <a:ahLst/>
            <a:cxnLst/>
            <a:rect r="r" b="b" t="t" l="l"/>
            <a:pathLst>
              <a:path h="988212" w="988212">
                <a:moveTo>
                  <a:pt x="0" y="0"/>
                </a:moveTo>
                <a:lnTo>
                  <a:pt x="988212" y="0"/>
                </a:lnTo>
                <a:lnTo>
                  <a:pt x="988212" y="988213"/>
                </a:lnTo>
                <a:lnTo>
                  <a:pt x="0" y="9882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969542" y="3692607"/>
            <a:ext cx="10348915" cy="31399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84"/>
              </a:lnSpc>
            </a:pPr>
            <a:r>
              <a:rPr lang="en-US" sz="12791">
                <a:solidFill>
                  <a:srgbClr val="000000"/>
                </a:solidFill>
                <a:latin typeface="The Seasons"/>
                <a:ea typeface="The Seasons"/>
                <a:cs typeface="The Seasons"/>
                <a:sym typeface="The Seasons"/>
              </a:rPr>
              <a:t>TERIMA KASIH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-390312" y="7824992"/>
            <a:ext cx="11270439" cy="3360640"/>
          </a:xfrm>
          <a:custGeom>
            <a:avLst/>
            <a:gdLst/>
            <a:ahLst/>
            <a:cxnLst/>
            <a:rect r="r" b="b" t="t" l="l"/>
            <a:pathLst>
              <a:path h="3360640" w="11270439">
                <a:moveTo>
                  <a:pt x="0" y="0"/>
                </a:moveTo>
                <a:lnTo>
                  <a:pt x="11270438" y="0"/>
                </a:lnTo>
                <a:lnTo>
                  <a:pt x="11270438" y="3360640"/>
                </a:lnTo>
                <a:lnTo>
                  <a:pt x="0" y="33606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7D7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74414" y="-120207"/>
            <a:ext cx="4383044" cy="1076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59"/>
              </a:lnSpc>
            </a:pPr>
            <a:r>
              <a:rPr lang="en-US" b="true" sz="6328">
                <a:solidFill>
                  <a:srgbClr val="474444"/>
                </a:solidFill>
                <a:latin typeface="Luktao Medium"/>
                <a:ea typeface="Luktao Medium"/>
                <a:cs typeface="Luktao Medium"/>
                <a:sym typeface="Luktao Medium"/>
              </a:rPr>
              <a:t>DAFTAR ISI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5765405" y="2291877"/>
            <a:ext cx="6757191" cy="4472032"/>
          </a:xfrm>
          <a:custGeom>
            <a:avLst/>
            <a:gdLst/>
            <a:ahLst/>
            <a:cxnLst/>
            <a:rect r="r" b="b" t="t" l="l"/>
            <a:pathLst>
              <a:path h="4472032" w="6757191">
                <a:moveTo>
                  <a:pt x="0" y="0"/>
                </a:moveTo>
                <a:lnTo>
                  <a:pt x="6757190" y="0"/>
                </a:lnTo>
                <a:lnTo>
                  <a:pt x="6757190" y="4472031"/>
                </a:lnTo>
                <a:lnTo>
                  <a:pt x="0" y="44720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30052" y="6763908"/>
            <a:ext cx="2317503" cy="3694570"/>
          </a:xfrm>
          <a:custGeom>
            <a:avLst/>
            <a:gdLst/>
            <a:ahLst/>
            <a:cxnLst/>
            <a:rect r="r" b="b" t="t" l="l"/>
            <a:pathLst>
              <a:path h="3694570" w="2317503">
                <a:moveTo>
                  <a:pt x="0" y="0"/>
                </a:moveTo>
                <a:lnTo>
                  <a:pt x="2317504" y="0"/>
                </a:lnTo>
                <a:lnTo>
                  <a:pt x="2317504" y="3694571"/>
                </a:lnTo>
                <a:lnTo>
                  <a:pt x="0" y="36945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857702" y="876300"/>
            <a:ext cx="12254984" cy="9420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78"/>
              </a:lnSpc>
            </a:pPr>
            <a:r>
              <a:rPr lang="en-US" sz="4413" b="true">
                <a:solidFill>
                  <a:srgbClr val="474444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BAB I PENDAHULUAN</a:t>
            </a:r>
            <a:r>
              <a:rPr lang="en-US" sz="441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</a:p>
          <a:p>
            <a:pPr algn="l" marL="952858" indent="-476429" lvl="1">
              <a:lnSpc>
                <a:spcPts val="6178"/>
              </a:lnSpc>
              <a:buFont typeface="Arial"/>
              <a:buChar char="•"/>
            </a:pPr>
            <a:r>
              <a:rPr lang="en-US" sz="441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Latar Belakang</a:t>
            </a:r>
          </a:p>
          <a:p>
            <a:pPr algn="l" marL="952858" indent="-476429" lvl="1">
              <a:lnSpc>
                <a:spcPts val="6178"/>
              </a:lnSpc>
              <a:buFont typeface="Arial"/>
              <a:buChar char="•"/>
            </a:pPr>
            <a:r>
              <a:rPr lang="en-US" sz="441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Rumusan Masalah &amp; Tujuan</a:t>
            </a:r>
          </a:p>
          <a:p>
            <a:pPr algn="l">
              <a:lnSpc>
                <a:spcPts val="6178"/>
              </a:lnSpc>
            </a:pPr>
            <a:r>
              <a:rPr lang="en-US" sz="4413" b="true">
                <a:solidFill>
                  <a:srgbClr val="474444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BAB II PEMBAHASAN</a:t>
            </a:r>
            <a:r>
              <a:rPr lang="en-US" sz="441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</a:p>
          <a:p>
            <a:pPr algn="l" marL="952858" indent="-476429" lvl="1">
              <a:lnSpc>
                <a:spcPts val="6178"/>
              </a:lnSpc>
              <a:buFont typeface="Arial"/>
              <a:buChar char="•"/>
            </a:pPr>
            <a:r>
              <a:rPr lang="en-US" sz="441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Konsep Akidah (definisi &amp; pentingnya)</a:t>
            </a:r>
          </a:p>
          <a:p>
            <a:pPr algn="l" marL="952858" indent="-476429" lvl="1">
              <a:lnSpc>
                <a:spcPts val="6178"/>
              </a:lnSpc>
              <a:buFont typeface="Arial"/>
              <a:buChar char="•"/>
            </a:pPr>
            <a:r>
              <a:rPr lang="en-US" sz="441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Konsep </a:t>
            </a:r>
            <a:r>
              <a:rPr lang="en-US" sz="441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S</a:t>
            </a:r>
            <a:r>
              <a:rPr lang="en-US" sz="441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ya</a:t>
            </a:r>
            <a:r>
              <a:rPr lang="en-US" sz="441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ri</a:t>
            </a:r>
            <a:r>
              <a:rPr lang="en-US" sz="441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ah (definisi &amp; ruang lingkup)</a:t>
            </a:r>
          </a:p>
          <a:p>
            <a:pPr algn="l" marL="952858" indent="-476429" lvl="1">
              <a:lnSpc>
                <a:spcPts val="6178"/>
              </a:lnSpc>
              <a:buFont typeface="Arial"/>
              <a:buChar char="•"/>
            </a:pPr>
            <a:r>
              <a:rPr lang="en-US" sz="441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Konsep Akhlak (defi</a:t>
            </a:r>
            <a:r>
              <a:rPr lang="en-US" sz="441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n</a:t>
            </a:r>
            <a:r>
              <a:rPr lang="en-US" sz="441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isi &amp; ruang lingkup)</a:t>
            </a:r>
          </a:p>
          <a:p>
            <a:pPr algn="l" marL="952858" indent="-476429" lvl="1">
              <a:lnSpc>
                <a:spcPts val="6178"/>
              </a:lnSpc>
              <a:buFont typeface="Arial"/>
              <a:buChar char="•"/>
            </a:pPr>
            <a:r>
              <a:rPr lang="en-US" sz="441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Hubungan ketiganya (diagram)</a:t>
            </a:r>
          </a:p>
          <a:p>
            <a:pPr algn="l" marL="952858" indent="-476429" lvl="1">
              <a:lnSpc>
                <a:spcPts val="6178"/>
              </a:lnSpc>
              <a:buFont typeface="Arial"/>
              <a:buChar char="•"/>
            </a:pPr>
            <a:r>
              <a:rPr lang="en-US" sz="441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Implikasi Pendidikan / Kehidupan Mod</a:t>
            </a:r>
            <a:r>
              <a:rPr lang="en-US" sz="441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ern</a:t>
            </a:r>
          </a:p>
          <a:p>
            <a:pPr algn="l">
              <a:lnSpc>
                <a:spcPts val="6178"/>
              </a:lnSpc>
            </a:pPr>
            <a:r>
              <a:rPr lang="en-US" sz="4413" b="true">
                <a:solidFill>
                  <a:srgbClr val="474444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BAB III PENUTUP </a:t>
            </a:r>
          </a:p>
          <a:p>
            <a:pPr algn="l" marL="952858" indent="-476429" lvl="1">
              <a:lnSpc>
                <a:spcPts val="6178"/>
              </a:lnSpc>
              <a:buFont typeface="Arial"/>
              <a:buChar char="•"/>
            </a:pPr>
            <a:r>
              <a:rPr lang="en-US" sz="441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Kesimpulan &amp; Saran</a:t>
            </a:r>
          </a:p>
          <a:p>
            <a:pPr algn="l" marL="952858" indent="-476429" lvl="1">
              <a:lnSpc>
                <a:spcPts val="6178"/>
              </a:lnSpc>
              <a:buFont typeface="Arial"/>
              <a:buChar char="•"/>
            </a:pPr>
            <a:r>
              <a:rPr lang="en-US" sz="441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Daftar Pustaka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0380455" y="7628542"/>
            <a:ext cx="13757690" cy="8229600"/>
          </a:xfrm>
          <a:custGeom>
            <a:avLst/>
            <a:gdLst/>
            <a:ahLst/>
            <a:cxnLst/>
            <a:rect r="r" b="b" t="t" l="l"/>
            <a:pathLst>
              <a:path h="8229600" w="13757690">
                <a:moveTo>
                  <a:pt x="0" y="0"/>
                </a:moveTo>
                <a:lnTo>
                  <a:pt x="13757690" y="0"/>
                </a:lnTo>
                <a:lnTo>
                  <a:pt x="1375769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598110" y="600698"/>
            <a:ext cx="3923351" cy="856004"/>
          </a:xfrm>
          <a:custGeom>
            <a:avLst/>
            <a:gdLst/>
            <a:ahLst/>
            <a:cxnLst/>
            <a:rect r="r" b="b" t="t" l="l"/>
            <a:pathLst>
              <a:path h="856004" w="3923351">
                <a:moveTo>
                  <a:pt x="0" y="0"/>
                </a:moveTo>
                <a:lnTo>
                  <a:pt x="3923351" y="0"/>
                </a:lnTo>
                <a:lnTo>
                  <a:pt x="3923351" y="856004"/>
                </a:lnTo>
                <a:lnTo>
                  <a:pt x="0" y="8560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7057702" y="7346599"/>
            <a:ext cx="403195" cy="1911701"/>
          </a:xfrm>
          <a:custGeom>
            <a:avLst/>
            <a:gdLst/>
            <a:ahLst/>
            <a:cxnLst/>
            <a:rect r="r" b="b" t="t" l="l"/>
            <a:pathLst>
              <a:path h="1911701" w="403195">
                <a:moveTo>
                  <a:pt x="0" y="0"/>
                </a:moveTo>
                <a:lnTo>
                  <a:pt x="403196" y="0"/>
                </a:lnTo>
                <a:lnTo>
                  <a:pt x="403196" y="1911701"/>
                </a:lnTo>
                <a:lnTo>
                  <a:pt x="0" y="191170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0" y="0"/>
            <a:ext cx="403195" cy="1911701"/>
          </a:xfrm>
          <a:custGeom>
            <a:avLst/>
            <a:gdLst/>
            <a:ahLst/>
            <a:cxnLst/>
            <a:rect r="r" b="b" t="t" l="l"/>
            <a:pathLst>
              <a:path h="1911701" w="403195">
                <a:moveTo>
                  <a:pt x="0" y="0"/>
                </a:moveTo>
                <a:lnTo>
                  <a:pt x="403195" y="0"/>
                </a:lnTo>
                <a:lnTo>
                  <a:pt x="403195" y="1911701"/>
                </a:lnTo>
                <a:lnTo>
                  <a:pt x="0" y="191170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7D7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889828" y="378494"/>
            <a:ext cx="10508343" cy="1176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97"/>
              </a:lnSpc>
            </a:pPr>
            <a:r>
              <a:rPr lang="en-US" b="true" sz="6926">
                <a:solidFill>
                  <a:srgbClr val="474444"/>
                </a:solidFill>
                <a:latin typeface="Luktao Medium"/>
                <a:ea typeface="Luktao Medium"/>
                <a:cs typeface="Luktao Medium"/>
                <a:sym typeface="Luktao Medium"/>
              </a:rPr>
              <a:t>LATAR BELAKANG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5765405" y="2291877"/>
            <a:ext cx="6757191" cy="4472032"/>
          </a:xfrm>
          <a:custGeom>
            <a:avLst/>
            <a:gdLst/>
            <a:ahLst/>
            <a:cxnLst/>
            <a:rect r="r" b="b" t="t" l="l"/>
            <a:pathLst>
              <a:path h="4472032" w="6757191">
                <a:moveTo>
                  <a:pt x="0" y="0"/>
                </a:moveTo>
                <a:lnTo>
                  <a:pt x="6757190" y="0"/>
                </a:lnTo>
                <a:lnTo>
                  <a:pt x="6757190" y="4472031"/>
                </a:lnTo>
                <a:lnTo>
                  <a:pt x="0" y="44720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970497" y="6592430"/>
            <a:ext cx="2317503" cy="3694570"/>
          </a:xfrm>
          <a:custGeom>
            <a:avLst/>
            <a:gdLst/>
            <a:ahLst/>
            <a:cxnLst/>
            <a:rect r="r" b="b" t="t" l="l"/>
            <a:pathLst>
              <a:path h="3694570" w="2317503">
                <a:moveTo>
                  <a:pt x="0" y="0"/>
                </a:moveTo>
                <a:lnTo>
                  <a:pt x="2317503" y="0"/>
                </a:lnTo>
                <a:lnTo>
                  <a:pt x="2317503" y="3694570"/>
                </a:lnTo>
                <a:lnTo>
                  <a:pt x="0" y="36945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833283" y="1421731"/>
            <a:ext cx="16325218" cy="9407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38"/>
              </a:lnSpc>
            </a:pPr>
            <a:r>
              <a:rPr lang="en-US" sz="3813" b="true">
                <a:solidFill>
                  <a:srgbClr val="474444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Islam dibangun atas tiga pila</a:t>
            </a:r>
            <a:r>
              <a:rPr lang="en-US" sz="3813" b="true">
                <a:solidFill>
                  <a:srgbClr val="474444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r utama: akidah (keyakinan), syari’ah (aturan), dan akhlak (perilaku) yang membentuk satu kesatuan sistem kehidupan.</a:t>
            </a:r>
          </a:p>
          <a:p>
            <a:pPr algn="l" marL="823254" indent="-411627" lvl="1">
              <a:lnSpc>
                <a:spcPts val="5338"/>
              </a:lnSpc>
              <a:buFont typeface="Arial"/>
              <a:buChar char="•"/>
            </a:pPr>
            <a:r>
              <a:rPr lang="en-US" b="true" sz="3813">
                <a:solidFill>
                  <a:srgbClr val="474444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Akidah menjadi fondasi seluruh amal; kualitas ibadah dan perilaku bergantung pada kekuatan iman.</a:t>
            </a:r>
          </a:p>
          <a:p>
            <a:pPr algn="l" marL="823254" indent="-411627" lvl="1">
              <a:lnSpc>
                <a:spcPts val="5338"/>
              </a:lnSpc>
              <a:buFont typeface="Arial"/>
              <a:buChar char="•"/>
            </a:pPr>
            <a:r>
              <a:rPr lang="en-US" b="true" sz="3813">
                <a:solidFill>
                  <a:srgbClr val="474444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Syari’ah mengatur hubungan dengan Allah (ibadah) dan sesama (muamalah) demi keadilan dan kemaslahatan.</a:t>
            </a:r>
          </a:p>
          <a:p>
            <a:pPr algn="l" marL="823254" indent="-411627" lvl="1">
              <a:lnSpc>
                <a:spcPts val="5338"/>
              </a:lnSpc>
              <a:buFont typeface="Arial"/>
              <a:buChar char="•"/>
            </a:pPr>
            <a:r>
              <a:rPr lang="en-US" b="true" sz="3813">
                <a:solidFill>
                  <a:srgbClr val="474444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Akhlak adalah manifestasi nyata dari akidah dan syari’ah; semak</a:t>
            </a:r>
            <a:r>
              <a:rPr lang="en-US" b="true" sz="3813">
                <a:solidFill>
                  <a:srgbClr val="474444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in kuat iman dan ketaatan, semakin baik karakter seseorang.</a:t>
            </a:r>
          </a:p>
          <a:p>
            <a:pPr algn="l" marL="823254" indent="-411627" lvl="1">
              <a:lnSpc>
                <a:spcPts val="5338"/>
              </a:lnSpc>
              <a:buFont typeface="Arial"/>
              <a:buChar char="•"/>
            </a:pPr>
            <a:r>
              <a:rPr lang="en-US" b="true" sz="3813">
                <a:solidFill>
                  <a:srgbClr val="474444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Tantangan globalisasi dan perkembangan teknologi </a:t>
            </a:r>
            <a:r>
              <a:rPr lang="en-US" b="true" sz="3813">
                <a:solidFill>
                  <a:srgbClr val="474444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menuntut pemahaman yang seimbang agar identitas dan nilai Islam tetap terj</a:t>
            </a:r>
            <a:r>
              <a:rPr lang="en-US" b="true" sz="3813">
                <a:solidFill>
                  <a:srgbClr val="474444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aga</a:t>
            </a:r>
          </a:p>
          <a:p>
            <a:pPr algn="l">
              <a:lnSpc>
                <a:spcPts val="5338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4364649" y="600698"/>
            <a:ext cx="3923351" cy="856004"/>
          </a:xfrm>
          <a:custGeom>
            <a:avLst/>
            <a:gdLst/>
            <a:ahLst/>
            <a:cxnLst/>
            <a:rect r="r" b="b" t="t" l="l"/>
            <a:pathLst>
              <a:path h="856004" w="3923351">
                <a:moveTo>
                  <a:pt x="0" y="0"/>
                </a:moveTo>
                <a:lnTo>
                  <a:pt x="3923351" y="0"/>
                </a:lnTo>
                <a:lnTo>
                  <a:pt x="3923351" y="856004"/>
                </a:lnTo>
                <a:lnTo>
                  <a:pt x="0" y="8560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057702" y="7346599"/>
            <a:ext cx="403195" cy="1911701"/>
          </a:xfrm>
          <a:custGeom>
            <a:avLst/>
            <a:gdLst/>
            <a:ahLst/>
            <a:cxnLst/>
            <a:rect r="r" b="b" t="t" l="l"/>
            <a:pathLst>
              <a:path h="1911701" w="403195">
                <a:moveTo>
                  <a:pt x="0" y="0"/>
                </a:moveTo>
                <a:lnTo>
                  <a:pt x="403196" y="0"/>
                </a:lnTo>
                <a:lnTo>
                  <a:pt x="403196" y="1911701"/>
                </a:lnTo>
                <a:lnTo>
                  <a:pt x="0" y="19117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0" y="0"/>
            <a:ext cx="403195" cy="1911701"/>
          </a:xfrm>
          <a:custGeom>
            <a:avLst/>
            <a:gdLst/>
            <a:ahLst/>
            <a:cxnLst/>
            <a:rect r="r" b="b" t="t" l="l"/>
            <a:pathLst>
              <a:path h="1911701" w="403195">
                <a:moveTo>
                  <a:pt x="0" y="0"/>
                </a:moveTo>
                <a:lnTo>
                  <a:pt x="403195" y="0"/>
                </a:lnTo>
                <a:lnTo>
                  <a:pt x="403195" y="1911701"/>
                </a:lnTo>
                <a:lnTo>
                  <a:pt x="0" y="19117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7D7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765405" y="2291877"/>
            <a:ext cx="6757191" cy="4472032"/>
          </a:xfrm>
          <a:custGeom>
            <a:avLst/>
            <a:gdLst/>
            <a:ahLst/>
            <a:cxnLst/>
            <a:rect r="r" b="b" t="t" l="l"/>
            <a:pathLst>
              <a:path h="4472032" w="6757191">
                <a:moveTo>
                  <a:pt x="0" y="0"/>
                </a:moveTo>
                <a:lnTo>
                  <a:pt x="6757190" y="0"/>
                </a:lnTo>
                <a:lnTo>
                  <a:pt x="6757190" y="4472031"/>
                </a:lnTo>
                <a:lnTo>
                  <a:pt x="0" y="44720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409771" y="1259893"/>
            <a:ext cx="13468458" cy="1170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51"/>
              </a:lnSpc>
            </a:pPr>
            <a:r>
              <a:rPr lang="en-US" sz="6822">
                <a:solidFill>
                  <a:srgbClr val="474444"/>
                </a:solidFill>
                <a:latin typeface="Luktao"/>
                <a:ea typeface="Luktao"/>
                <a:cs typeface="Luktao"/>
                <a:sym typeface="Luktao"/>
              </a:rPr>
              <a:t>RUMUSAN MASALAH &amp; TUJUAN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555643" y="2881301"/>
            <a:ext cx="15905254" cy="59532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41"/>
              </a:lnSpc>
            </a:pPr>
            <a:r>
              <a:rPr lang="en-US" sz="3743" b="true">
                <a:solidFill>
                  <a:srgbClr val="474444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Rumusan masalah:</a:t>
            </a:r>
          </a:p>
          <a:p>
            <a:pPr algn="l" marL="808317" indent="-404158" lvl="1">
              <a:lnSpc>
                <a:spcPts val="5241"/>
              </a:lnSpc>
              <a:buFont typeface="Arial"/>
              <a:buChar char="•"/>
            </a:pPr>
            <a:r>
              <a:rPr lang="en-US" sz="374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Apa p</a:t>
            </a:r>
            <a:r>
              <a:rPr lang="en-US" sz="374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engertian aki</a:t>
            </a:r>
            <a:r>
              <a:rPr lang="en-US" sz="374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dah, syariah, dan akhlak?</a:t>
            </a:r>
          </a:p>
          <a:p>
            <a:pPr algn="l" marL="808317" indent="-404158" lvl="1">
              <a:lnSpc>
                <a:spcPts val="5241"/>
              </a:lnSpc>
              <a:buFont typeface="Arial"/>
              <a:buChar char="•"/>
            </a:pPr>
            <a:r>
              <a:rPr lang="en-US" sz="374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Apa ruang lingkup masing-masing?</a:t>
            </a:r>
          </a:p>
          <a:p>
            <a:pPr algn="l" marL="808317" indent="-404158" lvl="1">
              <a:lnSpc>
                <a:spcPts val="5241"/>
              </a:lnSpc>
              <a:buFont typeface="Arial"/>
              <a:buChar char="•"/>
            </a:pPr>
            <a:r>
              <a:rPr lang="en-US" sz="374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Bagaim</a:t>
            </a:r>
            <a:r>
              <a:rPr lang="en-US" sz="374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ana hubungan ketiganya dalam kehidupan Muslim? PA</a:t>
            </a:r>
            <a:r>
              <a:rPr lang="en-US" b="true" sz="3743">
                <a:solidFill>
                  <a:srgbClr val="474444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I</a:t>
            </a:r>
          </a:p>
          <a:p>
            <a:pPr algn="l">
              <a:lnSpc>
                <a:spcPts val="5241"/>
              </a:lnSpc>
            </a:pPr>
            <a:r>
              <a:rPr lang="en-US" sz="3743" b="true">
                <a:solidFill>
                  <a:srgbClr val="474444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Tujuan penulisan:</a:t>
            </a:r>
          </a:p>
          <a:p>
            <a:pPr algn="l" marL="808317" indent="-404158" lvl="1">
              <a:lnSpc>
                <a:spcPts val="5241"/>
              </a:lnSpc>
              <a:buFont typeface="Arial"/>
              <a:buChar char="•"/>
            </a:pPr>
            <a:r>
              <a:rPr lang="en-US" sz="374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Menjelaskan definisi masing-masing.</a:t>
            </a:r>
          </a:p>
          <a:p>
            <a:pPr algn="l" marL="808317" indent="-404158" lvl="1">
              <a:lnSpc>
                <a:spcPts val="5241"/>
              </a:lnSpc>
              <a:buFont typeface="Arial"/>
              <a:buChar char="•"/>
            </a:pPr>
            <a:r>
              <a:rPr lang="en-US" sz="374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Mengetahui ruang lingkup.</a:t>
            </a:r>
          </a:p>
          <a:p>
            <a:pPr algn="l" marL="808317" indent="-404158" lvl="1">
              <a:lnSpc>
                <a:spcPts val="5241"/>
              </a:lnSpc>
              <a:buFont typeface="Arial"/>
              <a:buChar char="•"/>
            </a:pPr>
            <a:r>
              <a:rPr lang="en-US" sz="374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Mem</a:t>
            </a:r>
            <a:r>
              <a:rPr lang="en-US" sz="374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ahami hubungan dan implikas</a:t>
            </a:r>
            <a:r>
              <a:rPr lang="en-US" sz="374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inya.</a:t>
            </a:r>
          </a:p>
          <a:p>
            <a:pPr algn="l">
              <a:lnSpc>
                <a:spcPts val="5241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0380455" y="7628542"/>
            <a:ext cx="13757690" cy="8229600"/>
          </a:xfrm>
          <a:custGeom>
            <a:avLst/>
            <a:gdLst/>
            <a:ahLst/>
            <a:cxnLst/>
            <a:rect r="r" b="b" t="t" l="l"/>
            <a:pathLst>
              <a:path h="8229600" w="13757690">
                <a:moveTo>
                  <a:pt x="0" y="0"/>
                </a:moveTo>
                <a:lnTo>
                  <a:pt x="13757690" y="0"/>
                </a:lnTo>
                <a:lnTo>
                  <a:pt x="1375769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338156" y="600698"/>
            <a:ext cx="3923351" cy="856004"/>
          </a:xfrm>
          <a:custGeom>
            <a:avLst/>
            <a:gdLst/>
            <a:ahLst/>
            <a:cxnLst/>
            <a:rect r="r" b="b" t="t" l="l"/>
            <a:pathLst>
              <a:path h="856004" w="3923351">
                <a:moveTo>
                  <a:pt x="0" y="0"/>
                </a:moveTo>
                <a:lnTo>
                  <a:pt x="3923351" y="0"/>
                </a:lnTo>
                <a:lnTo>
                  <a:pt x="3923351" y="856004"/>
                </a:lnTo>
                <a:lnTo>
                  <a:pt x="0" y="8560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057702" y="7346599"/>
            <a:ext cx="403195" cy="1911701"/>
          </a:xfrm>
          <a:custGeom>
            <a:avLst/>
            <a:gdLst/>
            <a:ahLst/>
            <a:cxnLst/>
            <a:rect r="r" b="b" t="t" l="l"/>
            <a:pathLst>
              <a:path h="1911701" w="403195">
                <a:moveTo>
                  <a:pt x="0" y="0"/>
                </a:moveTo>
                <a:lnTo>
                  <a:pt x="403196" y="0"/>
                </a:lnTo>
                <a:lnTo>
                  <a:pt x="403196" y="1911701"/>
                </a:lnTo>
                <a:lnTo>
                  <a:pt x="0" y="19117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0" y="0"/>
            <a:ext cx="403195" cy="1911701"/>
          </a:xfrm>
          <a:custGeom>
            <a:avLst/>
            <a:gdLst/>
            <a:ahLst/>
            <a:cxnLst/>
            <a:rect r="r" b="b" t="t" l="l"/>
            <a:pathLst>
              <a:path h="1911701" w="403195">
                <a:moveTo>
                  <a:pt x="0" y="0"/>
                </a:moveTo>
                <a:lnTo>
                  <a:pt x="403195" y="0"/>
                </a:lnTo>
                <a:lnTo>
                  <a:pt x="403195" y="1911701"/>
                </a:lnTo>
                <a:lnTo>
                  <a:pt x="0" y="19117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970497" y="6592430"/>
            <a:ext cx="2317503" cy="3694570"/>
          </a:xfrm>
          <a:custGeom>
            <a:avLst/>
            <a:gdLst/>
            <a:ahLst/>
            <a:cxnLst/>
            <a:rect r="r" b="b" t="t" l="l"/>
            <a:pathLst>
              <a:path h="3694570" w="2317503">
                <a:moveTo>
                  <a:pt x="0" y="0"/>
                </a:moveTo>
                <a:lnTo>
                  <a:pt x="2317503" y="0"/>
                </a:lnTo>
                <a:lnTo>
                  <a:pt x="2317503" y="3694570"/>
                </a:lnTo>
                <a:lnTo>
                  <a:pt x="0" y="36945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7D7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474582" y="370186"/>
            <a:ext cx="7338836" cy="1183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75"/>
              </a:lnSpc>
            </a:pPr>
            <a:r>
              <a:rPr lang="en-US" b="true" sz="6910">
                <a:solidFill>
                  <a:srgbClr val="474444"/>
                </a:solidFill>
                <a:latin typeface="Luktao Medium"/>
                <a:ea typeface="Luktao Medium"/>
                <a:cs typeface="Luktao Medium"/>
                <a:sym typeface="Luktao Medium"/>
              </a:rPr>
              <a:t>KONSEP AKIDAH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-390312" y="7824992"/>
            <a:ext cx="11270439" cy="3360640"/>
          </a:xfrm>
          <a:custGeom>
            <a:avLst/>
            <a:gdLst/>
            <a:ahLst/>
            <a:cxnLst/>
            <a:rect r="r" b="b" t="t" l="l"/>
            <a:pathLst>
              <a:path h="3360640" w="11270439">
                <a:moveTo>
                  <a:pt x="0" y="0"/>
                </a:moveTo>
                <a:lnTo>
                  <a:pt x="11270438" y="0"/>
                </a:lnTo>
                <a:lnTo>
                  <a:pt x="11270438" y="3360640"/>
                </a:lnTo>
                <a:lnTo>
                  <a:pt x="0" y="3360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909472" y="1603803"/>
            <a:ext cx="13641954" cy="79249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08317" indent="-404158" lvl="1">
              <a:lnSpc>
                <a:spcPts val="5241"/>
              </a:lnSpc>
              <a:buFont typeface="Arial"/>
              <a:buChar char="•"/>
            </a:pPr>
            <a:r>
              <a:rPr lang="en-US" b="true" sz="3743">
                <a:solidFill>
                  <a:srgbClr val="474444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Definisi singkat</a:t>
            </a:r>
            <a:r>
              <a:rPr lang="en-US" sz="374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: keyakinan yang kokoh dalam hati (dari kata aqada)—mencakup iman kepada Allah, malaikat, kitab, rasul, hari akhir, qada &amp; qadar.</a:t>
            </a:r>
          </a:p>
          <a:p>
            <a:pPr algn="l" marL="808317" indent="-404158" lvl="1">
              <a:lnSpc>
                <a:spcPts val="5241"/>
              </a:lnSpc>
              <a:buFont typeface="Arial"/>
              <a:buChar char="•"/>
            </a:pPr>
            <a:r>
              <a:rPr lang="en-US" b="true" sz="3743">
                <a:solidFill>
                  <a:srgbClr val="474444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Rukun iman </a:t>
            </a:r>
            <a:r>
              <a:rPr lang="en-US" sz="374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: Allah • Malaikat • Kitab • Rasul • Hari Akhir • Qada &amp; Qadar.</a:t>
            </a:r>
          </a:p>
          <a:p>
            <a:pPr algn="l" marL="808317" indent="-404158" lvl="1">
              <a:lnSpc>
                <a:spcPts val="5241"/>
              </a:lnSpc>
              <a:buFont typeface="Arial"/>
              <a:buChar char="•"/>
            </a:pPr>
            <a:r>
              <a:rPr lang="en-US" b="true" sz="3743">
                <a:solidFill>
                  <a:srgbClr val="474444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Pentingnya</a:t>
            </a:r>
            <a:r>
              <a:rPr lang="en-US" sz="374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: akidah adalah fondasi seluruh amal; pembinaan sejak dini mencegah penyimpangan dan membentuk karakter (juj</a:t>
            </a:r>
            <a:r>
              <a:rPr lang="en-US" sz="374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ur, amanah, sabar).</a:t>
            </a:r>
          </a:p>
          <a:p>
            <a:pPr algn="l" marL="808317" indent="-404158" lvl="1">
              <a:lnSpc>
                <a:spcPts val="5241"/>
              </a:lnSpc>
              <a:buFont typeface="Arial"/>
              <a:buChar char="•"/>
            </a:pPr>
            <a:r>
              <a:rPr lang="en-US" b="true" sz="3743">
                <a:solidFill>
                  <a:srgbClr val="474444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Dalil singkat</a:t>
            </a:r>
            <a:r>
              <a:rPr lang="en-US" sz="374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: Hadis Jibril (HR. Muslim) tentang rukun iman; juga QS. An-Nisa:136 dan QS. Al-Kahfi:110 menegaskan pentingnya kemurnian akidah. </a:t>
            </a:r>
          </a:p>
          <a:p>
            <a:pPr algn="l">
              <a:lnSpc>
                <a:spcPts val="5241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0399505" y="7628542"/>
            <a:ext cx="13757690" cy="8229600"/>
          </a:xfrm>
          <a:custGeom>
            <a:avLst/>
            <a:gdLst/>
            <a:ahLst/>
            <a:cxnLst/>
            <a:rect r="r" b="b" t="t" l="l"/>
            <a:pathLst>
              <a:path h="8229600" w="13757690">
                <a:moveTo>
                  <a:pt x="0" y="0"/>
                </a:moveTo>
                <a:lnTo>
                  <a:pt x="13757690" y="0"/>
                </a:lnTo>
                <a:lnTo>
                  <a:pt x="1375769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364649" y="600698"/>
            <a:ext cx="3923351" cy="856004"/>
          </a:xfrm>
          <a:custGeom>
            <a:avLst/>
            <a:gdLst/>
            <a:ahLst/>
            <a:cxnLst/>
            <a:rect r="r" b="b" t="t" l="l"/>
            <a:pathLst>
              <a:path h="856004" w="3923351">
                <a:moveTo>
                  <a:pt x="0" y="0"/>
                </a:moveTo>
                <a:lnTo>
                  <a:pt x="3923351" y="0"/>
                </a:lnTo>
                <a:lnTo>
                  <a:pt x="3923351" y="856004"/>
                </a:lnTo>
                <a:lnTo>
                  <a:pt x="0" y="8560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057702" y="7346599"/>
            <a:ext cx="403195" cy="1911701"/>
          </a:xfrm>
          <a:custGeom>
            <a:avLst/>
            <a:gdLst/>
            <a:ahLst/>
            <a:cxnLst/>
            <a:rect r="r" b="b" t="t" l="l"/>
            <a:pathLst>
              <a:path h="1911701" w="403195">
                <a:moveTo>
                  <a:pt x="0" y="0"/>
                </a:moveTo>
                <a:lnTo>
                  <a:pt x="403196" y="0"/>
                </a:lnTo>
                <a:lnTo>
                  <a:pt x="403196" y="1911701"/>
                </a:lnTo>
                <a:lnTo>
                  <a:pt x="0" y="19117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0" y="0"/>
            <a:ext cx="403195" cy="1911701"/>
          </a:xfrm>
          <a:custGeom>
            <a:avLst/>
            <a:gdLst/>
            <a:ahLst/>
            <a:cxnLst/>
            <a:rect r="r" b="b" t="t" l="l"/>
            <a:pathLst>
              <a:path h="1911701" w="403195">
                <a:moveTo>
                  <a:pt x="0" y="0"/>
                </a:moveTo>
                <a:lnTo>
                  <a:pt x="403195" y="0"/>
                </a:lnTo>
                <a:lnTo>
                  <a:pt x="403195" y="1911701"/>
                </a:lnTo>
                <a:lnTo>
                  <a:pt x="0" y="19117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7D7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864784" y="728022"/>
            <a:ext cx="10558431" cy="1183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75"/>
              </a:lnSpc>
            </a:pPr>
            <a:r>
              <a:rPr lang="en-US" b="true" sz="6910">
                <a:solidFill>
                  <a:srgbClr val="474444"/>
                </a:solidFill>
                <a:latin typeface="Luktao Medium"/>
                <a:ea typeface="Luktao Medium"/>
                <a:cs typeface="Luktao Medium"/>
                <a:sym typeface="Luktao Medium"/>
              </a:rPr>
              <a:t>CONTOH DALIL AKIDAH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-390312" y="7824992"/>
            <a:ext cx="11270439" cy="3360640"/>
          </a:xfrm>
          <a:custGeom>
            <a:avLst/>
            <a:gdLst/>
            <a:ahLst/>
            <a:cxnLst/>
            <a:rect r="r" b="b" t="t" l="l"/>
            <a:pathLst>
              <a:path h="3360640" w="11270439">
                <a:moveTo>
                  <a:pt x="0" y="0"/>
                </a:moveTo>
                <a:lnTo>
                  <a:pt x="11270438" y="0"/>
                </a:lnTo>
                <a:lnTo>
                  <a:pt x="11270438" y="3360640"/>
                </a:lnTo>
                <a:lnTo>
                  <a:pt x="0" y="3360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218321" y="1778351"/>
            <a:ext cx="14453397" cy="79249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41"/>
              </a:lnSpc>
            </a:pPr>
            <a:r>
              <a:rPr lang="en-US" sz="374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Dalam Al-Quran surat An-Nisa:136 yang berbunyi:</a:t>
            </a:r>
          </a:p>
          <a:p>
            <a:pPr algn="r" rtl="true">
              <a:lnSpc>
                <a:spcPts val="5241"/>
              </a:lnSpc>
            </a:pPr>
            <a:r>
              <a:rPr lang="ar-EG" sz="374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  <a:rtl val="true"/>
              </a:rPr>
              <a:t>يٰٓاَيُّهَا الَّذِيْنَ اٰمَنُوْٓا اٰمِنُوْا بِاللّٰهِ وَرَسُوْلِهٖ وَالْكِتٰبِ الَّذِيْ نَزَّلَ عَلٰى رَسُوْلِهٖ وَالْكِتٰبِ الَّذِيْٓ اَنْزَلَ مِنْ قَبْلُۗ وَمَنْ يَّكْفُرْ بِاللّٰهِ وَمَلٰۤىِٕكَتِهٖ وَكُتُبِهٖ وَرُسُلِهٖ وَالْيَوْمِ الْاٰخِرِ فَقَدْ ضَلَّ ضَلٰلًا ۢ بَعِيْدًا</a:t>
            </a:r>
          </a:p>
          <a:p>
            <a:pPr algn="l">
              <a:lnSpc>
                <a:spcPts val="5241"/>
              </a:lnSpc>
            </a:pPr>
            <a:r>
              <a:rPr lang="en-US" sz="374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Wahai orang-orang yang beriman, tetaplah beriman kepada Allah, Rasul-Nya (Nabi Muhammad), Kitab (Al-Qur’an) yang diturunkan kepada Rasul-Nya, dan kitab yang Dia turunkan sebelumnya. Siapa yang kufur kepada Allah, para malaikat-Nya, kitab-kitab-Nya, para rasul-Nya, dan hari Akhir sungguh dia telah tersesat sangat jauh.</a:t>
            </a:r>
          </a:p>
          <a:p>
            <a:pPr algn="l" marL="808317" indent="-404158" lvl="1">
              <a:lnSpc>
                <a:spcPts val="5241"/>
              </a:lnSpc>
              <a:buFont typeface="Arial"/>
              <a:buChar char="•"/>
            </a:pPr>
          </a:p>
          <a:p>
            <a:pPr algn="l">
              <a:lnSpc>
                <a:spcPts val="5241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0399505" y="7628542"/>
            <a:ext cx="13757690" cy="8229600"/>
          </a:xfrm>
          <a:custGeom>
            <a:avLst/>
            <a:gdLst/>
            <a:ahLst/>
            <a:cxnLst/>
            <a:rect r="r" b="b" t="t" l="l"/>
            <a:pathLst>
              <a:path h="8229600" w="13757690">
                <a:moveTo>
                  <a:pt x="0" y="0"/>
                </a:moveTo>
                <a:lnTo>
                  <a:pt x="13757690" y="0"/>
                </a:lnTo>
                <a:lnTo>
                  <a:pt x="1375769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364649" y="600698"/>
            <a:ext cx="3923351" cy="856004"/>
          </a:xfrm>
          <a:custGeom>
            <a:avLst/>
            <a:gdLst/>
            <a:ahLst/>
            <a:cxnLst/>
            <a:rect r="r" b="b" t="t" l="l"/>
            <a:pathLst>
              <a:path h="856004" w="3923351">
                <a:moveTo>
                  <a:pt x="0" y="0"/>
                </a:moveTo>
                <a:lnTo>
                  <a:pt x="3923351" y="0"/>
                </a:lnTo>
                <a:lnTo>
                  <a:pt x="3923351" y="856004"/>
                </a:lnTo>
                <a:lnTo>
                  <a:pt x="0" y="8560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057702" y="7346599"/>
            <a:ext cx="403195" cy="1911701"/>
          </a:xfrm>
          <a:custGeom>
            <a:avLst/>
            <a:gdLst/>
            <a:ahLst/>
            <a:cxnLst/>
            <a:rect r="r" b="b" t="t" l="l"/>
            <a:pathLst>
              <a:path h="1911701" w="403195">
                <a:moveTo>
                  <a:pt x="0" y="0"/>
                </a:moveTo>
                <a:lnTo>
                  <a:pt x="403196" y="0"/>
                </a:lnTo>
                <a:lnTo>
                  <a:pt x="403196" y="1911701"/>
                </a:lnTo>
                <a:lnTo>
                  <a:pt x="0" y="19117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0" y="0"/>
            <a:ext cx="403195" cy="1911701"/>
          </a:xfrm>
          <a:custGeom>
            <a:avLst/>
            <a:gdLst/>
            <a:ahLst/>
            <a:cxnLst/>
            <a:rect r="r" b="b" t="t" l="l"/>
            <a:pathLst>
              <a:path h="1911701" w="403195">
                <a:moveTo>
                  <a:pt x="0" y="0"/>
                </a:moveTo>
                <a:lnTo>
                  <a:pt x="403195" y="0"/>
                </a:lnTo>
                <a:lnTo>
                  <a:pt x="403195" y="1911701"/>
                </a:lnTo>
                <a:lnTo>
                  <a:pt x="0" y="19117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7D7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691633" y="457823"/>
            <a:ext cx="10904733" cy="12185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08"/>
              </a:lnSpc>
            </a:pPr>
            <a:r>
              <a:rPr lang="en-US" b="true" sz="7077">
                <a:solidFill>
                  <a:srgbClr val="474444"/>
                </a:solidFill>
                <a:latin typeface="Luktao Medium"/>
                <a:ea typeface="Luktao Medium"/>
                <a:cs typeface="Luktao Medium"/>
                <a:sym typeface="Luktao Medium"/>
              </a:rPr>
              <a:t>KONSEP SYARIAH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478952" y="1990571"/>
            <a:ext cx="15330097" cy="72677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808317" indent="-404158" lvl="1">
              <a:lnSpc>
                <a:spcPts val="5241"/>
              </a:lnSpc>
              <a:buFont typeface="Arial"/>
              <a:buChar char="•"/>
            </a:pPr>
            <a:r>
              <a:rPr lang="en-US" b="true" sz="3743">
                <a:solidFill>
                  <a:srgbClr val="474444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Definisi singkat</a:t>
            </a:r>
            <a:r>
              <a:rPr lang="en-US" sz="374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: Sistem hukum dan aturan hidup dari Al-Qur’an &amp; Sunnah; kata syara‘a bermakna “jalan”/“jalan menuju sumber air”. PAI</a:t>
            </a:r>
          </a:p>
          <a:p>
            <a:pPr algn="just" marL="808317" indent="-404158" lvl="1">
              <a:lnSpc>
                <a:spcPts val="5241"/>
              </a:lnSpc>
              <a:buFont typeface="Arial"/>
              <a:buChar char="•"/>
            </a:pPr>
            <a:r>
              <a:rPr lang="en-US" b="true" sz="3743">
                <a:solidFill>
                  <a:srgbClr val="474444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Ruang lingkup</a:t>
            </a:r>
            <a:r>
              <a:rPr lang="en-US" sz="374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: Ibadah (shalat, puasa, zakat, haji) dan muamalah (jual-beli, pernikahan, hukum sosial). PAI</a:t>
            </a:r>
          </a:p>
          <a:p>
            <a:pPr algn="just" marL="808317" indent="-404158" lvl="1">
              <a:lnSpc>
                <a:spcPts val="5241"/>
              </a:lnSpc>
              <a:buFont typeface="Arial"/>
              <a:buChar char="•"/>
            </a:pPr>
            <a:r>
              <a:rPr lang="en-US" b="true" sz="3743">
                <a:solidFill>
                  <a:srgbClr val="474444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Tujuan (maqāshid)</a:t>
            </a:r>
            <a:r>
              <a:rPr lang="en-US" sz="374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: Menjaga agama, jiwa, akal, keturunan, dan harta (kemaslahatan &amp; keadilan). PAI</a:t>
            </a:r>
          </a:p>
          <a:p>
            <a:pPr algn="just" marL="808317" indent="-404158" lvl="1">
              <a:lnSpc>
                <a:spcPts val="5241"/>
              </a:lnSpc>
              <a:buFont typeface="Arial"/>
              <a:buChar char="•"/>
            </a:pPr>
            <a:r>
              <a:rPr lang="en-US" b="true" sz="3743">
                <a:solidFill>
                  <a:srgbClr val="474444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Dalil &amp; contoh singkat</a:t>
            </a:r>
            <a:r>
              <a:rPr lang="en-US" sz="374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: QS. Al-Jatsiyah:18 (ikuti syariat); QS. Al-Baqarah:43,275 — contoh: syariah menghalalkan jual-beli da</a:t>
            </a:r>
            <a:r>
              <a:rPr lang="en-US" sz="374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n melarang riba. </a:t>
            </a:r>
          </a:p>
          <a:p>
            <a:pPr algn="just">
              <a:lnSpc>
                <a:spcPts val="5241"/>
              </a:lnSpc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0380455" y="7628542"/>
            <a:ext cx="13757690" cy="8229600"/>
          </a:xfrm>
          <a:custGeom>
            <a:avLst/>
            <a:gdLst/>
            <a:ahLst/>
            <a:cxnLst/>
            <a:rect r="r" b="b" t="t" l="l"/>
            <a:pathLst>
              <a:path h="8229600" w="13757690">
                <a:moveTo>
                  <a:pt x="0" y="0"/>
                </a:moveTo>
                <a:lnTo>
                  <a:pt x="13757690" y="0"/>
                </a:lnTo>
                <a:lnTo>
                  <a:pt x="1375769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596367" y="600698"/>
            <a:ext cx="3923351" cy="856004"/>
          </a:xfrm>
          <a:custGeom>
            <a:avLst/>
            <a:gdLst/>
            <a:ahLst/>
            <a:cxnLst/>
            <a:rect r="r" b="b" t="t" l="l"/>
            <a:pathLst>
              <a:path h="856004" w="3923351">
                <a:moveTo>
                  <a:pt x="0" y="0"/>
                </a:moveTo>
                <a:lnTo>
                  <a:pt x="3923351" y="0"/>
                </a:lnTo>
                <a:lnTo>
                  <a:pt x="3923351" y="856004"/>
                </a:lnTo>
                <a:lnTo>
                  <a:pt x="0" y="8560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7057702" y="7346599"/>
            <a:ext cx="403195" cy="1911701"/>
          </a:xfrm>
          <a:custGeom>
            <a:avLst/>
            <a:gdLst/>
            <a:ahLst/>
            <a:cxnLst/>
            <a:rect r="r" b="b" t="t" l="l"/>
            <a:pathLst>
              <a:path h="1911701" w="403195">
                <a:moveTo>
                  <a:pt x="0" y="0"/>
                </a:moveTo>
                <a:lnTo>
                  <a:pt x="403196" y="0"/>
                </a:lnTo>
                <a:lnTo>
                  <a:pt x="403196" y="1911701"/>
                </a:lnTo>
                <a:lnTo>
                  <a:pt x="0" y="19117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0" y="0"/>
            <a:ext cx="403195" cy="1911701"/>
          </a:xfrm>
          <a:custGeom>
            <a:avLst/>
            <a:gdLst/>
            <a:ahLst/>
            <a:cxnLst/>
            <a:rect r="r" b="b" t="t" l="l"/>
            <a:pathLst>
              <a:path h="1911701" w="403195">
                <a:moveTo>
                  <a:pt x="0" y="0"/>
                </a:moveTo>
                <a:lnTo>
                  <a:pt x="403195" y="0"/>
                </a:lnTo>
                <a:lnTo>
                  <a:pt x="403195" y="1911701"/>
                </a:lnTo>
                <a:lnTo>
                  <a:pt x="0" y="19117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390312" y="7824992"/>
            <a:ext cx="11270439" cy="3360640"/>
          </a:xfrm>
          <a:custGeom>
            <a:avLst/>
            <a:gdLst/>
            <a:ahLst/>
            <a:cxnLst/>
            <a:rect r="r" b="b" t="t" l="l"/>
            <a:pathLst>
              <a:path h="3360640" w="11270439">
                <a:moveTo>
                  <a:pt x="0" y="0"/>
                </a:moveTo>
                <a:lnTo>
                  <a:pt x="11270438" y="0"/>
                </a:lnTo>
                <a:lnTo>
                  <a:pt x="11270438" y="3360640"/>
                </a:lnTo>
                <a:lnTo>
                  <a:pt x="0" y="33606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7D7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691633" y="457823"/>
            <a:ext cx="10904733" cy="12185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08"/>
              </a:lnSpc>
            </a:pPr>
            <a:r>
              <a:rPr lang="en-US" b="true" sz="7077">
                <a:solidFill>
                  <a:srgbClr val="474444"/>
                </a:solidFill>
                <a:latin typeface="Luktao Medium"/>
                <a:ea typeface="Luktao Medium"/>
                <a:cs typeface="Luktao Medium"/>
                <a:sym typeface="Luktao Medium"/>
              </a:rPr>
              <a:t>CONTOH DALIL SYARIAH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0380455" y="7628542"/>
            <a:ext cx="13757690" cy="8229600"/>
          </a:xfrm>
          <a:custGeom>
            <a:avLst/>
            <a:gdLst/>
            <a:ahLst/>
            <a:cxnLst/>
            <a:rect r="r" b="b" t="t" l="l"/>
            <a:pathLst>
              <a:path h="8229600" w="13757690">
                <a:moveTo>
                  <a:pt x="0" y="0"/>
                </a:moveTo>
                <a:lnTo>
                  <a:pt x="13757690" y="0"/>
                </a:lnTo>
                <a:lnTo>
                  <a:pt x="1375769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596367" y="600698"/>
            <a:ext cx="3923351" cy="856004"/>
          </a:xfrm>
          <a:custGeom>
            <a:avLst/>
            <a:gdLst/>
            <a:ahLst/>
            <a:cxnLst/>
            <a:rect r="r" b="b" t="t" l="l"/>
            <a:pathLst>
              <a:path h="856004" w="3923351">
                <a:moveTo>
                  <a:pt x="0" y="0"/>
                </a:moveTo>
                <a:lnTo>
                  <a:pt x="3923351" y="0"/>
                </a:lnTo>
                <a:lnTo>
                  <a:pt x="3923351" y="856004"/>
                </a:lnTo>
                <a:lnTo>
                  <a:pt x="0" y="8560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7057702" y="7346599"/>
            <a:ext cx="403195" cy="1911701"/>
          </a:xfrm>
          <a:custGeom>
            <a:avLst/>
            <a:gdLst/>
            <a:ahLst/>
            <a:cxnLst/>
            <a:rect r="r" b="b" t="t" l="l"/>
            <a:pathLst>
              <a:path h="1911701" w="403195">
                <a:moveTo>
                  <a:pt x="0" y="0"/>
                </a:moveTo>
                <a:lnTo>
                  <a:pt x="403196" y="0"/>
                </a:lnTo>
                <a:lnTo>
                  <a:pt x="403196" y="1911701"/>
                </a:lnTo>
                <a:lnTo>
                  <a:pt x="0" y="19117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0"/>
            <a:ext cx="403195" cy="1911701"/>
          </a:xfrm>
          <a:custGeom>
            <a:avLst/>
            <a:gdLst/>
            <a:ahLst/>
            <a:cxnLst/>
            <a:rect r="r" b="b" t="t" l="l"/>
            <a:pathLst>
              <a:path h="1911701" w="403195">
                <a:moveTo>
                  <a:pt x="0" y="0"/>
                </a:moveTo>
                <a:lnTo>
                  <a:pt x="403195" y="0"/>
                </a:lnTo>
                <a:lnTo>
                  <a:pt x="403195" y="1911701"/>
                </a:lnTo>
                <a:lnTo>
                  <a:pt x="0" y="19117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390312" y="7824992"/>
            <a:ext cx="11270439" cy="3360640"/>
          </a:xfrm>
          <a:custGeom>
            <a:avLst/>
            <a:gdLst/>
            <a:ahLst/>
            <a:cxnLst/>
            <a:rect r="r" b="b" t="t" l="l"/>
            <a:pathLst>
              <a:path h="3360640" w="11270439">
                <a:moveTo>
                  <a:pt x="0" y="0"/>
                </a:moveTo>
                <a:lnTo>
                  <a:pt x="11270438" y="0"/>
                </a:lnTo>
                <a:lnTo>
                  <a:pt x="11270438" y="3360640"/>
                </a:lnTo>
                <a:lnTo>
                  <a:pt x="0" y="33606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478952" y="3414636"/>
            <a:ext cx="15330097" cy="3324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241"/>
              </a:lnSpc>
            </a:pPr>
            <a:r>
              <a:rPr lang="en-US" sz="374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Dalam Al-Qur’an surat Al-Baqarah ayat 43 yang berbunyi:</a:t>
            </a:r>
          </a:p>
          <a:p>
            <a:pPr algn="just" rtl="true">
              <a:lnSpc>
                <a:spcPts val="5241"/>
              </a:lnSpc>
            </a:pPr>
          </a:p>
          <a:p>
            <a:pPr algn="just" rtl="true">
              <a:lnSpc>
                <a:spcPts val="5241"/>
              </a:lnSpc>
            </a:pPr>
            <a:r>
              <a:rPr lang="ar-EG" sz="374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  <a:rtl val="true"/>
              </a:rPr>
              <a:t>وَاَقِيْمُوا الصَّلٰوةَ وَاٰتُوا الزَّكٰوةَ</a:t>
            </a:r>
          </a:p>
          <a:p>
            <a:pPr algn="just">
              <a:lnSpc>
                <a:spcPts val="5241"/>
              </a:lnSpc>
            </a:pPr>
            <a:r>
              <a:rPr lang="en-US" sz="374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“Tegakkanlah salat dan tunaikanlah zakat”</a:t>
            </a:r>
          </a:p>
          <a:p>
            <a:pPr algn="just">
              <a:lnSpc>
                <a:spcPts val="5241"/>
              </a:lnSpc>
            </a:pPr>
            <a:r>
              <a:rPr lang="en-US" sz="374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{Qs Al-Baqarah:43}</a:t>
            </a:r>
          </a:p>
        </p:txBody>
      </p:sp>
    </p:spTree>
  </p:cSld>
  <p:clrMapOvr>
    <a:masterClrMapping/>
  </p:clrMapOvr>
  <p:transition spd="fast">
    <p:fade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7D7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813412" y="385604"/>
            <a:ext cx="8322623" cy="1071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25"/>
              </a:lnSpc>
            </a:pPr>
            <a:r>
              <a:rPr lang="en-US" sz="6232">
                <a:solidFill>
                  <a:srgbClr val="474444"/>
                </a:solidFill>
                <a:latin typeface="Luktao"/>
                <a:ea typeface="Luktao"/>
                <a:cs typeface="Luktao"/>
                <a:sym typeface="Luktao"/>
              </a:rPr>
              <a:t>KONSEP AKHLAK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-390312" y="7824992"/>
            <a:ext cx="11270439" cy="3360640"/>
          </a:xfrm>
          <a:custGeom>
            <a:avLst/>
            <a:gdLst/>
            <a:ahLst/>
            <a:cxnLst/>
            <a:rect r="r" b="b" t="t" l="l"/>
            <a:pathLst>
              <a:path h="3360640" w="11270439">
                <a:moveTo>
                  <a:pt x="0" y="0"/>
                </a:moveTo>
                <a:lnTo>
                  <a:pt x="11270438" y="0"/>
                </a:lnTo>
                <a:lnTo>
                  <a:pt x="11270438" y="3360640"/>
                </a:lnTo>
                <a:lnTo>
                  <a:pt x="0" y="3360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743958" y="1323352"/>
            <a:ext cx="14461531" cy="92394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08317" indent="-404158" lvl="1">
              <a:lnSpc>
                <a:spcPts val="5241"/>
              </a:lnSpc>
              <a:buFont typeface="Arial"/>
              <a:buChar char="•"/>
            </a:pPr>
            <a:r>
              <a:rPr lang="en-US" b="true" sz="3743">
                <a:solidFill>
                  <a:srgbClr val="474444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Definisi singkat</a:t>
            </a:r>
            <a:r>
              <a:rPr lang="en-US" sz="374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: akhlak = sifat/tabiat yang muncul otomatis; sistem nilai dan perilaku bersumber dari Al-Qur'an dan Sunnah.</a:t>
            </a:r>
          </a:p>
          <a:p>
            <a:pPr algn="l" marL="808317" indent="-404158" lvl="1">
              <a:lnSpc>
                <a:spcPts val="5241"/>
              </a:lnSpc>
              <a:buFont typeface="Arial"/>
              <a:buChar char="•"/>
            </a:pPr>
            <a:r>
              <a:rPr lang="en-US" b="true" sz="3743">
                <a:solidFill>
                  <a:srgbClr val="474444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Ruang lingkup</a:t>
            </a:r>
            <a:r>
              <a:rPr lang="en-US" sz="374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: kepada Allah — ikhlas, tawakal, syukur (QS. At-Talaq:3; QS. Ibrahim:7); kepada manusia — jujur, adil, amanah, tolong-menolong (QS. At-Taubah:119; QS. An-Nahl:90).</a:t>
            </a:r>
          </a:p>
          <a:p>
            <a:pPr algn="l" marL="808317" indent="-404158" lvl="1">
              <a:lnSpc>
                <a:spcPts val="5241"/>
              </a:lnSpc>
              <a:buFont typeface="Arial"/>
              <a:buChar char="•"/>
            </a:pPr>
            <a:r>
              <a:rPr lang="en-US" b="true" sz="3743">
                <a:solidFill>
                  <a:srgbClr val="474444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Dalil singkat</a:t>
            </a:r>
            <a:r>
              <a:rPr lang="en-US" sz="374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: “Sesungguhnya aku diutus untuk menyempurnakan akhlak yang mulia.” (Hadis Nabi Muhammad; diriwayatkan oleh Ahmad ibn Hanbal).</a:t>
            </a:r>
          </a:p>
          <a:p>
            <a:pPr algn="l" marL="808317" indent="-404158" lvl="1">
              <a:lnSpc>
                <a:spcPts val="5241"/>
              </a:lnSpc>
              <a:buFont typeface="Arial"/>
              <a:buChar char="•"/>
            </a:pPr>
            <a:r>
              <a:rPr lang="en-US" b="true" sz="3743">
                <a:solidFill>
                  <a:srgbClr val="474444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Fungsi:</a:t>
            </a:r>
            <a:r>
              <a:rPr lang="en-US" sz="3743">
                <a:solidFill>
                  <a:srgbClr val="474444"/>
                </a:solidFill>
                <a:latin typeface="Codec Pro"/>
                <a:ea typeface="Codec Pro"/>
                <a:cs typeface="Codec Pro"/>
                <a:sym typeface="Codec Pro"/>
              </a:rPr>
              <a:t> akhlak adalah manifestasi akidah dan syariah → bukti kualitas iman, pembentuk karakter, dan dasar hubungan sosial.</a:t>
            </a:r>
          </a:p>
          <a:p>
            <a:pPr algn="l" marL="808317" indent="-404158" lvl="1">
              <a:lnSpc>
                <a:spcPts val="5241"/>
              </a:lnSpc>
              <a:buFont typeface="Arial"/>
              <a:buChar char="•"/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0380455" y="7628542"/>
            <a:ext cx="13757690" cy="8229600"/>
          </a:xfrm>
          <a:custGeom>
            <a:avLst/>
            <a:gdLst/>
            <a:ahLst/>
            <a:cxnLst/>
            <a:rect r="r" b="b" t="t" l="l"/>
            <a:pathLst>
              <a:path h="8229600" w="13757690">
                <a:moveTo>
                  <a:pt x="0" y="0"/>
                </a:moveTo>
                <a:lnTo>
                  <a:pt x="13757690" y="0"/>
                </a:lnTo>
                <a:lnTo>
                  <a:pt x="1375769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364649" y="600698"/>
            <a:ext cx="3923351" cy="856004"/>
          </a:xfrm>
          <a:custGeom>
            <a:avLst/>
            <a:gdLst/>
            <a:ahLst/>
            <a:cxnLst/>
            <a:rect r="r" b="b" t="t" l="l"/>
            <a:pathLst>
              <a:path h="856004" w="3923351">
                <a:moveTo>
                  <a:pt x="0" y="0"/>
                </a:moveTo>
                <a:lnTo>
                  <a:pt x="3923351" y="0"/>
                </a:lnTo>
                <a:lnTo>
                  <a:pt x="3923351" y="856004"/>
                </a:lnTo>
                <a:lnTo>
                  <a:pt x="0" y="8560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057702" y="7346599"/>
            <a:ext cx="403195" cy="1911701"/>
          </a:xfrm>
          <a:custGeom>
            <a:avLst/>
            <a:gdLst/>
            <a:ahLst/>
            <a:cxnLst/>
            <a:rect r="r" b="b" t="t" l="l"/>
            <a:pathLst>
              <a:path h="1911701" w="403195">
                <a:moveTo>
                  <a:pt x="0" y="0"/>
                </a:moveTo>
                <a:lnTo>
                  <a:pt x="403196" y="0"/>
                </a:lnTo>
                <a:lnTo>
                  <a:pt x="403196" y="1911701"/>
                </a:lnTo>
                <a:lnTo>
                  <a:pt x="0" y="19117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0" y="0"/>
            <a:ext cx="403195" cy="1911701"/>
          </a:xfrm>
          <a:custGeom>
            <a:avLst/>
            <a:gdLst/>
            <a:ahLst/>
            <a:cxnLst/>
            <a:rect r="r" b="b" t="t" l="l"/>
            <a:pathLst>
              <a:path h="1911701" w="403195">
                <a:moveTo>
                  <a:pt x="0" y="0"/>
                </a:moveTo>
                <a:lnTo>
                  <a:pt x="403195" y="0"/>
                </a:lnTo>
                <a:lnTo>
                  <a:pt x="403195" y="1911701"/>
                </a:lnTo>
                <a:lnTo>
                  <a:pt x="0" y="19117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DAG7KPTTsr4</dc:identifier>
  <dcterms:modified xsi:type="dcterms:W3CDTF">2011-08-01T06:04:30Z</dcterms:modified>
  <cp:revision>1</cp:revision>
  <dc:title>Kelompok 4 pai</dc:title>
</cp:coreProperties>
</file>