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Higuen Elegant Serif" charset="1" panose="00000000000000000000"/>
      <p:regular r:id="rId17"/>
    </p:embeddedFont>
    <p:embeddedFont>
      <p:font typeface="DM Sans"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AF1"/>
        </a:solidFill>
      </p:bgPr>
    </p:bg>
    <p:spTree>
      <p:nvGrpSpPr>
        <p:cNvPr id="1" name=""/>
        <p:cNvGrpSpPr/>
        <p:nvPr/>
      </p:nvGrpSpPr>
      <p:grpSpPr>
        <a:xfrm>
          <a:off x="0" y="0"/>
          <a:ext cx="0" cy="0"/>
          <a:chOff x="0" y="0"/>
          <a:chExt cx="0" cy="0"/>
        </a:xfrm>
      </p:grpSpPr>
      <p:sp>
        <p:nvSpPr>
          <p:cNvPr name="Freeform 2" id="2"/>
          <p:cNvSpPr/>
          <p:nvPr/>
        </p:nvSpPr>
        <p:spPr>
          <a:xfrm flipH="true" flipV="true" rot="-8100000">
            <a:off x="-2221777" y="-2746775"/>
            <a:ext cx="11360643" cy="11360643"/>
          </a:xfrm>
          <a:custGeom>
            <a:avLst/>
            <a:gdLst/>
            <a:ahLst/>
            <a:cxnLst/>
            <a:rect r="r" b="b" t="t" l="l"/>
            <a:pathLst>
              <a:path h="11360643" w="11360643">
                <a:moveTo>
                  <a:pt x="11360643" y="11360643"/>
                </a:moveTo>
                <a:lnTo>
                  <a:pt x="0" y="11360643"/>
                </a:lnTo>
                <a:lnTo>
                  <a:pt x="0" y="0"/>
                </a:lnTo>
                <a:lnTo>
                  <a:pt x="11360643" y="0"/>
                </a:lnTo>
                <a:lnTo>
                  <a:pt x="11360643" y="1136064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046009" y="6582738"/>
            <a:ext cx="706651" cy="761888"/>
          </a:xfrm>
          <a:custGeom>
            <a:avLst/>
            <a:gdLst/>
            <a:ahLst/>
            <a:cxnLst/>
            <a:rect r="r" b="b" t="t" l="l"/>
            <a:pathLst>
              <a:path h="761888" w="706651">
                <a:moveTo>
                  <a:pt x="0" y="0"/>
                </a:moveTo>
                <a:lnTo>
                  <a:pt x="706652" y="0"/>
                </a:lnTo>
                <a:lnTo>
                  <a:pt x="706652" y="761888"/>
                </a:lnTo>
                <a:lnTo>
                  <a:pt x="0" y="7618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true" rot="-2700000">
            <a:off x="14095809" y="5180750"/>
            <a:ext cx="6860382" cy="6860382"/>
          </a:xfrm>
          <a:custGeom>
            <a:avLst/>
            <a:gdLst/>
            <a:ahLst/>
            <a:cxnLst/>
            <a:rect r="r" b="b" t="t" l="l"/>
            <a:pathLst>
              <a:path h="6860382" w="6860382">
                <a:moveTo>
                  <a:pt x="6860382" y="6860382"/>
                </a:moveTo>
                <a:lnTo>
                  <a:pt x="0" y="6860382"/>
                </a:lnTo>
                <a:lnTo>
                  <a:pt x="0" y="0"/>
                </a:lnTo>
                <a:lnTo>
                  <a:pt x="6860382" y="0"/>
                </a:lnTo>
                <a:lnTo>
                  <a:pt x="6860382" y="6860382"/>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448328" y="9258300"/>
            <a:ext cx="19644580" cy="1955018"/>
            <a:chOff x="0" y="0"/>
            <a:chExt cx="5173881" cy="514902"/>
          </a:xfrm>
        </p:grpSpPr>
        <p:sp>
          <p:nvSpPr>
            <p:cNvPr name="Freeform 6" id="6"/>
            <p:cNvSpPr/>
            <p:nvPr/>
          </p:nvSpPr>
          <p:spPr>
            <a:xfrm flipH="false" flipV="false" rot="0">
              <a:off x="0" y="0"/>
              <a:ext cx="5173881" cy="514902"/>
            </a:xfrm>
            <a:custGeom>
              <a:avLst/>
              <a:gdLst/>
              <a:ahLst/>
              <a:cxnLst/>
              <a:rect r="r" b="b" t="t" l="l"/>
              <a:pathLst>
                <a:path h="514902" w="5173881">
                  <a:moveTo>
                    <a:pt x="0" y="0"/>
                  </a:moveTo>
                  <a:lnTo>
                    <a:pt x="5173881" y="0"/>
                  </a:lnTo>
                  <a:lnTo>
                    <a:pt x="5173881" y="514902"/>
                  </a:lnTo>
                  <a:lnTo>
                    <a:pt x="0" y="514902"/>
                  </a:lnTo>
                  <a:close/>
                </a:path>
              </a:pathLst>
            </a:custGeom>
            <a:solidFill>
              <a:srgbClr val="9AAD3A"/>
            </a:solidFill>
          </p:spPr>
        </p:sp>
        <p:sp>
          <p:nvSpPr>
            <p:cNvPr name="TextBox 7" id="7"/>
            <p:cNvSpPr txBox="true"/>
            <p:nvPr/>
          </p:nvSpPr>
          <p:spPr>
            <a:xfrm>
              <a:off x="0" y="-47625"/>
              <a:ext cx="5173881" cy="562527"/>
            </a:xfrm>
            <a:prstGeom prst="rect">
              <a:avLst/>
            </a:prstGeom>
          </p:spPr>
          <p:txBody>
            <a:bodyPr anchor="ctr" rtlCol="false" tIns="50800" lIns="50800" bIns="50800" rIns="50800"/>
            <a:lstStyle/>
            <a:p>
              <a:pPr algn="ctr">
                <a:lnSpc>
                  <a:spcPts val="3532"/>
                </a:lnSpc>
              </a:pPr>
            </a:p>
          </p:txBody>
        </p:sp>
      </p:grpSp>
      <p:grpSp>
        <p:nvGrpSpPr>
          <p:cNvPr name="Group 8" id="8"/>
          <p:cNvGrpSpPr/>
          <p:nvPr/>
        </p:nvGrpSpPr>
        <p:grpSpPr>
          <a:xfrm rot="0">
            <a:off x="16540093" y="1028700"/>
            <a:ext cx="719207" cy="719207"/>
            <a:chOff x="0" y="0"/>
            <a:chExt cx="189421" cy="189421"/>
          </a:xfrm>
        </p:grpSpPr>
        <p:sp>
          <p:nvSpPr>
            <p:cNvPr name="Freeform 9" id="9"/>
            <p:cNvSpPr/>
            <p:nvPr/>
          </p:nvSpPr>
          <p:spPr>
            <a:xfrm flipH="false" flipV="false" rot="0">
              <a:off x="0" y="0"/>
              <a:ext cx="189421" cy="189421"/>
            </a:xfrm>
            <a:custGeom>
              <a:avLst/>
              <a:gdLst/>
              <a:ahLst/>
              <a:cxnLst/>
              <a:rect r="r" b="b" t="t" l="l"/>
              <a:pathLst>
                <a:path h="189421" w="189421">
                  <a:moveTo>
                    <a:pt x="0" y="0"/>
                  </a:moveTo>
                  <a:lnTo>
                    <a:pt x="189421" y="0"/>
                  </a:lnTo>
                  <a:lnTo>
                    <a:pt x="189421" y="189421"/>
                  </a:lnTo>
                  <a:lnTo>
                    <a:pt x="0" y="189421"/>
                  </a:lnTo>
                  <a:close/>
                </a:path>
              </a:pathLst>
            </a:custGeom>
            <a:solidFill>
              <a:srgbClr val="123C48"/>
            </a:solidFill>
          </p:spPr>
        </p:sp>
        <p:sp>
          <p:nvSpPr>
            <p:cNvPr name="TextBox 10" id="10"/>
            <p:cNvSpPr txBox="true"/>
            <p:nvPr/>
          </p:nvSpPr>
          <p:spPr>
            <a:xfrm>
              <a:off x="0" y="-47625"/>
              <a:ext cx="189421" cy="237046"/>
            </a:xfrm>
            <a:prstGeom prst="rect">
              <a:avLst/>
            </a:prstGeom>
          </p:spPr>
          <p:txBody>
            <a:bodyPr anchor="ctr" rtlCol="false" tIns="50800" lIns="50800" bIns="50800" rIns="50800"/>
            <a:lstStyle/>
            <a:p>
              <a:pPr algn="ctr">
                <a:lnSpc>
                  <a:spcPts val="3532"/>
                </a:lnSpc>
              </a:pPr>
            </a:p>
          </p:txBody>
        </p:sp>
      </p:grpSp>
      <p:sp>
        <p:nvSpPr>
          <p:cNvPr name="TextBox 11" id="11"/>
          <p:cNvSpPr txBox="true"/>
          <p:nvPr/>
        </p:nvSpPr>
        <p:spPr>
          <a:xfrm rot="0">
            <a:off x="5046009" y="2362747"/>
            <a:ext cx="8795492" cy="2994623"/>
          </a:xfrm>
          <a:prstGeom prst="rect">
            <a:avLst/>
          </a:prstGeom>
        </p:spPr>
        <p:txBody>
          <a:bodyPr anchor="t" rtlCol="false" tIns="0" lIns="0" bIns="0" rIns="0">
            <a:spAutoFit/>
          </a:bodyPr>
          <a:lstStyle/>
          <a:p>
            <a:pPr algn="l">
              <a:lnSpc>
                <a:spcPts val="11654"/>
              </a:lnSpc>
            </a:pPr>
            <a:r>
              <a:rPr lang="en-US" sz="10594">
                <a:solidFill>
                  <a:srgbClr val="206F59"/>
                </a:solidFill>
                <a:latin typeface="Higuen Elegant Serif"/>
                <a:ea typeface="Higuen Elegant Serif"/>
                <a:cs typeface="Higuen Elegant Serif"/>
                <a:sym typeface="Higuen Elegant Serif"/>
              </a:rPr>
              <a:t>Moderasi Beragama</a:t>
            </a:r>
          </a:p>
        </p:txBody>
      </p:sp>
      <p:sp>
        <p:nvSpPr>
          <p:cNvPr name="TextBox 12" id="12"/>
          <p:cNvSpPr txBox="true"/>
          <p:nvPr/>
        </p:nvSpPr>
        <p:spPr>
          <a:xfrm rot="0">
            <a:off x="5752661" y="6916057"/>
            <a:ext cx="5628903" cy="431208"/>
          </a:xfrm>
          <a:prstGeom prst="rect">
            <a:avLst/>
          </a:prstGeom>
        </p:spPr>
        <p:txBody>
          <a:bodyPr anchor="t" rtlCol="false" tIns="0" lIns="0" bIns="0" rIns="0">
            <a:spAutoFit/>
          </a:bodyPr>
          <a:lstStyle/>
          <a:p>
            <a:pPr algn="ctr">
              <a:lnSpc>
                <a:spcPts val="3532"/>
              </a:lnSpc>
              <a:spcBef>
                <a:spcPct val="0"/>
              </a:spcBef>
            </a:pPr>
            <a:r>
              <a:rPr lang="en-US" sz="2523">
                <a:solidFill>
                  <a:srgbClr val="242125"/>
                </a:solidFill>
                <a:latin typeface="DM Sans"/>
                <a:ea typeface="DM Sans"/>
                <a:cs typeface="DM Sans"/>
                <a:sym typeface="DM Sans"/>
              </a:rPr>
              <a:t>Pendidikan Agama Islam || </a:t>
            </a:r>
            <a:r>
              <a:rPr lang="en-US" sz="2523">
                <a:solidFill>
                  <a:srgbClr val="242125"/>
                </a:solidFill>
                <a:latin typeface="DM Sans"/>
                <a:ea typeface="DM Sans"/>
                <a:cs typeface="DM Sans"/>
                <a:sym typeface="DM Sans"/>
              </a:rPr>
              <a:t>Kelompok 8</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AF1"/>
        </a:solidFill>
      </p:bgPr>
    </p:bg>
    <p:spTree>
      <p:nvGrpSpPr>
        <p:cNvPr id="1" name=""/>
        <p:cNvGrpSpPr/>
        <p:nvPr/>
      </p:nvGrpSpPr>
      <p:grpSpPr>
        <a:xfrm>
          <a:off x="0" y="0"/>
          <a:ext cx="0" cy="0"/>
          <a:chOff x="0" y="0"/>
          <a:chExt cx="0" cy="0"/>
        </a:xfrm>
      </p:grpSpPr>
      <p:sp>
        <p:nvSpPr>
          <p:cNvPr name="Freeform 2" id="2"/>
          <p:cNvSpPr/>
          <p:nvPr/>
        </p:nvSpPr>
        <p:spPr>
          <a:xfrm flipH="true" flipV="true" rot="8086697">
            <a:off x="7732095" y="-2260625"/>
            <a:ext cx="12858448" cy="12858448"/>
          </a:xfrm>
          <a:custGeom>
            <a:avLst/>
            <a:gdLst/>
            <a:ahLst/>
            <a:cxnLst/>
            <a:rect r="r" b="b" t="t" l="l"/>
            <a:pathLst>
              <a:path h="12858448" w="12858448">
                <a:moveTo>
                  <a:pt x="12858448" y="12858448"/>
                </a:moveTo>
                <a:lnTo>
                  <a:pt x="0" y="12858448"/>
                </a:lnTo>
                <a:lnTo>
                  <a:pt x="0" y="0"/>
                </a:lnTo>
                <a:lnTo>
                  <a:pt x="12858448" y="0"/>
                </a:lnTo>
                <a:lnTo>
                  <a:pt x="12858448" y="12858448"/>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4168599"/>
            <a:ext cx="10526064" cy="6581337"/>
            <a:chOff x="0" y="0"/>
            <a:chExt cx="2772297" cy="1733356"/>
          </a:xfrm>
        </p:grpSpPr>
        <p:sp>
          <p:nvSpPr>
            <p:cNvPr name="Freeform 4" id="4"/>
            <p:cNvSpPr/>
            <p:nvPr/>
          </p:nvSpPr>
          <p:spPr>
            <a:xfrm flipH="false" flipV="false" rot="0">
              <a:off x="0" y="0"/>
              <a:ext cx="2772296" cy="1733356"/>
            </a:xfrm>
            <a:custGeom>
              <a:avLst/>
              <a:gdLst/>
              <a:ahLst/>
              <a:cxnLst/>
              <a:rect r="r" b="b" t="t" l="l"/>
              <a:pathLst>
                <a:path h="1733356" w="2772296">
                  <a:moveTo>
                    <a:pt x="0" y="0"/>
                  </a:moveTo>
                  <a:lnTo>
                    <a:pt x="2772296" y="0"/>
                  </a:lnTo>
                  <a:lnTo>
                    <a:pt x="2772296" y="1733356"/>
                  </a:lnTo>
                  <a:lnTo>
                    <a:pt x="0" y="1733356"/>
                  </a:lnTo>
                  <a:close/>
                </a:path>
              </a:pathLst>
            </a:custGeom>
            <a:solidFill>
              <a:srgbClr val="206F59"/>
            </a:solidFill>
          </p:spPr>
        </p:sp>
        <p:sp>
          <p:nvSpPr>
            <p:cNvPr name="TextBox 5" id="5"/>
            <p:cNvSpPr txBox="true"/>
            <p:nvPr/>
          </p:nvSpPr>
          <p:spPr>
            <a:xfrm>
              <a:off x="0" y="-47625"/>
              <a:ext cx="2772297" cy="1780981"/>
            </a:xfrm>
            <a:prstGeom prst="rect">
              <a:avLst/>
            </a:prstGeom>
          </p:spPr>
          <p:txBody>
            <a:bodyPr anchor="ctr" rtlCol="false" tIns="50800" lIns="50800" bIns="50800" rIns="50800"/>
            <a:lstStyle/>
            <a:p>
              <a:pPr algn="ctr">
                <a:lnSpc>
                  <a:spcPts val="3532"/>
                </a:lnSpc>
              </a:pPr>
            </a:p>
          </p:txBody>
        </p:sp>
      </p:grpSp>
      <p:sp>
        <p:nvSpPr>
          <p:cNvPr name="TextBox 6" id="6"/>
          <p:cNvSpPr txBox="true"/>
          <p:nvPr/>
        </p:nvSpPr>
        <p:spPr>
          <a:xfrm rot="0">
            <a:off x="1974163" y="2410350"/>
            <a:ext cx="7577579" cy="1595120"/>
          </a:xfrm>
          <a:prstGeom prst="rect">
            <a:avLst/>
          </a:prstGeom>
        </p:spPr>
        <p:txBody>
          <a:bodyPr anchor="t" rtlCol="false" tIns="0" lIns="0" bIns="0" rIns="0">
            <a:spAutoFit/>
          </a:bodyPr>
          <a:lstStyle/>
          <a:p>
            <a:pPr algn="l">
              <a:lnSpc>
                <a:spcPts val="6160"/>
              </a:lnSpc>
            </a:pPr>
            <a:r>
              <a:rPr lang="en-US" sz="5600">
                <a:solidFill>
                  <a:srgbClr val="206F59"/>
                </a:solidFill>
                <a:latin typeface="Higuen Elegant Serif"/>
                <a:ea typeface="Higuen Elegant Serif"/>
                <a:cs typeface="Higuen Elegant Serif"/>
                <a:sym typeface="Higuen Elegant Serif"/>
              </a:rPr>
              <a:t>Moderasi beragama di Indonesia</a:t>
            </a:r>
          </a:p>
        </p:txBody>
      </p:sp>
      <p:sp>
        <p:nvSpPr>
          <p:cNvPr name="TextBox 7" id="7"/>
          <p:cNvSpPr txBox="true"/>
          <p:nvPr/>
        </p:nvSpPr>
        <p:spPr>
          <a:xfrm rot="0">
            <a:off x="1974163" y="4111449"/>
            <a:ext cx="8398164" cy="3453130"/>
          </a:xfrm>
          <a:prstGeom prst="rect">
            <a:avLst/>
          </a:prstGeom>
        </p:spPr>
        <p:txBody>
          <a:bodyPr anchor="t" rtlCol="false" tIns="0" lIns="0" bIns="0" rIns="0">
            <a:spAutoFit/>
          </a:bodyPr>
          <a:lstStyle/>
          <a:p>
            <a:pPr algn="just">
              <a:lnSpc>
                <a:spcPts val="3919"/>
              </a:lnSpc>
            </a:pPr>
          </a:p>
          <a:p>
            <a:pPr algn="just">
              <a:lnSpc>
                <a:spcPts val="3919"/>
              </a:lnSpc>
            </a:pPr>
            <a:r>
              <a:rPr lang="en-US" sz="2799">
                <a:solidFill>
                  <a:srgbClr val="FDFAF1"/>
                </a:solidFill>
                <a:latin typeface="DM Sans"/>
                <a:ea typeface="DM Sans"/>
                <a:cs typeface="DM Sans"/>
                <a:sym typeface="DM Sans"/>
              </a:rPr>
              <a:t>• Indonesia sebagai negara multikultural dan         multiagama</a:t>
            </a:r>
          </a:p>
          <a:p>
            <a:pPr algn="just">
              <a:lnSpc>
                <a:spcPts val="3919"/>
              </a:lnSpc>
            </a:pPr>
            <a:r>
              <a:rPr lang="en-US" sz="2799">
                <a:solidFill>
                  <a:srgbClr val="FDFAF1"/>
                </a:solidFill>
                <a:latin typeface="DM Sans"/>
                <a:ea typeface="DM Sans"/>
                <a:cs typeface="DM Sans"/>
                <a:sym typeface="DM Sans"/>
              </a:rPr>
              <a:t>• Moderasi beragama memperkuat persatuan dan kesatuan</a:t>
            </a:r>
          </a:p>
          <a:p>
            <a:pPr algn="just">
              <a:lnSpc>
                <a:spcPts val="3919"/>
              </a:lnSpc>
            </a:pPr>
            <a:r>
              <a:rPr lang="en-US" sz="2799">
                <a:solidFill>
                  <a:srgbClr val="FDFAF1"/>
                </a:solidFill>
                <a:latin typeface="DM Sans"/>
                <a:ea typeface="DM Sans"/>
                <a:cs typeface="DM Sans"/>
                <a:sym typeface="DM Sans"/>
              </a:rPr>
              <a:t>• Sejalan dengan nilai Pancasila dan Bhinneka Tunggal Ika</a:t>
            </a:r>
          </a:p>
        </p:txBody>
      </p:sp>
      <p:grpSp>
        <p:nvGrpSpPr>
          <p:cNvPr name="Group 8" id="8"/>
          <p:cNvGrpSpPr/>
          <p:nvPr/>
        </p:nvGrpSpPr>
        <p:grpSpPr>
          <a:xfrm rot="0">
            <a:off x="14767317" y="2099382"/>
            <a:ext cx="1089478" cy="1089478"/>
            <a:chOff x="0" y="0"/>
            <a:chExt cx="286941" cy="286941"/>
          </a:xfrm>
        </p:grpSpPr>
        <p:sp>
          <p:nvSpPr>
            <p:cNvPr name="Freeform 9" id="9"/>
            <p:cNvSpPr/>
            <p:nvPr/>
          </p:nvSpPr>
          <p:spPr>
            <a:xfrm flipH="false" flipV="false" rot="0">
              <a:off x="0" y="0"/>
              <a:ext cx="286941" cy="286941"/>
            </a:xfrm>
            <a:custGeom>
              <a:avLst/>
              <a:gdLst/>
              <a:ahLst/>
              <a:cxnLst/>
              <a:rect r="r" b="b" t="t" l="l"/>
              <a:pathLst>
                <a:path h="286941" w="286941">
                  <a:moveTo>
                    <a:pt x="0" y="0"/>
                  </a:moveTo>
                  <a:lnTo>
                    <a:pt x="286941" y="0"/>
                  </a:lnTo>
                  <a:lnTo>
                    <a:pt x="286941" y="286941"/>
                  </a:lnTo>
                  <a:lnTo>
                    <a:pt x="0" y="286941"/>
                  </a:lnTo>
                  <a:close/>
                </a:path>
              </a:pathLst>
            </a:custGeom>
            <a:solidFill>
              <a:srgbClr val="206F59"/>
            </a:solidFill>
          </p:spPr>
        </p:sp>
        <p:sp>
          <p:nvSpPr>
            <p:cNvPr name="TextBox 10" id="10"/>
            <p:cNvSpPr txBox="true"/>
            <p:nvPr/>
          </p:nvSpPr>
          <p:spPr>
            <a:xfrm>
              <a:off x="0" y="-47625"/>
              <a:ext cx="286941" cy="334566"/>
            </a:xfrm>
            <a:prstGeom prst="rect">
              <a:avLst/>
            </a:prstGeom>
          </p:spPr>
          <p:txBody>
            <a:bodyPr anchor="ctr" rtlCol="false" tIns="50800" lIns="50800" bIns="50800" rIns="50800"/>
            <a:lstStyle/>
            <a:p>
              <a:pPr algn="ctr">
                <a:lnSpc>
                  <a:spcPts val="3532"/>
                </a:lnSpc>
              </a:pPr>
            </a:p>
          </p:txBody>
        </p:sp>
      </p:gr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DFAF1"/>
        </a:solidFill>
      </p:bgPr>
    </p:bg>
    <p:spTree>
      <p:nvGrpSpPr>
        <p:cNvPr id="1" name=""/>
        <p:cNvGrpSpPr/>
        <p:nvPr/>
      </p:nvGrpSpPr>
      <p:grpSpPr>
        <a:xfrm>
          <a:off x="0" y="0"/>
          <a:ext cx="0" cy="0"/>
          <a:chOff x="0" y="0"/>
          <a:chExt cx="0" cy="0"/>
        </a:xfrm>
      </p:grpSpPr>
      <p:sp>
        <p:nvSpPr>
          <p:cNvPr name="Freeform 2" id="2"/>
          <p:cNvSpPr/>
          <p:nvPr/>
        </p:nvSpPr>
        <p:spPr>
          <a:xfrm flipH="true" flipV="true" rot="0">
            <a:off x="-4863859" y="1028700"/>
            <a:ext cx="11072459" cy="11072459"/>
          </a:xfrm>
          <a:custGeom>
            <a:avLst/>
            <a:gdLst/>
            <a:ahLst/>
            <a:cxnLst/>
            <a:rect r="r" b="b" t="t" l="l"/>
            <a:pathLst>
              <a:path h="11072459" w="11072459">
                <a:moveTo>
                  <a:pt x="11072459" y="11072459"/>
                </a:moveTo>
                <a:lnTo>
                  <a:pt x="0" y="11072459"/>
                </a:lnTo>
                <a:lnTo>
                  <a:pt x="0" y="0"/>
                </a:lnTo>
                <a:lnTo>
                  <a:pt x="11072459" y="0"/>
                </a:lnTo>
                <a:lnTo>
                  <a:pt x="11072459" y="11072459"/>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90786" y="9258300"/>
            <a:ext cx="19602688" cy="3086100"/>
            <a:chOff x="0" y="0"/>
            <a:chExt cx="5162848" cy="812800"/>
          </a:xfrm>
        </p:grpSpPr>
        <p:sp>
          <p:nvSpPr>
            <p:cNvPr name="Freeform 4" id="4"/>
            <p:cNvSpPr/>
            <p:nvPr/>
          </p:nvSpPr>
          <p:spPr>
            <a:xfrm flipH="false" flipV="false" rot="0">
              <a:off x="0" y="0"/>
              <a:ext cx="5162848" cy="812800"/>
            </a:xfrm>
            <a:custGeom>
              <a:avLst/>
              <a:gdLst/>
              <a:ahLst/>
              <a:cxnLst/>
              <a:rect r="r" b="b" t="t" l="l"/>
              <a:pathLst>
                <a:path h="812800" w="5162848">
                  <a:moveTo>
                    <a:pt x="0" y="0"/>
                  </a:moveTo>
                  <a:lnTo>
                    <a:pt x="5162848" y="0"/>
                  </a:lnTo>
                  <a:lnTo>
                    <a:pt x="5162848" y="812800"/>
                  </a:lnTo>
                  <a:lnTo>
                    <a:pt x="0" y="812800"/>
                  </a:lnTo>
                  <a:close/>
                </a:path>
              </a:pathLst>
            </a:custGeom>
            <a:solidFill>
              <a:srgbClr val="9AAD3A"/>
            </a:solidFill>
          </p:spPr>
        </p:sp>
        <p:sp>
          <p:nvSpPr>
            <p:cNvPr name="TextBox 5" id="5"/>
            <p:cNvSpPr txBox="true"/>
            <p:nvPr/>
          </p:nvSpPr>
          <p:spPr>
            <a:xfrm>
              <a:off x="0" y="-47625"/>
              <a:ext cx="5162848" cy="860425"/>
            </a:xfrm>
            <a:prstGeom prst="rect">
              <a:avLst/>
            </a:prstGeom>
          </p:spPr>
          <p:txBody>
            <a:bodyPr anchor="ctr" rtlCol="false" tIns="50800" lIns="50800" bIns="50800" rIns="50800"/>
            <a:lstStyle/>
            <a:p>
              <a:pPr algn="ctr">
                <a:lnSpc>
                  <a:spcPts val="3532"/>
                </a:lnSpc>
              </a:pPr>
            </a:p>
          </p:txBody>
        </p:sp>
      </p:grpSp>
      <p:sp>
        <p:nvSpPr>
          <p:cNvPr name="TextBox 6" id="6"/>
          <p:cNvSpPr txBox="true"/>
          <p:nvPr/>
        </p:nvSpPr>
        <p:spPr>
          <a:xfrm rot="0">
            <a:off x="7312367" y="3468511"/>
            <a:ext cx="9587329" cy="3454753"/>
          </a:xfrm>
          <a:prstGeom prst="rect">
            <a:avLst/>
          </a:prstGeom>
        </p:spPr>
        <p:txBody>
          <a:bodyPr anchor="t" rtlCol="false" tIns="0" lIns="0" bIns="0" rIns="0">
            <a:spAutoFit/>
          </a:bodyPr>
          <a:lstStyle/>
          <a:p>
            <a:pPr algn="l">
              <a:lnSpc>
                <a:spcPts val="13411"/>
              </a:lnSpc>
            </a:pPr>
            <a:r>
              <a:rPr lang="en-US" sz="12191">
                <a:solidFill>
                  <a:srgbClr val="206F59"/>
                </a:solidFill>
                <a:latin typeface="Higuen Elegant Serif"/>
                <a:ea typeface="Higuen Elegant Serif"/>
                <a:cs typeface="Higuen Elegant Serif"/>
                <a:sym typeface="Higuen Elegant Serif"/>
              </a:rPr>
              <a:t>Barakallahu fiikum</a:t>
            </a:r>
          </a:p>
        </p:txBody>
      </p:sp>
      <p:grpSp>
        <p:nvGrpSpPr>
          <p:cNvPr name="Group 7" id="7"/>
          <p:cNvGrpSpPr/>
          <p:nvPr/>
        </p:nvGrpSpPr>
        <p:grpSpPr>
          <a:xfrm rot="0">
            <a:off x="16540093" y="1028700"/>
            <a:ext cx="719207" cy="719207"/>
            <a:chOff x="0" y="0"/>
            <a:chExt cx="189421" cy="189421"/>
          </a:xfrm>
        </p:grpSpPr>
        <p:sp>
          <p:nvSpPr>
            <p:cNvPr name="Freeform 8" id="8"/>
            <p:cNvSpPr/>
            <p:nvPr/>
          </p:nvSpPr>
          <p:spPr>
            <a:xfrm flipH="false" flipV="false" rot="0">
              <a:off x="0" y="0"/>
              <a:ext cx="189421" cy="189421"/>
            </a:xfrm>
            <a:custGeom>
              <a:avLst/>
              <a:gdLst/>
              <a:ahLst/>
              <a:cxnLst/>
              <a:rect r="r" b="b" t="t" l="l"/>
              <a:pathLst>
                <a:path h="189421" w="189421">
                  <a:moveTo>
                    <a:pt x="0" y="0"/>
                  </a:moveTo>
                  <a:lnTo>
                    <a:pt x="189421" y="0"/>
                  </a:lnTo>
                  <a:lnTo>
                    <a:pt x="189421" y="189421"/>
                  </a:lnTo>
                  <a:lnTo>
                    <a:pt x="0" y="189421"/>
                  </a:lnTo>
                  <a:close/>
                </a:path>
              </a:pathLst>
            </a:custGeom>
            <a:solidFill>
              <a:srgbClr val="123C48"/>
            </a:solidFill>
          </p:spPr>
        </p:sp>
        <p:sp>
          <p:nvSpPr>
            <p:cNvPr name="TextBox 9" id="9"/>
            <p:cNvSpPr txBox="true"/>
            <p:nvPr/>
          </p:nvSpPr>
          <p:spPr>
            <a:xfrm>
              <a:off x="0" y="-47625"/>
              <a:ext cx="189421" cy="237046"/>
            </a:xfrm>
            <a:prstGeom prst="rect">
              <a:avLst/>
            </a:prstGeom>
          </p:spPr>
          <p:txBody>
            <a:bodyPr anchor="ctr" rtlCol="false" tIns="50800" lIns="50800" bIns="50800" rIns="50800"/>
            <a:lstStyle/>
            <a:p>
              <a:pPr algn="ctr">
                <a:lnSpc>
                  <a:spcPts val="3532"/>
                </a:lnSpc>
              </a:pPr>
            </a:p>
          </p:txBody>
        </p:sp>
      </p:gr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AF1"/>
        </a:solidFill>
      </p:bgPr>
    </p:bg>
    <p:spTree>
      <p:nvGrpSpPr>
        <p:cNvPr id="1" name=""/>
        <p:cNvGrpSpPr/>
        <p:nvPr/>
      </p:nvGrpSpPr>
      <p:grpSpPr>
        <a:xfrm>
          <a:off x="0" y="0"/>
          <a:ext cx="0" cy="0"/>
          <a:chOff x="0" y="0"/>
          <a:chExt cx="0" cy="0"/>
        </a:xfrm>
      </p:grpSpPr>
      <p:sp>
        <p:nvSpPr>
          <p:cNvPr name="Freeform 2" id="2"/>
          <p:cNvSpPr/>
          <p:nvPr/>
        </p:nvSpPr>
        <p:spPr>
          <a:xfrm flipH="true" flipV="true" rot="2883477">
            <a:off x="-3386376" y="-1414413"/>
            <a:ext cx="6093050" cy="6093050"/>
          </a:xfrm>
          <a:custGeom>
            <a:avLst/>
            <a:gdLst/>
            <a:ahLst/>
            <a:cxnLst/>
            <a:rect r="r" b="b" t="t" l="l"/>
            <a:pathLst>
              <a:path h="6093050" w="6093050">
                <a:moveTo>
                  <a:pt x="6093050" y="6093050"/>
                </a:moveTo>
                <a:lnTo>
                  <a:pt x="0" y="6093050"/>
                </a:lnTo>
                <a:lnTo>
                  <a:pt x="0" y="0"/>
                </a:lnTo>
                <a:lnTo>
                  <a:pt x="6093050" y="0"/>
                </a:lnTo>
                <a:lnTo>
                  <a:pt x="6093050" y="609305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8100000">
            <a:off x="16043270" y="-901190"/>
            <a:ext cx="6093050" cy="6093050"/>
          </a:xfrm>
          <a:custGeom>
            <a:avLst/>
            <a:gdLst/>
            <a:ahLst/>
            <a:cxnLst/>
            <a:rect r="r" b="b" t="t" l="l"/>
            <a:pathLst>
              <a:path h="6093050" w="6093050">
                <a:moveTo>
                  <a:pt x="6093049" y="6093050"/>
                </a:moveTo>
                <a:lnTo>
                  <a:pt x="0" y="6093050"/>
                </a:lnTo>
                <a:lnTo>
                  <a:pt x="0" y="0"/>
                </a:lnTo>
                <a:lnTo>
                  <a:pt x="6093049" y="0"/>
                </a:lnTo>
                <a:lnTo>
                  <a:pt x="6093049" y="609305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448328" y="9258300"/>
            <a:ext cx="19644580" cy="1955018"/>
            <a:chOff x="0" y="0"/>
            <a:chExt cx="5173881" cy="514902"/>
          </a:xfrm>
        </p:grpSpPr>
        <p:sp>
          <p:nvSpPr>
            <p:cNvPr name="Freeform 5" id="5"/>
            <p:cNvSpPr/>
            <p:nvPr/>
          </p:nvSpPr>
          <p:spPr>
            <a:xfrm flipH="false" flipV="false" rot="0">
              <a:off x="0" y="0"/>
              <a:ext cx="5173881" cy="514902"/>
            </a:xfrm>
            <a:custGeom>
              <a:avLst/>
              <a:gdLst/>
              <a:ahLst/>
              <a:cxnLst/>
              <a:rect r="r" b="b" t="t" l="l"/>
              <a:pathLst>
                <a:path h="514902" w="5173881">
                  <a:moveTo>
                    <a:pt x="0" y="0"/>
                  </a:moveTo>
                  <a:lnTo>
                    <a:pt x="5173881" y="0"/>
                  </a:lnTo>
                  <a:lnTo>
                    <a:pt x="5173881" y="514902"/>
                  </a:lnTo>
                  <a:lnTo>
                    <a:pt x="0" y="514902"/>
                  </a:lnTo>
                  <a:close/>
                </a:path>
              </a:pathLst>
            </a:custGeom>
            <a:solidFill>
              <a:srgbClr val="9AAD3A"/>
            </a:solidFill>
          </p:spPr>
        </p:sp>
        <p:sp>
          <p:nvSpPr>
            <p:cNvPr name="TextBox 6" id="6"/>
            <p:cNvSpPr txBox="true"/>
            <p:nvPr/>
          </p:nvSpPr>
          <p:spPr>
            <a:xfrm>
              <a:off x="0" y="-47625"/>
              <a:ext cx="5173881" cy="562527"/>
            </a:xfrm>
            <a:prstGeom prst="rect">
              <a:avLst/>
            </a:prstGeom>
          </p:spPr>
          <p:txBody>
            <a:bodyPr anchor="ctr" rtlCol="false" tIns="50800" lIns="50800" bIns="50800" rIns="50800"/>
            <a:lstStyle/>
            <a:p>
              <a:pPr algn="ctr">
                <a:lnSpc>
                  <a:spcPts val="3532"/>
                </a:lnSpc>
              </a:pPr>
            </a:p>
          </p:txBody>
        </p:sp>
      </p:grpSp>
      <p:sp>
        <p:nvSpPr>
          <p:cNvPr name="TextBox 7" id="7"/>
          <p:cNvSpPr txBox="true"/>
          <p:nvPr/>
        </p:nvSpPr>
        <p:spPr>
          <a:xfrm rot="0">
            <a:off x="4976216" y="1727362"/>
            <a:ext cx="8795492" cy="1516962"/>
          </a:xfrm>
          <a:prstGeom prst="rect">
            <a:avLst/>
          </a:prstGeom>
        </p:spPr>
        <p:txBody>
          <a:bodyPr anchor="t" rtlCol="false" tIns="0" lIns="0" bIns="0" rIns="0">
            <a:spAutoFit/>
          </a:bodyPr>
          <a:lstStyle/>
          <a:p>
            <a:pPr algn="l">
              <a:lnSpc>
                <a:spcPts val="11654"/>
              </a:lnSpc>
            </a:pPr>
            <a:r>
              <a:rPr lang="en-US" sz="10594">
                <a:solidFill>
                  <a:srgbClr val="206F59"/>
                </a:solidFill>
                <a:latin typeface="Higuen Elegant Serif"/>
                <a:ea typeface="Higuen Elegant Serif"/>
                <a:cs typeface="Higuen Elegant Serif"/>
                <a:sym typeface="Higuen Elegant Serif"/>
              </a:rPr>
              <a:t>Kelompok 8</a:t>
            </a:r>
          </a:p>
        </p:txBody>
      </p:sp>
      <p:sp>
        <p:nvSpPr>
          <p:cNvPr name="TextBox 8" id="8"/>
          <p:cNvSpPr txBox="true"/>
          <p:nvPr/>
        </p:nvSpPr>
        <p:spPr>
          <a:xfrm rot="0">
            <a:off x="4976216" y="3251916"/>
            <a:ext cx="7715269" cy="3201856"/>
          </a:xfrm>
          <a:prstGeom prst="rect">
            <a:avLst/>
          </a:prstGeom>
        </p:spPr>
        <p:txBody>
          <a:bodyPr anchor="t" rtlCol="false" tIns="0" lIns="0" bIns="0" rIns="0">
            <a:spAutoFit/>
          </a:bodyPr>
          <a:lstStyle/>
          <a:p>
            <a:pPr algn="just">
              <a:lnSpc>
                <a:spcPts val="4224"/>
              </a:lnSpc>
            </a:pPr>
            <a:r>
              <a:rPr lang="en-US" sz="3017">
                <a:solidFill>
                  <a:srgbClr val="242125"/>
                </a:solidFill>
                <a:latin typeface="DM Sans"/>
                <a:ea typeface="DM Sans"/>
                <a:cs typeface="DM Sans"/>
                <a:sym typeface="DM Sans"/>
              </a:rPr>
              <a:t>1.	DIBA LINTANG SYAFIIQOH 	(2515041007)</a:t>
            </a:r>
          </a:p>
          <a:p>
            <a:pPr algn="just">
              <a:lnSpc>
                <a:spcPts val="4224"/>
              </a:lnSpc>
            </a:pPr>
            <a:r>
              <a:rPr lang="en-US" sz="3017">
                <a:solidFill>
                  <a:srgbClr val="242125"/>
                </a:solidFill>
                <a:latin typeface="DM Sans"/>
                <a:ea typeface="DM Sans"/>
                <a:cs typeface="DM Sans"/>
                <a:sym typeface="DM Sans"/>
              </a:rPr>
              <a:t>2.	REVA APRILIA 	(2515041035)</a:t>
            </a:r>
          </a:p>
          <a:p>
            <a:pPr algn="just">
              <a:lnSpc>
                <a:spcPts val="4224"/>
              </a:lnSpc>
            </a:pPr>
            <a:r>
              <a:rPr lang="en-US" sz="3017">
                <a:solidFill>
                  <a:srgbClr val="242125"/>
                </a:solidFill>
                <a:latin typeface="DM Sans"/>
                <a:ea typeface="DM Sans"/>
                <a:cs typeface="DM Sans"/>
                <a:sym typeface="DM Sans"/>
              </a:rPr>
              <a:t>3.	LYRA AULIA FEBRIYANTI 	(2515041037)</a:t>
            </a:r>
          </a:p>
          <a:p>
            <a:pPr algn="just">
              <a:lnSpc>
                <a:spcPts val="4224"/>
              </a:lnSpc>
            </a:pPr>
            <a:r>
              <a:rPr lang="en-US" sz="3017">
                <a:solidFill>
                  <a:srgbClr val="242125"/>
                </a:solidFill>
                <a:latin typeface="DM Sans"/>
                <a:ea typeface="DM Sans"/>
                <a:cs typeface="DM Sans"/>
                <a:sym typeface="DM Sans"/>
              </a:rPr>
              <a:t>4.	AGRA ZIANO FIRDAUS 	(2515041055)</a:t>
            </a:r>
          </a:p>
          <a:p>
            <a:pPr algn="just">
              <a:lnSpc>
                <a:spcPts val="4224"/>
              </a:lnSpc>
            </a:pPr>
            <a:r>
              <a:rPr lang="en-US" sz="3017">
                <a:solidFill>
                  <a:srgbClr val="242125"/>
                </a:solidFill>
                <a:latin typeface="DM Sans"/>
                <a:ea typeface="DM Sans"/>
                <a:cs typeface="DM Sans"/>
                <a:sym typeface="DM Sans"/>
              </a:rPr>
              <a:t>5.	BAGAS ARYA PUTRA 	(2515041061)</a:t>
            </a:r>
          </a:p>
          <a:p>
            <a:pPr algn="just">
              <a:lnSpc>
                <a:spcPts val="4224"/>
              </a:lnSpc>
              <a:spcBef>
                <a:spcPct val="0"/>
              </a:spcBef>
            </a:pPr>
          </a:p>
        </p:txBody>
      </p:sp>
      <p:grpSp>
        <p:nvGrpSpPr>
          <p:cNvPr name="Group 9" id="9"/>
          <p:cNvGrpSpPr/>
          <p:nvPr/>
        </p:nvGrpSpPr>
        <p:grpSpPr>
          <a:xfrm rot="0">
            <a:off x="4257009" y="912905"/>
            <a:ext cx="719207" cy="719207"/>
            <a:chOff x="0" y="0"/>
            <a:chExt cx="189421" cy="189421"/>
          </a:xfrm>
        </p:grpSpPr>
        <p:sp>
          <p:nvSpPr>
            <p:cNvPr name="Freeform 10" id="10"/>
            <p:cNvSpPr/>
            <p:nvPr/>
          </p:nvSpPr>
          <p:spPr>
            <a:xfrm flipH="false" flipV="false" rot="0">
              <a:off x="0" y="0"/>
              <a:ext cx="189421" cy="189421"/>
            </a:xfrm>
            <a:custGeom>
              <a:avLst/>
              <a:gdLst/>
              <a:ahLst/>
              <a:cxnLst/>
              <a:rect r="r" b="b" t="t" l="l"/>
              <a:pathLst>
                <a:path h="189421" w="189421">
                  <a:moveTo>
                    <a:pt x="0" y="0"/>
                  </a:moveTo>
                  <a:lnTo>
                    <a:pt x="189421" y="0"/>
                  </a:lnTo>
                  <a:lnTo>
                    <a:pt x="189421" y="189421"/>
                  </a:lnTo>
                  <a:lnTo>
                    <a:pt x="0" y="189421"/>
                  </a:lnTo>
                  <a:close/>
                </a:path>
              </a:pathLst>
            </a:custGeom>
            <a:solidFill>
              <a:srgbClr val="123C48"/>
            </a:solidFill>
          </p:spPr>
        </p:sp>
        <p:sp>
          <p:nvSpPr>
            <p:cNvPr name="TextBox 11" id="11"/>
            <p:cNvSpPr txBox="true"/>
            <p:nvPr/>
          </p:nvSpPr>
          <p:spPr>
            <a:xfrm>
              <a:off x="0" y="-47625"/>
              <a:ext cx="189421" cy="237046"/>
            </a:xfrm>
            <a:prstGeom prst="rect">
              <a:avLst/>
            </a:prstGeom>
          </p:spPr>
          <p:txBody>
            <a:bodyPr anchor="ctr" rtlCol="false" tIns="50800" lIns="50800" bIns="50800" rIns="50800"/>
            <a:lstStyle/>
            <a:p>
              <a:pPr algn="ctr">
                <a:lnSpc>
                  <a:spcPts val="3532"/>
                </a:lnSpc>
              </a:pPr>
            </a:p>
          </p:txBody>
        </p:sp>
      </p:gr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FAF1"/>
        </a:solidFill>
      </p:bgPr>
    </p:bg>
    <p:spTree>
      <p:nvGrpSpPr>
        <p:cNvPr id="1" name=""/>
        <p:cNvGrpSpPr/>
        <p:nvPr/>
      </p:nvGrpSpPr>
      <p:grpSpPr>
        <a:xfrm>
          <a:off x="0" y="0"/>
          <a:ext cx="0" cy="0"/>
          <a:chOff x="0" y="0"/>
          <a:chExt cx="0" cy="0"/>
        </a:xfrm>
      </p:grpSpPr>
      <p:sp>
        <p:nvSpPr>
          <p:cNvPr name="Freeform 2" id="2"/>
          <p:cNvSpPr/>
          <p:nvPr/>
        </p:nvSpPr>
        <p:spPr>
          <a:xfrm flipH="true" flipV="true" rot="8086697">
            <a:off x="-1528416" y="6348666"/>
            <a:ext cx="5819206" cy="5819206"/>
          </a:xfrm>
          <a:custGeom>
            <a:avLst/>
            <a:gdLst/>
            <a:ahLst/>
            <a:cxnLst/>
            <a:rect r="r" b="b" t="t" l="l"/>
            <a:pathLst>
              <a:path h="5819206" w="5819206">
                <a:moveTo>
                  <a:pt x="5819206" y="5819206"/>
                </a:moveTo>
                <a:lnTo>
                  <a:pt x="0" y="5819206"/>
                </a:lnTo>
                <a:lnTo>
                  <a:pt x="0" y="0"/>
                </a:lnTo>
                <a:lnTo>
                  <a:pt x="5819206" y="0"/>
                </a:lnTo>
                <a:lnTo>
                  <a:pt x="5819206" y="581920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8086697">
            <a:off x="6701122" y="6348697"/>
            <a:ext cx="5819206" cy="5819206"/>
          </a:xfrm>
          <a:custGeom>
            <a:avLst/>
            <a:gdLst/>
            <a:ahLst/>
            <a:cxnLst/>
            <a:rect r="r" b="b" t="t" l="l"/>
            <a:pathLst>
              <a:path h="5819206" w="5819206">
                <a:moveTo>
                  <a:pt x="5819206" y="5819206"/>
                </a:moveTo>
                <a:lnTo>
                  <a:pt x="0" y="5819206"/>
                </a:lnTo>
                <a:lnTo>
                  <a:pt x="0" y="0"/>
                </a:lnTo>
                <a:lnTo>
                  <a:pt x="5819206" y="0"/>
                </a:lnTo>
                <a:lnTo>
                  <a:pt x="5819206" y="581920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8086697">
            <a:off x="14930660" y="6348728"/>
            <a:ext cx="5819206" cy="5819206"/>
          </a:xfrm>
          <a:custGeom>
            <a:avLst/>
            <a:gdLst/>
            <a:ahLst/>
            <a:cxnLst/>
            <a:rect r="r" b="b" t="t" l="l"/>
            <a:pathLst>
              <a:path h="5819206" w="5819206">
                <a:moveTo>
                  <a:pt x="5819206" y="5819206"/>
                </a:moveTo>
                <a:lnTo>
                  <a:pt x="0" y="5819206"/>
                </a:lnTo>
                <a:lnTo>
                  <a:pt x="0" y="0"/>
                </a:lnTo>
                <a:lnTo>
                  <a:pt x="5819206" y="0"/>
                </a:lnTo>
                <a:lnTo>
                  <a:pt x="5819206" y="5819206"/>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11226297" y="1626434"/>
            <a:ext cx="5459206" cy="6737962"/>
            <a:chOff x="0" y="0"/>
            <a:chExt cx="845774" cy="1043887"/>
          </a:xfrm>
        </p:grpSpPr>
        <p:sp>
          <p:nvSpPr>
            <p:cNvPr name="Freeform 6" id="6"/>
            <p:cNvSpPr/>
            <p:nvPr/>
          </p:nvSpPr>
          <p:spPr>
            <a:xfrm flipH="false" flipV="false" rot="0">
              <a:off x="0" y="0"/>
              <a:ext cx="845774" cy="1043887"/>
            </a:xfrm>
            <a:custGeom>
              <a:avLst/>
              <a:gdLst/>
              <a:ahLst/>
              <a:cxnLst/>
              <a:rect r="r" b="b" t="t" l="l"/>
              <a:pathLst>
                <a:path h="1043887" w="845774">
                  <a:moveTo>
                    <a:pt x="0" y="0"/>
                  </a:moveTo>
                  <a:lnTo>
                    <a:pt x="845774" y="0"/>
                  </a:lnTo>
                  <a:lnTo>
                    <a:pt x="845774" y="1043887"/>
                  </a:lnTo>
                  <a:lnTo>
                    <a:pt x="0" y="1043887"/>
                  </a:lnTo>
                  <a:close/>
                </a:path>
              </a:pathLst>
            </a:custGeom>
            <a:blipFill>
              <a:blip r:embed="rId4"/>
              <a:stretch>
                <a:fillRect l="-42452" t="0" r="-42452" b="0"/>
              </a:stretch>
            </a:blipFill>
          </p:spPr>
        </p:sp>
      </p:grpSp>
      <p:grpSp>
        <p:nvGrpSpPr>
          <p:cNvPr name="Group 7" id="7"/>
          <p:cNvGrpSpPr/>
          <p:nvPr/>
        </p:nvGrpSpPr>
        <p:grpSpPr>
          <a:xfrm rot="0">
            <a:off x="15649259" y="1028700"/>
            <a:ext cx="1610041" cy="1610041"/>
            <a:chOff x="0" y="0"/>
            <a:chExt cx="424044" cy="424044"/>
          </a:xfrm>
        </p:grpSpPr>
        <p:sp>
          <p:nvSpPr>
            <p:cNvPr name="Freeform 8" id="8"/>
            <p:cNvSpPr/>
            <p:nvPr/>
          </p:nvSpPr>
          <p:spPr>
            <a:xfrm flipH="false" flipV="false" rot="0">
              <a:off x="0" y="0"/>
              <a:ext cx="424044" cy="424044"/>
            </a:xfrm>
            <a:custGeom>
              <a:avLst/>
              <a:gdLst/>
              <a:ahLst/>
              <a:cxnLst/>
              <a:rect r="r" b="b" t="t" l="l"/>
              <a:pathLst>
                <a:path h="424044" w="424044">
                  <a:moveTo>
                    <a:pt x="0" y="0"/>
                  </a:moveTo>
                  <a:lnTo>
                    <a:pt x="424044" y="0"/>
                  </a:lnTo>
                  <a:lnTo>
                    <a:pt x="424044" y="424044"/>
                  </a:lnTo>
                  <a:lnTo>
                    <a:pt x="0" y="424044"/>
                  </a:lnTo>
                  <a:close/>
                </a:path>
              </a:pathLst>
            </a:custGeom>
            <a:solidFill>
              <a:srgbClr val="9AAD3A"/>
            </a:solidFill>
          </p:spPr>
        </p:sp>
        <p:sp>
          <p:nvSpPr>
            <p:cNvPr name="TextBox 9" id="9"/>
            <p:cNvSpPr txBox="true"/>
            <p:nvPr/>
          </p:nvSpPr>
          <p:spPr>
            <a:xfrm>
              <a:off x="0" y="-47625"/>
              <a:ext cx="424044" cy="471669"/>
            </a:xfrm>
            <a:prstGeom prst="rect">
              <a:avLst/>
            </a:prstGeom>
          </p:spPr>
          <p:txBody>
            <a:bodyPr anchor="ctr" rtlCol="false" tIns="50800" lIns="50800" bIns="50800" rIns="50800"/>
            <a:lstStyle/>
            <a:p>
              <a:pPr algn="ctr">
                <a:lnSpc>
                  <a:spcPts val="3532"/>
                </a:lnSpc>
              </a:pPr>
            </a:p>
          </p:txBody>
        </p:sp>
      </p:grpSp>
      <p:sp>
        <p:nvSpPr>
          <p:cNvPr name="TextBox 10" id="10"/>
          <p:cNvSpPr txBox="true"/>
          <p:nvPr/>
        </p:nvSpPr>
        <p:spPr>
          <a:xfrm rot="0">
            <a:off x="1590715" y="1420811"/>
            <a:ext cx="8683140" cy="1273810"/>
          </a:xfrm>
          <a:prstGeom prst="rect">
            <a:avLst/>
          </a:prstGeom>
        </p:spPr>
        <p:txBody>
          <a:bodyPr anchor="t" rtlCol="false" tIns="0" lIns="0" bIns="0" rIns="0">
            <a:spAutoFit/>
          </a:bodyPr>
          <a:lstStyle/>
          <a:p>
            <a:pPr algn="l">
              <a:lnSpc>
                <a:spcPts val="9679"/>
              </a:lnSpc>
            </a:pPr>
            <a:r>
              <a:rPr lang="en-US" sz="8799">
                <a:solidFill>
                  <a:srgbClr val="206F59"/>
                </a:solidFill>
                <a:latin typeface="Higuen Elegant Serif"/>
                <a:ea typeface="Higuen Elegant Serif"/>
                <a:cs typeface="Higuen Elegant Serif"/>
                <a:sym typeface="Higuen Elegant Serif"/>
              </a:rPr>
              <a:t>PENGERTIAN</a:t>
            </a:r>
          </a:p>
        </p:txBody>
      </p:sp>
      <p:sp>
        <p:nvSpPr>
          <p:cNvPr name="TextBox 11" id="11"/>
          <p:cNvSpPr txBox="true"/>
          <p:nvPr/>
        </p:nvSpPr>
        <p:spPr>
          <a:xfrm rot="0">
            <a:off x="1381187" y="3487925"/>
            <a:ext cx="8498272" cy="2957830"/>
          </a:xfrm>
          <a:prstGeom prst="rect">
            <a:avLst/>
          </a:prstGeom>
        </p:spPr>
        <p:txBody>
          <a:bodyPr anchor="t" rtlCol="false" tIns="0" lIns="0" bIns="0" rIns="0">
            <a:spAutoFit/>
          </a:bodyPr>
          <a:lstStyle/>
          <a:p>
            <a:pPr algn="just">
              <a:lnSpc>
                <a:spcPts val="3919"/>
              </a:lnSpc>
            </a:pPr>
            <a:r>
              <a:rPr lang="en-US" sz="2799">
                <a:solidFill>
                  <a:srgbClr val="242125"/>
                </a:solidFill>
                <a:latin typeface="DM Sans"/>
                <a:ea typeface="DM Sans"/>
                <a:cs typeface="DM Sans"/>
                <a:sym typeface="DM Sans"/>
              </a:rPr>
              <a:t>Moderasi beragama adalah cara pandang, sikap, dan praktik beragama yang adil dan seimbang</a:t>
            </a:r>
          </a:p>
          <a:p>
            <a:pPr algn="just">
              <a:lnSpc>
                <a:spcPts val="3919"/>
              </a:lnSpc>
            </a:pPr>
            <a:r>
              <a:rPr lang="en-US" sz="2799">
                <a:solidFill>
                  <a:srgbClr val="242125"/>
                </a:solidFill>
                <a:latin typeface="DM Sans"/>
                <a:ea typeface="DM Sans"/>
                <a:cs typeface="DM Sans"/>
                <a:sym typeface="DM Sans"/>
              </a:rPr>
              <a:t>Menghargai perbedaan dalam kehidupan bermasyarakat</a:t>
            </a:r>
          </a:p>
          <a:p>
            <a:pPr algn="just">
              <a:lnSpc>
                <a:spcPts val="3919"/>
              </a:lnSpc>
            </a:pPr>
            <a:r>
              <a:rPr lang="en-US" sz="2799">
                <a:solidFill>
                  <a:srgbClr val="242125"/>
                </a:solidFill>
                <a:latin typeface="DM Sans"/>
                <a:ea typeface="DM Sans"/>
                <a:cs typeface="DM Sans"/>
                <a:sym typeface="DM Sans"/>
              </a:rPr>
              <a:t>Tidak berlebih-lebihan (ekstrem) dan tidak meremehkan ajaran agama</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AF1"/>
        </a:solidFill>
      </p:bgPr>
    </p:bg>
    <p:spTree>
      <p:nvGrpSpPr>
        <p:cNvPr id="1" name=""/>
        <p:cNvGrpSpPr/>
        <p:nvPr/>
      </p:nvGrpSpPr>
      <p:grpSpPr>
        <a:xfrm>
          <a:off x="0" y="0"/>
          <a:ext cx="0" cy="0"/>
          <a:chOff x="0" y="0"/>
          <a:chExt cx="0" cy="0"/>
        </a:xfrm>
      </p:grpSpPr>
      <p:sp>
        <p:nvSpPr>
          <p:cNvPr name="Freeform 2" id="2"/>
          <p:cNvSpPr/>
          <p:nvPr/>
        </p:nvSpPr>
        <p:spPr>
          <a:xfrm flipH="true" flipV="true" rot="-2713302">
            <a:off x="13854238" y="531359"/>
            <a:ext cx="9064311" cy="9064311"/>
          </a:xfrm>
          <a:custGeom>
            <a:avLst/>
            <a:gdLst/>
            <a:ahLst/>
            <a:cxnLst/>
            <a:rect r="r" b="b" t="t" l="l"/>
            <a:pathLst>
              <a:path h="9064311" w="9064311">
                <a:moveTo>
                  <a:pt x="9064311" y="9064311"/>
                </a:moveTo>
                <a:lnTo>
                  <a:pt x="0" y="9064311"/>
                </a:lnTo>
                <a:lnTo>
                  <a:pt x="0" y="0"/>
                </a:lnTo>
                <a:lnTo>
                  <a:pt x="9064311" y="0"/>
                </a:lnTo>
                <a:lnTo>
                  <a:pt x="9064311" y="906431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11977005" y="5440828"/>
            <a:ext cx="12026048" cy="12026048"/>
          </a:xfrm>
          <a:custGeom>
            <a:avLst/>
            <a:gdLst/>
            <a:ahLst/>
            <a:cxnLst/>
            <a:rect r="r" b="b" t="t" l="l"/>
            <a:pathLst>
              <a:path h="12026048" w="12026048">
                <a:moveTo>
                  <a:pt x="12026048" y="12026048"/>
                </a:moveTo>
                <a:lnTo>
                  <a:pt x="0" y="12026048"/>
                </a:lnTo>
                <a:lnTo>
                  <a:pt x="0" y="0"/>
                </a:lnTo>
                <a:lnTo>
                  <a:pt x="12026048" y="0"/>
                </a:lnTo>
                <a:lnTo>
                  <a:pt x="12026048" y="12026048"/>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890786" y="9258300"/>
            <a:ext cx="19602688" cy="3086100"/>
            <a:chOff x="0" y="0"/>
            <a:chExt cx="5162848" cy="812800"/>
          </a:xfrm>
        </p:grpSpPr>
        <p:sp>
          <p:nvSpPr>
            <p:cNvPr name="Freeform 5" id="5"/>
            <p:cNvSpPr/>
            <p:nvPr/>
          </p:nvSpPr>
          <p:spPr>
            <a:xfrm flipH="false" flipV="false" rot="0">
              <a:off x="0" y="0"/>
              <a:ext cx="5162848" cy="812800"/>
            </a:xfrm>
            <a:custGeom>
              <a:avLst/>
              <a:gdLst/>
              <a:ahLst/>
              <a:cxnLst/>
              <a:rect r="r" b="b" t="t" l="l"/>
              <a:pathLst>
                <a:path h="812800" w="5162848">
                  <a:moveTo>
                    <a:pt x="0" y="0"/>
                  </a:moveTo>
                  <a:lnTo>
                    <a:pt x="5162848" y="0"/>
                  </a:lnTo>
                  <a:lnTo>
                    <a:pt x="5162848" y="812800"/>
                  </a:lnTo>
                  <a:lnTo>
                    <a:pt x="0" y="812800"/>
                  </a:lnTo>
                  <a:close/>
                </a:path>
              </a:pathLst>
            </a:custGeom>
            <a:solidFill>
              <a:srgbClr val="9AAD3A"/>
            </a:solidFill>
          </p:spPr>
        </p:sp>
        <p:sp>
          <p:nvSpPr>
            <p:cNvPr name="TextBox 6" id="6"/>
            <p:cNvSpPr txBox="true"/>
            <p:nvPr/>
          </p:nvSpPr>
          <p:spPr>
            <a:xfrm>
              <a:off x="0" y="-47625"/>
              <a:ext cx="5162848" cy="860425"/>
            </a:xfrm>
            <a:prstGeom prst="rect">
              <a:avLst/>
            </a:prstGeom>
          </p:spPr>
          <p:txBody>
            <a:bodyPr anchor="ctr" rtlCol="false" tIns="50800" lIns="50800" bIns="50800" rIns="50800"/>
            <a:lstStyle/>
            <a:p>
              <a:pPr algn="ctr">
                <a:lnSpc>
                  <a:spcPts val="3532"/>
                </a:lnSpc>
              </a:pPr>
            </a:p>
          </p:txBody>
        </p:sp>
      </p:grpSp>
      <p:grpSp>
        <p:nvGrpSpPr>
          <p:cNvPr name="Group 7" id="7"/>
          <p:cNvGrpSpPr/>
          <p:nvPr/>
        </p:nvGrpSpPr>
        <p:grpSpPr>
          <a:xfrm rot="0">
            <a:off x="11977005" y="1028700"/>
            <a:ext cx="719207" cy="719207"/>
            <a:chOff x="0" y="0"/>
            <a:chExt cx="189421" cy="189421"/>
          </a:xfrm>
        </p:grpSpPr>
        <p:sp>
          <p:nvSpPr>
            <p:cNvPr name="Freeform 8" id="8"/>
            <p:cNvSpPr/>
            <p:nvPr/>
          </p:nvSpPr>
          <p:spPr>
            <a:xfrm flipH="false" flipV="false" rot="0">
              <a:off x="0" y="0"/>
              <a:ext cx="189421" cy="189421"/>
            </a:xfrm>
            <a:custGeom>
              <a:avLst/>
              <a:gdLst/>
              <a:ahLst/>
              <a:cxnLst/>
              <a:rect r="r" b="b" t="t" l="l"/>
              <a:pathLst>
                <a:path h="189421" w="189421">
                  <a:moveTo>
                    <a:pt x="0" y="0"/>
                  </a:moveTo>
                  <a:lnTo>
                    <a:pt x="189421" y="0"/>
                  </a:lnTo>
                  <a:lnTo>
                    <a:pt x="189421" y="189421"/>
                  </a:lnTo>
                  <a:lnTo>
                    <a:pt x="0" y="189421"/>
                  </a:lnTo>
                  <a:close/>
                </a:path>
              </a:pathLst>
            </a:custGeom>
            <a:solidFill>
              <a:srgbClr val="123C48"/>
            </a:solidFill>
          </p:spPr>
        </p:sp>
        <p:sp>
          <p:nvSpPr>
            <p:cNvPr name="TextBox 9" id="9"/>
            <p:cNvSpPr txBox="true"/>
            <p:nvPr/>
          </p:nvSpPr>
          <p:spPr>
            <a:xfrm>
              <a:off x="0" y="-47625"/>
              <a:ext cx="189421" cy="237046"/>
            </a:xfrm>
            <a:prstGeom prst="rect">
              <a:avLst/>
            </a:prstGeom>
          </p:spPr>
          <p:txBody>
            <a:bodyPr anchor="ctr" rtlCol="false" tIns="50800" lIns="50800" bIns="50800" rIns="50800"/>
            <a:lstStyle/>
            <a:p>
              <a:pPr algn="ctr">
                <a:lnSpc>
                  <a:spcPts val="3532"/>
                </a:lnSpc>
              </a:pPr>
            </a:p>
          </p:txBody>
        </p:sp>
      </p:grpSp>
      <p:sp>
        <p:nvSpPr>
          <p:cNvPr name="TextBox 10" id="10"/>
          <p:cNvSpPr txBox="true"/>
          <p:nvPr/>
        </p:nvSpPr>
        <p:spPr>
          <a:xfrm rot="0">
            <a:off x="1028700" y="1095375"/>
            <a:ext cx="7335900" cy="3731260"/>
          </a:xfrm>
          <a:prstGeom prst="rect">
            <a:avLst/>
          </a:prstGeom>
        </p:spPr>
        <p:txBody>
          <a:bodyPr anchor="t" rtlCol="false" tIns="0" lIns="0" bIns="0" rIns="0">
            <a:spAutoFit/>
          </a:bodyPr>
          <a:lstStyle/>
          <a:p>
            <a:pPr algn="l">
              <a:lnSpc>
                <a:spcPts val="9679"/>
              </a:lnSpc>
            </a:pPr>
            <a:r>
              <a:rPr lang="en-US" sz="8799">
                <a:solidFill>
                  <a:srgbClr val="206F59"/>
                </a:solidFill>
                <a:latin typeface="Higuen Elegant Serif"/>
                <a:ea typeface="Higuen Elegant Serif"/>
                <a:cs typeface="Higuen Elegant Serif"/>
                <a:sym typeface="Higuen Elegant Serif"/>
              </a:rPr>
              <a:t>Dasar Moderasi Beragama</a:t>
            </a:r>
          </a:p>
        </p:txBody>
      </p:sp>
      <p:sp>
        <p:nvSpPr>
          <p:cNvPr name="TextBox 11" id="11"/>
          <p:cNvSpPr txBox="true"/>
          <p:nvPr/>
        </p:nvSpPr>
        <p:spPr>
          <a:xfrm rot="0">
            <a:off x="1028700" y="5383678"/>
            <a:ext cx="9975090" cy="2957830"/>
          </a:xfrm>
          <a:prstGeom prst="rect">
            <a:avLst/>
          </a:prstGeom>
        </p:spPr>
        <p:txBody>
          <a:bodyPr anchor="t" rtlCol="false" tIns="0" lIns="0" bIns="0" rIns="0">
            <a:spAutoFit/>
          </a:bodyPr>
          <a:lstStyle/>
          <a:p>
            <a:pPr algn="just">
              <a:lnSpc>
                <a:spcPts val="3919"/>
              </a:lnSpc>
            </a:pPr>
            <a:r>
              <a:rPr lang="en-US" sz="2799">
                <a:solidFill>
                  <a:srgbClr val="242125"/>
                </a:solidFill>
                <a:latin typeface="DM Sans"/>
                <a:ea typeface="DM Sans"/>
                <a:cs typeface="DM Sans"/>
                <a:sym typeface="DM Sans"/>
              </a:rPr>
              <a:t>Dasar moderasi beragama di Indonesia adalah ajaran agama yang mengajarkan sikap adil dan tidak ekstrem, serta landasan negara yaitu Pancasila terutama sila pertama, UUD 1945 Pasal 29 tentang kebebasan beragama, dan semboyan Bhinneka Tunggal Ika yang menekankan pentingnya menghargai keberagaman dalam kehidupan bermasyarakat.</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DFAF1"/>
        </a:solidFill>
      </p:bgPr>
    </p:bg>
    <p:spTree>
      <p:nvGrpSpPr>
        <p:cNvPr id="1" name=""/>
        <p:cNvGrpSpPr/>
        <p:nvPr/>
      </p:nvGrpSpPr>
      <p:grpSpPr>
        <a:xfrm>
          <a:off x="0" y="0"/>
          <a:ext cx="0" cy="0"/>
          <a:chOff x="0" y="0"/>
          <a:chExt cx="0" cy="0"/>
        </a:xfrm>
      </p:grpSpPr>
      <p:sp>
        <p:nvSpPr>
          <p:cNvPr name="TextBox 2" id="2"/>
          <p:cNvSpPr txBox="true"/>
          <p:nvPr/>
        </p:nvSpPr>
        <p:spPr>
          <a:xfrm rot="0">
            <a:off x="7934042" y="2348389"/>
            <a:ext cx="9325258" cy="1595120"/>
          </a:xfrm>
          <a:prstGeom prst="rect">
            <a:avLst/>
          </a:prstGeom>
        </p:spPr>
        <p:txBody>
          <a:bodyPr anchor="t" rtlCol="false" tIns="0" lIns="0" bIns="0" rIns="0">
            <a:spAutoFit/>
          </a:bodyPr>
          <a:lstStyle/>
          <a:p>
            <a:pPr algn="l">
              <a:lnSpc>
                <a:spcPts val="6160"/>
              </a:lnSpc>
            </a:pPr>
            <a:r>
              <a:rPr lang="en-US" sz="5600">
                <a:solidFill>
                  <a:srgbClr val="206F59"/>
                </a:solidFill>
                <a:latin typeface="Higuen Elegant Serif"/>
                <a:ea typeface="Higuen Elegant Serif"/>
                <a:cs typeface="Higuen Elegant Serif"/>
                <a:sym typeface="Higuen Elegant Serif"/>
              </a:rPr>
              <a:t>Moderasi beragama dalam islam</a:t>
            </a:r>
          </a:p>
        </p:txBody>
      </p:sp>
      <p:sp>
        <p:nvSpPr>
          <p:cNvPr name="Freeform 3" id="3"/>
          <p:cNvSpPr/>
          <p:nvPr/>
        </p:nvSpPr>
        <p:spPr>
          <a:xfrm flipH="true" flipV="true" rot="8086697">
            <a:off x="-1528416" y="6358191"/>
            <a:ext cx="5819206" cy="5819206"/>
          </a:xfrm>
          <a:custGeom>
            <a:avLst/>
            <a:gdLst/>
            <a:ahLst/>
            <a:cxnLst/>
            <a:rect r="r" b="b" t="t" l="l"/>
            <a:pathLst>
              <a:path h="5819206" w="5819206">
                <a:moveTo>
                  <a:pt x="5819206" y="5819206"/>
                </a:moveTo>
                <a:lnTo>
                  <a:pt x="0" y="5819206"/>
                </a:lnTo>
                <a:lnTo>
                  <a:pt x="0" y="0"/>
                </a:lnTo>
                <a:lnTo>
                  <a:pt x="5819206" y="0"/>
                </a:lnTo>
                <a:lnTo>
                  <a:pt x="5819206" y="581920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8086697">
            <a:off x="6701122" y="6358222"/>
            <a:ext cx="5819206" cy="5819206"/>
          </a:xfrm>
          <a:custGeom>
            <a:avLst/>
            <a:gdLst/>
            <a:ahLst/>
            <a:cxnLst/>
            <a:rect r="r" b="b" t="t" l="l"/>
            <a:pathLst>
              <a:path h="5819206" w="5819206">
                <a:moveTo>
                  <a:pt x="5819206" y="5819206"/>
                </a:moveTo>
                <a:lnTo>
                  <a:pt x="0" y="5819206"/>
                </a:lnTo>
                <a:lnTo>
                  <a:pt x="0" y="0"/>
                </a:lnTo>
                <a:lnTo>
                  <a:pt x="5819206" y="0"/>
                </a:lnTo>
                <a:lnTo>
                  <a:pt x="5819206" y="581920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true" rot="8086697">
            <a:off x="14930660" y="6358253"/>
            <a:ext cx="5819206" cy="5819206"/>
          </a:xfrm>
          <a:custGeom>
            <a:avLst/>
            <a:gdLst/>
            <a:ahLst/>
            <a:cxnLst/>
            <a:rect r="r" b="b" t="t" l="l"/>
            <a:pathLst>
              <a:path h="5819206" w="5819206">
                <a:moveTo>
                  <a:pt x="5819206" y="5819206"/>
                </a:moveTo>
                <a:lnTo>
                  <a:pt x="0" y="5819206"/>
                </a:lnTo>
                <a:lnTo>
                  <a:pt x="0" y="0"/>
                </a:lnTo>
                <a:lnTo>
                  <a:pt x="5819206" y="0"/>
                </a:lnTo>
                <a:lnTo>
                  <a:pt x="5819206" y="581920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7934042" y="3875881"/>
            <a:ext cx="9325258" cy="1967230"/>
          </a:xfrm>
          <a:prstGeom prst="rect">
            <a:avLst/>
          </a:prstGeom>
        </p:spPr>
        <p:txBody>
          <a:bodyPr anchor="t" rtlCol="false" tIns="0" lIns="0" bIns="0" rIns="0">
            <a:spAutoFit/>
          </a:bodyPr>
          <a:lstStyle/>
          <a:p>
            <a:pPr algn="just">
              <a:lnSpc>
                <a:spcPts val="3919"/>
              </a:lnSpc>
            </a:pPr>
            <a:r>
              <a:rPr lang="en-US" sz="2799">
                <a:solidFill>
                  <a:srgbClr val="242125"/>
                </a:solidFill>
                <a:latin typeface="DM Sans"/>
                <a:ea typeface="DM Sans"/>
                <a:cs typeface="DM Sans"/>
                <a:sym typeface="DM Sans"/>
              </a:rPr>
              <a:t>Sikap beragama yang seimbang (wasathiyah), tidak ekstrem, dan menjunjung keadilan serta toleransi terhadap perbedaan, sebagaimana diajarkan dalam Al-Qur’an (QS. Al-Baqarah: 143).</a:t>
            </a:r>
          </a:p>
        </p:txBody>
      </p:sp>
      <p:sp>
        <p:nvSpPr>
          <p:cNvPr name="Freeform 7" id="7"/>
          <p:cNvSpPr/>
          <p:nvPr/>
        </p:nvSpPr>
        <p:spPr>
          <a:xfrm flipH="true" flipV="false" rot="-10800000">
            <a:off x="-2489225" y="-549685"/>
            <a:ext cx="7035850" cy="7035850"/>
          </a:xfrm>
          <a:custGeom>
            <a:avLst/>
            <a:gdLst/>
            <a:ahLst/>
            <a:cxnLst/>
            <a:rect r="r" b="b" t="t" l="l"/>
            <a:pathLst>
              <a:path h="7035850" w="7035850">
                <a:moveTo>
                  <a:pt x="7035850" y="0"/>
                </a:moveTo>
                <a:lnTo>
                  <a:pt x="0" y="0"/>
                </a:lnTo>
                <a:lnTo>
                  <a:pt x="0" y="7035850"/>
                </a:lnTo>
                <a:lnTo>
                  <a:pt x="7035850" y="7035850"/>
                </a:lnTo>
                <a:lnTo>
                  <a:pt x="703585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1028700" y="2310289"/>
            <a:ext cx="5459206" cy="5514023"/>
            <a:chOff x="0" y="0"/>
            <a:chExt cx="845774" cy="854266"/>
          </a:xfrm>
        </p:grpSpPr>
        <p:sp>
          <p:nvSpPr>
            <p:cNvPr name="Freeform 9" id="9"/>
            <p:cNvSpPr/>
            <p:nvPr/>
          </p:nvSpPr>
          <p:spPr>
            <a:xfrm flipH="false" flipV="false" rot="0">
              <a:off x="0" y="0"/>
              <a:ext cx="845774" cy="854266"/>
            </a:xfrm>
            <a:custGeom>
              <a:avLst/>
              <a:gdLst/>
              <a:ahLst/>
              <a:cxnLst/>
              <a:rect r="r" b="b" t="t" l="l"/>
              <a:pathLst>
                <a:path h="854266" w="845774">
                  <a:moveTo>
                    <a:pt x="0" y="0"/>
                  </a:moveTo>
                  <a:lnTo>
                    <a:pt x="845774" y="0"/>
                  </a:lnTo>
                  <a:lnTo>
                    <a:pt x="845774" y="854266"/>
                  </a:lnTo>
                  <a:lnTo>
                    <a:pt x="0" y="854266"/>
                  </a:lnTo>
                  <a:close/>
                </a:path>
              </a:pathLst>
            </a:custGeom>
            <a:blipFill>
              <a:blip r:embed="rId4"/>
              <a:stretch>
                <a:fillRect l="-54539" t="0" r="-4209" b="0"/>
              </a:stretch>
            </a:blipFill>
          </p:spPr>
        </p:sp>
      </p:grpSp>
      <p:grpSp>
        <p:nvGrpSpPr>
          <p:cNvPr name="Group 10" id="10"/>
          <p:cNvGrpSpPr/>
          <p:nvPr/>
        </p:nvGrpSpPr>
        <p:grpSpPr>
          <a:xfrm rot="0">
            <a:off x="6128303" y="3933031"/>
            <a:ext cx="719207" cy="719207"/>
            <a:chOff x="0" y="0"/>
            <a:chExt cx="189421" cy="189421"/>
          </a:xfrm>
        </p:grpSpPr>
        <p:sp>
          <p:nvSpPr>
            <p:cNvPr name="Freeform 11" id="11"/>
            <p:cNvSpPr/>
            <p:nvPr/>
          </p:nvSpPr>
          <p:spPr>
            <a:xfrm flipH="false" flipV="false" rot="0">
              <a:off x="0" y="0"/>
              <a:ext cx="189421" cy="189421"/>
            </a:xfrm>
            <a:custGeom>
              <a:avLst/>
              <a:gdLst/>
              <a:ahLst/>
              <a:cxnLst/>
              <a:rect r="r" b="b" t="t" l="l"/>
              <a:pathLst>
                <a:path h="189421" w="189421">
                  <a:moveTo>
                    <a:pt x="0" y="0"/>
                  </a:moveTo>
                  <a:lnTo>
                    <a:pt x="189421" y="0"/>
                  </a:lnTo>
                  <a:lnTo>
                    <a:pt x="189421" y="189421"/>
                  </a:lnTo>
                  <a:lnTo>
                    <a:pt x="0" y="189421"/>
                  </a:lnTo>
                  <a:close/>
                </a:path>
              </a:pathLst>
            </a:custGeom>
            <a:solidFill>
              <a:srgbClr val="123C48"/>
            </a:solidFill>
          </p:spPr>
        </p:sp>
        <p:sp>
          <p:nvSpPr>
            <p:cNvPr name="TextBox 12" id="12"/>
            <p:cNvSpPr txBox="true"/>
            <p:nvPr/>
          </p:nvSpPr>
          <p:spPr>
            <a:xfrm>
              <a:off x="0" y="-47625"/>
              <a:ext cx="189421" cy="237046"/>
            </a:xfrm>
            <a:prstGeom prst="rect">
              <a:avLst/>
            </a:prstGeom>
          </p:spPr>
          <p:txBody>
            <a:bodyPr anchor="ctr" rtlCol="false" tIns="50800" lIns="50800" bIns="50800" rIns="50800"/>
            <a:lstStyle/>
            <a:p>
              <a:pPr algn="ctr">
                <a:lnSpc>
                  <a:spcPts val="3532"/>
                </a:lnSpc>
              </a:pPr>
            </a:p>
          </p:txBody>
        </p:sp>
      </p:gr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AF1"/>
        </a:solidFill>
      </p:bgPr>
    </p:bg>
    <p:spTree>
      <p:nvGrpSpPr>
        <p:cNvPr id="1" name=""/>
        <p:cNvGrpSpPr/>
        <p:nvPr/>
      </p:nvGrpSpPr>
      <p:grpSpPr>
        <a:xfrm>
          <a:off x="0" y="0"/>
          <a:ext cx="0" cy="0"/>
          <a:chOff x="0" y="0"/>
          <a:chExt cx="0" cy="0"/>
        </a:xfrm>
      </p:grpSpPr>
      <p:sp>
        <p:nvSpPr>
          <p:cNvPr name="Freeform 2" id="2"/>
          <p:cNvSpPr/>
          <p:nvPr/>
        </p:nvSpPr>
        <p:spPr>
          <a:xfrm flipH="true" flipV="false" rot="-2700000">
            <a:off x="-1515808" y="-3195479"/>
            <a:ext cx="6276975" cy="6276975"/>
          </a:xfrm>
          <a:custGeom>
            <a:avLst/>
            <a:gdLst/>
            <a:ahLst/>
            <a:cxnLst/>
            <a:rect r="r" b="b" t="t" l="l"/>
            <a:pathLst>
              <a:path h="6276975" w="6276975">
                <a:moveTo>
                  <a:pt x="6276975" y="0"/>
                </a:moveTo>
                <a:lnTo>
                  <a:pt x="0" y="0"/>
                </a:lnTo>
                <a:lnTo>
                  <a:pt x="0" y="6276975"/>
                </a:lnTo>
                <a:lnTo>
                  <a:pt x="6276975" y="6276975"/>
                </a:lnTo>
                <a:lnTo>
                  <a:pt x="62769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8037897">
            <a:off x="-1651158" y="3529800"/>
            <a:ext cx="6547675" cy="6547675"/>
          </a:xfrm>
          <a:custGeom>
            <a:avLst/>
            <a:gdLst/>
            <a:ahLst/>
            <a:cxnLst/>
            <a:rect r="r" b="b" t="t" l="l"/>
            <a:pathLst>
              <a:path h="6547675" w="6547675">
                <a:moveTo>
                  <a:pt x="6547675" y="0"/>
                </a:moveTo>
                <a:lnTo>
                  <a:pt x="0" y="0"/>
                </a:lnTo>
                <a:lnTo>
                  <a:pt x="0" y="6547675"/>
                </a:lnTo>
                <a:lnTo>
                  <a:pt x="6547675" y="6547675"/>
                </a:lnTo>
                <a:lnTo>
                  <a:pt x="65476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800922" y="9258300"/>
            <a:ext cx="19602688" cy="3238500"/>
            <a:chOff x="0" y="0"/>
            <a:chExt cx="5162848" cy="852938"/>
          </a:xfrm>
        </p:grpSpPr>
        <p:sp>
          <p:nvSpPr>
            <p:cNvPr name="Freeform 5" id="5"/>
            <p:cNvSpPr/>
            <p:nvPr/>
          </p:nvSpPr>
          <p:spPr>
            <a:xfrm flipH="false" flipV="false" rot="0">
              <a:off x="0" y="0"/>
              <a:ext cx="5162848" cy="852938"/>
            </a:xfrm>
            <a:custGeom>
              <a:avLst/>
              <a:gdLst/>
              <a:ahLst/>
              <a:cxnLst/>
              <a:rect r="r" b="b" t="t" l="l"/>
              <a:pathLst>
                <a:path h="852938" w="5162848">
                  <a:moveTo>
                    <a:pt x="0" y="0"/>
                  </a:moveTo>
                  <a:lnTo>
                    <a:pt x="5162848" y="0"/>
                  </a:lnTo>
                  <a:lnTo>
                    <a:pt x="5162848" y="852938"/>
                  </a:lnTo>
                  <a:lnTo>
                    <a:pt x="0" y="852938"/>
                  </a:lnTo>
                  <a:close/>
                </a:path>
              </a:pathLst>
            </a:custGeom>
            <a:solidFill>
              <a:srgbClr val="9AAD3A"/>
            </a:solidFill>
          </p:spPr>
        </p:sp>
        <p:sp>
          <p:nvSpPr>
            <p:cNvPr name="TextBox 6" id="6"/>
            <p:cNvSpPr txBox="true"/>
            <p:nvPr/>
          </p:nvSpPr>
          <p:spPr>
            <a:xfrm>
              <a:off x="0" y="-47625"/>
              <a:ext cx="5162848" cy="900563"/>
            </a:xfrm>
            <a:prstGeom prst="rect">
              <a:avLst/>
            </a:prstGeom>
          </p:spPr>
          <p:txBody>
            <a:bodyPr anchor="ctr" rtlCol="false" tIns="50800" lIns="50800" bIns="50800" rIns="50800"/>
            <a:lstStyle/>
            <a:p>
              <a:pPr algn="ctr">
                <a:lnSpc>
                  <a:spcPts val="3532"/>
                </a:lnSpc>
              </a:pPr>
            </a:p>
          </p:txBody>
        </p:sp>
      </p:grpSp>
      <p:grpSp>
        <p:nvGrpSpPr>
          <p:cNvPr name="Group 7" id="7"/>
          <p:cNvGrpSpPr/>
          <p:nvPr/>
        </p:nvGrpSpPr>
        <p:grpSpPr>
          <a:xfrm rot="0">
            <a:off x="15707227" y="1814884"/>
            <a:ext cx="719207" cy="719207"/>
            <a:chOff x="0" y="0"/>
            <a:chExt cx="189421" cy="189421"/>
          </a:xfrm>
        </p:grpSpPr>
        <p:sp>
          <p:nvSpPr>
            <p:cNvPr name="Freeform 8" id="8"/>
            <p:cNvSpPr/>
            <p:nvPr/>
          </p:nvSpPr>
          <p:spPr>
            <a:xfrm flipH="false" flipV="false" rot="0">
              <a:off x="0" y="0"/>
              <a:ext cx="189421" cy="189421"/>
            </a:xfrm>
            <a:custGeom>
              <a:avLst/>
              <a:gdLst/>
              <a:ahLst/>
              <a:cxnLst/>
              <a:rect r="r" b="b" t="t" l="l"/>
              <a:pathLst>
                <a:path h="189421" w="189421">
                  <a:moveTo>
                    <a:pt x="0" y="0"/>
                  </a:moveTo>
                  <a:lnTo>
                    <a:pt x="189421" y="0"/>
                  </a:lnTo>
                  <a:lnTo>
                    <a:pt x="189421" y="189421"/>
                  </a:lnTo>
                  <a:lnTo>
                    <a:pt x="0" y="189421"/>
                  </a:lnTo>
                  <a:close/>
                </a:path>
              </a:pathLst>
            </a:custGeom>
            <a:solidFill>
              <a:srgbClr val="123C48"/>
            </a:solidFill>
          </p:spPr>
        </p:sp>
        <p:sp>
          <p:nvSpPr>
            <p:cNvPr name="TextBox 9" id="9"/>
            <p:cNvSpPr txBox="true"/>
            <p:nvPr/>
          </p:nvSpPr>
          <p:spPr>
            <a:xfrm>
              <a:off x="0" y="-47625"/>
              <a:ext cx="189421" cy="237046"/>
            </a:xfrm>
            <a:prstGeom prst="rect">
              <a:avLst/>
            </a:prstGeom>
          </p:spPr>
          <p:txBody>
            <a:bodyPr anchor="ctr" rtlCol="false" tIns="50800" lIns="50800" bIns="50800" rIns="50800"/>
            <a:lstStyle/>
            <a:p>
              <a:pPr algn="ctr">
                <a:lnSpc>
                  <a:spcPts val="3532"/>
                </a:lnSpc>
              </a:pPr>
            </a:p>
          </p:txBody>
        </p:sp>
      </p:grpSp>
      <p:sp>
        <p:nvSpPr>
          <p:cNvPr name="TextBox 10" id="10"/>
          <p:cNvSpPr txBox="true"/>
          <p:nvPr/>
        </p:nvSpPr>
        <p:spPr>
          <a:xfrm rot="0">
            <a:off x="2221170" y="3926464"/>
            <a:ext cx="13845661" cy="1217036"/>
          </a:xfrm>
          <a:prstGeom prst="rect">
            <a:avLst/>
          </a:prstGeom>
        </p:spPr>
        <p:txBody>
          <a:bodyPr anchor="t" rtlCol="false" tIns="0" lIns="0" bIns="0" rIns="0">
            <a:spAutoFit/>
          </a:bodyPr>
          <a:lstStyle/>
          <a:p>
            <a:pPr algn="just" rtl="true">
              <a:lnSpc>
                <a:spcPts val="3222"/>
              </a:lnSpc>
              <a:spcBef>
                <a:spcPct val="0"/>
              </a:spcBef>
            </a:pPr>
            <a:r>
              <a:rPr lang="ar-EG" sz="2301">
                <a:solidFill>
                  <a:srgbClr val="000000"/>
                </a:solidFill>
                <a:latin typeface="DM Sans"/>
                <a:ea typeface="DM Sans"/>
                <a:cs typeface="DM Sans"/>
                <a:sym typeface="DM Sans"/>
                <a:rtl val="true"/>
              </a:rPr>
              <a:t>وَكَذٰلِكَ جَعَلْنٰكُمْ اُمَّةً وَّسَطًا لِّتَكُوْنُوْا شُهَدَاۤءَ عَلَى النَّاسِ وَيَكُوْنَ الرَّسُوْلُ عَلَيْكُمْ شَهِيْدًاۗ وَمَا جَعَلْنَا الْقِبْلَةَ الَّتِيْ كُنْتَ عَلَيْهَآ اِلَّا لِنَعْلَمَ مَنْ يَّتَّبِعُ الرَّسُوْلَ مِمَّنْ يَّنْقَلِبُ عَلٰى عَقِبَيْهِۗ وَاِنْ كَانَتْ لَكَبِيْرَةً اِلَّا عَلَى الَّذِيْنَ هَدَى اللّٰهُۗ وَمَا كَانَ اللّٰهُ لِيُضِيْعَ اِيْمَانَكُمْۗ اِنَّ اللّٰهَ بِالنَّاسِ لَرَءُوْفٌ رَّحِيْمٌ </a:t>
            </a:r>
            <a:r>
              <a:rPr lang="en-US" sz="2301">
                <a:solidFill>
                  <a:srgbClr val="000000"/>
                </a:solidFill>
                <a:latin typeface="DM Sans"/>
                <a:ea typeface="DM Sans"/>
                <a:cs typeface="DM Sans"/>
                <a:sym typeface="DM Sans"/>
              </a:rPr>
              <a:t>۝١٤٣</a:t>
            </a:r>
          </a:p>
        </p:txBody>
      </p:sp>
      <p:sp>
        <p:nvSpPr>
          <p:cNvPr name="TextBox 11" id="11"/>
          <p:cNvSpPr txBox="true"/>
          <p:nvPr/>
        </p:nvSpPr>
        <p:spPr>
          <a:xfrm rot="0">
            <a:off x="2221170" y="5446476"/>
            <a:ext cx="13845661" cy="1357162"/>
          </a:xfrm>
          <a:prstGeom prst="rect">
            <a:avLst/>
          </a:prstGeom>
        </p:spPr>
        <p:txBody>
          <a:bodyPr anchor="t" rtlCol="false" tIns="0" lIns="0" bIns="0" rIns="0">
            <a:spAutoFit/>
          </a:bodyPr>
          <a:lstStyle/>
          <a:p>
            <a:pPr algn="just">
              <a:lnSpc>
                <a:spcPts val="2194"/>
              </a:lnSpc>
              <a:spcBef>
                <a:spcPct val="0"/>
              </a:spcBef>
            </a:pPr>
            <a:r>
              <a:rPr lang="en-US" sz="1567">
                <a:solidFill>
                  <a:srgbClr val="000000"/>
                </a:solidFill>
                <a:latin typeface="DM Sans"/>
                <a:ea typeface="DM Sans"/>
                <a:cs typeface="DM Sans"/>
                <a:sym typeface="DM Sans"/>
              </a:rPr>
              <a:t>Artinya: Demikian pula Kami telah menjadikan kamu (umat Islam) umat pertengahan agar kamu menjadi saksi atas (perbuatan) manusia dan agar Rasul (Nabi Muhammad) menjadi saksi atas (perbuatan) kamu. Kami tidak menetapkan kiblat (Baitulmaqdis) yang (dahulu) kamu berkiblat kepadanya, kecuali agar Kami mengetahui (dalam kenyataan) siapa yang mengikuti Rasul dan siapa yang berbalik ke belakang. Sesungguhnya (pemindahan kiblat) itu sangat berat, kecuali bagi orang yang telah diberi petunjuk oleh Allah. Allah tidak akan menyia-nyiakan imanmu. Sesungguhnya Allah benar-benar Maha Pengasih lagi Maha Penyayang kepada manusia. (Al-Baqarah:143) </a:t>
            </a: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DFAF1"/>
        </a:solidFill>
      </p:bgPr>
    </p:bg>
    <p:spTree>
      <p:nvGrpSpPr>
        <p:cNvPr id="1" name=""/>
        <p:cNvGrpSpPr/>
        <p:nvPr/>
      </p:nvGrpSpPr>
      <p:grpSpPr>
        <a:xfrm>
          <a:off x="0" y="0"/>
          <a:ext cx="0" cy="0"/>
          <a:chOff x="0" y="0"/>
          <a:chExt cx="0" cy="0"/>
        </a:xfrm>
      </p:grpSpPr>
      <p:sp>
        <p:nvSpPr>
          <p:cNvPr name="Freeform 2" id="2"/>
          <p:cNvSpPr/>
          <p:nvPr/>
        </p:nvSpPr>
        <p:spPr>
          <a:xfrm flipH="false" flipV="true" rot="-10800000">
            <a:off x="10986435" y="1942587"/>
            <a:ext cx="6276975" cy="6276975"/>
          </a:xfrm>
          <a:custGeom>
            <a:avLst/>
            <a:gdLst/>
            <a:ahLst/>
            <a:cxnLst/>
            <a:rect r="r" b="b" t="t" l="l"/>
            <a:pathLst>
              <a:path h="6276975" w="6276975">
                <a:moveTo>
                  <a:pt x="0" y="6276975"/>
                </a:moveTo>
                <a:lnTo>
                  <a:pt x="6276975" y="6276975"/>
                </a:lnTo>
                <a:lnTo>
                  <a:pt x="6276975" y="0"/>
                </a:lnTo>
                <a:lnTo>
                  <a:pt x="0" y="0"/>
                </a:lnTo>
                <a:lnTo>
                  <a:pt x="0" y="6276975"/>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87791" y="1204345"/>
            <a:ext cx="8683564" cy="814070"/>
          </a:xfrm>
          <a:prstGeom prst="rect">
            <a:avLst/>
          </a:prstGeom>
        </p:spPr>
        <p:txBody>
          <a:bodyPr anchor="t" rtlCol="false" tIns="0" lIns="0" bIns="0" rIns="0">
            <a:spAutoFit/>
          </a:bodyPr>
          <a:lstStyle/>
          <a:p>
            <a:pPr algn="l">
              <a:lnSpc>
                <a:spcPts val="6160"/>
              </a:lnSpc>
            </a:pPr>
            <a:r>
              <a:rPr lang="en-US" sz="5600">
                <a:solidFill>
                  <a:srgbClr val="206F59"/>
                </a:solidFill>
                <a:latin typeface="Higuen Elegant Serif"/>
                <a:ea typeface="Higuen Elegant Serif"/>
                <a:cs typeface="Higuen Elegant Serif"/>
                <a:sym typeface="Higuen Elegant Serif"/>
              </a:rPr>
              <a:t>Prinsip-prinsip moderasi  </a:t>
            </a:r>
          </a:p>
        </p:txBody>
      </p:sp>
      <p:sp>
        <p:nvSpPr>
          <p:cNvPr name="TextBox 4" id="4"/>
          <p:cNvSpPr txBox="true"/>
          <p:nvPr/>
        </p:nvSpPr>
        <p:spPr>
          <a:xfrm rot="0">
            <a:off x="687791" y="1970790"/>
            <a:ext cx="9670906" cy="6164722"/>
          </a:xfrm>
          <a:prstGeom prst="rect">
            <a:avLst/>
          </a:prstGeom>
        </p:spPr>
        <p:txBody>
          <a:bodyPr anchor="t" rtlCol="false" tIns="0" lIns="0" bIns="0" rIns="0">
            <a:spAutoFit/>
          </a:bodyPr>
          <a:lstStyle/>
          <a:p>
            <a:pPr algn="just">
              <a:lnSpc>
                <a:spcPts val="3053"/>
              </a:lnSpc>
            </a:pPr>
          </a:p>
          <a:p>
            <a:pPr algn="just">
              <a:lnSpc>
                <a:spcPts val="3053"/>
              </a:lnSpc>
            </a:pPr>
            <a:r>
              <a:rPr lang="en-US" sz="2180">
                <a:solidFill>
                  <a:srgbClr val="242125"/>
                </a:solidFill>
                <a:latin typeface="DM Sans"/>
                <a:ea typeface="DM Sans"/>
                <a:cs typeface="DM Sans"/>
                <a:sym typeface="DM Sans"/>
              </a:rPr>
              <a:t>1. Tawassuth (Tengah-tengah)</a:t>
            </a:r>
          </a:p>
          <a:p>
            <a:pPr algn="just">
              <a:lnSpc>
                <a:spcPts val="3053"/>
              </a:lnSpc>
            </a:pPr>
            <a:r>
              <a:rPr lang="en-US" sz="2180">
                <a:solidFill>
                  <a:srgbClr val="242125"/>
                </a:solidFill>
                <a:latin typeface="DM Sans"/>
                <a:ea typeface="DM Sans"/>
                <a:cs typeface="DM Sans"/>
                <a:sym typeface="DM Sans"/>
              </a:rPr>
              <a:t>Bersikap tidak ekstrem, tidak berlebihan dalam beragama.</a:t>
            </a:r>
          </a:p>
          <a:p>
            <a:pPr algn="just">
              <a:lnSpc>
                <a:spcPts val="3053"/>
              </a:lnSpc>
            </a:pPr>
            <a:r>
              <a:rPr lang="en-US" sz="2180">
                <a:solidFill>
                  <a:srgbClr val="242125"/>
                </a:solidFill>
                <a:latin typeface="DM Sans"/>
                <a:ea typeface="DM Sans"/>
                <a:cs typeface="DM Sans"/>
                <a:sym typeface="DM Sans"/>
              </a:rPr>
              <a:t>2. Tawazun (Seimbang)</a:t>
            </a:r>
          </a:p>
          <a:p>
            <a:pPr algn="just">
              <a:lnSpc>
                <a:spcPts val="3053"/>
              </a:lnSpc>
            </a:pPr>
            <a:r>
              <a:rPr lang="en-US" sz="2180">
                <a:solidFill>
                  <a:srgbClr val="242125"/>
                </a:solidFill>
                <a:latin typeface="DM Sans"/>
                <a:ea typeface="DM Sans"/>
                <a:cs typeface="DM Sans"/>
                <a:sym typeface="DM Sans"/>
              </a:rPr>
              <a:t>Seimbang antara hak dan kewajiban, dunia dan akhirat.</a:t>
            </a:r>
          </a:p>
          <a:p>
            <a:pPr algn="just">
              <a:lnSpc>
                <a:spcPts val="3053"/>
              </a:lnSpc>
            </a:pPr>
            <a:r>
              <a:rPr lang="en-US" sz="2180">
                <a:solidFill>
                  <a:srgbClr val="242125"/>
                </a:solidFill>
                <a:latin typeface="DM Sans"/>
                <a:ea typeface="DM Sans"/>
                <a:cs typeface="DM Sans"/>
                <a:sym typeface="DM Sans"/>
              </a:rPr>
              <a:t>3. I’tidal (Adil dan Tegas)</a:t>
            </a:r>
          </a:p>
          <a:p>
            <a:pPr algn="just">
              <a:lnSpc>
                <a:spcPts val="3053"/>
              </a:lnSpc>
            </a:pPr>
            <a:r>
              <a:rPr lang="en-US" sz="2180">
                <a:solidFill>
                  <a:srgbClr val="242125"/>
                </a:solidFill>
                <a:latin typeface="DM Sans"/>
                <a:ea typeface="DM Sans"/>
                <a:cs typeface="DM Sans"/>
                <a:sym typeface="DM Sans"/>
              </a:rPr>
              <a:t>Menempatkan sesuatu pada tempatnya dan bersikap adil kepada siapa pun.</a:t>
            </a:r>
          </a:p>
          <a:p>
            <a:pPr algn="just">
              <a:lnSpc>
                <a:spcPts val="3053"/>
              </a:lnSpc>
            </a:pPr>
            <a:r>
              <a:rPr lang="en-US" sz="2180">
                <a:solidFill>
                  <a:srgbClr val="242125"/>
                </a:solidFill>
                <a:latin typeface="DM Sans"/>
                <a:ea typeface="DM Sans"/>
                <a:cs typeface="DM Sans"/>
                <a:sym typeface="DM Sans"/>
              </a:rPr>
              <a:t>4. Tasamuh (Toleransi)</a:t>
            </a:r>
          </a:p>
          <a:p>
            <a:pPr algn="just">
              <a:lnSpc>
                <a:spcPts val="3053"/>
              </a:lnSpc>
            </a:pPr>
            <a:r>
              <a:rPr lang="en-US" sz="2180">
                <a:solidFill>
                  <a:srgbClr val="242125"/>
                </a:solidFill>
                <a:latin typeface="DM Sans"/>
                <a:ea typeface="DM Sans"/>
                <a:cs typeface="DM Sans"/>
                <a:sym typeface="DM Sans"/>
              </a:rPr>
              <a:t>Menghargai perbedaan keyakinan dan pendapat tanpa mencampuradukkan akidah.</a:t>
            </a:r>
          </a:p>
          <a:p>
            <a:pPr algn="just">
              <a:lnSpc>
                <a:spcPts val="3053"/>
              </a:lnSpc>
            </a:pPr>
            <a:r>
              <a:rPr lang="en-US" sz="2180">
                <a:solidFill>
                  <a:srgbClr val="242125"/>
                </a:solidFill>
                <a:latin typeface="DM Sans"/>
                <a:ea typeface="DM Sans"/>
                <a:cs typeface="DM Sans"/>
                <a:sym typeface="DM Sans"/>
              </a:rPr>
              <a:t>5. Musawah (Persamaan)</a:t>
            </a:r>
          </a:p>
          <a:p>
            <a:pPr algn="just">
              <a:lnSpc>
                <a:spcPts val="3053"/>
              </a:lnSpc>
            </a:pPr>
            <a:r>
              <a:rPr lang="en-US" sz="2180">
                <a:solidFill>
                  <a:srgbClr val="242125"/>
                </a:solidFill>
                <a:latin typeface="DM Sans"/>
                <a:ea typeface="DM Sans"/>
                <a:cs typeface="DM Sans"/>
                <a:sym typeface="DM Sans"/>
              </a:rPr>
              <a:t>Mengakui bahwa semua manusia memiliki derajat yang sama di hadapan hukum dan sebagai sesama makhluk Tuhan.</a:t>
            </a:r>
          </a:p>
          <a:p>
            <a:pPr algn="just">
              <a:lnSpc>
                <a:spcPts val="3053"/>
              </a:lnSpc>
            </a:pPr>
            <a:r>
              <a:rPr lang="en-US" sz="2180">
                <a:solidFill>
                  <a:srgbClr val="242125"/>
                </a:solidFill>
                <a:latin typeface="DM Sans"/>
                <a:ea typeface="DM Sans"/>
                <a:cs typeface="DM Sans"/>
                <a:sym typeface="DM Sans"/>
              </a:rPr>
              <a:t>6. Syura (Musyawarah)</a:t>
            </a:r>
          </a:p>
          <a:p>
            <a:pPr algn="just">
              <a:lnSpc>
                <a:spcPts val="3053"/>
              </a:lnSpc>
            </a:pPr>
            <a:r>
              <a:rPr lang="en-US" sz="2180">
                <a:solidFill>
                  <a:srgbClr val="242125"/>
                </a:solidFill>
                <a:latin typeface="DM Sans"/>
                <a:ea typeface="DM Sans"/>
                <a:cs typeface="DM Sans"/>
                <a:sym typeface="DM Sans"/>
              </a:rPr>
              <a:t>Mengutamakan dialog dan diskusi dalam menyelesaikan masalah.</a:t>
            </a:r>
          </a:p>
        </p:txBody>
      </p:sp>
      <p:grpSp>
        <p:nvGrpSpPr>
          <p:cNvPr name="Group 5" id="5"/>
          <p:cNvGrpSpPr/>
          <p:nvPr/>
        </p:nvGrpSpPr>
        <p:grpSpPr>
          <a:xfrm rot="0">
            <a:off x="-738386" y="9258300"/>
            <a:ext cx="19602688" cy="3238500"/>
            <a:chOff x="0" y="0"/>
            <a:chExt cx="5162848" cy="852938"/>
          </a:xfrm>
        </p:grpSpPr>
        <p:sp>
          <p:nvSpPr>
            <p:cNvPr name="Freeform 6" id="6"/>
            <p:cNvSpPr/>
            <p:nvPr/>
          </p:nvSpPr>
          <p:spPr>
            <a:xfrm flipH="false" flipV="false" rot="0">
              <a:off x="0" y="0"/>
              <a:ext cx="5162848" cy="852938"/>
            </a:xfrm>
            <a:custGeom>
              <a:avLst/>
              <a:gdLst/>
              <a:ahLst/>
              <a:cxnLst/>
              <a:rect r="r" b="b" t="t" l="l"/>
              <a:pathLst>
                <a:path h="852938" w="5162848">
                  <a:moveTo>
                    <a:pt x="0" y="0"/>
                  </a:moveTo>
                  <a:lnTo>
                    <a:pt x="5162848" y="0"/>
                  </a:lnTo>
                  <a:lnTo>
                    <a:pt x="5162848" y="852938"/>
                  </a:lnTo>
                  <a:lnTo>
                    <a:pt x="0" y="852938"/>
                  </a:lnTo>
                  <a:close/>
                </a:path>
              </a:pathLst>
            </a:custGeom>
            <a:solidFill>
              <a:srgbClr val="9AAD3A"/>
            </a:solidFill>
          </p:spPr>
        </p:sp>
        <p:sp>
          <p:nvSpPr>
            <p:cNvPr name="TextBox 7" id="7"/>
            <p:cNvSpPr txBox="true"/>
            <p:nvPr/>
          </p:nvSpPr>
          <p:spPr>
            <a:xfrm>
              <a:off x="0" y="-47625"/>
              <a:ext cx="5162848" cy="900563"/>
            </a:xfrm>
            <a:prstGeom prst="rect">
              <a:avLst/>
            </a:prstGeom>
          </p:spPr>
          <p:txBody>
            <a:bodyPr anchor="ctr" rtlCol="false" tIns="50800" lIns="50800" bIns="50800" rIns="50800"/>
            <a:lstStyle/>
            <a:p>
              <a:pPr algn="ctr">
                <a:lnSpc>
                  <a:spcPts val="3532"/>
                </a:lnSpc>
              </a:pPr>
            </a:p>
          </p:txBody>
        </p:sp>
      </p:grpSp>
      <p:sp>
        <p:nvSpPr>
          <p:cNvPr name="Freeform 8" id="8"/>
          <p:cNvSpPr/>
          <p:nvPr/>
        </p:nvSpPr>
        <p:spPr>
          <a:xfrm flipH="true" flipV="true" rot="8086697">
            <a:off x="-207910" y="5852760"/>
            <a:ext cx="6857231" cy="6857231"/>
          </a:xfrm>
          <a:custGeom>
            <a:avLst/>
            <a:gdLst/>
            <a:ahLst/>
            <a:cxnLst/>
            <a:rect r="r" b="b" t="t" l="l"/>
            <a:pathLst>
              <a:path h="6857231" w="6857231">
                <a:moveTo>
                  <a:pt x="6857230" y="6857231"/>
                </a:moveTo>
                <a:lnTo>
                  <a:pt x="0" y="6857231"/>
                </a:lnTo>
                <a:lnTo>
                  <a:pt x="0" y="0"/>
                </a:lnTo>
                <a:lnTo>
                  <a:pt x="6857230" y="0"/>
                </a:lnTo>
                <a:lnTo>
                  <a:pt x="6857230" y="6857231"/>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0986435" y="1592330"/>
            <a:ext cx="719207" cy="719207"/>
            <a:chOff x="0" y="0"/>
            <a:chExt cx="189421" cy="189421"/>
          </a:xfrm>
        </p:grpSpPr>
        <p:sp>
          <p:nvSpPr>
            <p:cNvPr name="Freeform 10" id="10"/>
            <p:cNvSpPr/>
            <p:nvPr/>
          </p:nvSpPr>
          <p:spPr>
            <a:xfrm flipH="false" flipV="false" rot="0">
              <a:off x="0" y="0"/>
              <a:ext cx="189421" cy="189421"/>
            </a:xfrm>
            <a:custGeom>
              <a:avLst/>
              <a:gdLst/>
              <a:ahLst/>
              <a:cxnLst/>
              <a:rect r="r" b="b" t="t" l="l"/>
              <a:pathLst>
                <a:path h="189421" w="189421">
                  <a:moveTo>
                    <a:pt x="0" y="0"/>
                  </a:moveTo>
                  <a:lnTo>
                    <a:pt x="189421" y="0"/>
                  </a:lnTo>
                  <a:lnTo>
                    <a:pt x="189421" y="189421"/>
                  </a:lnTo>
                  <a:lnTo>
                    <a:pt x="0" y="189421"/>
                  </a:lnTo>
                  <a:close/>
                </a:path>
              </a:pathLst>
            </a:custGeom>
            <a:solidFill>
              <a:srgbClr val="123C48"/>
            </a:solidFill>
          </p:spPr>
        </p:sp>
        <p:sp>
          <p:nvSpPr>
            <p:cNvPr name="TextBox 11" id="11"/>
            <p:cNvSpPr txBox="true"/>
            <p:nvPr/>
          </p:nvSpPr>
          <p:spPr>
            <a:xfrm>
              <a:off x="0" y="-47625"/>
              <a:ext cx="189421" cy="237046"/>
            </a:xfrm>
            <a:prstGeom prst="rect">
              <a:avLst/>
            </a:prstGeom>
          </p:spPr>
          <p:txBody>
            <a:bodyPr anchor="ctr" rtlCol="false" tIns="50800" lIns="50800" bIns="50800" rIns="50800"/>
            <a:lstStyle/>
            <a:p>
              <a:pPr algn="ctr">
                <a:lnSpc>
                  <a:spcPts val="3532"/>
                </a:lnSpc>
              </a:pPr>
            </a:p>
          </p:txBody>
        </p:sp>
      </p:grpSp>
      <p:sp>
        <p:nvSpPr>
          <p:cNvPr name="Freeform 12" id="12"/>
          <p:cNvSpPr/>
          <p:nvPr/>
        </p:nvSpPr>
        <p:spPr>
          <a:xfrm flipH="true" flipV="false" rot="-10800000">
            <a:off x="17528840" y="1938476"/>
            <a:ext cx="6276975" cy="6276975"/>
          </a:xfrm>
          <a:custGeom>
            <a:avLst/>
            <a:gdLst/>
            <a:ahLst/>
            <a:cxnLst/>
            <a:rect r="r" b="b" t="t" l="l"/>
            <a:pathLst>
              <a:path h="6276975" w="6276975">
                <a:moveTo>
                  <a:pt x="6276975" y="0"/>
                </a:moveTo>
                <a:lnTo>
                  <a:pt x="0" y="0"/>
                </a:lnTo>
                <a:lnTo>
                  <a:pt x="0" y="6276976"/>
                </a:lnTo>
                <a:lnTo>
                  <a:pt x="6276975" y="6276976"/>
                </a:lnTo>
                <a:lnTo>
                  <a:pt x="62769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10800000">
            <a:off x="13682312" y="-1229486"/>
            <a:ext cx="6276975" cy="6276975"/>
          </a:xfrm>
          <a:custGeom>
            <a:avLst/>
            <a:gdLst/>
            <a:ahLst/>
            <a:cxnLst/>
            <a:rect r="r" b="b" t="t" l="l"/>
            <a:pathLst>
              <a:path h="6276975" w="6276975">
                <a:moveTo>
                  <a:pt x="6276975" y="0"/>
                </a:moveTo>
                <a:lnTo>
                  <a:pt x="0" y="0"/>
                </a:lnTo>
                <a:lnTo>
                  <a:pt x="0" y="6276975"/>
                </a:lnTo>
                <a:lnTo>
                  <a:pt x="6276975" y="6276975"/>
                </a:lnTo>
                <a:lnTo>
                  <a:pt x="62769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AF1"/>
        </a:solidFill>
      </p:bgPr>
    </p:bg>
    <p:spTree>
      <p:nvGrpSpPr>
        <p:cNvPr id="1" name=""/>
        <p:cNvGrpSpPr/>
        <p:nvPr/>
      </p:nvGrpSpPr>
      <p:grpSpPr>
        <a:xfrm>
          <a:off x="0" y="0"/>
          <a:ext cx="0" cy="0"/>
          <a:chOff x="0" y="0"/>
          <a:chExt cx="0" cy="0"/>
        </a:xfrm>
      </p:grpSpPr>
      <p:sp>
        <p:nvSpPr>
          <p:cNvPr name="Freeform 2" id="2"/>
          <p:cNvSpPr/>
          <p:nvPr/>
        </p:nvSpPr>
        <p:spPr>
          <a:xfrm flipH="false" flipV="true" rot="2700000">
            <a:off x="-200744" y="2258207"/>
            <a:ext cx="5936585" cy="5936585"/>
          </a:xfrm>
          <a:custGeom>
            <a:avLst/>
            <a:gdLst/>
            <a:ahLst/>
            <a:cxnLst/>
            <a:rect r="r" b="b" t="t" l="l"/>
            <a:pathLst>
              <a:path h="5936585" w="5936585">
                <a:moveTo>
                  <a:pt x="0" y="5936585"/>
                </a:moveTo>
                <a:lnTo>
                  <a:pt x="5936585" y="5936585"/>
                </a:lnTo>
                <a:lnTo>
                  <a:pt x="5936585" y="0"/>
                </a:lnTo>
                <a:lnTo>
                  <a:pt x="0" y="0"/>
                </a:lnTo>
                <a:lnTo>
                  <a:pt x="0" y="5936585"/>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7942864" y="2224642"/>
            <a:ext cx="7577579" cy="2376170"/>
          </a:xfrm>
          <a:prstGeom prst="rect">
            <a:avLst/>
          </a:prstGeom>
        </p:spPr>
        <p:txBody>
          <a:bodyPr anchor="t" rtlCol="false" tIns="0" lIns="0" bIns="0" rIns="0">
            <a:spAutoFit/>
          </a:bodyPr>
          <a:lstStyle/>
          <a:p>
            <a:pPr algn="l">
              <a:lnSpc>
                <a:spcPts val="6160"/>
              </a:lnSpc>
            </a:pPr>
            <a:r>
              <a:rPr lang="en-US" sz="5600">
                <a:solidFill>
                  <a:srgbClr val="206F59"/>
                </a:solidFill>
                <a:latin typeface="Higuen Elegant Serif"/>
                <a:ea typeface="Higuen Elegant Serif"/>
                <a:cs typeface="Higuen Elegant Serif"/>
                <a:sym typeface="Higuen Elegant Serif"/>
              </a:rPr>
              <a:t>Ciri-ciri sikap moderat </a:t>
            </a:r>
          </a:p>
          <a:p>
            <a:pPr algn="l">
              <a:lnSpc>
                <a:spcPts val="6160"/>
              </a:lnSpc>
            </a:pPr>
          </a:p>
        </p:txBody>
      </p:sp>
      <p:sp>
        <p:nvSpPr>
          <p:cNvPr name="TextBox 4" id="4"/>
          <p:cNvSpPr txBox="true"/>
          <p:nvPr/>
        </p:nvSpPr>
        <p:spPr>
          <a:xfrm rot="0">
            <a:off x="7942864" y="3340972"/>
            <a:ext cx="8635137" cy="2462530"/>
          </a:xfrm>
          <a:prstGeom prst="rect">
            <a:avLst/>
          </a:prstGeom>
        </p:spPr>
        <p:txBody>
          <a:bodyPr anchor="t" rtlCol="false" tIns="0" lIns="0" bIns="0" rIns="0">
            <a:spAutoFit/>
          </a:bodyPr>
          <a:lstStyle/>
          <a:p>
            <a:pPr algn="just">
              <a:lnSpc>
                <a:spcPts val="3919"/>
              </a:lnSpc>
            </a:pPr>
          </a:p>
          <a:p>
            <a:pPr algn="just">
              <a:lnSpc>
                <a:spcPts val="3919"/>
              </a:lnSpc>
            </a:pPr>
            <a:r>
              <a:rPr lang="en-US" sz="2799">
                <a:solidFill>
                  <a:srgbClr val="242125"/>
                </a:solidFill>
                <a:latin typeface="DM Sans"/>
                <a:ea typeface="DM Sans"/>
                <a:cs typeface="DM Sans"/>
                <a:sym typeface="DM Sans"/>
              </a:rPr>
              <a:t>• Menghargai perbedaan keyakinan</a:t>
            </a:r>
          </a:p>
          <a:p>
            <a:pPr algn="just">
              <a:lnSpc>
                <a:spcPts val="3919"/>
              </a:lnSpc>
            </a:pPr>
            <a:r>
              <a:rPr lang="en-US" sz="2799">
                <a:solidFill>
                  <a:srgbClr val="242125"/>
                </a:solidFill>
                <a:latin typeface="DM Sans"/>
                <a:ea typeface="DM Sans"/>
                <a:cs typeface="DM Sans"/>
                <a:sym typeface="DM Sans"/>
              </a:rPr>
              <a:t>• Tidak memaksakan kehendak</a:t>
            </a:r>
          </a:p>
          <a:p>
            <a:pPr algn="just">
              <a:lnSpc>
                <a:spcPts val="3919"/>
              </a:lnSpc>
            </a:pPr>
            <a:r>
              <a:rPr lang="en-US" sz="2799">
                <a:solidFill>
                  <a:srgbClr val="242125"/>
                </a:solidFill>
                <a:latin typeface="DM Sans"/>
                <a:ea typeface="DM Sans"/>
                <a:cs typeface="DM Sans"/>
                <a:sym typeface="DM Sans"/>
              </a:rPr>
              <a:t>• Menolak kekerasan atas nama agama</a:t>
            </a:r>
          </a:p>
          <a:p>
            <a:pPr algn="just">
              <a:lnSpc>
                <a:spcPts val="3919"/>
              </a:lnSpc>
            </a:pPr>
            <a:r>
              <a:rPr lang="en-US" sz="2799">
                <a:solidFill>
                  <a:srgbClr val="242125"/>
                </a:solidFill>
                <a:latin typeface="DM Sans"/>
                <a:ea typeface="DM Sans"/>
                <a:cs typeface="DM Sans"/>
                <a:sym typeface="DM Sans"/>
              </a:rPr>
              <a:t>• Mengedepankan dialog dan kebijaksanaan</a:t>
            </a:r>
          </a:p>
        </p:txBody>
      </p:sp>
      <p:sp>
        <p:nvSpPr>
          <p:cNvPr name="Freeform 5" id="5"/>
          <p:cNvSpPr/>
          <p:nvPr/>
        </p:nvSpPr>
        <p:spPr>
          <a:xfrm flipH="false" flipV="true" rot="5400000">
            <a:off x="756106" y="5420828"/>
            <a:ext cx="5593330" cy="5593330"/>
          </a:xfrm>
          <a:custGeom>
            <a:avLst/>
            <a:gdLst/>
            <a:ahLst/>
            <a:cxnLst/>
            <a:rect r="r" b="b" t="t" l="l"/>
            <a:pathLst>
              <a:path h="5593330" w="5593330">
                <a:moveTo>
                  <a:pt x="0" y="5593330"/>
                </a:moveTo>
                <a:lnTo>
                  <a:pt x="5593330" y="5593330"/>
                </a:lnTo>
                <a:lnTo>
                  <a:pt x="5593330" y="0"/>
                </a:lnTo>
                <a:lnTo>
                  <a:pt x="0" y="0"/>
                </a:lnTo>
                <a:lnTo>
                  <a:pt x="0" y="559333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5630229" y="1028700"/>
            <a:ext cx="719207" cy="719207"/>
            <a:chOff x="0" y="0"/>
            <a:chExt cx="189421" cy="189421"/>
          </a:xfrm>
        </p:grpSpPr>
        <p:sp>
          <p:nvSpPr>
            <p:cNvPr name="Freeform 7" id="7"/>
            <p:cNvSpPr/>
            <p:nvPr/>
          </p:nvSpPr>
          <p:spPr>
            <a:xfrm flipH="false" flipV="false" rot="0">
              <a:off x="0" y="0"/>
              <a:ext cx="189421" cy="189421"/>
            </a:xfrm>
            <a:custGeom>
              <a:avLst/>
              <a:gdLst/>
              <a:ahLst/>
              <a:cxnLst/>
              <a:rect r="r" b="b" t="t" l="l"/>
              <a:pathLst>
                <a:path h="189421" w="189421">
                  <a:moveTo>
                    <a:pt x="0" y="0"/>
                  </a:moveTo>
                  <a:lnTo>
                    <a:pt x="189421" y="0"/>
                  </a:lnTo>
                  <a:lnTo>
                    <a:pt x="189421" y="189421"/>
                  </a:lnTo>
                  <a:lnTo>
                    <a:pt x="0" y="189421"/>
                  </a:lnTo>
                  <a:close/>
                </a:path>
              </a:pathLst>
            </a:custGeom>
            <a:solidFill>
              <a:srgbClr val="123C48"/>
            </a:solidFill>
          </p:spPr>
        </p:sp>
        <p:sp>
          <p:nvSpPr>
            <p:cNvPr name="TextBox 8" id="8"/>
            <p:cNvSpPr txBox="true"/>
            <p:nvPr/>
          </p:nvSpPr>
          <p:spPr>
            <a:xfrm>
              <a:off x="0" y="-47625"/>
              <a:ext cx="189421" cy="237046"/>
            </a:xfrm>
            <a:prstGeom prst="rect">
              <a:avLst/>
            </a:prstGeom>
          </p:spPr>
          <p:txBody>
            <a:bodyPr anchor="ctr" rtlCol="false" tIns="50800" lIns="50800" bIns="50800" rIns="50800"/>
            <a:lstStyle/>
            <a:p>
              <a:pPr algn="ctr">
                <a:lnSpc>
                  <a:spcPts val="3532"/>
                </a:lnSpc>
              </a:pPr>
            </a:p>
          </p:txBody>
        </p:sp>
      </p:grpSp>
      <p:grpSp>
        <p:nvGrpSpPr>
          <p:cNvPr name="Group 9" id="9"/>
          <p:cNvGrpSpPr/>
          <p:nvPr/>
        </p:nvGrpSpPr>
        <p:grpSpPr>
          <a:xfrm rot="0">
            <a:off x="-800922" y="9258300"/>
            <a:ext cx="19602688" cy="3238500"/>
            <a:chOff x="0" y="0"/>
            <a:chExt cx="5162848" cy="852938"/>
          </a:xfrm>
        </p:grpSpPr>
        <p:sp>
          <p:nvSpPr>
            <p:cNvPr name="Freeform 10" id="10"/>
            <p:cNvSpPr/>
            <p:nvPr/>
          </p:nvSpPr>
          <p:spPr>
            <a:xfrm flipH="false" flipV="false" rot="0">
              <a:off x="0" y="0"/>
              <a:ext cx="5162848" cy="852938"/>
            </a:xfrm>
            <a:custGeom>
              <a:avLst/>
              <a:gdLst/>
              <a:ahLst/>
              <a:cxnLst/>
              <a:rect r="r" b="b" t="t" l="l"/>
              <a:pathLst>
                <a:path h="852938" w="5162848">
                  <a:moveTo>
                    <a:pt x="0" y="0"/>
                  </a:moveTo>
                  <a:lnTo>
                    <a:pt x="5162848" y="0"/>
                  </a:lnTo>
                  <a:lnTo>
                    <a:pt x="5162848" y="852938"/>
                  </a:lnTo>
                  <a:lnTo>
                    <a:pt x="0" y="852938"/>
                  </a:lnTo>
                  <a:close/>
                </a:path>
              </a:pathLst>
            </a:custGeom>
            <a:solidFill>
              <a:srgbClr val="9AAD3A"/>
            </a:solidFill>
          </p:spPr>
        </p:sp>
        <p:sp>
          <p:nvSpPr>
            <p:cNvPr name="TextBox 11" id="11"/>
            <p:cNvSpPr txBox="true"/>
            <p:nvPr/>
          </p:nvSpPr>
          <p:spPr>
            <a:xfrm>
              <a:off x="0" y="-47625"/>
              <a:ext cx="5162848" cy="900563"/>
            </a:xfrm>
            <a:prstGeom prst="rect">
              <a:avLst/>
            </a:prstGeom>
          </p:spPr>
          <p:txBody>
            <a:bodyPr anchor="ctr" rtlCol="false" tIns="50800" lIns="50800" bIns="50800" rIns="50800"/>
            <a:lstStyle/>
            <a:p>
              <a:pPr algn="ctr">
                <a:lnSpc>
                  <a:spcPts val="3532"/>
                </a:lnSpc>
              </a:pPr>
            </a:p>
          </p:txBody>
        </p:sp>
      </p:gr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DFAF1"/>
        </a:solidFill>
      </p:bgPr>
    </p:bg>
    <p:spTree>
      <p:nvGrpSpPr>
        <p:cNvPr id="1" name=""/>
        <p:cNvGrpSpPr/>
        <p:nvPr/>
      </p:nvGrpSpPr>
      <p:grpSpPr>
        <a:xfrm>
          <a:off x="0" y="0"/>
          <a:ext cx="0" cy="0"/>
          <a:chOff x="0" y="0"/>
          <a:chExt cx="0" cy="0"/>
        </a:xfrm>
      </p:grpSpPr>
      <p:grpSp>
        <p:nvGrpSpPr>
          <p:cNvPr name="Group 2" id="2"/>
          <p:cNvGrpSpPr/>
          <p:nvPr/>
        </p:nvGrpSpPr>
        <p:grpSpPr>
          <a:xfrm rot="0">
            <a:off x="-890786" y="9258300"/>
            <a:ext cx="19602688" cy="3086100"/>
            <a:chOff x="0" y="0"/>
            <a:chExt cx="5162848" cy="812800"/>
          </a:xfrm>
        </p:grpSpPr>
        <p:sp>
          <p:nvSpPr>
            <p:cNvPr name="Freeform 3" id="3"/>
            <p:cNvSpPr/>
            <p:nvPr/>
          </p:nvSpPr>
          <p:spPr>
            <a:xfrm flipH="false" flipV="false" rot="0">
              <a:off x="0" y="0"/>
              <a:ext cx="5162848" cy="812800"/>
            </a:xfrm>
            <a:custGeom>
              <a:avLst/>
              <a:gdLst/>
              <a:ahLst/>
              <a:cxnLst/>
              <a:rect r="r" b="b" t="t" l="l"/>
              <a:pathLst>
                <a:path h="812800" w="5162848">
                  <a:moveTo>
                    <a:pt x="0" y="0"/>
                  </a:moveTo>
                  <a:lnTo>
                    <a:pt x="5162848" y="0"/>
                  </a:lnTo>
                  <a:lnTo>
                    <a:pt x="5162848" y="812800"/>
                  </a:lnTo>
                  <a:lnTo>
                    <a:pt x="0" y="812800"/>
                  </a:lnTo>
                  <a:close/>
                </a:path>
              </a:pathLst>
            </a:custGeom>
            <a:solidFill>
              <a:srgbClr val="9AAD3A"/>
            </a:solidFill>
          </p:spPr>
        </p:sp>
        <p:sp>
          <p:nvSpPr>
            <p:cNvPr name="TextBox 4" id="4"/>
            <p:cNvSpPr txBox="true"/>
            <p:nvPr/>
          </p:nvSpPr>
          <p:spPr>
            <a:xfrm>
              <a:off x="0" y="-47625"/>
              <a:ext cx="5162848" cy="860425"/>
            </a:xfrm>
            <a:prstGeom prst="rect">
              <a:avLst/>
            </a:prstGeom>
          </p:spPr>
          <p:txBody>
            <a:bodyPr anchor="ctr" rtlCol="false" tIns="50800" lIns="50800" bIns="50800" rIns="50800"/>
            <a:lstStyle/>
            <a:p>
              <a:pPr algn="ctr">
                <a:lnSpc>
                  <a:spcPts val="3532"/>
                </a:lnSpc>
              </a:pPr>
            </a:p>
          </p:txBody>
        </p:sp>
      </p:grpSp>
      <p:sp>
        <p:nvSpPr>
          <p:cNvPr name="Freeform 5" id="5"/>
          <p:cNvSpPr/>
          <p:nvPr/>
        </p:nvSpPr>
        <p:spPr>
          <a:xfrm flipH="true" flipV="true" rot="-2713302">
            <a:off x="14363843" y="-1424935"/>
            <a:ext cx="5819206" cy="5819206"/>
          </a:xfrm>
          <a:custGeom>
            <a:avLst/>
            <a:gdLst/>
            <a:ahLst/>
            <a:cxnLst/>
            <a:rect r="r" b="b" t="t" l="l"/>
            <a:pathLst>
              <a:path h="5819206" w="5819206">
                <a:moveTo>
                  <a:pt x="5819206" y="5819206"/>
                </a:moveTo>
                <a:lnTo>
                  <a:pt x="0" y="5819206"/>
                </a:lnTo>
                <a:lnTo>
                  <a:pt x="0" y="0"/>
                </a:lnTo>
                <a:lnTo>
                  <a:pt x="5819206" y="0"/>
                </a:lnTo>
                <a:lnTo>
                  <a:pt x="5819206" y="581920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2713302">
            <a:off x="6134304" y="-1424966"/>
            <a:ext cx="5819206" cy="5819206"/>
          </a:xfrm>
          <a:custGeom>
            <a:avLst/>
            <a:gdLst/>
            <a:ahLst/>
            <a:cxnLst/>
            <a:rect r="r" b="b" t="t" l="l"/>
            <a:pathLst>
              <a:path h="5819206" w="5819206">
                <a:moveTo>
                  <a:pt x="5819206" y="5819206"/>
                </a:moveTo>
                <a:lnTo>
                  <a:pt x="0" y="5819206"/>
                </a:lnTo>
                <a:lnTo>
                  <a:pt x="0" y="0"/>
                </a:lnTo>
                <a:lnTo>
                  <a:pt x="5819206" y="0"/>
                </a:lnTo>
                <a:lnTo>
                  <a:pt x="5819206" y="581920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true" rot="-2713302">
            <a:off x="-2095234" y="-1424997"/>
            <a:ext cx="5819206" cy="5819206"/>
          </a:xfrm>
          <a:custGeom>
            <a:avLst/>
            <a:gdLst/>
            <a:ahLst/>
            <a:cxnLst/>
            <a:rect r="r" b="b" t="t" l="l"/>
            <a:pathLst>
              <a:path h="5819206" w="5819206">
                <a:moveTo>
                  <a:pt x="5819206" y="5819206"/>
                </a:moveTo>
                <a:lnTo>
                  <a:pt x="0" y="5819206"/>
                </a:lnTo>
                <a:lnTo>
                  <a:pt x="0" y="0"/>
                </a:lnTo>
                <a:lnTo>
                  <a:pt x="5819206" y="0"/>
                </a:lnTo>
                <a:lnTo>
                  <a:pt x="5819206" y="581920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4914992" y="2356989"/>
            <a:ext cx="12344308" cy="2502535"/>
          </a:xfrm>
          <a:prstGeom prst="rect">
            <a:avLst/>
          </a:prstGeom>
        </p:spPr>
        <p:txBody>
          <a:bodyPr anchor="t" rtlCol="false" tIns="0" lIns="0" bIns="0" rIns="0">
            <a:spAutoFit/>
          </a:bodyPr>
          <a:lstStyle/>
          <a:p>
            <a:pPr algn="l">
              <a:lnSpc>
                <a:spcPts val="9679"/>
              </a:lnSpc>
            </a:pPr>
            <a:r>
              <a:rPr lang="en-US" sz="8799">
                <a:solidFill>
                  <a:srgbClr val="206F59"/>
                </a:solidFill>
                <a:latin typeface="Higuen Elegant Serif"/>
                <a:ea typeface="Higuen Elegant Serif"/>
                <a:cs typeface="Higuen Elegant Serif"/>
                <a:sym typeface="Higuen Elegant Serif"/>
              </a:rPr>
              <a:t>Pentingnya moderasi beragama</a:t>
            </a:r>
          </a:p>
        </p:txBody>
      </p:sp>
      <p:sp>
        <p:nvSpPr>
          <p:cNvPr name="TextBox 9" id="9"/>
          <p:cNvSpPr txBox="true"/>
          <p:nvPr/>
        </p:nvSpPr>
        <p:spPr>
          <a:xfrm rot="0">
            <a:off x="4914992" y="4587247"/>
            <a:ext cx="8115300" cy="1967230"/>
          </a:xfrm>
          <a:prstGeom prst="rect">
            <a:avLst/>
          </a:prstGeom>
        </p:spPr>
        <p:txBody>
          <a:bodyPr anchor="t" rtlCol="false" tIns="0" lIns="0" bIns="0" rIns="0">
            <a:spAutoFit/>
          </a:bodyPr>
          <a:lstStyle/>
          <a:p>
            <a:pPr algn="just">
              <a:lnSpc>
                <a:spcPts val="3919"/>
              </a:lnSpc>
            </a:pPr>
          </a:p>
          <a:p>
            <a:pPr algn="just">
              <a:lnSpc>
                <a:spcPts val="3919"/>
              </a:lnSpc>
            </a:pPr>
            <a:r>
              <a:rPr lang="en-US" sz="2799">
                <a:solidFill>
                  <a:srgbClr val="242125"/>
                </a:solidFill>
                <a:latin typeface="DM Sans"/>
                <a:ea typeface="DM Sans"/>
                <a:cs typeface="DM Sans"/>
                <a:sym typeface="DM Sans"/>
              </a:rPr>
              <a:t>Menjaga kerukunan antar umat beragama</a:t>
            </a:r>
          </a:p>
          <a:p>
            <a:pPr algn="just">
              <a:lnSpc>
                <a:spcPts val="3919"/>
              </a:lnSpc>
            </a:pPr>
            <a:r>
              <a:rPr lang="en-US" sz="2799">
                <a:solidFill>
                  <a:srgbClr val="242125"/>
                </a:solidFill>
                <a:latin typeface="DM Sans"/>
                <a:ea typeface="DM Sans"/>
                <a:cs typeface="DM Sans"/>
                <a:sym typeface="DM Sans"/>
              </a:rPr>
              <a:t>Mencegah konflik dan radikal </a:t>
            </a:r>
          </a:p>
          <a:p>
            <a:pPr algn="just">
              <a:lnSpc>
                <a:spcPts val="3919"/>
              </a:lnSpc>
            </a:pPr>
            <a:r>
              <a:rPr lang="en-US" sz="2799">
                <a:solidFill>
                  <a:srgbClr val="242125"/>
                </a:solidFill>
                <a:latin typeface="DM Sans"/>
                <a:ea typeface="DM Sans"/>
                <a:cs typeface="DM Sans"/>
                <a:sym typeface="DM Sans"/>
              </a:rPr>
              <a:t>Menciptakan kehidupan masyrakat yang damai</a:t>
            </a:r>
          </a:p>
        </p:txBody>
      </p:sp>
      <p:grpSp>
        <p:nvGrpSpPr>
          <p:cNvPr name="Group 10" id="10"/>
          <p:cNvGrpSpPr/>
          <p:nvPr/>
        </p:nvGrpSpPr>
        <p:grpSpPr>
          <a:xfrm rot="0">
            <a:off x="2119084" y="2855712"/>
            <a:ext cx="719207" cy="719207"/>
            <a:chOff x="0" y="0"/>
            <a:chExt cx="189421" cy="189421"/>
          </a:xfrm>
        </p:grpSpPr>
        <p:sp>
          <p:nvSpPr>
            <p:cNvPr name="Freeform 11" id="11"/>
            <p:cNvSpPr/>
            <p:nvPr/>
          </p:nvSpPr>
          <p:spPr>
            <a:xfrm flipH="false" flipV="false" rot="0">
              <a:off x="0" y="0"/>
              <a:ext cx="189421" cy="189421"/>
            </a:xfrm>
            <a:custGeom>
              <a:avLst/>
              <a:gdLst/>
              <a:ahLst/>
              <a:cxnLst/>
              <a:rect r="r" b="b" t="t" l="l"/>
              <a:pathLst>
                <a:path h="189421" w="189421">
                  <a:moveTo>
                    <a:pt x="0" y="0"/>
                  </a:moveTo>
                  <a:lnTo>
                    <a:pt x="189421" y="0"/>
                  </a:lnTo>
                  <a:lnTo>
                    <a:pt x="189421" y="189421"/>
                  </a:lnTo>
                  <a:lnTo>
                    <a:pt x="0" y="189421"/>
                  </a:lnTo>
                  <a:close/>
                </a:path>
              </a:pathLst>
            </a:custGeom>
            <a:solidFill>
              <a:srgbClr val="123C48"/>
            </a:solidFill>
          </p:spPr>
        </p:sp>
        <p:sp>
          <p:nvSpPr>
            <p:cNvPr name="TextBox 12" id="12"/>
            <p:cNvSpPr txBox="true"/>
            <p:nvPr/>
          </p:nvSpPr>
          <p:spPr>
            <a:xfrm>
              <a:off x="0" y="-47625"/>
              <a:ext cx="189421" cy="237046"/>
            </a:xfrm>
            <a:prstGeom prst="rect">
              <a:avLst/>
            </a:prstGeom>
          </p:spPr>
          <p:txBody>
            <a:bodyPr anchor="ctr" rtlCol="false" tIns="50800" lIns="50800" bIns="50800" rIns="50800"/>
            <a:lstStyle/>
            <a:p>
              <a:pPr algn="ctr">
                <a:lnSpc>
                  <a:spcPts val="3532"/>
                </a:lnSpc>
              </a:pPr>
            </a:p>
          </p:txBody>
        </p:sp>
      </p:gr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DAHB3t9bPuI</dc:identifier>
  <dcterms:modified xsi:type="dcterms:W3CDTF">2011-08-01T06:04:30Z</dcterms:modified>
  <cp:revision>1</cp:revision>
  <dc:title>PAI Kelompok 8</dc:title>
</cp:coreProperties>
</file>