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8288000" cy="10287000"/>
  <p:notesSz cx="6858000" cy="9144000"/>
  <p:embeddedFontLst>
    <p:embeddedFont>
      <p:font typeface="La Lou" charset="1" panose="00000500000000000000"/>
      <p:regular r:id="rId17"/>
    </p:embeddedFont>
    <p:embeddedFont>
      <p:font typeface="Comic Sans" charset="1" panose="03000702030302020204"/>
      <p:regular r:id="rId18"/>
    </p:embeddedFont>
    <p:embeddedFont>
      <p:font typeface="Berthold Block" charset="1" panose="02000506040000020004"/>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png" Type="http://schemas.openxmlformats.org/officeDocument/2006/relationships/image"/><Relationship Id="rId11" Target="../media/image8.svg" Type="http://schemas.openxmlformats.org/officeDocument/2006/relationships/image"/><Relationship Id="rId12" Target="../media/image9.png" Type="http://schemas.openxmlformats.org/officeDocument/2006/relationships/image"/><Relationship Id="rId13" Target="../media/image10.svg" Type="http://schemas.openxmlformats.org/officeDocument/2006/relationships/image"/><Relationship Id="rId14" Target="../media/image11.png" Type="http://schemas.openxmlformats.org/officeDocument/2006/relationships/image"/><Relationship Id="rId15" Target="../media/image12.svg" Type="http://schemas.openxmlformats.org/officeDocument/2006/relationships/image"/><Relationship Id="rId16" Target="../media/image17.png" Type="http://schemas.openxmlformats.org/officeDocument/2006/relationships/image"/><Relationship Id="rId17" Target="../media/image18.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png" Type="http://schemas.openxmlformats.org/officeDocument/2006/relationships/image"/><Relationship Id="rId11" Target="../media/image8.svg" Type="http://schemas.openxmlformats.org/officeDocument/2006/relationships/image"/><Relationship Id="rId12" Target="../media/image9.png" Type="http://schemas.openxmlformats.org/officeDocument/2006/relationships/image"/><Relationship Id="rId13" Target="../media/image10.svg" Type="http://schemas.openxmlformats.org/officeDocument/2006/relationships/image"/><Relationship Id="rId14" Target="../media/image11.png" Type="http://schemas.openxmlformats.org/officeDocument/2006/relationships/image"/><Relationship Id="rId15" Target="../media/image12.svg" Type="http://schemas.openxmlformats.org/officeDocument/2006/relationships/image"/><Relationship Id="rId16" Target="../media/image17.png" Type="http://schemas.openxmlformats.org/officeDocument/2006/relationships/image"/><Relationship Id="rId17" Target="../media/image18.svg" Type="http://schemas.openxmlformats.org/officeDocument/2006/relationships/image"/><Relationship Id="rId18" Target="../media/image31.png" Type="http://schemas.openxmlformats.org/officeDocument/2006/relationships/image"/><Relationship Id="rId19" Target="../media/image32.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21.png" Type="http://schemas.openxmlformats.org/officeDocument/2006/relationships/image"/><Relationship Id="rId5" Target="../media/image22.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21.png" Type="http://schemas.openxmlformats.org/officeDocument/2006/relationships/image"/><Relationship Id="rId7" Target="../media/image22.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28.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17.png" Type="http://schemas.openxmlformats.org/officeDocument/2006/relationships/image"/><Relationship Id="rId9" Target="../media/image18.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29.png" Type="http://schemas.openxmlformats.org/officeDocument/2006/relationships/image"/><Relationship Id="rId7" Target="../media/image30.svg" Type="http://schemas.openxmlformats.org/officeDocument/2006/relationships/image"/><Relationship Id="rId8" Target="../media/image17.png" Type="http://schemas.openxmlformats.org/officeDocument/2006/relationships/image"/><Relationship Id="rId9" Target="../media/image18.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31.png" Type="http://schemas.openxmlformats.org/officeDocument/2006/relationships/image"/><Relationship Id="rId5" Target="../media/image32.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7ED"/>
        </a:solidFill>
      </p:bgPr>
    </p:bg>
    <p:spTree>
      <p:nvGrpSpPr>
        <p:cNvPr id="1" name=""/>
        <p:cNvGrpSpPr/>
        <p:nvPr/>
      </p:nvGrpSpPr>
      <p:grpSpPr>
        <a:xfrm>
          <a:off x="0" y="0"/>
          <a:ext cx="0" cy="0"/>
          <a:chOff x="0" y="0"/>
          <a:chExt cx="0" cy="0"/>
        </a:xfrm>
      </p:grpSpPr>
      <p:grpSp>
        <p:nvGrpSpPr>
          <p:cNvPr name="Group 2" id="2"/>
          <p:cNvGrpSpPr/>
          <p:nvPr/>
        </p:nvGrpSpPr>
        <p:grpSpPr>
          <a:xfrm rot="0">
            <a:off x="-3483666" y="6834165"/>
            <a:ext cx="32736286" cy="18645734"/>
            <a:chOff x="0" y="0"/>
            <a:chExt cx="1427032" cy="812800"/>
          </a:xfrm>
        </p:grpSpPr>
        <p:sp>
          <p:nvSpPr>
            <p:cNvPr name="Freeform 3" id="3"/>
            <p:cNvSpPr/>
            <p:nvPr/>
          </p:nvSpPr>
          <p:spPr>
            <a:xfrm flipH="false" flipV="false" rot="0">
              <a:off x="0" y="0"/>
              <a:ext cx="1427032" cy="812800"/>
            </a:xfrm>
            <a:custGeom>
              <a:avLst/>
              <a:gdLst/>
              <a:ahLst/>
              <a:cxnLst/>
              <a:rect r="r" b="b" t="t" l="l"/>
              <a:pathLst>
                <a:path h="812800" w="1427032">
                  <a:moveTo>
                    <a:pt x="713516" y="0"/>
                  </a:moveTo>
                  <a:cubicBezTo>
                    <a:pt x="319452" y="0"/>
                    <a:pt x="0" y="181951"/>
                    <a:pt x="0" y="406400"/>
                  </a:cubicBezTo>
                  <a:cubicBezTo>
                    <a:pt x="0" y="630849"/>
                    <a:pt x="319452" y="812800"/>
                    <a:pt x="713516" y="812800"/>
                  </a:cubicBezTo>
                  <a:cubicBezTo>
                    <a:pt x="1107580" y="812800"/>
                    <a:pt x="1427032" y="630849"/>
                    <a:pt x="1427032" y="406400"/>
                  </a:cubicBezTo>
                  <a:cubicBezTo>
                    <a:pt x="1427032" y="181951"/>
                    <a:pt x="1107580" y="0"/>
                    <a:pt x="713516" y="0"/>
                  </a:cubicBezTo>
                  <a:close/>
                </a:path>
              </a:pathLst>
            </a:custGeom>
            <a:solidFill>
              <a:srgbClr val="E0A6A6"/>
            </a:solidFill>
          </p:spPr>
        </p:sp>
        <p:sp>
          <p:nvSpPr>
            <p:cNvPr name="TextBox 4" id="4"/>
            <p:cNvSpPr txBox="true"/>
            <p:nvPr/>
          </p:nvSpPr>
          <p:spPr>
            <a:xfrm>
              <a:off x="133784" y="38100"/>
              <a:ext cx="1159463" cy="698500"/>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14533802" y="1028700"/>
            <a:ext cx="2881626" cy="2881626"/>
          </a:xfrm>
          <a:custGeom>
            <a:avLst/>
            <a:gdLst/>
            <a:ahLst/>
            <a:cxnLst/>
            <a:rect r="r" b="b" t="t" l="l"/>
            <a:pathLst>
              <a:path h="2881626" w="2881626">
                <a:moveTo>
                  <a:pt x="0" y="0"/>
                </a:moveTo>
                <a:lnTo>
                  <a:pt x="2881626" y="0"/>
                </a:lnTo>
                <a:lnTo>
                  <a:pt x="2881626" y="2881626"/>
                </a:lnTo>
                <a:lnTo>
                  <a:pt x="0" y="288162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612253" y="7324725"/>
            <a:ext cx="3224507" cy="4114800"/>
          </a:xfrm>
          <a:custGeom>
            <a:avLst/>
            <a:gdLst/>
            <a:ahLst/>
            <a:cxnLst/>
            <a:rect r="r" b="b" t="t" l="l"/>
            <a:pathLst>
              <a:path h="4114800" w="3224507">
                <a:moveTo>
                  <a:pt x="0" y="0"/>
                </a:moveTo>
                <a:lnTo>
                  <a:pt x="3224506" y="0"/>
                </a:lnTo>
                <a:lnTo>
                  <a:pt x="322450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1028700" y="6455524"/>
            <a:ext cx="2607430" cy="6403541"/>
          </a:xfrm>
          <a:custGeom>
            <a:avLst/>
            <a:gdLst/>
            <a:ahLst/>
            <a:cxnLst/>
            <a:rect r="r" b="b" t="t" l="l"/>
            <a:pathLst>
              <a:path h="6403541" w="2607430">
                <a:moveTo>
                  <a:pt x="0" y="0"/>
                </a:moveTo>
                <a:lnTo>
                  <a:pt x="2607430" y="0"/>
                </a:lnTo>
                <a:lnTo>
                  <a:pt x="2607430" y="6403540"/>
                </a:lnTo>
                <a:lnTo>
                  <a:pt x="0" y="640354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6130852" y="7324725"/>
            <a:ext cx="2664333" cy="4114800"/>
          </a:xfrm>
          <a:custGeom>
            <a:avLst/>
            <a:gdLst/>
            <a:ahLst/>
            <a:cxnLst/>
            <a:rect r="r" b="b" t="t" l="l"/>
            <a:pathLst>
              <a:path h="4114800" w="2664333">
                <a:moveTo>
                  <a:pt x="0" y="0"/>
                </a:moveTo>
                <a:lnTo>
                  <a:pt x="2664333" y="0"/>
                </a:lnTo>
                <a:lnTo>
                  <a:pt x="2664333"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true" flipV="false" rot="0">
            <a:off x="16121180" y="4366212"/>
            <a:ext cx="2664333" cy="4114800"/>
          </a:xfrm>
          <a:custGeom>
            <a:avLst/>
            <a:gdLst/>
            <a:ahLst/>
            <a:cxnLst/>
            <a:rect r="r" b="b" t="t" l="l"/>
            <a:pathLst>
              <a:path h="4114800" w="2664333">
                <a:moveTo>
                  <a:pt x="2664333" y="0"/>
                </a:moveTo>
                <a:lnTo>
                  <a:pt x="0" y="0"/>
                </a:lnTo>
                <a:lnTo>
                  <a:pt x="0" y="4114800"/>
                </a:lnTo>
                <a:lnTo>
                  <a:pt x="2664333" y="4114800"/>
                </a:lnTo>
                <a:lnTo>
                  <a:pt x="2664333"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true" flipV="false" rot="0">
            <a:off x="3276705" y="6834165"/>
            <a:ext cx="4965475" cy="6790287"/>
          </a:xfrm>
          <a:custGeom>
            <a:avLst/>
            <a:gdLst/>
            <a:ahLst/>
            <a:cxnLst/>
            <a:rect r="r" b="b" t="t" l="l"/>
            <a:pathLst>
              <a:path h="6790287" w="4965475">
                <a:moveTo>
                  <a:pt x="4965475" y="0"/>
                </a:moveTo>
                <a:lnTo>
                  <a:pt x="0" y="0"/>
                </a:lnTo>
                <a:lnTo>
                  <a:pt x="0" y="6790287"/>
                </a:lnTo>
                <a:lnTo>
                  <a:pt x="4965475" y="6790287"/>
                </a:lnTo>
                <a:lnTo>
                  <a:pt x="4965475"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0">
            <a:off x="16192100" y="6092238"/>
            <a:ext cx="4191800" cy="4835158"/>
          </a:xfrm>
          <a:custGeom>
            <a:avLst/>
            <a:gdLst/>
            <a:ahLst/>
            <a:cxnLst/>
            <a:rect r="r" b="b" t="t" l="l"/>
            <a:pathLst>
              <a:path h="4835158" w="4191800">
                <a:moveTo>
                  <a:pt x="0" y="0"/>
                </a:moveTo>
                <a:lnTo>
                  <a:pt x="4191800" y="0"/>
                </a:lnTo>
                <a:lnTo>
                  <a:pt x="4191800" y="4835158"/>
                </a:lnTo>
                <a:lnTo>
                  <a:pt x="0" y="483515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nvGrpSpPr>
          <p:cNvPr name="Group 12" id="12"/>
          <p:cNvGrpSpPr/>
          <p:nvPr/>
        </p:nvGrpSpPr>
        <p:grpSpPr>
          <a:xfrm rot="0">
            <a:off x="1028700" y="2864290"/>
            <a:ext cx="9418219" cy="3349875"/>
            <a:chOff x="0" y="0"/>
            <a:chExt cx="3077538" cy="1094620"/>
          </a:xfrm>
        </p:grpSpPr>
        <p:sp>
          <p:nvSpPr>
            <p:cNvPr name="Freeform 13" id="13"/>
            <p:cNvSpPr/>
            <p:nvPr/>
          </p:nvSpPr>
          <p:spPr>
            <a:xfrm flipH="false" flipV="false" rot="0">
              <a:off x="0" y="0"/>
              <a:ext cx="3077538" cy="1094620"/>
            </a:xfrm>
            <a:custGeom>
              <a:avLst/>
              <a:gdLst/>
              <a:ahLst/>
              <a:cxnLst/>
              <a:rect r="r" b="b" t="t" l="l"/>
              <a:pathLst>
                <a:path h="1094620" w="3077538">
                  <a:moveTo>
                    <a:pt x="82202" y="0"/>
                  </a:moveTo>
                  <a:lnTo>
                    <a:pt x="2995337" y="0"/>
                  </a:lnTo>
                  <a:cubicBezTo>
                    <a:pt x="3017138" y="0"/>
                    <a:pt x="3038046" y="8660"/>
                    <a:pt x="3053462" y="24076"/>
                  </a:cubicBezTo>
                  <a:cubicBezTo>
                    <a:pt x="3068878" y="39492"/>
                    <a:pt x="3077538" y="60400"/>
                    <a:pt x="3077538" y="82202"/>
                  </a:cubicBezTo>
                  <a:lnTo>
                    <a:pt x="3077538" y="1012418"/>
                  </a:lnTo>
                  <a:cubicBezTo>
                    <a:pt x="3077538" y="1034219"/>
                    <a:pt x="3068878" y="1055128"/>
                    <a:pt x="3053462" y="1070543"/>
                  </a:cubicBezTo>
                  <a:cubicBezTo>
                    <a:pt x="3038046" y="1085959"/>
                    <a:pt x="3017138" y="1094620"/>
                    <a:pt x="2995337" y="1094620"/>
                  </a:cubicBezTo>
                  <a:lnTo>
                    <a:pt x="82202" y="1094620"/>
                  </a:lnTo>
                  <a:cubicBezTo>
                    <a:pt x="60400" y="1094620"/>
                    <a:pt x="39492" y="1085959"/>
                    <a:pt x="24076" y="1070543"/>
                  </a:cubicBezTo>
                  <a:cubicBezTo>
                    <a:pt x="8660" y="1055128"/>
                    <a:pt x="0" y="1034219"/>
                    <a:pt x="0" y="1012418"/>
                  </a:cubicBezTo>
                  <a:lnTo>
                    <a:pt x="0" y="82202"/>
                  </a:lnTo>
                  <a:cubicBezTo>
                    <a:pt x="0" y="60400"/>
                    <a:pt x="8660" y="39492"/>
                    <a:pt x="24076" y="24076"/>
                  </a:cubicBezTo>
                  <a:cubicBezTo>
                    <a:pt x="39492" y="8660"/>
                    <a:pt x="60400" y="0"/>
                    <a:pt x="82202" y="0"/>
                  </a:cubicBezTo>
                  <a:close/>
                </a:path>
              </a:pathLst>
            </a:custGeom>
            <a:solidFill>
              <a:srgbClr val="657653"/>
            </a:solidFill>
          </p:spPr>
        </p:sp>
        <p:sp>
          <p:nvSpPr>
            <p:cNvPr name="TextBox 14" id="14"/>
            <p:cNvSpPr txBox="true"/>
            <p:nvPr/>
          </p:nvSpPr>
          <p:spPr>
            <a:xfrm>
              <a:off x="0" y="-38100"/>
              <a:ext cx="3077538" cy="1132720"/>
            </a:xfrm>
            <a:prstGeom prst="rect">
              <a:avLst/>
            </a:prstGeom>
          </p:spPr>
          <p:txBody>
            <a:bodyPr anchor="ctr" rtlCol="false" tIns="50800" lIns="50800" bIns="50800" rIns="50800"/>
            <a:lstStyle/>
            <a:p>
              <a:pPr algn="ctr">
                <a:lnSpc>
                  <a:spcPts val="2659"/>
                </a:lnSpc>
              </a:pPr>
            </a:p>
          </p:txBody>
        </p:sp>
      </p:grpSp>
      <p:sp>
        <p:nvSpPr>
          <p:cNvPr name="Freeform 15" id="15"/>
          <p:cNvSpPr/>
          <p:nvPr/>
        </p:nvSpPr>
        <p:spPr>
          <a:xfrm flipH="false" flipV="false" rot="0">
            <a:off x="8985685" y="2552473"/>
            <a:ext cx="6855643" cy="7114347"/>
          </a:xfrm>
          <a:custGeom>
            <a:avLst/>
            <a:gdLst/>
            <a:ahLst/>
            <a:cxnLst/>
            <a:rect r="r" b="b" t="t" l="l"/>
            <a:pathLst>
              <a:path h="7114347" w="6855643">
                <a:moveTo>
                  <a:pt x="0" y="0"/>
                </a:moveTo>
                <a:lnTo>
                  <a:pt x="6855643" y="0"/>
                </a:lnTo>
                <a:lnTo>
                  <a:pt x="6855643" y="7114346"/>
                </a:lnTo>
                <a:lnTo>
                  <a:pt x="0" y="711434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a:ln cap="sq">
            <a:noFill/>
            <a:prstDash val="solid"/>
            <a:miter/>
          </a:ln>
        </p:spPr>
      </p:sp>
      <p:sp>
        <p:nvSpPr>
          <p:cNvPr name="TextBox 16" id="16"/>
          <p:cNvSpPr txBox="true"/>
          <p:nvPr/>
        </p:nvSpPr>
        <p:spPr>
          <a:xfrm rot="0">
            <a:off x="1444899" y="3471225"/>
            <a:ext cx="9371906" cy="2538115"/>
          </a:xfrm>
          <a:prstGeom prst="rect">
            <a:avLst/>
          </a:prstGeom>
        </p:spPr>
        <p:txBody>
          <a:bodyPr anchor="t" rtlCol="false" tIns="0" lIns="0" bIns="0" rIns="0">
            <a:spAutoFit/>
          </a:bodyPr>
          <a:lstStyle/>
          <a:p>
            <a:pPr algn="l">
              <a:lnSpc>
                <a:spcPts val="9426"/>
              </a:lnSpc>
            </a:pPr>
            <a:r>
              <a:rPr lang="en-US" sz="11782">
                <a:solidFill>
                  <a:srgbClr val="464344"/>
                </a:solidFill>
                <a:latin typeface="La Lou"/>
                <a:ea typeface="La Lou"/>
                <a:cs typeface="La Lou"/>
                <a:sym typeface="La Lou"/>
              </a:rPr>
              <a:t>KARAKTERISTIK</a:t>
            </a:r>
          </a:p>
          <a:p>
            <a:pPr algn="l">
              <a:lnSpc>
                <a:spcPts val="9426"/>
              </a:lnSpc>
            </a:pPr>
            <a:r>
              <a:rPr lang="en-US" sz="11782">
                <a:solidFill>
                  <a:srgbClr val="464344"/>
                </a:solidFill>
                <a:latin typeface="La Lou"/>
                <a:ea typeface="La Lou"/>
                <a:cs typeface="La Lou"/>
                <a:sym typeface="La Lou"/>
              </a:rPr>
              <a:t>PESERTA DIDIK</a:t>
            </a:r>
          </a:p>
        </p:txBody>
      </p:sp>
      <p:sp>
        <p:nvSpPr>
          <p:cNvPr name="Freeform 17" id="17"/>
          <p:cNvSpPr/>
          <p:nvPr/>
        </p:nvSpPr>
        <p:spPr>
          <a:xfrm flipH="false" flipV="false" rot="0">
            <a:off x="696631" y="-312661"/>
            <a:ext cx="1635783" cy="3319856"/>
          </a:xfrm>
          <a:custGeom>
            <a:avLst/>
            <a:gdLst/>
            <a:ahLst/>
            <a:cxnLst/>
            <a:rect r="r" b="b" t="t" l="l"/>
            <a:pathLst>
              <a:path h="3319856" w="1635783">
                <a:moveTo>
                  <a:pt x="0" y="0"/>
                </a:moveTo>
                <a:lnTo>
                  <a:pt x="1635784" y="0"/>
                </a:lnTo>
                <a:lnTo>
                  <a:pt x="1635784" y="3319856"/>
                </a:lnTo>
                <a:lnTo>
                  <a:pt x="0" y="3319856"/>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8" id="18"/>
          <p:cNvSpPr/>
          <p:nvPr/>
        </p:nvSpPr>
        <p:spPr>
          <a:xfrm flipH="false" flipV="false" rot="0">
            <a:off x="7016278" y="5250685"/>
            <a:ext cx="1038232" cy="1038232"/>
          </a:xfrm>
          <a:custGeom>
            <a:avLst/>
            <a:gdLst/>
            <a:ahLst/>
            <a:cxnLst/>
            <a:rect r="r" b="b" t="t" l="l"/>
            <a:pathLst>
              <a:path h="1038232" w="1038232">
                <a:moveTo>
                  <a:pt x="0" y="0"/>
                </a:moveTo>
                <a:lnTo>
                  <a:pt x="1038232" y="0"/>
                </a:lnTo>
                <a:lnTo>
                  <a:pt x="1038232" y="1038232"/>
                </a:lnTo>
                <a:lnTo>
                  <a:pt x="0" y="1038232"/>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F7ED"/>
        </a:solidFill>
      </p:bgPr>
    </p:bg>
    <p:spTree>
      <p:nvGrpSpPr>
        <p:cNvPr id="1" name=""/>
        <p:cNvGrpSpPr/>
        <p:nvPr/>
      </p:nvGrpSpPr>
      <p:grpSpPr>
        <a:xfrm>
          <a:off x="0" y="0"/>
          <a:ext cx="0" cy="0"/>
          <a:chOff x="0" y="0"/>
          <a:chExt cx="0" cy="0"/>
        </a:xfrm>
      </p:grpSpPr>
      <p:grpSp>
        <p:nvGrpSpPr>
          <p:cNvPr name="Group 2" id="2"/>
          <p:cNvGrpSpPr/>
          <p:nvPr/>
        </p:nvGrpSpPr>
        <p:grpSpPr>
          <a:xfrm rot="0">
            <a:off x="-7224143" y="7875063"/>
            <a:ext cx="32736286" cy="18645734"/>
            <a:chOff x="0" y="0"/>
            <a:chExt cx="1427032" cy="812800"/>
          </a:xfrm>
        </p:grpSpPr>
        <p:sp>
          <p:nvSpPr>
            <p:cNvPr name="Freeform 3" id="3"/>
            <p:cNvSpPr/>
            <p:nvPr/>
          </p:nvSpPr>
          <p:spPr>
            <a:xfrm flipH="false" flipV="false" rot="0">
              <a:off x="0" y="0"/>
              <a:ext cx="1427032" cy="812800"/>
            </a:xfrm>
            <a:custGeom>
              <a:avLst/>
              <a:gdLst/>
              <a:ahLst/>
              <a:cxnLst/>
              <a:rect r="r" b="b" t="t" l="l"/>
              <a:pathLst>
                <a:path h="812800" w="1427032">
                  <a:moveTo>
                    <a:pt x="713516" y="0"/>
                  </a:moveTo>
                  <a:cubicBezTo>
                    <a:pt x="319452" y="0"/>
                    <a:pt x="0" y="181951"/>
                    <a:pt x="0" y="406400"/>
                  </a:cubicBezTo>
                  <a:cubicBezTo>
                    <a:pt x="0" y="630849"/>
                    <a:pt x="319452" y="812800"/>
                    <a:pt x="713516" y="812800"/>
                  </a:cubicBezTo>
                  <a:cubicBezTo>
                    <a:pt x="1107580" y="812800"/>
                    <a:pt x="1427032" y="630849"/>
                    <a:pt x="1427032" y="406400"/>
                  </a:cubicBezTo>
                  <a:cubicBezTo>
                    <a:pt x="1427032" y="181951"/>
                    <a:pt x="1107580" y="0"/>
                    <a:pt x="713516" y="0"/>
                  </a:cubicBezTo>
                  <a:close/>
                </a:path>
              </a:pathLst>
            </a:custGeom>
            <a:solidFill>
              <a:srgbClr val="E0A6A6"/>
            </a:solidFill>
          </p:spPr>
        </p:sp>
        <p:sp>
          <p:nvSpPr>
            <p:cNvPr name="TextBox 4" id="4"/>
            <p:cNvSpPr txBox="true"/>
            <p:nvPr/>
          </p:nvSpPr>
          <p:spPr>
            <a:xfrm>
              <a:off x="133784" y="38100"/>
              <a:ext cx="1159463" cy="698500"/>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14571720" y="1028700"/>
            <a:ext cx="2881626" cy="2881626"/>
          </a:xfrm>
          <a:custGeom>
            <a:avLst/>
            <a:gdLst/>
            <a:ahLst/>
            <a:cxnLst/>
            <a:rect r="r" b="b" t="t" l="l"/>
            <a:pathLst>
              <a:path h="2881626" w="2881626">
                <a:moveTo>
                  <a:pt x="0" y="0"/>
                </a:moveTo>
                <a:lnTo>
                  <a:pt x="2881627" y="0"/>
                </a:lnTo>
                <a:lnTo>
                  <a:pt x="2881627" y="2881626"/>
                </a:lnTo>
                <a:lnTo>
                  <a:pt x="0" y="288162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621233" y="-459247"/>
            <a:ext cx="1982042" cy="4022594"/>
          </a:xfrm>
          <a:custGeom>
            <a:avLst/>
            <a:gdLst/>
            <a:ahLst/>
            <a:cxnLst/>
            <a:rect r="r" b="b" t="t" l="l"/>
            <a:pathLst>
              <a:path h="4022594" w="1982042">
                <a:moveTo>
                  <a:pt x="0" y="0"/>
                </a:moveTo>
                <a:lnTo>
                  <a:pt x="1982041" y="0"/>
                </a:lnTo>
                <a:lnTo>
                  <a:pt x="1982041" y="4022594"/>
                </a:lnTo>
                <a:lnTo>
                  <a:pt x="0" y="402259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1612253" y="7875063"/>
            <a:ext cx="3224507" cy="4114800"/>
          </a:xfrm>
          <a:custGeom>
            <a:avLst/>
            <a:gdLst/>
            <a:ahLst/>
            <a:cxnLst/>
            <a:rect r="r" b="b" t="t" l="l"/>
            <a:pathLst>
              <a:path h="4114800" w="3224507">
                <a:moveTo>
                  <a:pt x="0" y="0"/>
                </a:moveTo>
                <a:lnTo>
                  <a:pt x="3224506" y="0"/>
                </a:lnTo>
                <a:lnTo>
                  <a:pt x="3224506"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1028700" y="7005862"/>
            <a:ext cx="2607430" cy="6403541"/>
          </a:xfrm>
          <a:custGeom>
            <a:avLst/>
            <a:gdLst/>
            <a:ahLst/>
            <a:cxnLst/>
            <a:rect r="r" b="b" t="t" l="l"/>
            <a:pathLst>
              <a:path h="6403541" w="2607430">
                <a:moveTo>
                  <a:pt x="0" y="0"/>
                </a:moveTo>
                <a:lnTo>
                  <a:pt x="2607430" y="0"/>
                </a:lnTo>
                <a:lnTo>
                  <a:pt x="2607430" y="6403541"/>
                </a:lnTo>
                <a:lnTo>
                  <a:pt x="0" y="640354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6130852" y="7875063"/>
            <a:ext cx="2664333" cy="4114800"/>
          </a:xfrm>
          <a:custGeom>
            <a:avLst/>
            <a:gdLst/>
            <a:ahLst/>
            <a:cxnLst/>
            <a:rect r="r" b="b" t="t" l="l"/>
            <a:pathLst>
              <a:path h="4114800" w="2664333">
                <a:moveTo>
                  <a:pt x="0" y="0"/>
                </a:moveTo>
                <a:lnTo>
                  <a:pt x="2664333" y="0"/>
                </a:lnTo>
                <a:lnTo>
                  <a:pt x="2664333"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true" flipV="false" rot="0">
            <a:off x="16121180" y="4916550"/>
            <a:ext cx="2664333" cy="4114800"/>
          </a:xfrm>
          <a:custGeom>
            <a:avLst/>
            <a:gdLst/>
            <a:ahLst/>
            <a:cxnLst/>
            <a:rect r="r" b="b" t="t" l="l"/>
            <a:pathLst>
              <a:path h="4114800" w="2664333">
                <a:moveTo>
                  <a:pt x="2664333" y="0"/>
                </a:moveTo>
                <a:lnTo>
                  <a:pt x="0" y="0"/>
                </a:lnTo>
                <a:lnTo>
                  <a:pt x="0" y="4114800"/>
                </a:lnTo>
                <a:lnTo>
                  <a:pt x="2664333" y="4114800"/>
                </a:lnTo>
                <a:lnTo>
                  <a:pt x="2664333"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true" flipV="false" rot="0">
            <a:off x="3276705" y="7384503"/>
            <a:ext cx="4965475" cy="6790287"/>
          </a:xfrm>
          <a:custGeom>
            <a:avLst/>
            <a:gdLst/>
            <a:ahLst/>
            <a:cxnLst/>
            <a:rect r="r" b="b" t="t" l="l"/>
            <a:pathLst>
              <a:path h="6790287" w="4965475">
                <a:moveTo>
                  <a:pt x="4965475" y="0"/>
                </a:moveTo>
                <a:lnTo>
                  <a:pt x="0" y="0"/>
                </a:lnTo>
                <a:lnTo>
                  <a:pt x="0" y="6790287"/>
                </a:lnTo>
                <a:lnTo>
                  <a:pt x="4965475" y="6790287"/>
                </a:lnTo>
                <a:lnTo>
                  <a:pt x="4965475"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2" id="12"/>
          <p:cNvSpPr/>
          <p:nvPr/>
        </p:nvSpPr>
        <p:spPr>
          <a:xfrm flipH="false" flipV="false" rot="0">
            <a:off x="16192100" y="6642576"/>
            <a:ext cx="4191800" cy="4835158"/>
          </a:xfrm>
          <a:custGeom>
            <a:avLst/>
            <a:gdLst/>
            <a:ahLst/>
            <a:cxnLst/>
            <a:rect r="r" b="b" t="t" l="l"/>
            <a:pathLst>
              <a:path h="4835158" w="4191800">
                <a:moveTo>
                  <a:pt x="0" y="0"/>
                </a:moveTo>
                <a:lnTo>
                  <a:pt x="4191800" y="0"/>
                </a:lnTo>
                <a:lnTo>
                  <a:pt x="4191800" y="4835159"/>
                </a:lnTo>
                <a:lnTo>
                  <a:pt x="0" y="483515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grpSp>
        <p:nvGrpSpPr>
          <p:cNvPr name="Group 13" id="13"/>
          <p:cNvGrpSpPr/>
          <p:nvPr/>
        </p:nvGrpSpPr>
        <p:grpSpPr>
          <a:xfrm rot="0">
            <a:off x="6745474" y="7384503"/>
            <a:ext cx="4812407" cy="688842"/>
            <a:chOff x="0" y="0"/>
            <a:chExt cx="1572523" cy="225089"/>
          </a:xfrm>
        </p:grpSpPr>
        <p:sp>
          <p:nvSpPr>
            <p:cNvPr name="Freeform 14" id="14"/>
            <p:cNvSpPr/>
            <p:nvPr/>
          </p:nvSpPr>
          <p:spPr>
            <a:xfrm flipH="false" flipV="false" rot="0">
              <a:off x="0" y="0"/>
              <a:ext cx="1572523" cy="225089"/>
            </a:xfrm>
            <a:custGeom>
              <a:avLst/>
              <a:gdLst/>
              <a:ahLst/>
              <a:cxnLst/>
              <a:rect r="r" b="b" t="t" l="l"/>
              <a:pathLst>
                <a:path h="225089" w="1572523">
                  <a:moveTo>
                    <a:pt x="112544" y="0"/>
                  </a:moveTo>
                  <a:lnTo>
                    <a:pt x="1459978" y="0"/>
                  </a:lnTo>
                  <a:cubicBezTo>
                    <a:pt x="1522135" y="0"/>
                    <a:pt x="1572523" y="50388"/>
                    <a:pt x="1572523" y="112544"/>
                  </a:cubicBezTo>
                  <a:lnTo>
                    <a:pt x="1572523" y="112544"/>
                  </a:lnTo>
                  <a:cubicBezTo>
                    <a:pt x="1572523" y="142393"/>
                    <a:pt x="1560666" y="171019"/>
                    <a:pt x="1539559" y="192125"/>
                  </a:cubicBezTo>
                  <a:cubicBezTo>
                    <a:pt x="1518453" y="213232"/>
                    <a:pt x="1489827" y="225089"/>
                    <a:pt x="1459978" y="225089"/>
                  </a:cubicBezTo>
                  <a:lnTo>
                    <a:pt x="112544" y="225089"/>
                  </a:lnTo>
                  <a:cubicBezTo>
                    <a:pt x="50388" y="225089"/>
                    <a:pt x="0" y="174701"/>
                    <a:pt x="0" y="112544"/>
                  </a:cubicBezTo>
                  <a:lnTo>
                    <a:pt x="0" y="112544"/>
                  </a:lnTo>
                  <a:cubicBezTo>
                    <a:pt x="0" y="50388"/>
                    <a:pt x="50388" y="0"/>
                    <a:pt x="112544" y="0"/>
                  </a:cubicBezTo>
                  <a:close/>
                </a:path>
              </a:pathLst>
            </a:custGeom>
            <a:solidFill>
              <a:srgbClr val="657653"/>
            </a:solidFill>
          </p:spPr>
        </p:sp>
        <p:sp>
          <p:nvSpPr>
            <p:cNvPr name="TextBox 15" id="15"/>
            <p:cNvSpPr txBox="true"/>
            <p:nvPr/>
          </p:nvSpPr>
          <p:spPr>
            <a:xfrm>
              <a:off x="0" y="-38100"/>
              <a:ext cx="1572523" cy="263189"/>
            </a:xfrm>
            <a:prstGeom prst="rect">
              <a:avLst/>
            </a:prstGeom>
          </p:spPr>
          <p:txBody>
            <a:bodyPr anchor="ctr" rtlCol="false" tIns="50800" lIns="50800" bIns="50800" rIns="50800"/>
            <a:lstStyle/>
            <a:p>
              <a:pPr algn="ctr">
                <a:lnSpc>
                  <a:spcPts val="2659"/>
                </a:lnSpc>
              </a:pPr>
            </a:p>
          </p:txBody>
        </p:sp>
      </p:grpSp>
      <p:sp>
        <p:nvSpPr>
          <p:cNvPr name="TextBox 16" id="16"/>
          <p:cNvSpPr txBox="true"/>
          <p:nvPr/>
        </p:nvSpPr>
        <p:spPr>
          <a:xfrm rot="0">
            <a:off x="3225750" y="2486443"/>
            <a:ext cx="11836499" cy="4156133"/>
          </a:xfrm>
          <a:prstGeom prst="rect">
            <a:avLst/>
          </a:prstGeom>
        </p:spPr>
        <p:txBody>
          <a:bodyPr anchor="t" rtlCol="false" tIns="0" lIns="0" bIns="0" rIns="0">
            <a:spAutoFit/>
          </a:bodyPr>
          <a:lstStyle/>
          <a:p>
            <a:pPr algn="ctr">
              <a:lnSpc>
                <a:spcPts val="15437"/>
              </a:lnSpc>
            </a:pPr>
            <a:r>
              <a:rPr lang="en-US" sz="19296">
                <a:solidFill>
                  <a:srgbClr val="464344"/>
                </a:solidFill>
                <a:latin typeface="La Lou"/>
                <a:ea typeface="La Lou"/>
                <a:cs typeface="La Lou"/>
                <a:sym typeface="La Lou"/>
              </a:rPr>
              <a:t>SILAHKAN BERTANYA</a:t>
            </a:r>
          </a:p>
        </p:txBody>
      </p:sp>
      <p:sp>
        <p:nvSpPr>
          <p:cNvPr name="TextBox 17" id="17"/>
          <p:cNvSpPr txBox="true"/>
          <p:nvPr/>
        </p:nvSpPr>
        <p:spPr>
          <a:xfrm rot="0">
            <a:off x="6619986" y="7410496"/>
            <a:ext cx="5048029" cy="473750"/>
          </a:xfrm>
          <a:prstGeom prst="rect">
            <a:avLst/>
          </a:prstGeom>
        </p:spPr>
        <p:txBody>
          <a:bodyPr anchor="t" rtlCol="false" tIns="0" lIns="0" bIns="0" rIns="0">
            <a:spAutoFit/>
          </a:bodyPr>
          <a:lstStyle/>
          <a:p>
            <a:pPr algn="ctr">
              <a:lnSpc>
                <a:spcPts val="3812"/>
              </a:lnSpc>
            </a:pPr>
            <a:r>
              <a:rPr lang="en-US" sz="2723">
                <a:solidFill>
                  <a:srgbClr val="FFF3E5"/>
                </a:solidFill>
                <a:latin typeface="Comic Sans"/>
                <a:ea typeface="Comic Sans"/>
                <a:cs typeface="Comic Sans"/>
                <a:sym typeface="Comic Sans"/>
              </a:rPr>
              <a:t>kelompok 3</a:t>
            </a:r>
          </a:p>
        </p:txBody>
      </p:sp>
      <p:sp>
        <p:nvSpPr>
          <p:cNvPr name="Freeform 18" id="18"/>
          <p:cNvSpPr/>
          <p:nvPr/>
        </p:nvSpPr>
        <p:spPr>
          <a:xfrm flipH="false" flipV="false" rot="0">
            <a:off x="2754490" y="3754938"/>
            <a:ext cx="1038232" cy="1038232"/>
          </a:xfrm>
          <a:custGeom>
            <a:avLst/>
            <a:gdLst/>
            <a:ahLst/>
            <a:cxnLst/>
            <a:rect r="r" b="b" t="t" l="l"/>
            <a:pathLst>
              <a:path h="1038232" w="1038232">
                <a:moveTo>
                  <a:pt x="0" y="0"/>
                </a:moveTo>
                <a:lnTo>
                  <a:pt x="1038232" y="0"/>
                </a:lnTo>
                <a:lnTo>
                  <a:pt x="1038232" y="1038232"/>
                </a:lnTo>
                <a:lnTo>
                  <a:pt x="0" y="1038232"/>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FF7ED"/>
        </a:solidFill>
      </p:bgPr>
    </p:bg>
    <p:spTree>
      <p:nvGrpSpPr>
        <p:cNvPr id="1" name=""/>
        <p:cNvGrpSpPr/>
        <p:nvPr/>
      </p:nvGrpSpPr>
      <p:grpSpPr>
        <a:xfrm>
          <a:off x="0" y="0"/>
          <a:ext cx="0" cy="0"/>
          <a:chOff x="0" y="0"/>
          <a:chExt cx="0" cy="0"/>
        </a:xfrm>
      </p:grpSpPr>
      <p:grpSp>
        <p:nvGrpSpPr>
          <p:cNvPr name="Group 2" id="2"/>
          <p:cNvGrpSpPr/>
          <p:nvPr/>
        </p:nvGrpSpPr>
        <p:grpSpPr>
          <a:xfrm rot="0">
            <a:off x="-7224143" y="7875063"/>
            <a:ext cx="32736286" cy="18645734"/>
            <a:chOff x="0" y="0"/>
            <a:chExt cx="1427032" cy="812800"/>
          </a:xfrm>
        </p:grpSpPr>
        <p:sp>
          <p:nvSpPr>
            <p:cNvPr name="Freeform 3" id="3"/>
            <p:cNvSpPr/>
            <p:nvPr/>
          </p:nvSpPr>
          <p:spPr>
            <a:xfrm flipH="false" flipV="false" rot="0">
              <a:off x="0" y="0"/>
              <a:ext cx="1427032" cy="812800"/>
            </a:xfrm>
            <a:custGeom>
              <a:avLst/>
              <a:gdLst/>
              <a:ahLst/>
              <a:cxnLst/>
              <a:rect r="r" b="b" t="t" l="l"/>
              <a:pathLst>
                <a:path h="812800" w="1427032">
                  <a:moveTo>
                    <a:pt x="713516" y="0"/>
                  </a:moveTo>
                  <a:cubicBezTo>
                    <a:pt x="319452" y="0"/>
                    <a:pt x="0" y="181951"/>
                    <a:pt x="0" y="406400"/>
                  </a:cubicBezTo>
                  <a:cubicBezTo>
                    <a:pt x="0" y="630849"/>
                    <a:pt x="319452" y="812800"/>
                    <a:pt x="713516" y="812800"/>
                  </a:cubicBezTo>
                  <a:cubicBezTo>
                    <a:pt x="1107580" y="812800"/>
                    <a:pt x="1427032" y="630849"/>
                    <a:pt x="1427032" y="406400"/>
                  </a:cubicBezTo>
                  <a:cubicBezTo>
                    <a:pt x="1427032" y="181951"/>
                    <a:pt x="1107580" y="0"/>
                    <a:pt x="713516" y="0"/>
                  </a:cubicBezTo>
                  <a:close/>
                </a:path>
              </a:pathLst>
            </a:custGeom>
            <a:solidFill>
              <a:srgbClr val="E0A6A6"/>
            </a:solidFill>
          </p:spPr>
        </p:sp>
        <p:sp>
          <p:nvSpPr>
            <p:cNvPr name="TextBox 4" id="4"/>
            <p:cNvSpPr txBox="true"/>
            <p:nvPr/>
          </p:nvSpPr>
          <p:spPr>
            <a:xfrm>
              <a:off x="133784" y="38100"/>
              <a:ext cx="1159463" cy="698500"/>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14571720" y="1028700"/>
            <a:ext cx="2881626" cy="2881626"/>
          </a:xfrm>
          <a:custGeom>
            <a:avLst/>
            <a:gdLst/>
            <a:ahLst/>
            <a:cxnLst/>
            <a:rect r="r" b="b" t="t" l="l"/>
            <a:pathLst>
              <a:path h="2881626" w="2881626">
                <a:moveTo>
                  <a:pt x="0" y="0"/>
                </a:moveTo>
                <a:lnTo>
                  <a:pt x="2881627" y="0"/>
                </a:lnTo>
                <a:lnTo>
                  <a:pt x="2881627" y="2881626"/>
                </a:lnTo>
                <a:lnTo>
                  <a:pt x="0" y="288162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445453" y="-493643"/>
            <a:ext cx="1982042" cy="4022594"/>
          </a:xfrm>
          <a:custGeom>
            <a:avLst/>
            <a:gdLst/>
            <a:ahLst/>
            <a:cxnLst/>
            <a:rect r="r" b="b" t="t" l="l"/>
            <a:pathLst>
              <a:path h="4022594" w="1982042">
                <a:moveTo>
                  <a:pt x="0" y="0"/>
                </a:moveTo>
                <a:lnTo>
                  <a:pt x="1982041" y="0"/>
                </a:lnTo>
                <a:lnTo>
                  <a:pt x="1982041" y="4022594"/>
                </a:lnTo>
                <a:lnTo>
                  <a:pt x="0" y="402259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1612253" y="7875063"/>
            <a:ext cx="3224507" cy="4114800"/>
          </a:xfrm>
          <a:custGeom>
            <a:avLst/>
            <a:gdLst/>
            <a:ahLst/>
            <a:cxnLst/>
            <a:rect r="r" b="b" t="t" l="l"/>
            <a:pathLst>
              <a:path h="4114800" w="3224507">
                <a:moveTo>
                  <a:pt x="0" y="0"/>
                </a:moveTo>
                <a:lnTo>
                  <a:pt x="3224506" y="0"/>
                </a:lnTo>
                <a:lnTo>
                  <a:pt x="3224506"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1028700" y="7005862"/>
            <a:ext cx="2607430" cy="6403541"/>
          </a:xfrm>
          <a:custGeom>
            <a:avLst/>
            <a:gdLst/>
            <a:ahLst/>
            <a:cxnLst/>
            <a:rect r="r" b="b" t="t" l="l"/>
            <a:pathLst>
              <a:path h="6403541" w="2607430">
                <a:moveTo>
                  <a:pt x="0" y="0"/>
                </a:moveTo>
                <a:lnTo>
                  <a:pt x="2607430" y="0"/>
                </a:lnTo>
                <a:lnTo>
                  <a:pt x="2607430" y="6403541"/>
                </a:lnTo>
                <a:lnTo>
                  <a:pt x="0" y="640354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6130852" y="7875063"/>
            <a:ext cx="2664333" cy="4114800"/>
          </a:xfrm>
          <a:custGeom>
            <a:avLst/>
            <a:gdLst/>
            <a:ahLst/>
            <a:cxnLst/>
            <a:rect r="r" b="b" t="t" l="l"/>
            <a:pathLst>
              <a:path h="4114800" w="2664333">
                <a:moveTo>
                  <a:pt x="0" y="0"/>
                </a:moveTo>
                <a:lnTo>
                  <a:pt x="2664333" y="0"/>
                </a:lnTo>
                <a:lnTo>
                  <a:pt x="2664333"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true" flipV="false" rot="0">
            <a:off x="16121180" y="4916550"/>
            <a:ext cx="2664333" cy="4114800"/>
          </a:xfrm>
          <a:custGeom>
            <a:avLst/>
            <a:gdLst/>
            <a:ahLst/>
            <a:cxnLst/>
            <a:rect r="r" b="b" t="t" l="l"/>
            <a:pathLst>
              <a:path h="4114800" w="2664333">
                <a:moveTo>
                  <a:pt x="2664333" y="0"/>
                </a:moveTo>
                <a:lnTo>
                  <a:pt x="0" y="0"/>
                </a:lnTo>
                <a:lnTo>
                  <a:pt x="0" y="4114800"/>
                </a:lnTo>
                <a:lnTo>
                  <a:pt x="2664333" y="4114800"/>
                </a:lnTo>
                <a:lnTo>
                  <a:pt x="2664333"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true" flipV="false" rot="0">
            <a:off x="3276705" y="7384503"/>
            <a:ext cx="4965475" cy="6790287"/>
          </a:xfrm>
          <a:custGeom>
            <a:avLst/>
            <a:gdLst/>
            <a:ahLst/>
            <a:cxnLst/>
            <a:rect r="r" b="b" t="t" l="l"/>
            <a:pathLst>
              <a:path h="6790287" w="4965475">
                <a:moveTo>
                  <a:pt x="4965475" y="0"/>
                </a:moveTo>
                <a:lnTo>
                  <a:pt x="0" y="0"/>
                </a:lnTo>
                <a:lnTo>
                  <a:pt x="0" y="6790287"/>
                </a:lnTo>
                <a:lnTo>
                  <a:pt x="4965475" y="6790287"/>
                </a:lnTo>
                <a:lnTo>
                  <a:pt x="4965475"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2" id="12"/>
          <p:cNvSpPr/>
          <p:nvPr/>
        </p:nvSpPr>
        <p:spPr>
          <a:xfrm flipH="false" flipV="false" rot="0">
            <a:off x="16192100" y="6642576"/>
            <a:ext cx="4191800" cy="4835158"/>
          </a:xfrm>
          <a:custGeom>
            <a:avLst/>
            <a:gdLst/>
            <a:ahLst/>
            <a:cxnLst/>
            <a:rect r="r" b="b" t="t" l="l"/>
            <a:pathLst>
              <a:path h="4835158" w="4191800">
                <a:moveTo>
                  <a:pt x="0" y="0"/>
                </a:moveTo>
                <a:lnTo>
                  <a:pt x="4191800" y="0"/>
                </a:lnTo>
                <a:lnTo>
                  <a:pt x="4191800" y="4835159"/>
                </a:lnTo>
                <a:lnTo>
                  <a:pt x="0" y="483515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grpSp>
        <p:nvGrpSpPr>
          <p:cNvPr name="Group 13" id="13"/>
          <p:cNvGrpSpPr/>
          <p:nvPr/>
        </p:nvGrpSpPr>
        <p:grpSpPr>
          <a:xfrm rot="0">
            <a:off x="6745474" y="7384503"/>
            <a:ext cx="4812407" cy="688842"/>
            <a:chOff x="0" y="0"/>
            <a:chExt cx="1572523" cy="225089"/>
          </a:xfrm>
        </p:grpSpPr>
        <p:sp>
          <p:nvSpPr>
            <p:cNvPr name="Freeform 14" id="14"/>
            <p:cNvSpPr/>
            <p:nvPr/>
          </p:nvSpPr>
          <p:spPr>
            <a:xfrm flipH="false" flipV="false" rot="0">
              <a:off x="0" y="0"/>
              <a:ext cx="1572523" cy="225089"/>
            </a:xfrm>
            <a:custGeom>
              <a:avLst/>
              <a:gdLst/>
              <a:ahLst/>
              <a:cxnLst/>
              <a:rect r="r" b="b" t="t" l="l"/>
              <a:pathLst>
                <a:path h="225089" w="1572523">
                  <a:moveTo>
                    <a:pt x="112544" y="0"/>
                  </a:moveTo>
                  <a:lnTo>
                    <a:pt x="1459978" y="0"/>
                  </a:lnTo>
                  <a:cubicBezTo>
                    <a:pt x="1522135" y="0"/>
                    <a:pt x="1572523" y="50388"/>
                    <a:pt x="1572523" y="112544"/>
                  </a:cubicBezTo>
                  <a:lnTo>
                    <a:pt x="1572523" y="112544"/>
                  </a:lnTo>
                  <a:cubicBezTo>
                    <a:pt x="1572523" y="142393"/>
                    <a:pt x="1560666" y="171019"/>
                    <a:pt x="1539559" y="192125"/>
                  </a:cubicBezTo>
                  <a:cubicBezTo>
                    <a:pt x="1518453" y="213232"/>
                    <a:pt x="1489827" y="225089"/>
                    <a:pt x="1459978" y="225089"/>
                  </a:cubicBezTo>
                  <a:lnTo>
                    <a:pt x="112544" y="225089"/>
                  </a:lnTo>
                  <a:cubicBezTo>
                    <a:pt x="50388" y="225089"/>
                    <a:pt x="0" y="174701"/>
                    <a:pt x="0" y="112544"/>
                  </a:cubicBezTo>
                  <a:lnTo>
                    <a:pt x="0" y="112544"/>
                  </a:lnTo>
                  <a:cubicBezTo>
                    <a:pt x="0" y="50388"/>
                    <a:pt x="50388" y="0"/>
                    <a:pt x="112544" y="0"/>
                  </a:cubicBezTo>
                  <a:close/>
                </a:path>
              </a:pathLst>
            </a:custGeom>
            <a:solidFill>
              <a:srgbClr val="657653"/>
            </a:solidFill>
          </p:spPr>
        </p:sp>
        <p:sp>
          <p:nvSpPr>
            <p:cNvPr name="TextBox 15" id="15"/>
            <p:cNvSpPr txBox="true"/>
            <p:nvPr/>
          </p:nvSpPr>
          <p:spPr>
            <a:xfrm>
              <a:off x="0" y="-38100"/>
              <a:ext cx="1572523" cy="263189"/>
            </a:xfrm>
            <a:prstGeom prst="rect">
              <a:avLst/>
            </a:prstGeom>
          </p:spPr>
          <p:txBody>
            <a:bodyPr anchor="ctr" rtlCol="false" tIns="50800" lIns="50800" bIns="50800" rIns="50800"/>
            <a:lstStyle/>
            <a:p>
              <a:pPr algn="ctr">
                <a:lnSpc>
                  <a:spcPts val="2659"/>
                </a:lnSpc>
              </a:pPr>
            </a:p>
          </p:txBody>
        </p:sp>
      </p:grpSp>
      <p:sp>
        <p:nvSpPr>
          <p:cNvPr name="TextBox 16" id="16"/>
          <p:cNvSpPr txBox="true"/>
          <p:nvPr/>
        </p:nvSpPr>
        <p:spPr>
          <a:xfrm rot="0">
            <a:off x="3427494" y="1983847"/>
            <a:ext cx="11433011" cy="5022015"/>
          </a:xfrm>
          <a:prstGeom prst="rect">
            <a:avLst/>
          </a:prstGeom>
        </p:spPr>
        <p:txBody>
          <a:bodyPr anchor="t" rtlCol="false" tIns="0" lIns="0" bIns="0" rIns="0">
            <a:spAutoFit/>
          </a:bodyPr>
          <a:lstStyle/>
          <a:p>
            <a:pPr algn="ctr">
              <a:lnSpc>
                <a:spcPts val="18718"/>
              </a:lnSpc>
            </a:pPr>
            <a:r>
              <a:rPr lang="en-US" sz="23398">
                <a:solidFill>
                  <a:srgbClr val="464344"/>
                </a:solidFill>
                <a:latin typeface="La Lou"/>
                <a:ea typeface="La Lou"/>
                <a:cs typeface="La Lou"/>
                <a:sym typeface="La Lou"/>
              </a:rPr>
              <a:t>TERIMA KASIH</a:t>
            </a:r>
          </a:p>
        </p:txBody>
      </p:sp>
      <p:sp>
        <p:nvSpPr>
          <p:cNvPr name="TextBox 17" id="17"/>
          <p:cNvSpPr txBox="true"/>
          <p:nvPr/>
        </p:nvSpPr>
        <p:spPr>
          <a:xfrm rot="0">
            <a:off x="6619986" y="7410496"/>
            <a:ext cx="5048029" cy="473750"/>
          </a:xfrm>
          <a:prstGeom prst="rect">
            <a:avLst/>
          </a:prstGeom>
        </p:spPr>
        <p:txBody>
          <a:bodyPr anchor="t" rtlCol="false" tIns="0" lIns="0" bIns="0" rIns="0">
            <a:spAutoFit/>
          </a:bodyPr>
          <a:lstStyle/>
          <a:p>
            <a:pPr algn="ctr">
              <a:lnSpc>
                <a:spcPts val="3812"/>
              </a:lnSpc>
            </a:pPr>
            <a:r>
              <a:rPr lang="en-US" sz="2723">
                <a:solidFill>
                  <a:srgbClr val="FFF3E5"/>
                </a:solidFill>
                <a:latin typeface="Comic Sans"/>
                <a:ea typeface="Comic Sans"/>
                <a:cs typeface="Comic Sans"/>
                <a:sym typeface="Comic Sans"/>
              </a:rPr>
              <a:t>kelompok 3</a:t>
            </a:r>
          </a:p>
        </p:txBody>
      </p:sp>
      <p:sp>
        <p:nvSpPr>
          <p:cNvPr name="Freeform 18" id="18"/>
          <p:cNvSpPr/>
          <p:nvPr/>
        </p:nvSpPr>
        <p:spPr>
          <a:xfrm flipH="false" flipV="false" rot="0">
            <a:off x="3636130" y="4066990"/>
            <a:ext cx="1038232" cy="1038232"/>
          </a:xfrm>
          <a:custGeom>
            <a:avLst/>
            <a:gdLst/>
            <a:ahLst/>
            <a:cxnLst/>
            <a:rect r="r" b="b" t="t" l="l"/>
            <a:pathLst>
              <a:path h="1038232" w="1038232">
                <a:moveTo>
                  <a:pt x="0" y="0"/>
                </a:moveTo>
                <a:lnTo>
                  <a:pt x="1038232" y="0"/>
                </a:lnTo>
                <a:lnTo>
                  <a:pt x="1038232" y="1038232"/>
                </a:lnTo>
                <a:lnTo>
                  <a:pt x="0" y="1038232"/>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9" id="19"/>
          <p:cNvSpPr/>
          <p:nvPr/>
        </p:nvSpPr>
        <p:spPr>
          <a:xfrm flipH="false" flipV="false" rot="0">
            <a:off x="13533488" y="4066990"/>
            <a:ext cx="1038232" cy="1038232"/>
          </a:xfrm>
          <a:custGeom>
            <a:avLst/>
            <a:gdLst/>
            <a:ahLst/>
            <a:cxnLst/>
            <a:rect r="r" b="b" t="t" l="l"/>
            <a:pathLst>
              <a:path h="1038232" w="1038232">
                <a:moveTo>
                  <a:pt x="0" y="0"/>
                </a:moveTo>
                <a:lnTo>
                  <a:pt x="1038232" y="0"/>
                </a:lnTo>
                <a:lnTo>
                  <a:pt x="1038232" y="1038232"/>
                </a:lnTo>
                <a:lnTo>
                  <a:pt x="0" y="1038232"/>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7ED"/>
        </a:solidFill>
      </p:bgPr>
    </p:bg>
    <p:spTree>
      <p:nvGrpSpPr>
        <p:cNvPr id="1" name=""/>
        <p:cNvGrpSpPr/>
        <p:nvPr/>
      </p:nvGrpSpPr>
      <p:grpSpPr>
        <a:xfrm>
          <a:off x="0" y="0"/>
          <a:ext cx="0" cy="0"/>
          <a:chOff x="0" y="0"/>
          <a:chExt cx="0" cy="0"/>
        </a:xfrm>
      </p:grpSpPr>
      <p:grpSp>
        <p:nvGrpSpPr>
          <p:cNvPr name="Group 2" id="2"/>
          <p:cNvGrpSpPr/>
          <p:nvPr/>
        </p:nvGrpSpPr>
        <p:grpSpPr>
          <a:xfrm rot="0">
            <a:off x="8391792" y="6829877"/>
            <a:ext cx="16712944" cy="11708974"/>
            <a:chOff x="0" y="0"/>
            <a:chExt cx="1427032" cy="999769"/>
          </a:xfrm>
        </p:grpSpPr>
        <p:sp>
          <p:nvSpPr>
            <p:cNvPr name="Freeform 3" id="3"/>
            <p:cNvSpPr/>
            <p:nvPr/>
          </p:nvSpPr>
          <p:spPr>
            <a:xfrm flipH="false" flipV="false" rot="0">
              <a:off x="0" y="0"/>
              <a:ext cx="1427032" cy="999769"/>
            </a:xfrm>
            <a:custGeom>
              <a:avLst/>
              <a:gdLst/>
              <a:ahLst/>
              <a:cxnLst/>
              <a:rect r="r" b="b" t="t" l="l"/>
              <a:pathLst>
                <a:path h="999769" w="1427032">
                  <a:moveTo>
                    <a:pt x="713516" y="0"/>
                  </a:moveTo>
                  <a:cubicBezTo>
                    <a:pt x="319452" y="0"/>
                    <a:pt x="0" y="223806"/>
                    <a:pt x="0" y="499884"/>
                  </a:cubicBezTo>
                  <a:cubicBezTo>
                    <a:pt x="0" y="775963"/>
                    <a:pt x="319452" y="999769"/>
                    <a:pt x="713516" y="999769"/>
                  </a:cubicBezTo>
                  <a:cubicBezTo>
                    <a:pt x="1107580" y="999769"/>
                    <a:pt x="1427032" y="775963"/>
                    <a:pt x="1427032" y="499884"/>
                  </a:cubicBezTo>
                  <a:cubicBezTo>
                    <a:pt x="1427032" y="223806"/>
                    <a:pt x="1107580" y="0"/>
                    <a:pt x="713516" y="0"/>
                  </a:cubicBezTo>
                  <a:close/>
                </a:path>
              </a:pathLst>
            </a:custGeom>
            <a:solidFill>
              <a:srgbClr val="E0A6A6"/>
            </a:solidFill>
          </p:spPr>
        </p:sp>
        <p:sp>
          <p:nvSpPr>
            <p:cNvPr name="TextBox 4" id="4"/>
            <p:cNvSpPr txBox="true"/>
            <p:nvPr/>
          </p:nvSpPr>
          <p:spPr>
            <a:xfrm>
              <a:off x="133784" y="55628"/>
              <a:ext cx="1159463" cy="850412"/>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true" flipV="false" rot="0">
            <a:off x="10807341" y="1028700"/>
            <a:ext cx="7784125" cy="11602355"/>
          </a:xfrm>
          <a:custGeom>
            <a:avLst/>
            <a:gdLst/>
            <a:ahLst/>
            <a:cxnLst/>
            <a:rect r="r" b="b" t="t" l="l"/>
            <a:pathLst>
              <a:path h="11602355" w="7784125">
                <a:moveTo>
                  <a:pt x="7784125" y="0"/>
                </a:moveTo>
                <a:lnTo>
                  <a:pt x="0" y="0"/>
                </a:lnTo>
                <a:lnTo>
                  <a:pt x="0" y="11602355"/>
                </a:lnTo>
                <a:lnTo>
                  <a:pt x="7784125" y="11602355"/>
                </a:lnTo>
                <a:lnTo>
                  <a:pt x="7784125"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6" id="6"/>
          <p:cNvSpPr/>
          <p:nvPr/>
        </p:nvSpPr>
        <p:spPr>
          <a:xfrm flipH="true" flipV="true" rot="0">
            <a:off x="15927134" y="-1684398"/>
            <a:ext cx="2664333" cy="4114800"/>
          </a:xfrm>
          <a:custGeom>
            <a:avLst/>
            <a:gdLst/>
            <a:ahLst/>
            <a:cxnLst/>
            <a:rect r="r" b="b" t="t" l="l"/>
            <a:pathLst>
              <a:path h="4114800" w="2664333">
                <a:moveTo>
                  <a:pt x="2664332" y="4114800"/>
                </a:moveTo>
                <a:lnTo>
                  <a:pt x="0" y="4114800"/>
                </a:lnTo>
                <a:lnTo>
                  <a:pt x="0" y="0"/>
                </a:lnTo>
                <a:lnTo>
                  <a:pt x="2664332" y="0"/>
                </a:lnTo>
                <a:lnTo>
                  <a:pt x="2664332" y="411480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1542462" y="5600700"/>
            <a:ext cx="11340886" cy="4114800"/>
          </a:xfrm>
          <a:prstGeom prst="rect">
            <a:avLst/>
          </a:prstGeom>
        </p:spPr>
        <p:txBody>
          <a:bodyPr anchor="t" rtlCol="false" tIns="0" lIns="0" bIns="0" rIns="0">
            <a:spAutoFit/>
          </a:bodyPr>
          <a:lstStyle/>
          <a:p>
            <a:pPr algn="just">
              <a:lnSpc>
                <a:spcPts val="3600"/>
              </a:lnSpc>
            </a:pPr>
            <a:r>
              <a:rPr lang="en-US" sz="3000" spc="30">
                <a:solidFill>
                  <a:srgbClr val="000000"/>
                </a:solidFill>
                <a:latin typeface="Comic Sans"/>
                <a:ea typeface="Comic Sans"/>
                <a:cs typeface="Comic Sans"/>
                <a:sym typeface="Comic Sans"/>
              </a:rPr>
              <a:t>P</a:t>
            </a:r>
            <a:r>
              <a:rPr lang="en-US" sz="3000" spc="30">
                <a:solidFill>
                  <a:srgbClr val="000000"/>
                </a:solidFill>
                <a:latin typeface="Comic Sans"/>
                <a:ea typeface="Comic Sans"/>
                <a:cs typeface="Comic Sans"/>
                <a:sym typeface="Comic Sans"/>
              </a:rPr>
              <a:t>eserta didik merupakan subjek utama dalam proses pendidikan yang memiliki karakteristik dan tahap perkembangan yang berbeda-beda. Perbedaan tersebut dipengaruhi oleh perkembangan fisik, mental, dan motorik yang menentukan kesiapan serta kemampuan peserta didik dalam mengikuti kegiatan pembelajaran. Oleh karena itu, pendidik perlu memahami karakteristik peserta didik secara menyeluruh agar dapat merancang pembelajaran yang sesuai dengan kondisi dan kebutuhan perkembangan mereka.</a:t>
            </a:r>
          </a:p>
        </p:txBody>
      </p:sp>
      <p:sp>
        <p:nvSpPr>
          <p:cNvPr name="TextBox 8" id="8"/>
          <p:cNvSpPr txBox="true"/>
          <p:nvPr/>
        </p:nvSpPr>
        <p:spPr>
          <a:xfrm rot="0">
            <a:off x="1542462" y="1466850"/>
            <a:ext cx="8995195" cy="3726961"/>
          </a:xfrm>
          <a:prstGeom prst="rect">
            <a:avLst/>
          </a:prstGeom>
        </p:spPr>
        <p:txBody>
          <a:bodyPr anchor="t" rtlCol="false" tIns="0" lIns="0" bIns="0" rIns="0">
            <a:spAutoFit/>
          </a:bodyPr>
          <a:lstStyle/>
          <a:p>
            <a:pPr algn="l">
              <a:lnSpc>
                <a:spcPts val="9426"/>
              </a:lnSpc>
            </a:pPr>
            <a:r>
              <a:rPr lang="en-US" sz="11782">
                <a:solidFill>
                  <a:srgbClr val="464344"/>
                </a:solidFill>
                <a:latin typeface="La Lou"/>
                <a:ea typeface="La Lou"/>
                <a:cs typeface="La Lou"/>
                <a:sym typeface="La Lou"/>
              </a:rPr>
              <a:t>KARAKTERISTIK</a:t>
            </a:r>
          </a:p>
          <a:p>
            <a:pPr algn="l">
              <a:lnSpc>
                <a:spcPts val="9426"/>
              </a:lnSpc>
            </a:pPr>
            <a:r>
              <a:rPr lang="en-US" sz="11782">
                <a:solidFill>
                  <a:srgbClr val="464344"/>
                </a:solidFill>
                <a:latin typeface="La Lou"/>
                <a:ea typeface="La Lou"/>
                <a:cs typeface="La Lou"/>
                <a:sym typeface="La Lou"/>
              </a:rPr>
              <a:t>PESERTA </a:t>
            </a:r>
          </a:p>
          <a:p>
            <a:pPr algn="l">
              <a:lnSpc>
                <a:spcPts val="9426"/>
              </a:lnSpc>
            </a:pPr>
            <a:r>
              <a:rPr lang="en-US" sz="11782">
                <a:solidFill>
                  <a:srgbClr val="464344"/>
                </a:solidFill>
                <a:latin typeface="La Lou"/>
                <a:ea typeface="La Lou"/>
                <a:cs typeface="La Lou"/>
                <a:sym typeface="La Lou"/>
              </a:rPr>
              <a:t>DIDIK</a:t>
            </a:r>
          </a:p>
        </p:txBody>
      </p:sp>
      <p:sp>
        <p:nvSpPr>
          <p:cNvPr name="Freeform 9" id="9"/>
          <p:cNvSpPr/>
          <p:nvPr/>
        </p:nvSpPr>
        <p:spPr>
          <a:xfrm flipH="false" flipV="false" rot="0">
            <a:off x="6213822" y="3866142"/>
            <a:ext cx="1038232" cy="1038232"/>
          </a:xfrm>
          <a:custGeom>
            <a:avLst/>
            <a:gdLst/>
            <a:ahLst/>
            <a:cxnLst/>
            <a:rect r="r" b="b" t="t" l="l"/>
            <a:pathLst>
              <a:path h="1038232" w="1038232">
                <a:moveTo>
                  <a:pt x="0" y="0"/>
                </a:moveTo>
                <a:lnTo>
                  <a:pt x="1038232" y="0"/>
                </a:lnTo>
                <a:lnTo>
                  <a:pt x="1038232" y="1038232"/>
                </a:lnTo>
                <a:lnTo>
                  <a:pt x="0" y="103823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7ED"/>
        </a:solidFill>
      </p:bgPr>
    </p:bg>
    <p:spTree>
      <p:nvGrpSpPr>
        <p:cNvPr id="1" name=""/>
        <p:cNvGrpSpPr/>
        <p:nvPr/>
      </p:nvGrpSpPr>
      <p:grpSpPr>
        <a:xfrm>
          <a:off x="0" y="0"/>
          <a:ext cx="0" cy="0"/>
          <a:chOff x="0" y="0"/>
          <a:chExt cx="0" cy="0"/>
        </a:xfrm>
      </p:grpSpPr>
      <p:grpSp>
        <p:nvGrpSpPr>
          <p:cNvPr name="Group 2" id="2"/>
          <p:cNvGrpSpPr/>
          <p:nvPr/>
        </p:nvGrpSpPr>
        <p:grpSpPr>
          <a:xfrm rot="0">
            <a:off x="3491338" y="4008222"/>
            <a:ext cx="1329854" cy="1329854"/>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6E77"/>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8406009" y="4009898"/>
            <a:ext cx="1329854" cy="1329854"/>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6E77"/>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3265609" y="4008222"/>
            <a:ext cx="1329854" cy="1329854"/>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6E77"/>
            </a:solidFill>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3618463" y="4254059"/>
            <a:ext cx="1128596" cy="755807"/>
          </a:xfrm>
          <a:prstGeom prst="rect">
            <a:avLst/>
          </a:prstGeom>
        </p:spPr>
        <p:txBody>
          <a:bodyPr anchor="t" rtlCol="false" tIns="0" lIns="0" bIns="0" rIns="0">
            <a:spAutoFit/>
          </a:bodyPr>
          <a:lstStyle/>
          <a:p>
            <a:pPr algn="ctr">
              <a:lnSpc>
                <a:spcPts val="6220"/>
              </a:lnSpc>
            </a:pPr>
            <a:r>
              <a:rPr lang="en-US" sz="4443">
                <a:solidFill>
                  <a:srgbClr val="464344"/>
                </a:solidFill>
                <a:latin typeface="Berthold Block"/>
                <a:ea typeface="Berthold Block"/>
                <a:cs typeface="Berthold Block"/>
                <a:sym typeface="Berthold Block"/>
              </a:rPr>
              <a:t>01</a:t>
            </a:r>
          </a:p>
        </p:txBody>
      </p:sp>
      <p:sp>
        <p:nvSpPr>
          <p:cNvPr name="TextBox 12" id="12"/>
          <p:cNvSpPr txBox="true"/>
          <p:nvPr/>
        </p:nvSpPr>
        <p:spPr>
          <a:xfrm rot="0">
            <a:off x="8479102" y="4254059"/>
            <a:ext cx="1128596" cy="755807"/>
          </a:xfrm>
          <a:prstGeom prst="rect">
            <a:avLst/>
          </a:prstGeom>
        </p:spPr>
        <p:txBody>
          <a:bodyPr anchor="t" rtlCol="false" tIns="0" lIns="0" bIns="0" rIns="0">
            <a:spAutoFit/>
          </a:bodyPr>
          <a:lstStyle/>
          <a:p>
            <a:pPr algn="ctr">
              <a:lnSpc>
                <a:spcPts val="6220"/>
              </a:lnSpc>
            </a:pPr>
            <a:r>
              <a:rPr lang="en-US" sz="4443">
                <a:solidFill>
                  <a:srgbClr val="464344"/>
                </a:solidFill>
                <a:latin typeface="Berthold Block"/>
                <a:ea typeface="Berthold Block"/>
                <a:cs typeface="Berthold Block"/>
                <a:sym typeface="Berthold Block"/>
              </a:rPr>
              <a:t>02</a:t>
            </a:r>
          </a:p>
        </p:txBody>
      </p:sp>
      <p:sp>
        <p:nvSpPr>
          <p:cNvPr name="TextBox 13" id="13"/>
          <p:cNvSpPr txBox="true"/>
          <p:nvPr/>
        </p:nvSpPr>
        <p:spPr>
          <a:xfrm rot="0">
            <a:off x="13366238" y="4254059"/>
            <a:ext cx="1128596" cy="755807"/>
          </a:xfrm>
          <a:prstGeom prst="rect">
            <a:avLst/>
          </a:prstGeom>
        </p:spPr>
        <p:txBody>
          <a:bodyPr anchor="t" rtlCol="false" tIns="0" lIns="0" bIns="0" rIns="0">
            <a:spAutoFit/>
          </a:bodyPr>
          <a:lstStyle/>
          <a:p>
            <a:pPr algn="ctr">
              <a:lnSpc>
                <a:spcPts val="6220"/>
              </a:lnSpc>
            </a:pPr>
            <a:r>
              <a:rPr lang="en-US" sz="4443">
                <a:solidFill>
                  <a:srgbClr val="464344"/>
                </a:solidFill>
                <a:latin typeface="Berthold Block"/>
                <a:ea typeface="Berthold Block"/>
                <a:cs typeface="Berthold Block"/>
                <a:sym typeface="Berthold Block"/>
              </a:rPr>
              <a:t>03</a:t>
            </a:r>
          </a:p>
        </p:txBody>
      </p:sp>
      <p:sp>
        <p:nvSpPr>
          <p:cNvPr name="TextBox 14" id="14"/>
          <p:cNvSpPr txBox="true"/>
          <p:nvPr/>
        </p:nvSpPr>
        <p:spPr>
          <a:xfrm rot="0">
            <a:off x="2981335" y="1082313"/>
            <a:ext cx="12325330" cy="1069981"/>
          </a:xfrm>
          <a:prstGeom prst="rect">
            <a:avLst/>
          </a:prstGeom>
        </p:spPr>
        <p:txBody>
          <a:bodyPr anchor="t" rtlCol="false" tIns="0" lIns="0" bIns="0" rIns="0">
            <a:spAutoFit/>
          </a:bodyPr>
          <a:lstStyle/>
          <a:p>
            <a:pPr algn="ctr">
              <a:lnSpc>
                <a:spcPts val="8000"/>
              </a:lnSpc>
            </a:pPr>
            <a:r>
              <a:rPr lang="en-US" sz="8000">
                <a:solidFill>
                  <a:srgbClr val="464344"/>
                </a:solidFill>
                <a:latin typeface="La Lou"/>
                <a:ea typeface="La Lou"/>
                <a:cs typeface="La Lou"/>
                <a:sym typeface="La Lou"/>
              </a:rPr>
              <a:t>Introduce my team</a:t>
            </a:r>
          </a:p>
        </p:txBody>
      </p:sp>
      <p:sp>
        <p:nvSpPr>
          <p:cNvPr name="TextBox 15" id="15"/>
          <p:cNvSpPr txBox="true"/>
          <p:nvPr/>
        </p:nvSpPr>
        <p:spPr>
          <a:xfrm rot="0">
            <a:off x="2106742" y="5603447"/>
            <a:ext cx="4152038" cy="831365"/>
          </a:xfrm>
          <a:prstGeom prst="rect">
            <a:avLst/>
          </a:prstGeom>
        </p:spPr>
        <p:txBody>
          <a:bodyPr anchor="t" rtlCol="false" tIns="0" lIns="0" bIns="0" rIns="0">
            <a:spAutoFit/>
          </a:bodyPr>
          <a:lstStyle/>
          <a:p>
            <a:pPr algn="ctr">
              <a:lnSpc>
                <a:spcPts val="3395"/>
              </a:lnSpc>
            </a:pPr>
            <a:r>
              <a:rPr lang="en-US" sz="2425">
                <a:solidFill>
                  <a:srgbClr val="464344"/>
                </a:solidFill>
                <a:latin typeface="Comic Sans"/>
                <a:ea typeface="Comic Sans"/>
                <a:cs typeface="Comic Sans"/>
                <a:sym typeface="Comic Sans"/>
              </a:rPr>
              <a:t>Jingga Nur Alita</a:t>
            </a:r>
          </a:p>
          <a:p>
            <a:pPr algn="ctr">
              <a:lnSpc>
                <a:spcPts val="3395"/>
              </a:lnSpc>
            </a:pPr>
            <a:r>
              <a:rPr lang="en-US" sz="2425">
                <a:solidFill>
                  <a:srgbClr val="464344"/>
                </a:solidFill>
                <a:latin typeface="Comic Sans"/>
                <a:ea typeface="Comic Sans"/>
                <a:cs typeface="Comic Sans"/>
                <a:sym typeface="Comic Sans"/>
              </a:rPr>
              <a:t>(2513031038)</a:t>
            </a:r>
          </a:p>
        </p:txBody>
      </p:sp>
      <p:sp>
        <p:nvSpPr>
          <p:cNvPr name="Freeform 16" id="16"/>
          <p:cNvSpPr/>
          <p:nvPr/>
        </p:nvSpPr>
        <p:spPr>
          <a:xfrm flipH="false" flipV="true" rot="0">
            <a:off x="-557591" y="-1438275"/>
            <a:ext cx="2664333" cy="4114800"/>
          </a:xfrm>
          <a:custGeom>
            <a:avLst/>
            <a:gdLst/>
            <a:ahLst/>
            <a:cxnLst/>
            <a:rect r="r" b="b" t="t" l="l"/>
            <a:pathLst>
              <a:path h="4114800" w="2664333">
                <a:moveTo>
                  <a:pt x="0" y="4114800"/>
                </a:moveTo>
                <a:lnTo>
                  <a:pt x="2664333" y="4114800"/>
                </a:lnTo>
                <a:lnTo>
                  <a:pt x="2664333" y="0"/>
                </a:lnTo>
                <a:lnTo>
                  <a:pt x="0" y="0"/>
                </a:lnTo>
                <a:lnTo>
                  <a:pt x="0" y="411480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7" id="17"/>
          <p:cNvSpPr/>
          <p:nvPr/>
        </p:nvSpPr>
        <p:spPr>
          <a:xfrm flipH="true" flipV="true" rot="0">
            <a:off x="16181258" y="-1438275"/>
            <a:ext cx="2664333" cy="4114800"/>
          </a:xfrm>
          <a:custGeom>
            <a:avLst/>
            <a:gdLst/>
            <a:ahLst/>
            <a:cxnLst/>
            <a:rect r="r" b="b" t="t" l="l"/>
            <a:pathLst>
              <a:path h="4114800" w="2664333">
                <a:moveTo>
                  <a:pt x="2664333" y="4114800"/>
                </a:moveTo>
                <a:lnTo>
                  <a:pt x="0" y="4114800"/>
                </a:lnTo>
                <a:lnTo>
                  <a:pt x="0" y="0"/>
                </a:lnTo>
                <a:lnTo>
                  <a:pt x="2664333" y="0"/>
                </a:lnTo>
                <a:lnTo>
                  <a:pt x="2664333" y="411480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8" id="18"/>
          <p:cNvGrpSpPr/>
          <p:nvPr/>
        </p:nvGrpSpPr>
        <p:grpSpPr>
          <a:xfrm rot="0">
            <a:off x="-15594525" y="183693"/>
            <a:ext cx="16712944" cy="11708974"/>
            <a:chOff x="0" y="0"/>
            <a:chExt cx="1427032" cy="999769"/>
          </a:xfrm>
        </p:grpSpPr>
        <p:sp>
          <p:nvSpPr>
            <p:cNvPr name="Freeform 19" id="19"/>
            <p:cNvSpPr/>
            <p:nvPr/>
          </p:nvSpPr>
          <p:spPr>
            <a:xfrm flipH="false" flipV="false" rot="0">
              <a:off x="0" y="0"/>
              <a:ext cx="1427032" cy="999769"/>
            </a:xfrm>
            <a:custGeom>
              <a:avLst/>
              <a:gdLst/>
              <a:ahLst/>
              <a:cxnLst/>
              <a:rect r="r" b="b" t="t" l="l"/>
              <a:pathLst>
                <a:path h="999769" w="1427032">
                  <a:moveTo>
                    <a:pt x="713516" y="0"/>
                  </a:moveTo>
                  <a:cubicBezTo>
                    <a:pt x="319452" y="0"/>
                    <a:pt x="0" y="223806"/>
                    <a:pt x="0" y="499884"/>
                  </a:cubicBezTo>
                  <a:cubicBezTo>
                    <a:pt x="0" y="775963"/>
                    <a:pt x="319452" y="999769"/>
                    <a:pt x="713516" y="999769"/>
                  </a:cubicBezTo>
                  <a:cubicBezTo>
                    <a:pt x="1107580" y="999769"/>
                    <a:pt x="1427032" y="775963"/>
                    <a:pt x="1427032" y="499884"/>
                  </a:cubicBezTo>
                  <a:cubicBezTo>
                    <a:pt x="1427032" y="223806"/>
                    <a:pt x="1107580" y="0"/>
                    <a:pt x="713516" y="0"/>
                  </a:cubicBezTo>
                  <a:close/>
                </a:path>
              </a:pathLst>
            </a:custGeom>
            <a:solidFill>
              <a:srgbClr val="E0A6A6"/>
            </a:solidFill>
          </p:spPr>
        </p:sp>
        <p:sp>
          <p:nvSpPr>
            <p:cNvPr name="TextBox 20" id="20"/>
            <p:cNvSpPr txBox="true"/>
            <p:nvPr/>
          </p:nvSpPr>
          <p:spPr>
            <a:xfrm>
              <a:off x="133784" y="55628"/>
              <a:ext cx="1159463" cy="850412"/>
            </a:xfrm>
            <a:prstGeom prst="rect">
              <a:avLst/>
            </a:prstGeom>
          </p:spPr>
          <p:txBody>
            <a:bodyPr anchor="ctr" rtlCol="false" tIns="50800" lIns="50800" bIns="50800" rIns="50800"/>
            <a:lstStyle/>
            <a:p>
              <a:pPr algn="ctr">
                <a:lnSpc>
                  <a:spcPts val="2659"/>
                </a:lnSpc>
              </a:pPr>
            </a:p>
          </p:txBody>
        </p:sp>
      </p:grpSp>
      <p:grpSp>
        <p:nvGrpSpPr>
          <p:cNvPr name="Group 21" id="21"/>
          <p:cNvGrpSpPr/>
          <p:nvPr/>
        </p:nvGrpSpPr>
        <p:grpSpPr>
          <a:xfrm rot="0">
            <a:off x="17169581" y="183693"/>
            <a:ext cx="16712944" cy="11708974"/>
            <a:chOff x="0" y="0"/>
            <a:chExt cx="1427032" cy="999769"/>
          </a:xfrm>
        </p:grpSpPr>
        <p:sp>
          <p:nvSpPr>
            <p:cNvPr name="Freeform 22" id="22"/>
            <p:cNvSpPr/>
            <p:nvPr/>
          </p:nvSpPr>
          <p:spPr>
            <a:xfrm flipH="false" flipV="false" rot="0">
              <a:off x="0" y="0"/>
              <a:ext cx="1427032" cy="999769"/>
            </a:xfrm>
            <a:custGeom>
              <a:avLst/>
              <a:gdLst/>
              <a:ahLst/>
              <a:cxnLst/>
              <a:rect r="r" b="b" t="t" l="l"/>
              <a:pathLst>
                <a:path h="999769" w="1427032">
                  <a:moveTo>
                    <a:pt x="713516" y="0"/>
                  </a:moveTo>
                  <a:cubicBezTo>
                    <a:pt x="319452" y="0"/>
                    <a:pt x="0" y="223806"/>
                    <a:pt x="0" y="499884"/>
                  </a:cubicBezTo>
                  <a:cubicBezTo>
                    <a:pt x="0" y="775963"/>
                    <a:pt x="319452" y="999769"/>
                    <a:pt x="713516" y="999769"/>
                  </a:cubicBezTo>
                  <a:cubicBezTo>
                    <a:pt x="1107580" y="999769"/>
                    <a:pt x="1427032" y="775963"/>
                    <a:pt x="1427032" y="499884"/>
                  </a:cubicBezTo>
                  <a:cubicBezTo>
                    <a:pt x="1427032" y="223806"/>
                    <a:pt x="1107580" y="0"/>
                    <a:pt x="713516" y="0"/>
                  </a:cubicBezTo>
                  <a:close/>
                </a:path>
              </a:pathLst>
            </a:custGeom>
            <a:solidFill>
              <a:srgbClr val="E0A6A6"/>
            </a:solidFill>
          </p:spPr>
        </p:sp>
        <p:sp>
          <p:nvSpPr>
            <p:cNvPr name="TextBox 23" id="23"/>
            <p:cNvSpPr txBox="true"/>
            <p:nvPr/>
          </p:nvSpPr>
          <p:spPr>
            <a:xfrm>
              <a:off x="133784" y="55628"/>
              <a:ext cx="1159463" cy="850412"/>
            </a:xfrm>
            <a:prstGeom prst="rect">
              <a:avLst/>
            </a:prstGeom>
          </p:spPr>
          <p:txBody>
            <a:bodyPr anchor="ctr" rtlCol="false" tIns="50800" lIns="50800" bIns="50800" rIns="50800"/>
            <a:lstStyle/>
            <a:p>
              <a:pPr algn="ctr">
                <a:lnSpc>
                  <a:spcPts val="2659"/>
                </a:lnSpc>
              </a:pPr>
            </a:p>
          </p:txBody>
        </p:sp>
      </p:grpSp>
      <p:sp>
        <p:nvSpPr>
          <p:cNvPr name="Freeform 24" id="24"/>
          <p:cNvSpPr/>
          <p:nvPr/>
        </p:nvSpPr>
        <p:spPr>
          <a:xfrm flipH="false" flipV="false" rot="0">
            <a:off x="16348130" y="5338075"/>
            <a:ext cx="1038232" cy="1038232"/>
          </a:xfrm>
          <a:custGeom>
            <a:avLst/>
            <a:gdLst/>
            <a:ahLst/>
            <a:cxnLst/>
            <a:rect r="r" b="b" t="t" l="l"/>
            <a:pathLst>
              <a:path h="1038232" w="1038232">
                <a:moveTo>
                  <a:pt x="0" y="0"/>
                </a:moveTo>
                <a:lnTo>
                  <a:pt x="1038232" y="0"/>
                </a:lnTo>
                <a:lnTo>
                  <a:pt x="1038232" y="1038232"/>
                </a:lnTo>
                <a:lnTo>
                  <a:pt x="0" y="10382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5" id="25"/>
          <p:cNvSpPr/>
          <p:nvPr/>
        </p:nvSpPr>
        <p:spPr>
          <a:xfrm flipH="false" flipV="false" rot="0">
            <a:off x="901638" y="5338075"/>
            <a:ext cx="1038232" cy="1038232"/>
          </a:xfrm>
          <a:custGeom>
            <a:avLst/>
            <a:gdLst/>
            <a:ahLst/>
            <a:cxnLst/>
            <a:rect r="r" b="b" t="t" l="l"/>
            <a:pathLst>
              <a:path h="1038232" w="1038232">
                <a:moveTo>
                  <a:pt x="0" y="0"/>
                </a:moveTo>
                <a:lnTo>
                  <a:pt x="1038232" y="0"/>
                </a:lnTo>
                <a:lnTo>
                  <a:pt x="1038232" y="1038232"/>
                </a:lnTo>
                <a:lnTo>
                  <a:pt x="0" y="10382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26" id="26"/>
          <p:cNvSpPr txBox="true"/>
          <p:nvPr/>
        </p:nvSpPr>
        <p:spPr>
          <a:xfrm rot="0">
            <a:off x="6994917" y="5603447"/>
            <a:ext cx="4152038" cy="831365"/>
          </a:xfrm>
          <a:prstGeom prst="rect">
            <a:avLst/>
          </a:prstGeom>
        </p:spPr>
        <p:txBody>
          <a:bodyPr anchor="t" rtlCol="false" tIns="0" lIns="0" bIns="0" rIns="0">
            <a:spAutoFit/>
          </a:bodyPr>
          <a:lstStyle/>
          <a:p>
            <a:pPr algn="ctr">
              <a:lnSpc>
                <a:spcPts val="3395"/>
              </a:lnSpc>
            </a:pPr>
            <a:r>
              <a:rPr lang="en-US" sz="2425">
                <a:solidFill>
                  <a:srgbClr val="464344"/>
                </a:solidFill>
                <a:latin typeface="Comic Sans"/>
                <a:ea typeface="Comic Sans"/>
                <a:cs typeface="Comic Sans"/>
                <a:sym typeface="Comic Sans"/>
              </a:rPr>
              <a:t>M. Fadli Nahtiar</a:t>
            </a:r>
          </a:p>
          <a:p>
            <a:pPr algn="ctr">
              <a:lnSpc>
                <a:spcPts val="3395"/>
              </a:lnSpc>
            </a:pPr>
            <a:r>
              <a:rPr lang="en-US" sz="2425">
                <a:solidFill>
                  <a:srgbClr val="464344"/>
                </a:solidFill>
                <a:latin typeface="Comic Sans"/>
                <a:ea typeface="Comic Sans"/>
                <a:cs typeface="Comic Sans"/>
                <a:sym typeface="Comic Sans"/>
              </a:rPr>
              <a:t>(2513031044)</a:t>
            </a:r>
          </a:p>
        </p:txBody>
      </p:sp>
      <p:sp>
        <p:nvSpPr>
          <p:cNvPr name="TextBox 27" id="27"/>
          <p:cNvSpPr txBox="true"/>
          <p:nvPr/>
        </p:nvSpPr>
        <p:spPr>
          <a:xfrm rot="0">
            <a:off x="11883092" y="5603447"/>
            <a:ext cx="4152038" cy="831365"/>
          </a:xfrm>
          <a:prstGeom prst="rect">
            <a:avLst/>
          </a:prstGeom>
        </p:spPr>
        <p:txBody>
          <a:bodyPr anchor="t" rtlCol="false" tIns="0" lIns="0" bIns="0" rIns="0">
            <a:spAutoFit/>
          </a:bodyPr>
          <a:lstStyle/>
          <a:p>
            <a:pPr algn="ctr">
              <a:lnSpc>
                <a:spcPts val="3395"/>
              </a:lnSpc>
            </a:pPr>
            <a:r>
              <a:rPr lang="en-US" sz="2425">
                <a:solidFill>
                  <a:srgbClr val="464344"/>
                </a:solidFill>
                <a:latin typeface="Comic Sans"/>
                <a:ea typeface="Comic Sans"/>
                <a:cs typeface="Comic Sans"/>
                <a:sym typeface="Comic Sans"/>
              </a:rPr>
              <a:t>Firdaus</a:t>
            </a:r>
          </a:p>
          <a:p>
            <a:pPr algn="ctr">
              <a:lnSpc>
                <a:spcPts val="3395"/>
              </a:lnSpc>
            </a:pPr>
            <a:r>
              <a:rPr lang="en-US" sz="2425">
                <a:solidFill>
                  <a:srgbClr val="464344"/>
                </a:solidFill>
                <a:latin typeface="Comic Sans"/>
                <a:ea typeface="Comic Sans"/>
                <a:cs typeface="Comic Sans"/>
                <a:sym typeface="Comic Sans"/>
              </a:rPr>
              <a:t>(2513031046)</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7ED"/>
        </a:solidFill>
      </p:bgPr>
    </p:bg>
    <p:spTree>
      <p:nvGrpSpPr>
        <p:cNvPr id="1" name=""/>
        <p:cNvGrpSpPr/>
        <p:nvPr/>
      </p:nvGrpSpPr>
      <p:grpSpPr>
        <a:xfrm>
          <a:off x="0" y="0"/>
          <a:ext cx="0" cy="0"/>
          <a:chOff x="0" y="0"/>
          <a:chExt cx="0" cy="0"/>
        </a:xfrm>
      </p:grpSpPr>
      <p:grpSp>
        <p:nvGrpSpPr>
          <p:cNvPr name="Group 2" id="2"/>
          <p:cNvGrpSpPr/>
          <p:nvPr/>
        </p:nvGrpSpPr>
        <p:grpSpPr>
          <a:xfrm rot="0">
            <a:off x="-8917938" y="6960370"/>
            <a:ext cx="16712944" cy="11708974"/>
            <a:chOff x="0" y="0"/>
            <a:chExt cx="1427032" cy="999769"/>
          </a:xfrm>
        </p:grpSpPr>
        <p:sp>
          <p:nvSpPr>
            <p:cNvPr name="Freeform 3" id="3"/>
            <p:cNvSpPr/>
            <p:nvPr/>
          </p:nvSpPr>
          <p:spPr>
            <a:xfrm flipH="false" flipV="false" rot="0">
              <a:off x="0" y="0"/>
              <a:ext cx="1427032" cy="999769"/>
            </a:xfrm>
            <a:custGeom>
              <a:avLst/>
              <a:gdLst/>
              <a:ahLst/>
              <a:cxnLst/>
              <a:rect r="r" b="b" t="t" l="l"/>
              <a:pathLst>
                <a:path h="999769" w="1427032">
                  <a:moveTo>
                    <a:pt x="713516" y="0"/>
                  </a:moveTo>
                  <a:cubicBezTo>
                    <a:pt x="319452" y="0"/>
                    <a:pt x="0" y="223806"/>
                    <a:pt x="0" y="499884"/>
                  </a:cubicBezTo>
                  <a:cubicBezTo>
                    <a:pt x="0" y="775963"/>
                    <a:pt x="319452" y="999769"/>
                    <a:pt x="713516" y="999769"/>
                  </a:cubicBezTo>
                  <a:cubicBezTo>
                    <a:pt x="1107580" y="999769"/>
                    <a:pt x="1427032" y="775963"/>
                    <a:pt x="1427032" y="499884"/>
                  </a:cubicBezTo>
                  <a:cubicBezTo>
                    <a:pt x="1427032" y="223806"/>
                    <a:pt x="1107580" y="0"/>
                    <a:pt x="713516" y="0"/>
                  </a:cubicBezTo>
                  <a:close/>
                </a:path>
              </a:pathLst>
            </a:custGeom>
            <a:solidFill>
              <a:srgbClr val="E0A6A6"/>
            </a:solidFill>
          </p:spPr>
        </p:sp>
        <p:sp>
          <p:nvSpPr>
            <p:cNvPr name="TextBox 4" id="4"/>
            <p:cNvSpPr txBox="true"/>
            <p:nvPr/>
          </p:nvSpPr>
          <p:spPr>
            <a:xfrm>
              <a:off x="133784" y="55628"/>
              <a:ext cx="1159463" cy="850412"/>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742126" y="1673163"/>
            <a:ext cx="8498253" cy="7756587"/>
          </a:xfrm>
          <a:custGeom>
            <a:avLst/>
            <a:gdLst/>
            <a:ahLst/>
            <a:cxnLst/>
            <a:rect r="r" b="b" t="t" l="l"/>
            <a:pathLst>
              <a:path h="7756587" w="8498253">
                <a:moveTo>
                  <a:pt x="0" y="0"/>
                </a:moveTo>
                <a:lnTo>
                  <a:pt x="8498252" y="0"/>
                </a:lnTo>
                <a:lnTo>
                  <a:pt x="8498252" y="7756587"/>
                </a:lnTo>
                <a:lnTo>
                  <a:pt x="0" y="775658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6" id="6"/>
          <p:cNvSpPr/>
          <p:nvPr/>
        </p:nvSpPr>
        <p:spPr>
          <a:xfrm flipH="false" flipV="true" rot="0">
            <a:off x="-561466" y="-1064668"/>
            <a:ext cx="2664333" cy="4114800"/>
          </a:xfrm>
          <a:custGeom>
            <a:avLst/>
            <a:gdLst/>
            <a:ahLst/>
            <a:cxnLst/>
            <a:rect r="r" b="b" t="t" l="l"/>
            <a:pathLst>
              <a:path h="4114800" w="2664333">
                <a:moveTo>
                  <a:pt x="0" y="4114800"/>
                </a:moveTo>
                <a:lnTo>
                  <a:pt x="2664333" y="4114800"/>
                </a:lnTo>
                <a:lnTo>
                  <a:pt x="2664333" y="0"/>
                </a:lnTo>
                <a:lnTo>
                  <a:pt x="0" y="0"/>
                </a:lnTo>
                <a:lnTo>
                  <a:pt x="0" y="411480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8762264" y="4547909"/>
            <a:ext cx="9333050" cy="5486400"/>
          </a:xfrm>
          <a:prstGeom prst="rect">
            <a:avLst/>
          </a:prstGeom>
        </p:spPr>
        <p:txBody>
          <a:bodyPr anchor="t" rtlCol="false" tIns="0" lIns="0" bIns="0" rIns="0">
            <a:spAutoFit/>
          </a:bodyPr>
          <a:lstStyle/>
          <a:p>
            <a:pPr algn="just">
              <a:lnSpc>
                <a:spcPts val="3600"/>
              </a:lnSpc>
            </a:pPr>
            <a:r>
              <a:rPr lang="en-US" sz="3000" spc="30">
                <a:solidFill>
                  <a:srgbClr val="464344"/>
                </a:solidFill>
                <a:latin typeface="Comic Sans"/>
                <a:ea typeface="Comic Sans"/>
                <a:cs typeface="Comic Sans"/>
                <a:sym typeface="Comic Sans"/>
              </a:rPr>
              <a:t>Perkembangan fisik peserta didik mencakup pertumbuhan organ tubuh dan sistem saraf serta peningkatan keterampilan motorik yang menjadi dasar kesiapan mereka dalam mengikuti proses pembelajaran. Oleh karena itu, perkembangan fisik merupakan salah satu faktor penting yang sangat menentukan kesiapan belajar peserta didik, karena kondisi tubuh yang berkembang dengan baik akan membantu mereka lebih siap, fokus, dan mampu berpartisipasi secara optimal dalam kegiatan belajar di sekolah.</a:t>
            </a:r>
          </a:p>
          <a:p>
            <a:pPr algn="just">
              <a:lnSpc>
                <a:spcPts val="3600"/>
              </a:lnSpc>
            </a:pPr>
          </a:p>
        </p:txBody>
      </p:sp>
      <p:sp>
        <p:nvSpPr>
          <p:cNvPr name="TextBox 8" id="8"/>
          <p:cNvSpPr txBox="true"/>
          <p:nvPr/>
        </p:nvSpPr>
        <p:spPr>
          <a:xfrm rot="0">
            <a:off x="8714639" y="381000"/>
            <a:ext cx="7517449" cy="4166909"/>
          </a:xfrm>
          <a:prstGeom prst="rect">
            <a:avLst/>
          </a:prstGeom>
        </p:spPr>
        <p:txBody>
          <a:bodyPr anchor="t" rtlCol="false" tIns="0" lIns="0" bIns="0" rIns="0">
            <a:spAutoFit/>
          </a:bodyPr>
          <a:lstStyle/>
          <a:p>
            <a:pPr algn="l">
              <a:lnSpc>
                <a:spcPts val="8020"/>
              </a:lnSpc>
            </a:pPr>
            <a:r>
              <a:rPr lang="en-US" sz="10025">
                <a:solidFill>
                  <a:srgbClr val="464344"/>
                </a:solidFill>
                <a:latin typeface="La Lou"/>
                <a:ea typeface="La Lou"/>
                <a:cs typeface="La Lou"/>
                <a:sym typeface="La Lou"/>
              </a:rPr>
              <a:t>PERSIAPAN FISIK DALAM KESIAPAN BELAJAR</a:t>
            </a:r>
          </a:p>
        </p:txBody>
      </p:sp>
      <p:sp>
        <p:nvSpPr>
          <p:cNvPr name="Freeform 9" id="9"/>
          <p:cNvSpPr/>
          <p:nvPr/>
        </p:nvSpPr>
        <p:spPr>
          <a:xfrm flipH="false" flipV="false" rot="0">
            <a:off x="15712972" y="3665741"/>
            <a:ext cx="1038232" cy="1038232"/>
          </a:xfrm>
          <a:custGeom>
            <a:avLst/>
            <a:gdLst/>
            <a:ahLst/>
            <a:cxnLst/>
            <a:rect r="r" b="b" t="t" l="l"/>
            <a:pathLst>
              <a:path h="1038232" w="1038232">
                <a:moveTo>
                  <a:pt x="0" y="0"/>
                </a:moveTo>
                <a:lnTo>
                  <a:pt x="1038232" y="0"/>
                </a:lnTo>
                <a:lnTo>
                  <a:pt x="1038232" y="1038232"/>
                </a:lnTo>
                <a:lnTo>
                  <a:pt x="0" y="103823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7ED"/>
        </a:solidFill>
      </p:bgPr>
    </p:bg>
    <p:spTree>
      <p:nvGrpSpPr>
        <p:cNvPr id="1" name=""/>
        <p:cNvGrpSpPr/>
        <p:nvPr/>
      </p:nvGrpSpPr>
      <p:grpSpPr>
        <a:xfrm>
          <a:off x="0" y="0"/>
          <a:ext cx="0" cy="0"/>
          <a:chOff x="0" y="0"/>
          <a:chExt cx="0" cy="0"/>
        </a:xfrm>
      </p:grpSpPr>
      <p:grpSp>
        <p:nvGrpSpPr>
          <p:cNvPr name="Group 2" id="2"/>
          <p:cNvGrpSpPr/>
          <p:nvPr/>
        </p:nvGrpSpPr>
        <p:grpSpPr>
          <a:xfrm rot="0">
            <a:off x="12260772" y="1435332"/>
            <a:ext cx="4998528" cy="2908620"/>
            <a:chOff x="0" y="0"/>
            <a:chExt cx="1337479" cy="778273"/>
          </a:xfrm>
        </p:grpSpPr>
        <p:sp>
          <p:nvSpPr>
            <p:cNvPr name="Freeform 3" id="3"/>
            <p:cNvSpPr/>
            <p:nvPr/>
          </p:nvSpPr>
          <p:spPr>
            <a:xfrm flipH="false" flipV="false" rot="0">
              <a:off x="0" y="0"/>
              <a:ext cx="1337479" cy="778273"/>
            </a:xfrm>
            <a:custGeom>
              <a:avLst/>
              <a:gdLst/>
              <a:ahLst/>
              <a:cxnLst/>
              <a:rect r="r" b="b" t="t" l="l"/>
              <a:pathLst>
                <a:path h="778273" w="1337479">
                  <a:moveTo>
                    <a:pt x="46465" y="0"/>
                  </a:moveTo>
                  <a:lnTo>
                    <a:pt x="1291014" y="0"/>
                  </a:lnTo>
                  <a:cubicBezTo>
                    <a:pt x="1303337" y="0"/>
                    <a:pt x="1315156" y="4895"/>
                    <a:pt x="1323870" y="13609"/>
                  </a:cubicBezTo>
                  <a:cubicBezTo>
                    <a:pt x="1332583" y="22323"/>
                    <a:pt x="1337479" y="34142"/>
                    <a:pt x="1337479" y="46465"/>
                  </a:cubicBezTo>
                  <a:lnTo>
                    <a:pt x="1337479" y="731807"/>
                  </a:lnTo>
                  <a:cubicBezTo>
                    <a:pt x="1337479" y="744131"/>
                    <a:pt x="1332583" y="755949"/>
                    <a:pt x="1323870" y="764663"/>
                  </a:cubicBezTo>
                  <a:cubicBezTo>
                    <a:pt x="1315156" y="773377"/>
                    <a:pt x="1303337" y="778273"/>
                    <a:pt x="1291014" y="778273"/>
                  </a:cubicBezTo>
                  <a:lnTo>
                    <a:pt x="46465" y="778273"/>
                  </a:lnTo>
                  <a:cubicBezTo>
                    <a:pt x="34142" y="778273"/>
                    <a:pt x="22323" y="773377"/>
                    <a:pt x="13609" y="764663"/>
                  </a:cubicBezTo>
                  <a:cubicBezTo>
                    <a:pt x="4895" y="755949"/>
                    <a:pt x="0" y="744131"/>
                    <a:pt x="0" y="731807"/>
                  </a:cubicBezTo>
                  <a:lnTo>
                    <a:pt x="0" y="46465"/>
                  </a:lnTo>
                  <a:cubicBezTo>
                    <a:pt x="0" y="34142"/>
                    <a:pt x="4895" y="22323"/>
                    <a:pt x="13609" y="13609"/>
                  </a:cubicBezTo>
                  <a:cubicBezTo>
                    <a:pt x="22323" y="4895"/>
                    <a:pt x="34142" y="0"/>
                    <a:pt x="46465" y="0"/>
                  </a:cubicBezTo>
                  <a:close/>
                </a:path>
              </a:pathLst>
            </a:custGeom>
            <a:solidFill>
              <a:srgbClr val="464344"/>
            </a:solidFill>
          </p:spPr>
        </p:sp>
        <p:sp>
          <p:nvSpPr>
            <p:cNvPr name="TextBox 4" id="4"/>
            <p:cNvSpPr txBox="true"/>
            <p:nvPr/>
          </p:nvSpPr>
          <p:spPr>
            <a:xfrm>
              <a:off x="0" y="-38100"/>
              <a:ext cx="1337479" cy="816373"/>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10973705" y="5665237"/>
            <a:ext cx="6791013" cy="3593063"/>
          </a:xfrm>
          <a:custGeom>
            <a:avLst/>
            <a:gdLst/>
            <a:ahLst/>
            <a:cxnLst/>
            <a:rect r="r" b="b" t="t" l="l"/>
            <a:pathLst>
              <a:path h="3593063" w="6791013">
                <a:moveTo>
                  <a:pt x="0" y="0"/>
                </a:moveTo>
                <a:lnTo>
                  <a:pt x="6791013" y="0"/>
                </a:lnTo>
                <a:lnTo>
                  <a:pt x="6791013" y="3593063"/>
                </a:lnTo>
                <a:lnTo>
                  <a:pt x="0" y="359306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TextBox 6" id="6"/>
          <p:cNvSpPr txBox="true"/>
          <p:nvPr/>
        </p:nvSpPr>
        <p:spPr>
          <a:xfrm rot="0">
            <a:off x="1001577" y="1572603"/>
            <a:ext cx="11724050" cy="1952625"/>
          </a:xfrm>
          <a:prstGeom prst="rect">
            <a:avLst/>
          </a:prstGeom>
        </p:spPr>
        <p:txBody>
          <a:bodyPr anchor="t" rtlCol="false" tIns="0" lIns="0" bIns="0" rIns="0">
            <a:spAutoFit/>
          </a:bodyPr>
          <a:lstStyle/>
          <a:p>
            <a:pPr algn="l">
              <a:lnSpc>
                <a:spcPts val="7200"/>
              </a:lnSpc>
            </a:pPr>
            <a:r>
              <a:rPr lang="en-US" sz="9000">
                <a:solidFill>
                  <a:srgbClr val="464344"/>
                </a:solidFill>
                <a:latin typeface="La Lou"/>
                <a:ea typeface="La Lou"/>
                <a:cs typeface="La Lou"/>
                <a:sym typeface="La Lou"/>
              </a:rPr>
              <a:t>PERKEMBANGAN MENTAL PESERTA DIDIK</a:t>
            </a:r>
          </a:p>
        </p:txBody>
      </p:sp>
      <p:sp>
        <p:nvSpPr>
          <p:cNvPr name="TextBox 7" id="7"/>
          <p:cNvSpPr txBox="true"/>
          <p:nvPr/>
        </p:nvSpPr>
        <p:spPr>
          <a:xfrm rot="0">
            <a:off x="1001577" y="3955411"/>
            <a:ext cx="9563607" cy="5943600"/>
          </a:xfrm>
          <a:prstGeom prst="rect">
            <a:avLst/>
          </a:prstGeom>
        </p:spPr>
        <p:txBody>
          <a:bodyPr anchor="t" rtlCol="false" tIns="0" lIns="0" bIns="0" rIns="0">
            <a:spAutoFit/>
          </a:bodyPr>
          <a:lstStyle/>
          <a:p>
            <a:pPr algn="just">
              <a:lnSpc>
                <a:spcPts val="3600"/>
              </a:lnSpc>
            </a:pPr>
            <a:r>
              <a:rPr lang="en-US" sz="3000" spc="30">
                <a:solidFill>
                  <a:srgbClr val="464344"/>
                </a:solidFill>
                <a:latin typeface="Comic Sans"/>
                <a:ea typeface="Comic Sans"/>
                <a:cs typeface="Comic Sans"/>
                <a:sym typeface="Comic Sans"/>
              </a:rPr>
              <a:t>Kesehatan mental adalahsuatu kesehatan yangberkaitan dengan aspek mental dan emosional seorang individu. Jika ditinjau dari segi tujuan dari diadakannya suatu lembaga pendidikan, maka lembaga tersebut sejatinya merupakan wadah atau tempat untuk mengembangkan potensi dan membantu untuk mewujudkan apa yang dicita-citakan seorang peserta didik. Pendidikan diharapkan dapat mengubah dan membentuk karakter serta watak seorang murid untuk menjadi generasi millennial yang siaptempur secara psikis dan emosialdi dunia yang penuh dengan tantangan, baik itu dalam bidang religi, akademikdan sosial-budaya </a:t>
            </a:r>
          </a:p>
        </p:txBody>
      </p:sp>
      <p:sp>
        <p:nvSpPr>
          <p:cNvPr name="TextBox 8" id="8"/>
          <p:cNvSpPr txBox="true"/>
          <p:nvPr/>
        </p:nvSpPr>
        <p:spPr>
          <a:xfrm rot="0">
            <a:off x="12760902" y="2004362"/>
            <a:ext cx="3998267" cy="1327919"/>
          </a:xfrm>
          <a:prstGeom prst="rect">
            <a:avLst/>
          </a:prstGeom>
        </p:spPr>
        <p:txBody>
          <a:bodyPr anchor="t" rtlCol="false" tIns="0" lIns="0" bIns="0" rIns="0">
            <a:spAutoFit/>
          </a:bodyPr>
          <a:lstStyle/>
          <a:p>
            <a:pPr algn="ctr">
              <a:lnSpc>
                <a:spcPts val="3485"/>
              </a:lnSpc>
            </a:pPr>
            <a:r>
              <a:rPr lang="en-US" sz="2904" spc="29">
                <a:solidFill>
                  <a:srgbClr val="FFFFFF"/>
                </a:solidFill>
                <a:latin typeface="Comic Sans"/>
                <a:ea typeface="Comic Sans"/>
                <a:cs typeface="Comic Sans"/>
                <a:sym typeface="Comic Sans"/>
              </a:rPr>
              <a:t>Pendidikan tercipta dari kelaurga dan lingkungan sekitar</a:t>
            </a:r>
          </a:p>
        </p:txBody>
      </p:sp>
      <p:sp>
        <p:nvSpPr>
          <p:cNvPr name="Freeform 9" id="9"/>
          <p:cNvSpPr/>
          <p:nvPr/>
        </p:nvSpPr>
        <p:spPr>
          <a:xfrm flipH="false" flipV="false" rot="0">
            <a:off x="9526953" y="4349178"/>
            <a:ext cx="1038232" cy="1038232"/>
          </a:xfrm>
          <a:custGeom>
            <a:avLst/>
            <a:gdLst/>
            <a:ahLst/>
            <a:cxnLst/>
            <a:rect r="r" b="b" t="t" l="l"/>
            <a:pathLst>
              <a:path h="1038232" w="1038232">
                <a:moveTo>
                  <a:pt x="0" y="0"/>
                </a:moveTo>
                <a:lnTo>
                  <a:pt x="1038231" y="0"/>
                </a:lnTo>
                <a:lnTo>
                  <a:pt x="1038231" y="1038232"/>
                </a:lnTo>
                <a:lnTo>
                  <a:pt x="0" y="10382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7ED"/>
        </a:solidFill>
      </p:bgPr>
    </p:bg>
    <p:spTree>
      <p:nvGrpSpPr>
        <p:cNvPr id="1" name=""/>
        <p:cNvGrpSpPr/>
        <p:nvPr/>
      </p:nvGrpSpPr>
      <p:grpSpPr>
        <a:xfrm>
          <a:off x="0" y="0"/>
          <a:ext cx="0" cy="0"/>
          <a:chOff x="0" y="0"/>
          <a:chExt cx="0" cy="0"/>
        </a:xfrm>
      </p:grpSpPr>
      <p:grpSp>
        <p:nvGrpSpPr>
          <p:cNvPr name="Group 2" id="2"/>
          <p:cNvGrpSpPr/>
          <p:nvPr/>
        </p:nvGrpSpPr>
        <p:grpSpPr>
          <a:xfrm rot="0">
            <a:off x="-9867279" y="4848883"/>
            <a:ext cx="16712944" cy="11708974"/>
            <a:chOff x="0" y="0"/>
            <a:chExt cx="1427032" cy="999769"/>
          </a:xfrm>
        </p:grpSpPr>
        <p:sp>
          <p:nvSpPr>
            <p:cNvPr name="Freeform 3" id="3"/>
            <p:cNvSpPr/>
            <p:nvPr/>
          </p:nvSpPr>
          <p:spPr>
            <a:xfrm flipH="false" flipV="false" rot="0">
              <a:off x="0" y="0"/>
              <a:ext cx="1427032" cy="999769"/>
            </a:xfrm>
            <a:custGeom>
              <a:avLst/>
              <a:gdLst/>
              <a:ahLst/>
              <a:cxnLst/>
              <a:rect r="r" b="b" t="t" l="l"/>
              <a:pathLst>
                <a:path h="999769" w="1427032">
                  <a:moveTo>
                    <a:pt x="713516" y="0"/>
                  </a:moveTo>
                  <a:cubicBezTo>
                    <a:pt x="319452" y="0"/>
                    <a:pt x="0" y="223806"/>
                    <a:pt x="0" y="499884"/>
                  </a:cubicBezTo>
                  <a:cubicBezTo>
                    <a:pt x="0" y="775963"/>
                    <a:pt x="319452" y="999769"/>
                    <a:pt x="713516" y="999769"/>
                  </a:cubicBezTo>
                  <a:cubicBezTo>
                    <a:pt x="1107580" y="999769"/>
                    <a:pt x="1427032" y="775963"/>
                    <a:pt x="1427032" y="499884"/>
                  </a:cubicBezTo>
                  <a:cubicBezTo>
                    <a:pt x="1427032" y="223806"/>
                    <a:pt x="1107580" y="0"/>
                    <a:pt x="713516" y="0"/>
                  </a:cubicBezTo>
                  <a:close/>
                </a:path>
              </a:pathLst>
            </a:custGeom>
            <a:solidFill>
              <a:srgbClr val="E0A6A6"/>
            </a:solidFill>
          </p:spPr>
        </p:sp>
        <p:sp>
          <p:nvSpPr>
            <p:cNvPr name="TextBox 4" id="4"/>
            <p:cNvSpPr txBox="true"/>
            <p:nvPr/>
          </p:nvSpPr>
          <p:spPr>
            <a:xfrm>
              <a:off x="133784" y="55628"/>
              <a:ext cx="1159463" cy="850412"/>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1368737" y="3753660"/>
            <a:ext cx="9257453" cy="7170318"/>
          </a:xfrm>
          <a:custGeom>
            <a:avLst/>
            <a:gdLst/>
            <a:ahLst/>
            <a:cxnLst/>
            <a:rect r="r" b="b" t="t" l="l"/>
            <a:pathLst>
              <a:path h="7170318" w="9257453">
                <a:moveTo>
                  <a:pt x="0" y="0"/>
                </a:moveTo>
                <a:lnTo>
                  <a:pt x="9257453" y="0"/>
                </a:lnTo>
                <a:lnTo>
                  <a:pt x="9257453" y="7170318"/>
                </a:lnTo>
                <a:lnTo>
                  <a:pt x="0" y="717031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TextBox 6" id="6"/>
          <p:cNvSpPr txBox="true"/>
          <p:nvPr/>
        </p:nvSpPr>
        <p:spPr>
          <a:xfrm rot="0">
            <a:off x="3259989" y="323850"/>
            <a:ext cx="14394110" cy="1851515"/>
          </a:xfrm>
          <a:prstGeom prst="rect">
            <a:avLst/>
          </a:prstGeom>
        </p:spPr>
        <p:txBody>
          <a:bodyPr anchor="t" rtlCol="false" tIns="0" lIns="0" bIns="0" rIns="0">
            <a:spAutoFit/>
          </a:bodyPr>
          <a:lstStyle/>
          <a:p>
            <a:pPr algn="l" marL="0" indent="0" lvl="0">
              <a:lnSpc>
                <a:spcPts val="6851"/>
              </a:lnSpc>
              <a:spcBef>
                <a:spcPct val="0"/>
              </a:spcBef>
            </a:pPr>
            <a:r>
              <a:rPr lang="en-US" sz="8564">
                <a:solidFill>
                  <a:srgbClr val="464344"/>
                </a:solidFill>
                <a:latin typeface="La Lou"/>
                <a:ea typeface="La Lou"/>
                <a:cs typeface="La Lou"/>
                <a:sym typeface="La Lou"/>
              </a:rPr>
              <a:t>PERKEMBANGAN MOTORIK DALAM AKTIVITAS PEMBELAJARAN</a:t>
            </a:r>
          </a:p>
        </p:txBody>
      </p:sp>
      <p:sp>
        <p:nvSpPr>
          <p:cNvPr name="TextBox 7" id="7"/>
          <p:cNvSpPr txBox="true"/>
          <p:nvPr/>
        </p:nvSpPr>
        <p:spPr>
          <a:xfrm rot="0">
            <a:off x="5992427" y="2680046"/>
            <a:ext cx="11436856" cy="3778707"/>
          </a:xfrm>
          <a:prstGeom prst="rect">
            <a:avLst/>
          </a:prstGeom>
        </p:spPr>
        <p:txBody>
          <a:bodyPr anchor="t" rtlCol="false" tIns="0" lIns="0" bIns="0" rIns="0">
            <a:spAutoFit/>
          </a:bodyPr>
          <a:lstStyle/>
          <a:p>
            <a:pPr algn="just">
              <a:lnSpc>
                <a:spcPts val="4349"/>
              </a:lnSpc>
            </a:pPr>
            <a:r>
              <a:rPr lang="en-US" sz="3107">
                <a:solidFill>
                  <a:srgbClr val="000000"/>
                </a:solidFill>
                <a:latin typeface="Comic Sans"/>
                <a:ea typeface="Comic Sans"/>
                <a:cs typeface="Comic Sans"/>
                <a:sym typeface="Comic Sans"/>
              </a:rPr>
              <a:t>Perkembangan motorik adalah proses perubahan alam perilaku gerakan yang mencerminkan interaksi antara kematangan individu dan pengaruh lingkungannya. Aspek-aspek perilaku dan perkembangan motorik memiliki dampak saling memengaruhi satu sama lain. </a:t>
            </a:r>
          </a:p>
          <a:p>
            <a:pPr algn="just">
              <a:lnSpc>
                <a:spcPts val="4349"/>
              </a:lnSpc>
            </a:pPr>
            <a:r>
              <a:rPr lang="en-US" sz="3107">
                <a:solidFill>
                  <a:srgbClr val="000000"/>
                </a:solidFill>
                <a:latin typeface="Comic Sans"/>
                <a:ea typeface="Comic Sans"/>
                <a:cs typeface="Comic Sans"/>
                <a:sym typeface="Comic Sans"/>
              </a:rPr>
              <a:t>Manfaat dari perkembangan motorik peserta didik:</a:t>
            </a:r>
          </a:p>
          <a:p>
            <a:pPr algn="just">
              <a:lnSpc>
                <a:spcPts val="4349"/>
              </a:lnSpc>
            </a:pPr>
          </a:p>
        </p:txBody>
      </p:sp>
      <p:sp>
        <p:nvSpPr>
          <p:cNvPr name="Freeform 8" id="8"/>
          <p:cNvSpPr/>
          <p:nvPr/>
        </p:nvSpPr>
        <p:spPr>
          <a:xfrm flipH="true" flipV="false" rot="0">
            <a:off x="15748331" y="5143500"/>
            <a:ext cx="2842938" cy="4390638"/>
          </a:xfrm>
          <a:custGeom>
            <a:avLst/>
            <a:gdLst/>
            <a:ahLst/>
            <a:cxnLst/>
            <a:rect r="r" b="b" t="t" l="l"/>
            <a:pathLst>
              <a:path h="4390638" w="2842938">
                <a:moveTo>
                  <a:pt x="2842938" y="0"/>
                </a:moveTo>
                <a:lnTo>
                  <a:pt x="0" y="0"/>
                </a:lnTo>
                <a:lnTo>
                  <a:pt x="0" y="4390638"/>
                </a:lnTo>
                <a:lnTo>
                  <a:pt x="2842938" y="4390638"/>
                </a:lnTo>
                <a:lnTo>
                  <a:pt x="2842938"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16354869" y="7192398"/>
            <a:ext cx="4472801" cy="5159286"/>
          </a:xfrm>
          <a:custGeom>
            <a:avLst/>
            <a:gdLst/>
            <a:ahLst/>
            <a:cxnLst/>
            <a:rect r="r" b="b" t="t" l="l"/>
            <a:pathLst>
              <a:path h="5159286" w="4472801">
                <a:moveTo>
                  <a:pt x="0" y="0"/>
                </a:moveTo>
                <a:lnTo>
                  <a:pt x="4472800" y="0"/>
                </a:lnTo>
                <a:lnTo>
                  <a:pt x="4472800" y="5159287"/>
                </a:lnTo>
                <a:lnTo>
                  <a:pt x="0" y="515928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true" rot="0">
            <a:off x="-526305" y="-1507351"/>
            <a:ext cx="2664333" cy="4114800"/>
          </a:xfrm>
          <a:custGeom>
            <a:avLst/>
            <a:gdLst/>
            <a:ahLst/>
            <a:cxnLst/>
            <a:rect r="r" b="b" t="t" l="l"/>
            <a:pathLst>
              <a:path h="4114800" w="2664333">
                <a:moveTo>
                  <a:pt x="0" y="4114800"/>
                </a:moveTo>
                <a:lnTo>
                  <a:pt x="2664333" y="4114800"/>
                </a:lnTo>
                <a:lnTo>
                  <a:pt x="2664333" y="0"/>
                </a:lnTo>
                <a:lnTo>
                  <a:pt x="0" y="0"/>
                </a:lnTo>
                <a:lnTo>
                  <a:pt x="0" y="411480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4470472" y="3234544"/>
            <a:ext cx="1038232" cy="1038232"/>
          </a:xfrm>
          <a:custGeom>
            <a:avLst/>
            <a:gdLst/>
            <a:ahLst/>
            <a:cxnLst/>
            <a:rect r="r" b="b" t="t" l="l"/>
            <a:pathLst>
              <a:path h="1038232" w="1038232">
                <a:moveTo>
                  <a:pt x="0" y="0"/>
                </a:moveTo>
                <a:lnTo>
                  <a:pt x="1038232" y="0"/>
                </a:lnTo>
                <a:lnTo>
                  <a:pt x="1038232" y="1038232"/>
                </a:lnTo>
                <a:lnTo>
                  <a:pt x="0" y="103823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2" id="12"/>
          <p:cNvSpPr txBox="true"/>
          <p:nvPr/>
        </p:nvSpPr>
        <p:spPr>
          <a:xfrm rot="0">
            <a:off x="7875265" y="6159331"/>
            <a:ext cx="7671180" cy="2149932"/>
          </a:xfrm>
          <a:prstGeom prst="rect">
            <a:avLst/>
          </a:prstGeom>
        </p:spPr>
        <p:txBody>
          <a:bodyPr anchor="t" rtlCol="false" tIns="0" lIns="0" bIns="0" rIns="0">
            <a:spAutoFit/>
          </a:bodyPr>
          <a:lstStyle/>
          <a:p>
            <a:pPr algn="just" marL="670805" indent="-335403" lvl="1">
              <a:lnSpc>
                <a:spcPts val="4349"/>
              </a:lnSpc>
              <a:buFont typeface="Arial"/>
              <a:buChar char="•"/>
            </a:pPr>
            <a:r>
              <a:rPr lang="en-US" sz="3107">
                <a:solidFill>
                  <a:srgbClr val="000000"/>
                </a:solidFill>
                <a:latin typeface="Comic Sans"/>
                <a:ea typeface="Comic Sans"/>
                <a:cs typeface="Comic Sans"/>
                <a:sym typeface="Comic Sans"/>
              </a:rPr>
              <a:t>Pengalaman berharga</a:t>
            </a:r>
          </a:p>
          <a:p>
            <a:pPr algn="just" marL="670805" indent="-335403" lvl="1">
              <a:lnSpc>
                <a:spcPts val="4349"/>
              </a:lnSpc>
              <a:buFont typeface="Arial"/>
              <a:buChar char="•"/>
            </a:pPr>
            <a:r>
              <a:rPr lang="en-US" sz="3107">
                <a:solidFill>
                  <a:srgbClr val="000000"/>
                </a:solidFill>
                <a:latin typeface="Comic Sans"/>
                <a:ea typeface="Comic Sans"/>
                <a:cs typeface="Comic Sans"/>
                <a:sym typeface="Comic Sans"/>
              </a:rPr>
              <a:t>Hak dan peluang untuk beraktifitas</a:t>
            </a:r>
          </a:p>
          <a:p>
            <a:pPr algn="just" marL="670805" indent="-335403" lvl="1">
              <a:lnSpc>
                <a:spcPts val="4349"/>
              </a:lnSpc>
              <a:buFont typeface="Arial"/>
              <a:buChar char="•"/>
            </a:pPr>
            <a:r>
              <a:rPr lang="en-US" sz="3107">
                <a:solidFill>
                  <a:srgbClr val="000000"/>
                </a:solidFill>
                <a:latin typeface="Comic Sans"/>
                <a:ea typeface="Comic Sans"/>
                <a:cs typeface="Comic Sans"/>
                <a:sym typeface="Comic Sans"/>
              </a:rPr>
              <a:t>Kemampuan untuk menggambarkan diri sendiri</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F7ED"/>
        </a:solidFill>
      </p:bgPr>
    </p:bg>
    <p:spTree>
      <p:nvGrpSpPr>
        <p:cNvPr id="1" name=""/>
        <p:cNvGrpSpPr/>
        <p:nvPr/>
      </p:nvGrpSpPr>
      <p:grpSpPr>
        <a:xfrm>
          <a:off x="0" y="0"/>
          <a:ext cx="0" cy="0"/>
          <a:chOff x="0" y="0"/>
          <a:chExt cx="0" cy="0"/>
        </a:xfrm>
      </p:grpSpPr>
      <p:grpSp>
        <p:nvGrpSpPr>
          <p:cNvPr name="Group 2" id="2"/>
          <p:cNvGrpSpPr/>
          <p:nvPr/>
        </p:nvGrpSpPr>
        <p:grpSpPr>
          <a:xfrm rot="0">
            <a:off x="-9988658" y="7155534"/>
            <a:ext cx="12970095" cy="9086760"/>
            <a:chOff x="0" y="0"/>
            <a:chExt cx="1427032" cy="999769"/>
          </a:xfrm>
        </p:grpSpPr>
        <p:sp>
          <p:nvSpPr>
            <p:cNvPr name="Freeform 3" id="3"/>
            <p:cNvSpPr/>
            <p:nvPr/>
          </p:nvSpPr>
          <p:spPr>
            <a:xfrm flipH="false" flipV="false" rot="0">
              <a:off x="0" y="0"/>
              <a:ext cx="1427032" cy="999769"/>
            </a:xfrm>
            <a:custGeom>
              <a:avLst/>
              <a:gdLst/>
              <a:ahLst/>
              <a:cxnLst/>
              <a:rect r="r" b="b" t="t" l="l"/>
              <a:pathLst>
                <a:path h="999769" w="1427032">
                  <a:moveTo>
                    <a:pt x="713516" y="0"/>
                  </a:moveTo>
                  <a:cubicBezTo>
                    <a:pt x="319452" y="0"/>
                    <a:pt x="0" y="223806"/>
                    <a:pt x="0" y="499884"/>
                  </a:cubicBezTo>
                  <a:cubicBezTo>
                    <a:pt x="0" y="775963"/>
                    <a:pt x="319452" y="999769"/>
                    <a:pt x="713516" y="999769"/>
                  </a:cubicBezTo>
                  <a:cubicBezTo>
                    <a:pt x="1107580" y="999769"/>
                    <a:pt x="1427032" y="775963"/>
                    <a:pt x="1427032" y="499884"/>
                  </a:cubicBezTo>
                  <a:cubicBezTo>
                    <a:pt x="1427032" y="223806"/>
                    <a:pt x="1107580" y="0"/>
                    <a:pt x="713516" y="0"/>
                  </a:cubicBezTo>
                  <a:close/>
                </a:path>
              </a:pathLst>
            </a:custGeom>
            <a:solidFill>
              <a:srgbClr val="E0A6A6"/>
            </a:solidFill>
          </p:spPr>
        </p:sp>
        <p:sp>
          <p:nvSpPr>
            <p:cNvPr name="TextBox 4" id="4"/>
            <p:cNvSpPr txBox="true"/>
            <p:nvPr/>
          </p:nvSpPr>
          <p:spPr>
            <a:xfrm>
              <a:off x="133784" y="55628"/>
              <a:ext cx="1159463" cy="850412"/>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5306563" y="7155534"/>
            <a:ext cx="12970095" cy="9086760"/>
            <a:chOff x="0" y="0"/>
            <a:chExt cx="1427032" cy="999769"/>
          </a:xfrm>
        </p:grpSpPr>
        <p:sp>
          <p:nvSpPr>
            <p:cNvPr name="Freeform 6" id="6"/>
            <p:cNvSpPr/>
            <p:nvPr/>
          </p:nvSpPr>
          <p:spPr>
            <a:xfrm flipH="false" flipV="false" rot="0">
              <a:off x="0" y="0"/>
              <a:ext cx="1427032" cy="999769"/>
            </a:xfrm>
            <a:custGeom>
              <a:avLst/>
              <a:gdLst/>
              <a:ahLst/>
              <a:cxnLst/>
              <a:rect r="r" b="b" t="t" l="l"/>
              <a:pathLst>
                <a:path h="999769" w="1427032">
                  <a:moveTo>
                    <a:pt x="713516" y="0"/>
                  </a:moveTo>
                  <a:cubicBezTo>
                    <a:pt x="319452" y="0"/>
                    <a:pt x="0" y="223806"/>
                    <a:pt x="0" y="499884"/>
                  </a:cubicBezTo>
                  <a:cubicBezTo>
                    <a:pt x="0" y="775963"/>
                    <a:pt x="319452" y="999769"/>
                    <a:pt x="713516" y="999769"/>
                  </a:cubicBezTo>
                  <a:cubicBezTo>
                    <a:pt x="1107580" y="999769"/>
                    <a:pt x="1427032" y="775963"/>
                    <a:pt x="1427032" y="499884"/>
                  </a:cubicBezTo>
                  <a:cubicBezTo>
                    <a:pt x="1427032" y="223806"/>
                    <a:pt x="1107580" y="0"/>
                    <a:pt x="713516" y="0"/>
                  </a:cubicBezTo>
                  <a:close/>
                </a:path>
              </a:pathLst>
            </a:custGeom>
            <a:solidFill>
              <a:srgbClr val="E0A6A6"/>
            </a:solidFill>
          </p:spPr>
        </p:sp>
        <p:sp>
          <p:nvSpPr>
            <p:cNvPr name="TextBox 7" id="7"/>
            <p:cNvSpPr txBox="true"/>
            <p:nvPr/>
          </p:nvSpPr>
          <p:spPr>
            <a:xfrm>
              <a:off x="133784" y="55628"/>
              <a:ext cx="1159463" cy="850412"/>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051843" y="3685742"/>
            <a:ext cx="16207457" cy="4648109"/>
            <a:chOff x="0" y="0"/>
            <a:chExt cx="4268631" cy="1224193"/>
          </a:xfrm>
        </p:grpSpPr>
        <p:sp>
          <p:nvSpPr>
            <p:cNvPr name="Freeform 9" id="9"/>
            <p:cNvSpPr/>
            <p:nvPr/>
          </p:nvSpPr>
          <p:spPr>
            <a:xfrm flipH="false" flipV="false" rot="0">
              <a:off x="0" y="0"/>
              <a:ext cx="4268631" cy="1224193"/>
            </a:xfrm>
            <a:custGeom>
              <a:avLst/>
              <a:gdLst/>
              <a:ahLst/>
              <a:cxnLst/>
              <a:rect r="r" b="b" t="t" l="l"/>
              <a:pathLst>
                <a:path h="1224193" w="4268631">
                  <a:moveTo>
                    <a:pt x="7643" y="0"/>
                  </a:moveTo>
                  <a:lnTo>
                    <a:pt x="4260988" y="0"/>
                  </a:lnTo>
                  <a:cubicBezTo>
                    <a:pt x="4265209" y="0"/>
                    <a:pt x="4268631" y="3422"/>
                    <a:pt x="4268631" y="7643"/>
                  </a:cubicBezTo>
                  <a:lnTo>
                    <a:pt x="4268631" y="1216550"/>
                  </a:lnTo>
                  <a:cubicBezTo>
                    <a:pt x="4268631" y="1218577"/>
                    <a:pt x="4267825" y="1220521"/>
                    <a:pt x="4266392" y="1221955"/>
                  </a:cubicBezTo>
                  <a:cubicBezTo>
                    <a:pt x="4264959" y="1223388"/>
                    <a:pt x="4263015" y="1224193"/>
                    <a:pt x="4260988" y="1224193"/>
                  </a:cubicBezTo>
                  <a:lnTo>
                    <a:pt x="7643" y="1224193"/>
                  </a:lnTo>
                  <a:cubicBezTo>
                    <a:pt x="3422" y="1224193"/>
                    <a:pt x="0" y="1220771"/>
                    <a:pt x="0" y="1216550"/>
                  </a:cubicBezTo>
                  <a:lnTo>
                    <a:pt x="0" y="7643"/>
                  </a:lnTo>
                  <a:cubicBezTo>
                    <a:pt x="0" y="5616"/>
                    <a:pt x="805" y="3672"/>
                    <a:pt x="2239" y="2239"/>
                  </a:cubicBezTo>
                  <a:cubicBezTo>
                    <a:pt x="3672" y="805"/>
                    <a:pt x="5616" y="0"/>
                    <a:pt x="7643" y="0"/>
                  </a:cubicBezTo>
                  <a:close/>
                </a:path>
              </a:pathLst>
            </a:custGeom>
            <a:solidFill>
              <a:srgbClr val="DB6E77"/>
            </a:solidFill>
          </p:spPr>
        </p:sp>
        <p:sp>
          <p:nvSpPr>
            <p:cNvPr name="TextBox 10" id="10"/>
            <p:cNvSpPr txBox="true"/>
            <p:nvPr/>
          </p:nvSpPr>
          <p:spPr>
            <a:xfrm>
              <a:off x="0" y="-38100"/>
              <a:ext cx="4268631" cy="1262293"/>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2981437" y="907127"/>
            <a:ext cx="12325125" cy="2136762"/>
          </a:xfrm>
          <a:prstGeom prst="rect">
            <a:avLst/>
          </a:prstGeom>
        </p:spPr>
        <p:txBody>
          <a:bodyPr anchor="t" rtlCol="false" tIns="0" lIns="0" bIns="0" rIns="0">
            <a:spAutoFit/>
          </a:bodyPr>
          <a:lstStyle/>
          <a:p>
            <a:pPr algn="ctr" marL="0" indent="0" lvl="0">
              <a:lnSpc>
                <a:spcPts val="7999"/>
              </a:lnSpc>
              <a:spcBef>
                <a:spcPct val="0"/>
              </a:spcBef>
            </a:pPr>
            <a:r>
              <a:rPr lang="en-US" sz="9999">
                <a:solidFill>
                  <a:srgbClr val="464344"/>
                </a:solidFill>
                <a:latin typeface="La Lou"/>
                <a:ea typeface="La Lou"/>
                <a:cs typeface="La Lou"/>
                <a:sym typeface="La Lou"/>
              </a:rPr>
              <a:t>PERKEMBANGAN SOSIAL DI LINGKUNGAN SEKOLAH</a:t>
            </a:r>
          </a:p>
        </p:txBody>
      </p:sp>
      <p:sp>
        <p:nvSpPr>
          <p:cNvPr name="Freeform 12" id="12"/>
          <p:cNvSpPr/>
          <p:nvPr/>
        </p:nvSpPr>
        <p:spPr>
          <a:xfrm flipH="false" flipV="true" rot="0">
            <a:off x="-527068" y="-1681462"/>
            <a:ext cx="2664333" cy="4114800"/>
          </a:xfrm>
          <a:custGeom>
            <a:avLst/>
            <a:gdLst/>
            <a:ahLst/>
            <a:cxnLst/>
            <a:rect r="r" b="b" t="t" l="l"/>
            <a:pathLst>
              <a:path h="4114800" w="2664333">
                <a:moveTo>
                  <a:pt x="0" y="4114800"/>
                </a:moveTo>
                <a:lnTo>
                  <a:pt x="2664333" y="4114800"/>
                </a:lnTo>
                <a:lnTo>
                  <a:pt x="2664333" y="0"/>
                </a:lnTo>
                <a:lnTo>
                  <a:pt x="0" y="0"/>
                </a:lnTo>
                <a:lnTo>
                  <a:pt x="0" y="411480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true" flipV="true" rot="0">
            <a:off x="16150735" y="-1681462"/>
            <a:ext cx="2664333" cy="4114800"/>
          </a:xfrm>
          <a:custGeom>
            <a:avLst/>
            <a:gdLst/>
            <a:ahLst/>
            <a:cxnLst/>
            <a:rect r="r" b="b" t="t" l="l"/>
            <a:pathLst>
              <a:path h="4114800" w="2664333">
                <a:moveTo>
                  <a:pt x="2664333" y="4114800"/>
                </a:moveTo>
                <a:lnTo>
                  <a:pt x="0" y="4114800"/>
                </a:lnTo>
                <a:lnTo>
                  <a:pt x="0" y="0"/>
                </a:lnTo>
                <a:lnTo>
                  <a:pt x="2664333" y="0"/>
                </a:lnTo>
                <a:lnTo>
                  <a:pt x="2664333" y="411480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4" id="14"/>
          <p:cNvSpPr txBox="true"/>
          <p:nvPr/>
        </p:nvSpPr>
        <p:spPr>
          <a:xfrm rot="0">
            <a:off x="2430741" y="4272526"/>
            <a:ext cx="13122236" cy="3322142"/>
          </a:xfrm>
          <a:prstGeom prst="rect">
            <a:avLst/>
          </a:prstGeom>
        </p:spPr>
        <p:txBody>
          <a:bodyPr anchor="t" rtlCol="false" tIns="0" lIns="0" bIns="0" rIns="0">
            <a:spAutoFit/>
          </a:bodyPr>
          <a:lstStyle/>
          <a:p>
            <a:pPr algn="ctr">
              <a:lnSpc>
                <a:spcPts val="3789"/>
              </a:lnSpc>
            </a:pPr>
            <a:r>
              <a:rPr lang="en-US" sz="2707">
                <a:solidFill>
                  <a:srgbClr val="FFFFFF"/>
                </a:solidFill>
                <a:latin typeface="Comic Sans"/>
                <a:ea typeface="Comic Sans"/>
                <a:cs typeface="Comic Sans"/>
                <a:sym typeface="Comic Sans"/>
              </a:rPr>
              <a:t>Perkembangan sosial merupakan proses bertahap yang dialami peserta didik dalam mempelajari cara berinteraksi, berkomunikasi, dan menyesuaikan diri dengan lingkungan sosialnya. Perkembangan sosial-emosional sangat mempengaruhi keberhasilan anak karena memainkan peran penting dalam interaksi dan sosialisasi anak dengan lingkungan sekitarnya.Peserta didik yang memiliki keterampilan sosial yang baik biasanya lebih mudah menjalin pertemanan, bekerja sama dalam kelompok, berdiskusi, dan berbagi ide secara terbuka.</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F7ED"/>
        </a:solidFill>
      </p:bgPr>
    </p:bg>
    <p:spTree>
      <p:nvGrpSpPr>
        <p:cNvPr id="1" name=""/>
        <p:cNvGrpSpPr/>
        <p:nvPr/>
      </p:nvGrpSpPr>
      <p:grpSpPr>
        <a:xfrm>
          <a:off x="0" y="0"/>
          <a:ext cx="0" cy="0"/>
          <a:chOff x="0" y="0"/>
          <a:chExt cx="0" cy="0"/>
        </a:xfrm>
      </p:grpSpPr>
      <p:grpSp>
        <p:nvGrpSpPr>
          <p:cNvPr name="Group 2" id="2"/>
          <p:cNvGrpSpPr/>
          <p:nvPr/>
        </p:nvGrpSpPr>
        <p:grpSpPr>
          <a:xfrm rot="0">
            <a:off x="-9867279" y="4848883"/>
            <a:ext cx="16712944" cy="11708974"/>
            <a:chOff x="0" y="0"/>
            <a:chExt cx="1427032" cy="999769"/>
          </a:xfrm>
        </p:grpSpPr>
        <p:sp>
          <p:nvSpPr>
            <p:cNvPr name="Freeform 3" id="3"/>
            <p:cNvSpPr/>
            <p:nvPr/>
          </p:nvSpPr>
          <p:spPr>
            <a:xfrm flipH="false" flipV="false" rot="0">
              <a:off x="0" y="0"/>
              <a:ext cx="1427032" cy="999769"/>
            </a:xfrm>
            <a:custGeom>
              <a:avLst/>
              <a:gdLst/>
              <a:ahLst/>
              <a:cxnLst/>
              <a:rect r="r" b="b" t="t" l="l"/>
              <a:pathLst>
                <a:path h="999769" w="1427032">
                  <a:moveTo>
                    <a:pt x="713516" y="0"/>
                  </a:moveTo>
                  <a:cubicBezTo>
                    <a:pt x="319452" y="0"/>
                    <a:pt x="0" y="223806"/>
                    <a:pt x="0" y="499884"/>
                  </a:cubicBezTo>
                  <a:cubicBezTo>
                    <a:pt x="0" y="775963"/>
                    <a:pt x="319452" y="999769"/>
                    <a:pt x="713516" y="999769"/>
                  </a:cubicBezTo>
                  <a:cubicBezTo>
                    <a:pt x="1107580" y="999769"/>
                    <a:pt x="1427032" y="775963"/>
                    <a:pt x="1427032" y="499884"/>
                  </a:cubicBezTo>
                  <a:cubicBezTo>
                    <a:pt x="1427032" y="223806"/>
                    <a:pt x="1107580" y="0"/>
                    <a:pt x="713516" y="0"/>
                  </a:cubicBezTo>
                  <a:close/>
                </a:path>
              </a:pathLst>
            </a:custGeom>
            <a:solidFill>
              <a:srgbClr val="E0A6A6"/>
            </a:solidFill>
          </p:spPr>
        </p:sp>
        <p:sp>
          <p:nvSpPr>
            <p:cNvPr name="TextBox 4" id="4"/>
            <p:cNvSpPr txBox="true"/>
            <p:nvPr/>
          </p:nvSpPr>
          <p:spPr>
            <a:xfrm>
              <a:off x="133784" y="55628"/>
              <a:ext cx="1159463" cy="850412"/>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true" flipV="false" rot="0">
            <a:off x="15748331" y="5143500"/>
            <a:ext cx="2842938" cy="4390638"/>
          </a:xfrm>
          <a:custGeom>
            <a:avLst/>
            <a:gdLst/>
            <a:ahLst/>
            <a:cxnLst/>
            <a:rect r="r" b="b" t="t" l="l"/>
            <a:pathLst>
              <a:path h="4390638" w="2842938">
                <a:moveTo>
                  <a:pt x="2842938" y="0"/>
                </a:moveTo>
                <a:lnTo>
                  <a:pt x="0" y="0"/>
                </a:lnTo>
                <a:lnTo>
                  <a:pt x="0" y="4390638"/>
                </a:lnTo>
                <a:lnTo>
                  <a:pt x="2842938" y="4390638"/>
                </a:lnTo>
                <a:lnTo>
                  <a:pt x="2842938"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6354869" y="7192398"/>
            <a:ext cx="4472801" cy="5159286"/>
          </a:xfrm>
          <a:custGeom>
            <a:avLst/>
            <a:gdLst/>
            <a:ahLst/>
            <a:cxnLst/>
            <a:rect r="r" b="b" t="t" l="l"/>
            <a:pathLst>
              <a:path h="5159286" w="4472801">
                <a:moveTo>
                  <a:pt x="0" y="0"/>
                </a:moveTo>
                <a:lnTo>
                  <a:pt x="4472800" y="0"/>
                </a:lnTo>
                <a:lnTo>
                  <a:pt x="4472800" y="5159287"/>
                </a:lnTo>
                <a:lnTo>
                  <a:pt x="0" y="515928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true" rot="0">
            <a:off x="-526305" y="-1507351"/>
            <a:ext cx="2664333" cy="4114800"/>
          </a:xfrm>
          <a:custGeom>
            <a:avLst/>
            <a:gdLst/>
            <a:ahLst/>
            <a:cxnLst/>
            <a:rect r="r" b="b" t="t" l="l"/>
            <a:pathLst>
              <a:path h="4114800" w="2664333">
                <a:moveTo>
                  <a:pt x="0" y="4114800"/>
                </a:moveTo>
                <a:lnTo>
                  <a:pt x="2664333" y="4114800"/>
                </a:lnTo>
                <a:lnTo>
                  <a:pt x="2664333" y="0"/>
                </a:lnTo>
                <a:lnTo>
                  <a:pt x="0" y="0"/>
                </a:lnTo>
                <a:lnTo>
                  <a:pt x="0" y="411480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290119" y="3204674"/>
            <a:ext cx="7509464" cy="6567367"/>
          </a:xfrm>
          <a:custGeom>
            <a:avLst/>
            <a:gdLst/>
            <a:ahLst/>
            <a:cxnLst/>
            <a:rect r="r" b="b" t="t" l="l"/>
            <a:pathLst>
              <a:path h="6567367" w="7509464">
                <a:moveTo>
                  <a:pt x="0" y="0"/>
                </a:moveTo>
                <a:lnTo>
                  <a:pt x="7509464" y="0"/>
                </a:lnTo>
                <a:lnTo>
                  <a:pt x="7509464" y="6567368"/>
                </a:lnTo>
                <a:lnTo>
                  <a:pt x="0" y="656736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sp>
        <p:nvSpPr>
          <p:cNvPr name="TextBox 9" id="9"/>
          <p:cNvSpPr txBox="true"/>
          <p:nvPr/>
        </p:nvSpPr>
        <p:spPr>
          <a:xfrm rot="0">
            <a:off x="7500847" y="1411068"/>
            <a:ext cx="9111533" cy="3030708"/>
          </a:xfrm>
          <a:prstGeom prst="rect">
            <a:avLst/>
          </a:prstGeom>
        </p:spPr>
        <p:txBody>
          <a:bodyPr anchor="t" rtlCol="false" tIns="0" lIns="0" bIns="0" rIns="0">
            <a:spAutoFit/>
          </a:bodyPr>
          <a:lstStyle/>
          <a:p>
            <a:pPr algn="l" marL="0" indent="0" lvl="0">
              <a:lnSpc>
                <a:spcPts val="7611"/>
              </a:lnSpc>
              <a:spcBef>
                <a:spcPct val="0"/>
              </a:spcBef>
            </a:pPr>
            <a:r>
              <a:rPr lang="en-US" sz="9513">
                <a:solidFill>
                  <a:srgbClr val="464344"/>
                </a:solidFill>
                <a:latin typeface="La Lou"/>
                <a:ea typeface="La Lou"/>
                <a:cs typeface="La Lou"/>
                <a:sym typeface="La Lou"/>
              </a:rPr>
              <a:t>PERKEMBANGAN EMOSIONAL DAN MOTIVASI BELAJAR</a:t>
            </a:r>
          </a:p>
        </p:txBody>
      </p:sp>
      <p:sp>
        <p:nvSpPr>
          <p:cNvPr name="TextBox 10" id="10"/>
          <p:cNvSpPr txBox="true"/>
          <p:nvPr/>
        </p:nvSpPr>
        <p:spPr>
          <a:xfrm rot="0">
            <a:off x="7500847" y="4773402"/>
            <a:ext cx="8036543" cy="4864557"/>
          </a:xfrm>
          <a:prstGeom prst="rect">
            <a:avLst/>
          </a:prstGeom>
        </p:spPr>
        <p:txBody>
          <a:bodyPr anchor="t" rtlCol="false" tIns="0" lIns="0" bIns="0" rIns="0">
            <a:spAutoFit/>
          </a:bodyPr>
          <a:lstStyle/>
          <a:p>
            <a:pPr algn="just">
              <a:lnSpc>
                <a:spcPts val="4349"/>
              </a:lnSpc>
            </a:pPr>
            <a:r>
              <a:rPr lang="en-US" sz="3107">
                <a:solidFill>
                  <a:srgbClr val="000000"/>
                </a:solidFill>
                <a:latin typeface="Comic Sans"/>
                <a:ea typeface="Comic Sans"/>
                <a:cs typeface="Comic Sans"/>
                <a:sym typeface="Comic Sans"/>
              </a:rPr>
              <a:t>Peserta didik yang memiliki kecerdasan emosional tinggi lebih mudah mengelola perasaan, mengendalikan diri, serta beradaptasi dengan berbagai situasi dalam lingkungan sekolah. Kecerdasan emosional mencakup kemampuan mengenali emosi diri sendiri, memahami emosi orang lain, mengelola emosi secara tepat, serta membangun hubungan sosial yang positif. </a:t>
            </a:r>
          </a:p>
        </p:txBody>
      </p:sp>
      <p:sp>
        <p:nvSpPr>
          <p:cNvPr name="Freeform 11" id="11"/>
          <p:cNvSpPr/>
          <p:nvPr/>
        </p:nvSpPr>
        <p:spPr>
          <a:xfrm flipH="false" flipV="false" rot="0">
            <a:off x="1618912" y="2231093"/>
            <a:ext cx="1038232" cy="1038232"/>
          </a:xfrm>
          <a:custGeom>
            <a:avLst/>
            <a:gdLst/>
            <a:ahLst/>
            <a:cxnLst/>
            <a:rect r="r" b="b" t="t" l="l"/>
            <a:pathLst>
              <a:path h="1038232" w="1038232">
                <a:moveTo>
                  <a:pt x="0" y="0"/>
                </a:moveTo>
                <a:lnTo>
                  <a:pt x="1038232" y="0"/>
                </a:lnTo>
                <a:lnTo>
                  <a:pt x="1038232" y="1038232"/>
                </a:lnTo>
                <a:lnTo>
                  <a:pt x="0" y="103823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F7ED"/>
        </a:solidFill>
      </p:bgPr>
    </p:bg>
    <p:spTree>
      <p:nvGrpSpPr>
        <p:cNvPr id="1" name=""/>
        <p:cNvGrpSpPr/>
        <p:nvPr/>
      </p:nvGrpSpPr>
      <p:grpSpPr>
        <a:xfrm>
          <a:off x="0" y="0"/>
          <a:ext cx="0" cy="0"/>
          <a:chOff x="0" y="0"/>
          <a:chExt cx="0" cy="0"/>
        </a:xfrm>
      </p:grpSpPr>
      <p:sp>
        <p:nvSpPr>
          <p:cNvPr name="Freeform 2" id="2"/>
          <p:cNvSpPr/>
          <p:nvPr/>
        </p:nvSpPr>
        <p:spPr>
          <a:xfrm flipH="false" flipV="true" rot="0">
            <a:off x="-557591" y="-1438275"/>
            <a:ext cx="2664333" cy="4114800"/>
          </a:xfrm>
          <a:custGeom>
            <a:avLst/>
            <a:gdLst/>
            <a:ahLst/>
            <a:cxnLst/>
            <a:rect r="r" b="b" t="t" l="l"/>
            <a:pathLst>
              <a:path h="4114800" w="2664333">
                <a:moveTo>
                  <a:pt x="0" y="4114800"/>
                </a:moveTo>
                <a:lnTo>
                  <a:pt x="2664333" y="4114800"/>
                </a:lnTo>
                <a:lnTo>
                  <a:pt x="2664333" y="0"/>
                </a:lnTo>
                <a:lnTo>
                  <a:pt x="0" y="0"/>
                </a:lnTo>
                <a:lnTo>
                  <a:pt x="0" y="411480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0">
            <a:off x="16181258" y="-1438275"/>
            <a:ext cx="2664333" cy="4114800"/>
          </a:xfrm>
          <a:custGeom>
            <a:avLst/>
            <a:gdLst/>
            <a:ahLst/>
            <a:cxnLst/>
            <a:rect r="r" b="b" t="t" l="l"/>
            <a:pathLst>
              <a:path h="4114800" w="2664333">
                <a:moveTo>
                  <a:pt x="2664333" y="4114800"/>
                </a:moveTo>
                <a:lnTo>
                  <a:pt x="0" y="4114800"/>
                </a:lnTo>
                <a:lnTo>
                  <a:pt x="0" y="0"/>
                </a:lnTo>
                <a:lnTo>
                  <a:pt x="2664333" y="0"/>
                </a:lnTo>
                <a:lnTo>
                  <a:pt x="2664333" y="411480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256057" y="3084888"/>
            <a:ext cx="20800114" cy="5906584"/>
            <a:chOff x="0" y="0"/>
            <a:chExt cx="5478219" cy="1555643"/>
          </a:xfrm>
        </p:grpSpPr>
        <p:sp>
          <p:nvSpPr>
            <p:cNvPr name="Freeform 5" id="5"/>
            <p:cNvSpPr/>
            <p:nvPr/>
          </p:nvSpPr>
          <p:spPr>
            <a:xfrm flipH="false" flipV="false" rot="0">
              <a:off x="0" y="0"/>
              <a:ext cx="5478219" cy="1555644"/>
            </a:xfrm>
            <a:custGeom>
              <a:avLst/>
              <a:gdLst/>
              <a:ahLst/>
              <a:cxnLst/>
              <a:rect r="r" b="b" t="t" l="l"/>
              <a:pathLst>
                <a:path h="1555644" w="5478219">
                  <a:moveTo>
                    <a:pt x="0" y="0"/>
                  </a:moveTo>
                  <a:lnTo>
                    <a:pt x="5478219" y="0"/>
                  </a:lnTo>
                  <a:lnTo>
                    <a:pt x="5478219" y="1555644"/>
                  </a:lnTo>
                  <a:lnTo>
                    <a:pt x="0" y="1555644"/>
                  </a:lnTo>
                  <a:close/>
                </a:path>
              </a:pathLst>
            </a:custGeom>
            <a:solidFill>
              <a:srgbClr val="FFFFFF"/>
            </a:solidFill>
          </p:spPr>
        </p:sp>
        <p:sp>
          <p:nvSpPr>
            <p:cNvPr name="TextBox 6" id="6"/>
            <p:cNvSpPr txBox="true"/>
            <p:nvPr/>
          </p:nvSpPr>
          <p:spPr>
            <a:xfrm>
              <a:off x="0" y="-38100"/>
              <a:ext cx="5478219" cy="1593743"/>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0">
            <a:off x="-15594525" y="183693"/>
            <a:ext cx="16712944" cy="11708974"/>
            <a:chOff x="0" y="0"/>
            <a:chExt cx="1427032" cy="999769"/>
          </a:xfrm>
        </p:grpSpPr>
        <p:sp>
          <p:nvSpPr>
            <p:cNvPr name="Freeform 8" id="8"/>
            <p:cNvSpPr/>
            <p:nvPr/>
          </p:nvSpPr>
          <p:spPr>
            <a:xfrm flipH="false" flipV="false" rot="0">
              <a:off x="0" y="0"/>
              <a:ext cx="1427032" cy="999769"/>
            </a:xfrm>
            <a:custGeom>
              <a:avLst/>
              <a:gdLst/>
              <a:ahLst/>
              <a:cxnLst/>
              <a:rect r="r" b="b" t="t" l="l"/>
              <a:pathLst>
                <a:path h="999769" w="1427032">
                  <a:moveTo>
                    <a:pt x="713516" y="0"/>
                  </a:moveTo>
                  <a:cubicBezTo>
                    <a:pt x="319452" y="0"/>
                    <a:pt x="0" y="223806"/>
                    <a:pt x="0" y="499884"/>
                  </a:cubicBezTo>
                  <a:cubicBezTo>
                    <a:pt x="0" y="775963"/>
                    <a:pt x="319452" y="999769"/>
                    <a:pt x="713516" y="999769"/>
                  </a:cubicBezTo>
                  <a:cubicBezTo>
                    <a:pt x="1107580" y="999769"/>
                    <a:pt x="1427032" y="775963"/>
                    <a:pt x="1427032" y="499884"/>
                  </a:cubicBezTo>
                  <a:cubicBezTo>
                    <a:pt x="1427032" y="223806"/>
                    <a:pt x="1107580" y="0"/>
                    <a:pt x="713516" y="0"/>
                  </a:cubicBezTo>
                  <a:close/>
                </a:path>
              </a:pathLst>
            </a:custGeom>
            <a:solidFill>
              <a:srgbClr val="E0A6A6"/>
            </a:solidFill>
          </p:spPr>
        </p:sp>
        <p:sp>
          <p:nvSpPr>
            <p:cNvPr name="TextBox 9" id="9"/>
            <p:cNvSpPr txBox="true"/>
            <p:nvPr/>
          </p:nvSpPr>
          <p:spPr>
            <a:xfrm>
              <a:off x="133784" y="55628"/>
              <a:ext cx="1159463" cy="850412"/>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17169581" y="183693"/>
            <a:ext cx="16712944" cy="11708974"/>
            <a:chOff x="0" y="0"/>
            <a:chExt cx="1427032" cy="999769"/>
          </a:xfrm>
        </p:grpSpPr>
        <p:sp>
          <p:nvSpPr>
            <p:cNvPr name="Freeform 11" id="11"/>
            <p:cNvSpPr/>
            <p:nvPr/>
          </p:nvSpPr>
          <p:spPr>
            <a:xfrm flipH="false" flipV="false" rot="0">
              <a:off x="0" y="0"/>
              <a:ext cx="1427032" cy="999769"/>
            </a:xfrm>
            <a:custGeom>
              <a:avLst/>
              <a:gdLst/>
              <a:ahLst/>
              <a:cxnLst/>
              <a:rect r="r" b="b" t="t" l="l"/>
              <a:pathLst>
                <a:path h="999769" w="1427032">
                  <a:moveTo>
                    <a:pt x="713516" y="0"/>
                  </a:moveTo>
                  <a:cubicBezTo>
                    <a:pt x="319452" y="0"/>
                    <a:pt x="0" y="223806"/>
                    <a:pt x="0" y="499884"/>
                  </a:cubicBezTo>
                  <a:cubicBezTo>
                    <a:pt x="0" y="775963"/>
                    <a:pt x="319452" y="999769"/>
                    <a:pt x="713516" y="999769"/>
                  </a:cubicBezTo>
                  <a:cubicBezTo>
                    <a:pt x="1107580" y="999769"/>
                    <a:pt x="1427032" y="775963"/>
                    <a:pt x="1427032" y="499884"/>
                  </a:cubicBezTo>
                  <a:cubicBezTo>
                    <a:pt x="1427032" y="223806"/>
                    <a:pt x="1107580" y="0"/>
                    <a:pt x="713516" y="0"/>
                  </a:cubicBezTo>
                  <a:close/>
                </a:path>
              </a:pathLst>
            </a:custGeom>
            <a:solidFill>
              <a:srgbClr val="E0A6A6"/>
            </a:solidFill>
          </p:spPr>
        </p:sp>
        <p:sp>
          <p:nvSpPr>
            <p:cNvPr name="TextBox 12" id="12"/>
            <p:cNvSpPr txBox="true"/>
            <p:nvPr/>
          </p:nvSpPr>
          <p:spPr>
            <a:xfrm>
              <a:off x="133784" y="55628"/>
              <a:ext cx="1159463" cy="850412"/>
            </a:xfrm>
            <a:prstGeom prst="rect">
              <a:avLst/>
            </a:prstGeom>
          </p:spPr>
          <p:txBody>
            <a:bodyPr anchor="ctr" rtlCol="false" tIns="50800" lIns="50800" bIns="50800" rIns="50800"/>
            <a:lstStyle/>
            <a:p>
              <a:pPr algn="ctr">
                <a:lnSpc>
                  <a:spcPts val="2659"/>
                </a:lnSpc>
              </a:pPr>
            </a:p>
          </p:txBody>
        </p:sp>
      </p:grpSp>
      <p:sp>
        <p:nvSpPr>
          <p:cNvPr name="TextBox 13" id="13"/>
          <p:cNvSpPr txBox="true"/>
          <p:nvPr/>
        </p:nvSpPr>
        <p:spPr>
          <a:xfrm rot="0">
            <a:off x="2425362" y="134936"/>
            <a:ext cx="13437275" cy="1616078"/>
          </a:xfrm>
          <a:prstGeom prst="rect">
            <a:avLst/>
          </a:prstGeom>
        </p:spPr>
        <p:txBody>
          <a:bodyPr anchor="t" rtlCol="false" tIns="0" lIns="0" bIns="0" rIns="0">
            <a:spAutoFit/>
          </a:bodyPr>
          <a:lstStyle/>
          <a:p>
            <a:pPr algn="ctr">
              <a:lnSpc>
                <a:spcPts val="13299"/>
              </a:lnSpc>
            </a:pPr>
            <a:r>
              <a:rPr lang="en-US" sz="9499">
                <a:solidFill>
                  <a:srgbClr val="464344"/>
                </a:solidFill>
                <a:latin typeface="La Lou"/>
                <a:ea typeface="La Lou"/>
                <a:cs typeface="La Lou"/>
                <a:sym typeface="La Lou"/>
              </a:rPr>
              <a:t>Kesimpulan Presentasi</a:t>
            </a:r>
          </a:p>
        </p:txBody>
      </p:sp>
      <p:sp>
        <p:nvSpPr>
          <p:cNvPr name="TextBox 14" id="14"/>
          <p:cNvSpPr txBox="true"/>
          <p:nvPr/>
        </p:nvSpPr>
        <p:spPr>
          <a:xfrm rot="0">
            <a:off x="774576" y="1700615"/>
            <a:ext cx="16540877" cy="8617981"/>
          </a:xfrm>
          <a:prstGeom prst="rect">
            <a:avLst/>
          </a:prstGeom>
        </p:spPr>
        <p:txBody>
          <a:bodyPr anchor="t" rtlCol="false" tIns="0" lIns="0" bIns="0" rIns="0">
            <a:spAutoFit/>
          </a:bodyPr>
          <a:lstStyle/>
          <a:p>
            <a:pPr algn="just">
              <a:lnSpc>
                <a:spcPts val="4038"/>
              </a:lnSpc>
            </a:pPr>
            <a:r>
              <a:rPr lang="en-US" sz="2884">
                <a:solidFill>
                  <a:srgbClr val="000000"/>
                </a:solidFill>
                <a:latin typeface="Comic Sans"/>
                <a:ea typeface="Comic Sans"/>
                <a:cs typeface="Comic Sans"/>
                <a:sym typeface="Comic Sans"/>
              </a:rPr>
              <a:t>Berdasarkan pembahasan mengenai perkembangan peserta didik, dapat disimpulkan bahwa kesiapan belajar tidak hanya ditentukan oleh kemampuan akademik, tetapi juga dipengaruhi oleh berbagai aspek perkembangan, yaitu fisik, mental, motorik, sosial, serta emosional. Perkembangan fisik yang sehat berperan dalam mendukung konsentrasi, daya tahan belajar, dan partisipasi aktif peserta didik dalam pembelajaran. Sementara itu, perkembangan mental membantu peserta didik dalam proses berpikir, menyesuaikan diri, serta membentuk karakter yang lebih kuat dalam menghadapi tuntutan dan tantangan di sekolah.</a:t>
            </a:r>
          </a:p>
          <a:p>
            <a:pPr algn="just">
              <a:lnSpc>
                <a:spcPts val="4038"/>
              </a:lnSpc>
            </a:pPr>
            <a:r>
              <a:rPr lang="en-US" sz="2884">
                <a:solidFill>
                  <a:srgbClr val="000000"/>
                </a:solidFill>
                <a:latin typeface="Comic Sans"/>
                <a:ea typeface="Comic Sans"/>
                <a:cs typeface="Comic Sans"/>
                <a:sym typeface="Comic Sans"/>
              </a:rPr>
              <a:t>     Selain itu, perkembangan motorik mendukung kemampuan peserta didik dalam menjalankan aktivitas pembelajaran yang membutuhkan koordinasi gerak, baik motorik kasar maupun motorik halus. Perkembangan sosial turut memengaruhi proses belajar karena peserta didik memerlukan kemampuan berinteraksi, bekerja sama, serta berkomunikasi secara efektif di lingkungan sekolah. Selanjutnya, perkembangan emosional dan motivasi belajar menjadi faktor penting karena peserta didik yang mampu mengelola emosi cenderung lebih siap menghadapi tekanan akademik, menjaga semangat belajar, serta beradaptasi dalam berbagai situasi pembelajaran. Dengan demikian, seluruh aspek perkembangan peserta didik saling berkaitan dan menjadi dasar penting dalam keberhasilan proses pendidikan.</a:t>
            </a:r>
          </a:p>
          <a:p>
            <a:pPr algn="just">
              <a:lnSpc>
                <a:spcPts val="4038"/>
              </a:lnSpc>
            </a:pPr>
          </a:p>
        </p:txBody>
      </p:sp>
      <p:sp>
        <p:nvSpPr>
          <p:cNvPr name="Freeform 15" id="15"/>
          <p:cNvSpPr/>
          <p:nvPr/>
        </p:nvSpPr>
        <p:spPr>
          <a:xfrm flipH="false" flipV="false" rot="0">
            <a:off x="17169581" y="8991472"/>
            <a:ext cx="1038232" cy="1038232"/>
          </a:xfrm>
          <a:custGeom>
            <a:avLst/>
            <a:gdLst/>
            <a:ahLst/>
            <a:cxnLst/>
            <a:rect r="r" b="b" t="t" l="l"/>
            <a:pathLst>
              <a:path h="1038232" w="1038232">
                <a:moveTo>
                  <a:pt x="0" y="0"/>
                </a:moveTo>
                <a:lnTo>
                  <a:pt x="1038232" y="0"/>
                </a:lnTo>
                <a:lnTo>
                  <a:pt x="1038232" y="1038232"/>
                </a:lnTo>
                <a:lnTo>
                  <a:pt x="0" y="10382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0" y="3084888"/>
            <a:ext cx="1038232" cy="1038232"/>
          </a:xfrm>
          <a:custGeom>
            <a:avLst/>
            <a:gdLst/>
            <a:ahLst/>
            <a:cxnLst/>
            <a:rect r="r" b="b" t="t" l="l"/>
            <a:pathLst>
              <a:path h="1038232" w="1038232">
                <a:moveTo>
                  <a:pt x="0" y="0"/>
                </a:moveTo>
                <a:lnTo>
                  <a:pt x="1038232" y="0"/>
                </a:lnTo>
                <a:lnTo>
                  <a:pt x="1038232" y="1038232"/>
                </a:lnTo>
                <a:lnTo>
                  <a:pt x="0" y="10382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DAHCJDApPd0</dc:identifier>
  <dcterms:modified xsi:type="dcterms:W3CDTF">2011-08-01T06:04:30Z</dcterms:modified>
  <cp:revision>1</cp:revision>
  <dc:title>Merah Muda Hijau dan Kuning Ilustrasi Menjaga Kesehatan Mental Anak dan Remaja Presentation</dc:title>
</cp:coreProperties>
</file>