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onda" charset="1" panose="02000503000000000000"/>
      <p:regular r:id="rId17"/>
    </p:embeddedFont>
    <p:embeddedFont>
      <p:font typeface="Monda Bold" charset="1" panose="02000803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385527" y="5519675"/>
            <a:ext cx="7516946" cy="929334"/>
          </a:xfrm>
          <a:prstGeom prst="rect">
            <a:avLst/>
          </a:prstGeom>
        </p:spPr>
        <p:txBody>
          <a:bodyPr anchor="t" rtlCol="false" tIns="0" lIns="0" bIns="0" rIns="0">
            <a:spAutoFit/>
          </a:bodyPr>
          <a:lstStyle/>
          <a:p>
            <a:pPr algn="ctr">
              <a:lnSpc>
                <a:spcPts val="7623"/>
              </a:lnSpc>
            </a:pPr>
            <a:r>
              <a:rPr lang="en-US" sz="5445">
                <a:solidFill>
                  <a:srgbClr val="002B58"/>
                </a:solidFill>
                <a:latin typeface="Monda"/>
                <a:ea typeface="Monda"/>
                <a:cs typeface="Monda"/>
                <a:sym typeface="Monda"/>
              </a:rPr>
              <a:t>By Kelompok 2</a:t>
            </a:r>
          </a:p>
        </p:txBody>
      </p:sp>
      <p:sp>
        <p:nvSpPr>
          <p:cNvPr name="TextBox 8" id="8"/>
          <p:cNvSpPr txBox="true"/>
          <p:nvPr/>
        </p:nvSpPr>
        <p:spPr>
          <a:xfrm rot="0">
            <a:off x="2901838" y="2923115"/>
            <a:ext cx="12484323" cy="2701334"/>
          </a:xfrm>
          <a:prstGeom prst="rect">
            <a:avLst/>
          </a:prstGeom>
        </p:spPr>
        <p:txBody>
          <a:bodyPr anchor="t" rtlCol="false" tIns="0" lIns="0" bIns="0" rIns="0">
            <a:spAutoFit/>
          </a:bodyPr>
          <a:lstStyle/>
          <a:p>
            <a:pPr algn="ctr">
              <a:lnSpc>
                <a:spcPts val="10813"/>
              </a:lnSpc>
            </a:pPr>
            <a:r>
              <a:rPr lang="en-US" b="true" sz="7723">
                <a:solidFill>
                  <a:srgbClr val="002B58"/>
                </a:solidFill>
                <a:latin typeface="Monda Bold"/>
                <a:ea typeface="Monda Bold"/>
                <a:cs typeface="Monda Bold"/>
                <a:sym typeface="Monda Bold"/>
              </a:rPr>
              <a:t>AKTIVITAS DASAR MANUSIA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3367119" y="3392366"/>
            <a:ext cx="11699089" cy="2832009"/>
          </a:xfrm>
          <a:prstGeom prst="rect">
            <a:avLst/>
          </a:prstGeom>
        </p:spPr>
        <p:txBody>
          <a:bodyPr anchor="t" rtlCol="false" tIns="0" lIns="0" bIns="0" rIns="0">
            <a:spAutoFit/>
          </a:bodyPr>
          <a:lstStyle/>
          <a:p>
            <a:pPr algn="ctr">
              <a:lnSpc>
                <a:spcPts val="4555"/>
              </a:lnSpc>
            </a:pPr>
            <a:r>
              <a:rPr lang="en-US" sz="3253">
                <a:solidFill>
                  <a:srgbClr val="002B58"/>
                </a:solidFill>
                <a:latin typeface="Monda"/>
                <a:ea typeface="Monda"/>
                <a:cs typeface="Monda"/>
                <a:sym typeface="Monda"/>
              </a:rPr>
              <a:t>aktivitas manusia merupakan bentuk nyata dari usaha individu untuk memenuhi kebutuhan hidup mereka. Aktivitas ini tidak terbatas pada pemenuhan kebutuhan fisik, tetapi juga mencakup aspek-aspek lain seperti aspek psikologis, sosial, dan spiritual yang saling terkait. </a:t>
            </a:r>
          </a:p>
        </p:txBody>
      </p:sp>
      <p:sp>
        <p:nvSpPr>
          <p:cNvPr name="TextBox 8" id="8"/>
          <p:cNvSpPr txBox="true"/>
          <p:nvPr/>
        </p:nvSpPr>
        <p:spPr>
          <a:xfrm rot="0">
            <a:off x="5487869" y="1678772"/>
            <a:ext cx="7312262" cy="1054793"/>
          </a:xfrm>
          <a:prstGeom prst="rect">
            <a:avLst/>
          </a:prstGeom>
        </p:spPr>
        <p:txBody>
          <a:bodyPr anchor="t" rtlCol="false" tIns="0" lIns="0" bIns="0" rIns="0">
            <a:spAutoFit/>
          </a:bodyPr>
          <a:lstStyle/>
          <a:p>
            <a:pPr algn="ctr">
              <a:lnSpc>
                <a:spcPts val="8504"/>
              </a:lnSpc>
            </a:pPr>
            <a:r>
              <a:rPr lang="en-US" b="true" sz="6074">
                <a:solidFill>
                  <a:srgbClr val="002B58"/>
                </a:solidFill>
                <a:latin typeface="Monda Bold"/>
                <a:ea typeface="Monda Bold"/>
                <a:cs typeface="Monda Bold"/>
                <a:sym typeface="Monda Bold"/>
              </a:rPr>
              <a:t>KESIMPULAN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5675801" y="195072"/>
            <a:ext cx="7464836" cy="5904007"/>
          </a:xfrm>
          <a:custGeom>
            <a:avLst/>
            <a:gdLst/>
            <a:ahLst/>
            <a:cxnLst/>
            <a:rect r="r" b="b" t="t" l="l"/>
            <a:pathLst>
              <a:path h="5904007" w="7464836">
                <a:moveTo>
                  <a:pt x="0" y="0"/>
                </a:moveTo>
                <a:lnTo>
                  <a:pt x="7464836" y="0"/>
                </a:lnTo>
                <a:lnTo>
                  <a:pt x="7464836" y="5904007"/>
                </a:lnTo>
                <a:lnTo>
                  <a:pt x="0" y="59040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true" flipV="false" rot="0">
            <a:off x="2392982" y="5247309"/>
            <a:ext cx="6563457" cy="5262699"/>
          </a:xfrm>
          <a:custGeom>
            <a:avLst/>
            <a:gdLst/>
            <a:ahLst/>
            <a:cxnLst/>
            <a:rect r="r" b="b" t="t" l="l"/>
            <a:pathLst>
              <a:path h="5262699" w="6563457">
                <a:moveTo>
                  <a:pt x="6563456" y="0"/>
                </a:moveTo>
                <a:lnTo>
                  <a:pt x="0" y="0"/>
                </a:lnTo>
                <a:lnTo>
                  <a:pt x="0" y="5262699"/>
                </a:lnTo>
                <a:lnTo>
                  <a:pt x="6563456" y="5262699"/>
                </a:lnTo>
                <a:lnTo>
                  <a:pt x="6563456" y="0"/>
                </a:lnTo>
                <a:close/>
              </a:path>
            </a:pathLst>
          </a:custGeom>
          <a:blipFill>
            <a:blip r:embed="rId9">
              <a:alphaModFix amt="89000"/>
            </a:blip>
            <a:stretch>
              <a:fillRect l="0" t="0" r="0" b="0"/>
            </a:stretch>
          </a:blipFill>
        </p:spPr>
      </p:sp>
      <p:sp>
        <p:nvSpPr>
          <p:cNvPr name="TextBox 9" id="9"/>
          <p:cNvSpPr txBox="true"/>
          <p:nvPr/>
        </p:nvSpPr>
        <p:spPr>
          <a:xfrm rot="0">
            <a:off x="5253229" y="1950248"/>
            <a:ext cx="7991092" cy="1796090"/>
          </a:xfrm>
          <a:prstGeom prst="rect">
            <a:avLst/>
          </a:prstGeom>
        </p:spPr>
        <p:txBody>
          <a:bodyPr anchor="t" rtlCol="false" tIns="0" lIns="0" bIns="0" rIns="0">
            <a:spAutoFit/>
          </a:bodyPr>
          <a:lstStyle/>
          <a:p>
            <a:pPr algn="ctr">
              <a:lnSpc>
                <a:spcPts val="3584"/>
              </a:lnSpc>
            </a:pPr>
            <a:r>
              <a:rPr lang="en-US" b="true" sz="2560">
                <a:solidFill>
                  <a:srgbClr val="002B58"/>
                </a:solidFill>
                <a:latin typeface="Monda Bold"/>
                <a:ea typeface="Monda Bold"/>
                <a:cs typeface="Monda Bold"/>
                <a:sym typeface="Monda Bold"/>
              </a:rPr>
              <a:t>OTOT KAWAT TULANG BESI</a:t>
            </a:r>
          </a:p>
          <a:p>
            <a:pPr algn="ctr">
              <a:lnSpc>
                <a:spcPts val="3584"/>
              </a:lnSpc>
            </a:pPr>
            <a:r>
              <a:rPr lang="en-US" b="true" sz="2560">
                <a:solidFill>
                  <a:srgbClr val="002B58"/>
                </a:solidFill>
                <a:latin typeface="Monda Bold"/>
                <a:ea typeface="Monda Bold"/>
                <a:cs typeface="Monda Bold"/>
                <a:sym typeface="Monda Bold"/>
              </a:rPr>
              <a:t>DIKIRA CUPU TERNYATA SUHU</a:t>
            </a:r>
          </a:p>
          <a:p>
            <a:pPr algn="ctr">
              <a:lnSpc>
                <a:spcPts val="3584"/>
              </a:lnSpc>
            </a:pPr>
            <a:r>
              <a:rPr lang="en-US" b="true" sz="2560">
                <a:solidFill>
                  <a:srgbClr val="002B58"/>
                </a:solidFill>
                <a:latin typeface="Monda Bold"/>
                <a:ea typeface="Monda Bold"/>
                <a:cs typeface="Monda Bold"/>
                <a:sym typeface="Monda Bold"/>
              </a:rPr>
              <a:t>CUKUP SEKIAN DARI KAMI</a:t>
            </a:r>
          </a:p>
          <a:p>
            <a:pPr algn="ctr">
              <a:lnSpc>
                <a:spcPts val="3584"/>
              </a:lnSpc>
            </a:pPr>
            <a:r>
              <a:rPr lang="en-US" b="true" sz="2560">
                <a:solidFill>
                  <a:srgbClr val="002B58"/>
                </a:solidFill>
                <a:latin typeface="Monda Bold"/>
                <a:ea typeface="Monda Bold"/>
                <a:cs typeface="Monda Bold"/>
                <a:sym typeface="Monda Bold"/>
              </a:rPr>
              <a:t>KAMI UCAPKAN MATUR THANK 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2817178" y="4278545"/>
            <a:ext cx="13619620" cy="2657619"/>
          </a:xfrm>
          <a:prstGeom prst="rect">
            <a:avLst/>
          </a:prstGeom>
        </p:spPr>
        <p:txBody>
          <a:bodyPr anchor="t" rtlCol="false" tIns="0" lIns="0" bIns="0" rIns="0">
            <a:spAutoFit/>
          </a:bodyPr>
          <a:lstStyle/>
          <a:p>
            <a:pPr algn="just" marL="818034" indent="-409017" lvl="1">
              <a:lnSpc>
                <a:spcPts val="5304"/>
              </a:lnSpc>
              <a:buAutoNum type="arabicPeriod" startAt="1"/>
            </a:pPr>
            <a:r>
              <a:rPr lang="en-US" sz="3788">
                <a:solidFill>
                  <a:srgbClr val="002B58"/>
                </a:solidFill>
                <a:latin typeface="Monda"/>
                <a:ea typeface="Monda"/>
                <a:cs typeface="Monda"/>
                <a:sym typeface="Monda"/>
              </a:rPr>
              <a:t>Fabianus Reno Darmawan                          2513031047</a:t>
            </a:r>
          </a:p>
          <a:p>
            <a:pPr algn="just" marL="818034" indent="-409017" lvl="1">
              <a:lnSpc>
                <a:spcPts val="5304"/>
              </a:lnSpc>
              <a:buAutoNum type="arabicPeriod" startAt="1"/>
            </a:pPr>
            <a:r>
              <a:rPr lang="en-US" sz="3788">
                <a:solidFill>
                  <a:srgbClr val="002B58"/>
                </a:solidFill>
                <a:latin typeface="Monda"/>
                <a:ea typeface="Monda"/>
                <a:cs typeface="Monda"/>
                <a:sym typeface="Monda"/>
              </a:rPr>
              <a:t>Naila Putri Azzahra                                       2513031033</a:t>
            </a:r>
          </a:p>
          <a:p>
            <a:pPr algn="just" marL="818034" indent="-409017" lvl="1">
              <a:lnSpc>
                <a:spcPts val="5304"/>
              </a:lnSpc>
              <a:buAutoNum type="arabicPeriod" startAt="1"/>
            </a:pPr>
            <a:r>
              <a:rPr lang="en-US" sz="3788">
                <a:solidFill>
                  <a:srgbClr val="002B58"/>
                </a:solidFill>
                <a:latin typeface="Monda"/>
                <a:ea typeface="Monda"/>
                <a:cs typeface="Monda"/>
                <a:sym typeface="Monda"/>
              </a:rPr>
              <a:t>Cesilia Michelle Nandin Pratiwi                2513031048</a:t>
            </a:r>
          </a:p>
          <a:p>
            <a:pPr algn="just">
              <a:lnSpc>
                <a:spcPts val="5304"/>
              </a:lnSpc>
            </a:pPr>
          </a:p>
        </p:txBody>
      </p:sp>
      <p:sp>
        <p:nvSpPr>
          <p:cNvPr name="TextBox 8" id="8"/>
          <p:cNvSpPr txBox="true"/>
          <p:nvPr/>
        </p:nvSpPr>
        <p:spPr>
          <a:xfrm rot="0">
            <a:off x="3367119" y="2671317"/>
            <a:ext cx="11888792" cy="1052828"/>
          </a:xfrm>
          <a:prstGeom prst="rect">
            <a:avLst/>
          </a:prstGeom>
        </p:spPr>
        <p:txBody>
          <a:bodyPr anchor="t" rtlCol="false" tIns="0" lIns="0" bIns="0" rIns="0">
            <a:spAutoFit/>
          </a:bodyPr>
          <a:lstStyle/>
          <a:p>
            <a:pPr algn="ctr">
              <a:lnSpc>
                <a:spcPts val="8661"/>
              </a:lnSpc>
            </a:pPr>
            <a:r>
              <a:rPr lang="en-US" b="true" sz="6187">
                <a:solidFill>
                  <a:srgbClr val="002B58"/>
                </a:solidFill>
                <a:latin typeface="Monda Bold"/>
                <a:ea typeface="Monda Bold"/>
                <a:cs typeface="Monda Bold"/>
                <a:sym typeface="Monda Bold"/>
              </a:rPr>
              <a:t>NAMA ANGGOTA KELOMPOK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3367119" y="3200669"/>
            <a:ext cx="11699089" cy="5118009"/>
          </a:xfrm>
          <a:prstGeom prst="rect">
            <a:avLst/>
          </a:prstGeom>
        </p:spPr>
        <p:txBody>
          <a:bodyPr anchor="t" rtlCol="false" tIns="0" lIns="0" bIns="0" rIns="0">
            <a:spAutoFit/>
          </a:bodyPr>
          <a:lstStyle/>
          <a:p>
            <a:pPr algn="just">
              <a:lnSpc>
                <a:spcPts val="4555"/>
              </a:lnSpc>
            </a:pPr>
            <a:r>
              <a:rPr lang="en-US" sz="3253" spc="48">
                <a:solidFill>
                  <a:srgbClr val="002B58"/>
                </a:solidFill>
                <a:latin typeface="Monda"/>
                <a:ea typeface="Monda"/>
                <a:cs typeface="Monda"/>
                <a:sym typeface="Monda"/>
              </a:rPr>
              <a:t>Manusia sebagai makhluk hidup memiliki kebutuhan dan aktivitas dasar yang harus dipenuhi untuk mempertahankan kehidupan, kesehatan, dan kesejahteraannya. Aktivitas dasar manusia meliputi berbagai dimensi fisik, psikologis, sosial, dan spiritual yang saling berinteraksi dan membentuk suatu kesatuan yang utuh. Jika satu aspek terganggu, aspek lainnya juga bisa terpengaruh karena manusia pada dasarnya adalah makhluk holistik (menyeluruh).</a:t>
            </a:r>
          </a:p>
        </p:txBody>
      </p:sp>
      <p:sp>
        <p:nvSpPr>
          <p:cNvPr name="TextBox 8" id="8"/>
          <p:cNvSpPr txBox="true"/>
          <p:nvPr/>
        </p:nvSpPr>
        <p:spPr>
          <a:xfrm rot="0">
            <a:off x="4307884" y="1511028"/>
            <a:ext cx="9672231" cy="1371231"/>
          </a:xfrm>
          <a:prstGeom prst="rect">
            <a:avLst/>
          </a:prstGeom>
        </p:spPr>
        <p:txBody>
          <a:bodyPr anchor="t" rtlCol="false" tIns="0" lIns="0" bIns="0" rIns="0">
            <a:spAutoFit/>
          </a:bodyPr>
          <a:lstStyle/>
          <a:p>
            <a:pPr algn="ctr">
              <a:lnSpc>
                <a:spcPts val="11248"/>
              </a:lnSpc>
            </a:pPr>
            <a:r>
              <a:rPr lang="en-US" b="true" sz="8034">
                <a:solidFill>
                  <a:srgbClr val="002B58"/>
                </a:solidFill>
                <a:latin typeface="Monda Bold"/>
                <a:ea typeface="Monda Bold"/>
                <a:cs typeface="Monda Bold"/>
                <a:sym typeface="Monda Bold"/>
              </a:rPr>
              <a:t>LATAR BELAKANG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846077" y="923925"/>
            <a:ext cx="6595846" cy="1906280"/>
          </a:xfrm>
          <a:prstGeom prst="rect">
            <a:avLst/>
          </a:prstGeom>
        </p:spPr>
        <p:txBody>
          <a:bodyPr anchor="t" rtlCol="false" tIns="0" lIns="0" bIns="0" rIns="0">
            <a:spAutoFit/>
          </a:bodyPr>
          <a:lstStyle/>
          <a:p>
            <a:pPr algn="ctr">
              <a:lnSpc>
                <a:spcPts val="7671"/>
              </a:lnSpc>
            </a:pPr>
            <a:r>
              <a:rPr lang="en-US" b="true" sz="5479">
                <a:solidFill>
                  <a:srgbClr val="002B58"/>
                </a:solidFill>
                <a:latin typeface="Monda Bold"/>
                <a:ea typeface="Monda Bold"/>
                <a:cs typeface="Monda Bold"/>
                <a:sym typeface="Monda Bold"/>
              </a:rPr>
              <a:t>AKTIVITAS DASAR MANUSIA</a:t>
            </a:r>
          </a:p>
        </p:txBody>
      </p:sp>
      <p:sp>
        <p:nvSpPr>
          <p:cNvPr name="TextBox 8" id="8"/>
          <p:cNvSpPr txBox="true"/>
          <p:nvPr/>
        </p:nvSpPr>
        <p:spPr>
          <a:xfrm rot="0">
            <a:off x="2714563" y="3497324"/>
            <a:ext cx="12858874" cy="4516833"/>
          </a:xfrm>
          <a:prstGeom prst="rect">
            <a:avLst/>
          </a:prstGeom>
        </p:spPr>
        <p:txBody>
          <a:bodyPr anchor="t" rtlCol="false" tIns="0" lIns="0" bIns="0" rIns="0">
            <a:spAutoFit/>
          </a:bodyPr>
          <a:lstStyle/>
          <a:p>
            <a:pPr algn="ctr">
              <a:lnSpc>
                <a:spcPts val="5188"/>
              </a:lnSpc>
            </a:pPr>
            <a:r>
              <a:rPr lang="en-US" sz="3705">
                <a:solidFill>
                  <a:srgbClr val="002B58"/>
                </a:solidFill>
                <a:latin typeface="Monda"/>
                <a:ea typeface="Monda"/>
                <a:cs typeface="Monda"/>
                <a:sym typeface="Monda"/>
              </a:rPr>
              <a:t>Aktivitas adalah cara nyata dari kebutuhan dan motivasi seseorang yang mendorongnya untuk bertindak untuk menjaga hidupnya dan mencapai kesejahteraan. Manusia melakukan aktivitas untuk mencapai tujuan tertentu, seperti mempertahankan kehidupan (survival), mendapatkan rasa aman, menjalin relasi sosial, atau mengembangkan potensi diri secara optimum.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249623" y="4635172"/>
            <a:ext cx="8970239" cy="1436270"/>
          </a:xfrm>
          <a:prstGeom prst="rect">
            <a:avLst/>
          </a:prstGeom>
        </p:spPr>
        <p:txBody>
          <a:bodyPr anchor="t" rtlCol="false" tIns="0" lIns="0" bIns="0" rIns="0">
            <a:spAutoFit/>
          </a:bodyPr>
          <a:lstStyle/>
          <a:p>
            <a:pPr algn="l">
              <a:lnSpc>
                <a:spcPts val="3876"/>
              </a:lnSpc>
            </a:pPr>
            <a:r>
              <a:rPr lang="en-US" sz="2768">
                <a:solidFill>
                  <a:srgbClr val="002B58"/>
                </a:solidFill>
                <a:latin typeface="Monda"/>
                <a:ea typeface="Monda"/>
                <a:cs typeface="Monda"/>
                <a:sym typeface="Monda"/>
              </a:rPr>
              <a:t>Dimensi biologis berkaitan dengan fungsi organ dan sistem dalam tubuh yang memungkinkan orang melakukan aktivitas</a:t>
            </a:r>
          </a:p>
        </p:txBody>
      </p:sp>
      <p:sp>
        <p:nvSpPr>
          <p:cNvPr name="TextBox 8" id="8"/>
          <p:cNvSpPr txBox="true"/>
          <p:nvPr/>
        </p:nvSpPr>
        <p:spPr>
          <a:xfrm rot="0">
            <a:off x="3790582" y="1637172"/>
            <a:ext cx="10233940" cy="1653605"/>
          </a:xfrm>
          <a:prstGeom prst="rect">
            <a:avLst/>
          </a:prstGeom>
        </p:spPr>
        <p:txBody>
          <a:bodyPr anchor="t" rtlCol="false" tIns="0" lIns="0" bIns="0" rIns="0">
            <a:spAutoFit/>
          </a:bodyPr>
          <a:lstStyle/>
          <a:p>
            <a:pPr algn="ctr">
              <a:lnSpc>
                <a:spcPts val="6610"/>
              </a:lnSpc>
            </a:pPr>
            <a:r>
              <a:rPr lang="en-US" b="true" sz="4721">
                <a:solidFill>
                  <a:srgbClr val="002B58"/>
                </a:solidFill>
                <a:latin typeface="Monda Bold"/>
                <a:ea typeface="Monda Bold"/>
                <a:cs typeface="Monda Bold"/>
                <a:sym typeface="Monda Bold"/>
              </a:rPr>
              <a:t>PERSPEKTIF BIOPSIKOSOSIAL SPIRITAL</a:t>
            </a:r>
          </a:p>
        </p:txBody>
      </p:sp>
      <p:sp>
        <p:nvSpPr>
          <p:cNvPr name="Freeform 9" id="9"/>
          <p:cNvSpPr/>
          <p:nvPr/>
        </p:nvSpPr>
        <p:spPr>
          <a:xfrm flipH="false" flipV="false" rot="0">
            <a:off x="3540964" y="3752668"/>
            <a:ext cx="543153" cy="602077"/>
          </a:xfrm>
          <a:custGeom>
            <a:avLst/>
            <a:gdLst/>
            <a:ahLst/>
            <a:cxnLst/>
            <a:rect r="r" b="b" t="t" l="l"/>
            <a:pathLst>
              <a:path h="602077" w="543153">
                <a:moveTo>
                  <a:pt x="0" y="0"/>
                </a:moveTo>
                <a:lnTo>
                  <a:pt x="543153" y="0"/>
                </a:lnTo>
                <a:lnTo>
                  <a:pt x="543153" y="602077"/>
                </a:lnTo>
                <a:lnTo>
                  <a:pt x="0" y="6020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4249623" y="3806796"/>
            <a:ext cx="5758822" cy="547949"/>
          </a:xfrm>
          <a:prstGeom prst="rect">
            <a:avLst/>
          </a:prstGeom>
        </p:spPr>
        <p:txBody>
          <a:bodyPr anchor="t" rtlCol="false" tIns="0" lIns="0" bIns="0" rIns="0">
            <a:spAutoFit/>
          </a:bodyPr>
          <a:lstStyle/>
          <a:p>
            <a:pPr algn="l">
              <a:lnSpc>
                <a:spcPts val="4556"/>
              </a:lnSpc>
            </a:pPr>
            <a:r>
              <a:rPr lang="en-US" sz="3254" b="true">
                <a:solidFill>
                  <a:srgbClr val="002B58"/>
                </a:solidFill>
                <a:latin typeface="Monda Bold"/>
                <a:ea typeface="Monda Bold"/>
                <a:cs typeface="Monda Bold"/>
                <a:sym typeface="Monda Bold"/>
              </a:rPr>
              <a:t>DIMENSI BIOLOGIS </a:t>
            </a:r>
          </a:p>
        </p:txBody>
      </p:sp>
      <p:sp>
        <p:nvSpPr>
          <p:cNvPr name="TextBox 11" id="11"/>
          <p:cNvSpPr txBox="true"/>
          <p:nvPr/>
        </p:nvSpPr>
        <p:spPr>
          <a:xfrm rot="0">
            <a:off x="4254970" y="6585792"/>
            <a:ext cx="5758822" cy="547949"/>
          </a:xfrm>
          <a:prstGeom prst="rect">
            <a:avLst/>
          </a:prstGeom>
        </p:spPr>
        <p:txBody>
          <a:bodyPr anchor="t" rtlCol="false" tIns="0" lIns="0" bIns="0" rIns="0">
            <a:spAutoFit/>
          </a:bodyPr>
          <a:lstStyle/>
          <a:p>
            <a:pPr algn="l">
              <a:lnSpc>
                <a:spcPts val="4556"/>
              </a:lnSpc>
            </a:pPr>
            <a:r>
              <a:rPr lang="en-US" sz="3254" b="true">
                <a:solidFill>
                  <a:srgbClr val="002B58"/>
                </a:solidFill>
                <a:latin typeface="Monda Bold"/>
                <a:ea typeface="Monda Bold"/>
                <a:cs typeface="Monda Bold"/>
                <a:sym typeface="Monda Bold"/>
              </a:rPr>
              <a:t>DIMENSI PSIKOLOGIS </a:t>
            </a:r>
          </a:p>
        </p:txBody>
      </p:sp>
      <p:sp>
        <p:nvSpPr>
          <p:cNvPr name="Freeform 12" id="12"/>
          <p:cNvSpPr/>
          <p:nvPr/>
        </p:nvSpPr>
        <p:spPr>
          <a:xfrm flipH="false" flipV="false" rot="0">
            <a:off x="3509480" y="6587303"/>
            <a:ext cx="543153" cy="602077"/>
          </a:xfrm>
          <a:custGeom>
            <a:avLst/>
            <a:gdLst/>
            <a:ahLst/>
            <a:cxnLst/>
            <a:rect r="r" b="b" t="t" l="l"/>
            <a:pathLst>
              <a:path h="602077" w="543153">
                <a:moveTo>
                  <a:pt x="0" y="0"/>
                </a:moveTo>
                <a:lnTo>
                  <a:pt x="543153" y="0"/>
                </a:lnTo>
                <a:lnTo>
                  <a:pt x="543153" y="602077"/>
                </a:lnTo>
                <a:lnTo>
                  <a:pt x="0" y="6020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4249623" y="7409966"/>
            <a:ext cx="8970239" cy="1436270"/>
          </a:xfrm>
          <a:prstGeom prst="rect">
            <a:avLst/>
          </a:prstGeom>
        </p:spPr>
        <p:txBody>
          <a:bodyPr anchor="t" rtlCol="false" tIns="0" lIns="0" bIns="0" rIns="0">
            <a:spAutoFit/>
          </a:bodyPr>
          <a:lstStyle/>
          <a:p>
            <a:pPr algn="l">
              <a:lnSpc>
                <a:spcPts val="3876"/>
              </a:lnSpc>
            </a:pPr>
            <a:r>
              <a:rPr lang="en-US" sz="2768">
                <a:solidFill>
                  <a:srgbClr val="002B58"/>
                </a:solidFill>
                <a:latin typeface="Monda"/>
                <a:ea typeface="Monda"/>
                <a:cs typeface="Monda"/>
                <a:sym typeface="Monda"/>
              </a:rPr>
              <a:t>Dimensi psikologis meliputi proses kognitif (berpikir, mengingat, memecahkan masalah) dan proses afektif (emosi, perasaan, motivasi).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249623" y="4635172"/>
            <a:ext cx="8970239" cy="1436270"/>
          </a:xfrm>
          <a:prstGeom prst="rect">
            <a:avLst/>
          </a:prstGeom>
        </p:spPr>
        <p:txBody>
          <a:bodyPr anchor="t" rtlCol="false" tIns="0" lIns="0" bIns="0" rIns="0">
            <a:spAutoFit/>
          </a:bodyPr>
          <a:lstStyle/>
          <a:p>
            <a:pPr algn="l">
              <a:lnSpc>
                <a:spcPts val="3876"/>
              </a:lnSpc>
            </a:pPr>
            <a:r>
              <a:rPr lang="en-US" sz="2768">
                <a:solidFill>
                  <a:srgbClr val="002B58"/>
                </a:solidFill>
                <a:latin typeface="Monda"/>
                <a:ea typeface="Monda"/>
                <a:cs typeface="Monda"/>
                <a:sym typeface="Monda"/>
              </a:rPr>
              <a:t>Dimensi sosial berkaitan dengan bagaimana orang berinteraksi dengan orang lain, seperti keluarga, teman, rekan kerja, dan masyarakat luas. </a:t>
            </a:r>
          </a:p>
        </p:txBody>
      </p:sp>
      <p:sp>
        <p:nvSpPr>
          <p:cNvPr name="TextBox 8" id="8"/>
          <p:cNvSpPr txBox="true"/>
          <p:nvPr/>
        </p:nvSpPr>
        <p:spPr>
          <a:xfrm rot="0">
            <a:off x="3790582" y="1637172"/>
            <a:ext cx="10233940" cy="1653605"/>
          </a:xfrm>
          <a:prstGeom prst="rect">
            <a:avLst/>
          </a:prstGeom>
        </p:spPr>
        <p:txBody>
          <a:bodyPr anchor="t" rtlCol="false" tIns="0" lIns="0" bIns="0" rIns="0">
            <a:spAutoFit/>
          </a:bodyPr>
          <a:lstStyle/>
          <a:p>
            <a:pPr algn="ctr">
              <a:lnSpc>
                <a:spcPts val="6610"/>
              </a:lnSpc>
            </a:pPr>
            <a:r>
              <a:rPr lang="en-US" b="true" sz="4721">
                <a:solidFill>
                  <a:srgbClr val="002B58"/>
                </a:solidFill>
                <a:latin typeface="Monda Bold"/>
                <a:ea typeface="Monda Bold"/>
                <a:cs typeface="Monda Bold"/>
                <a:sym typeface="Monda Bold"/>
              </a:rPr>
              <a:t>PERSPEKTIF BIOPSIKOSOSIAL SPIRITAL</a:t>
            </a:r>
          </a:p>
        </p:txBody>
      </p:sp>
      <p:sp>
        <p:nvSpPr>
          <p:cNvPr name="Freeform 9" id="9"/>
          <p:cNvSpPr/>
          <p:nvPr/>
        </p:nvSpPr>
        <p:spPr>
          <a:xfrm flipH="false" flipV="false" rot="0">
            <a:off x="3540964" y="3752668"/>
            <a:ext cx="543153" cy="602077"/>
          </a:xfrm>
          <a:custGeom>
            <a:avLst/>
            <a:gdLst/>
            <a:ahLst/>
            <a:cxnLst/>
            <a:rect r="r" b="b" t="t" l="l"/>
            <a:pathLst>
              <a:path h="602077" w="543153">
                <a:moveTo>
                  <a:pt x="0" y="0"/>
                </a:moveTo>
                <a:lnTo>
                  <a:pt x="543153" y="0"/>
                </a:lnTo>
                <a:lnTo>
                  <a:pt x="543153" y="602077"/>
                </a:lnTo>
                <a:lnTo>
                  <a:pt x="0" y="6020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4249623" y="3806796"/>
            <a:ext cx="5758822" cy="547949"/>
          </a:xfrm>
          <a:prstGeom prst="rect">
            <a:avLst/>
          </a:prstGeom>
        </p:spPr>
        <p:txBody>
          <a:bodyPr anchor="t" rtlCol="false" tIns="0" lIns="0" bIns="0" rIns="0">
            <a:spAutoFit/>
          </a:bodyPr>
          <a:lstStyle/>
          <a:p>
            <a:pPr algn="l">
              <a:lnSpc>
                <a:spcPts val="4556"/>
              </a:lnSpc>
            </a:pPr>
            <a:r>
              <a:rPr lang="en-US" sz="3254" b="true">
                <a:solidFill>
                  <a:srgbClr val="002B58"/>
                </a:solidFill>
                <a:latin typeface="Monda Bold"/>
                <a:ea typeface="Monda Bold"/>
                <a:cs typeface="Monda Bold"/>
                <a:sym typeface="Monda Bold"/>
              </a:rPr>
              <a:t>DIMENSI SOSIAL </a:t>
            </a:r>
          </a:p>
        </p:txBody>
      </p:sp>
      <p:sp>
        <p:nvSpPr>
          <p:cNvPr name="TextBox 11" id="11"/>
          <p:cNvSpPr txBox="true"/>
          <p:nvPr/>
        </p:nvSpPr>
        <p:spPr>
          <a:xfrm rot="0">
            <a:off x="4254970" y="6585792"/>
            <a:ext cx="5758822" cy="547949"/>
          </a:xfrm>
          <a:prstGeom prst="rect">
            <a:avLst/>
          </a:prstGeom>
        </p:spPr>
        <p:txBody>
          <a:bodyPr anchor="t" rtlCol="false" tIns="0" lIns="0" bIns="0" rIns="0">
            <a:spAutoFit/>
          </a:bodyPr>
          <a:lstStyle/>
          <a:p>
            <a:pPr algn="l">
              <a:lnSpc>
                <a:spcPts val="4556"/>
              </a:lnSpc>
            </a:pPr>
            <a:r>
              <a:rPr lang="en-US" sz="3254" b="true">
                <a:solidFill>
                  <a:srgbClr val="002B58"/>
                </a:solidFill>
                <a:latin typeface="Monda Bold"/>
                <a:ea typeface="Monda Bold"/>
                <a:cs typeface="Monda Bold"/>
                <a:sym typeface="Monda Bold"/>
              </a:rPr>
              <a:t>DIMENSI SPIRITUAL </a:t>
            </a:r>
          </a:p>
        </p:txBody>
      </p:sp>
      <p:sp>
        <p:nvSpPr>
          <p:cNvPr name="Freeform 12" id="12"/>
          <p:cNvSpPr/>
          <p:nvPr/>
        </p:nvSpPr>
        <p:spPr>
          <a:xfrm flipH="false" flipV="false" rot="0">
            <a:off x="3509480" y="6587303"/>
            <a:ext cx="543153" cy="602077"/>
          </a:xfrm>
          <a:custGeom>
            <a:avLst/>
            <a:gdLst/>
            <a:ahLst/>
            <a:cxnLst/>
            <a:rect r="r" b="b" t="t" l="l"/>
            <a:pathLst>
              <a:path h="602077" w="543153">
                <a:moveTo>
                  <a:pt x="0" y="0"/>
                </a:moveTo>
                <a:lnTo>
                  <a:pt x="543153" y="0"/>
                </a:lnTo>
                <a:lnTo>
                  <a:pt x="543153" y="602077"/>
                </a:lnTo>
                <a:lnTo>
                  <a:pt x="0" y="6020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4249623" y="7409966"/>
            <a:ext cx="8970239" cy="1436270"/>
          </a:xfrm>
          <a:prstGeom prst="rect">
            <a:avLst/>
          </a:prstGeom>
        </p:spPr>
        <p:txBody>
          <a:bodyPr anchor="t" rtlCol="false" tIns="0" lIns="0" bIns="0" rIns="0">
            <a:spAutoFit/>
          </a:bodyPr>
          <a:lstStyle/>
          <a:p>
            <a:pPr algn="l">
              <a:lnSpc>
                <a:spcPts val="3876"/>
              </a:lnSpc>
            </a:pPr>
            <a:r>
              <a:rPr lang="en-US" sz="2768">
                <a:solidFill>
                  <a:srgbClr val="002B58"/>
                </a:solidFill>
                <a:latin typeface="Monda"/>
                <a:ea typeface="Monda"/>
                <a:cs typeface="Monda"/>
                <a:sym typeface="Monda"/>
              </a:rPr>
              <a:t>Dimensi spiritual berkaitan dengan pencarian makna hidup, nilai-nilai moral, keyakinan, dan hubungan seseorang dengan sesuatu yang lebih besar.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3588335" y="1528440"/>
            <a:ext cx="10209967" cy="2224228"/>
          </a:xfrm>
          <a:prstGeom prst="rect">
            <a:avLst/>
          </a:prstGeom>
        </p:spPr>
        <p:txBody>
          <a:bodyPr anchor="t" rtlCol="false" tIns="0" lIns="0" bIns="0" rIns="0">
            <a:spAutoFit/>
          </a:bodyPr>
          <a:lstStyle/>
          <a:p>
            <a:pPr algn="ctr">
              <a:lnSpc>
                <a:spcPts val="5918"/>
              </a:lnSpc>
            </a:pPr>
            <a:r>
              <a:rPr lang="en-US" b="true" sz="4227">
                <a:solidFill>
                  <a:srgbClr val="002B58"/>
                </a:solidFill>
                <a:latin typeface="Monda Bold"/>
                <a:ea typeface="Monda Bold"/>
                <a:cs typeface="Monda Bold"/>
                <a:sym typeface="Monda Bold"/>
              </a:rPr>
              <a:t>TEORI YANG MENJELASKAN AKTIVITAS DASAR MANUSIA</a:t>
            </a:r>
          </a:p>
          <a:p>
            <a:pPr algn="ctr">
              <a:lnSpc>
                <a:spcPts val="5918"/>
              </a:lnSpc>
            </a:pPr>
          </a:p>
        </p:txBody>
      </p:sp>
      <p:sp>
        <p:nvSpPr>
          <p:cNvPr name="TextBox 8" id="8"/>
          <p:cNvSpPr txBox="true"/>
          <p:nvPr/>
        </p:nvSpPr>
        <p:spPr>
          <a:xfrm rot="0">
            <a:off x="4139658" y="4760544"/>
            <a:ext cx="5004342" cy="3955785"/>
          </a:xfrm>
          <a:prstGeom prst="rect">
            <a:avLst/>
          </a:prstGeom>
        </p:spPr>
        <p:txBody>
          <a:bodyPr anchor="t" rtlCol="false" tIns="0" lIns="0" bIns="0" rIns="0">
            <a:spAutoFit/>
          </a:bodyPr>
          <a:lstStyle/>
          <a:p>
            <a:pPr algn="l">
              <a:lnSpc>
                <a:spcPts val="3965"/>
              </a:lnSpc>
            </a:pPr>
            <a:r>
              <a:rPr lang="en-US" sz="2832">
                <a:solidFill>
                  <a:srgbClr val="002B58"/>
                </a:solidFill>
                <a:latin typeface="Monda"/>
                <a:ea typeface="Monda"/>
                <a:cs typeface="Monda"/>
                <a:sym typeface="Monda"/>
              </a:rPr>
              <a:t>Teori ini Dikembangkan oleh Edward L. Deci dan Richard M. Ryan menekankan bahwa aktivitas manusia sangat dipengaruhi oleh pemenuhan kebutuhan psikologis dasar , yaitu otonomi, kompetensi, dan keterhubungan sosial. </a:t>
            </a:r>
          </a:p>
        </p:txBody>
      </p:sp>
      <p:sp>
        <p:nvSpPr>
          <p:cNvPr name="Freeform 9" id="9"/>
          <p:cNvSpPr/>
          <p:nvPr/>
        </p:nvSpPr>
        <p:spPr>
          <a:xfrm flipH="false" flipV="false" rot="0">
            <a:off x="3387081" y="3752668"/>
            <a:ext cx="587071" cy="650760"/>
          </a:xfrm>
          <a:custGeom>
            <a:avLst/>
            <a:gdLst/>
            <a:ahLst/>
            <a:cxnLst/>
            <a:rect r="r" b="b" t="t" l="l"/>
            <a:pathLst>
              <a:path h="650760" w="587071">
                <a:moveTo>
                  <a:pt x="0" y="0"/>
                </a:moveTo>
                <a:lnTo>
                  <a:pt x="587071" y="0"/>
                </a:lnTo>
                <a:lnTo>
                  <a:pt x="587071" y="650760"/>
                </a:lnTo>
                <a:lnTo>
                  <a:pt x="0" y="6507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4139658" y="3633677"/>
            <a:ext cx="5304099" cy="1070628"/>
          </a:xfrm>
          <a:prstGeom prst="rect">
            <a:avLst/>
          </a:prstGeom>
        </p:spPr>
        <p:txBody>
          <a:bodyPr anchor="t" rtlCol="false" tIns="0" lIns="0" bIns="0" rIns="0">
            <a:spAutoFit/>
          </a:bodyPr>
          <a:lstStyle/>
          <a:p>
            <a:pPr algn="l">
              <a:lnSpc>
                <a:spcPts val="4338"/>
              </a:lnSpc>
            </a:pPr>
            <a:r>
              <a:rPr lang="en-US" sz="3099" b="true">
                <a:solidFill>
                  <a:srgbClr val="002B58"/>
                </a:solidFill>
                <a:latin typeface="Monda Bold"/>
                <a:ea typeface="Monda Bold"/>
                <a:cs typeface="Monda Bold"/>
                <a:sym typeface="Monda Bold"/>
              </a:rPr>
              <a:t>TEORI SELF-DETERMINATION</a:t>
            </a:r>
          </a:p>
        </p:txBody>
      </p:sp>
      <p:sp>
        <p:nvSpPr>
          <p:cNvPr name="TextBox 11" id="11"/>
          <p:cNvSpPr txBox="true"/>
          <p:nvPr/>
        </p:nvSpPr>
        <p:spPr>
          <a:xfrm rot="0">
            <a:off x="10347259" y="4751019"/>
            <a:ext cx="4197737" cy="4100866"/>
          </a:xfrm>
          <a:prstGeom prst="rect">
            <a:avLst/>
          </a:prstGeom>
        </p:spPr>
        <p:txBody>
          <a:bodyPr anchor="t" rtlCol="false" tIns="0" lIns="0" bIns="0" rIns="0">
            <a:spAutoFit/>
          </a:bodyPr>
          <a:lstStyle/>
          <a:p>
            <a:pPr algn="l">
              <a:lnSpc>
                <a:spcPts val="3613"/>
              </a:lnSpc>
            </a:pPr>
            <a:r>
              <a:rPr lang="en-US" sz="2581">
                <a:solidFill>
                  <a:srgbClr val="002B58"/>
                </a:solidFill>
                <a:latin typeface="Monda"/>
                <a:ea typeface="Monda"/>
                <a:cs typeface="Monda"/>
                <a:sym typeface="Monda"/>
              </a:rPr>
              <a:t>Teori dariAbraham Maslow, yang menyatakan bahwa manusia melakukan aktivitas untuk memenuhi kebutuhan yang tersusun secara bertingkat, mulai dari kebutuhan fisiologis hingga aktualisasi diri. </a:t>
            </a:r>
          </a:p>
        </p:txBody>
      </p:sp>
      <p:sp>
        <p:nvSpPr>
          <p:cNvPr name="Freeform 12" id="12"/>
          <p:cNvSpPr/>
          <p:nvPr/>
        </p:nvSpPr>
        <p:spPr>
          <a:xfrm flipH="false" flipV="false" rot="0">
            <a:off x="9594681" y="3752668"/>
            <a:ext cx="587071" cy="650760"/>
          </a:xfrm>
          <a:custGeom>
            <a:avLst/>
            <a:gdLst/>
            <a:ahLst/>
            <a:cxnLst/>
            <a:rect r="r" b="b" t="t" l="l"/>
            <a:pathLst>
              <a:path h="650760" w="587071">
                <a:moveTo>
                  <a:pt x="0" y="0"/>
                </a:moveTo>
                <a:lnTo>
                  <a:pt x="587072" y="0"/>
                </a:lnTo>
                <a:lnTo>
                  <a:pt x="587072" y="650760"/>
                </a:lnTo>
                <a:lnTo>
                  <a:pt x="0" y="6507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47259" y="3624152"/>
            <a:ext cx="4032231" cy="994021"/>
          </a:xfrm>
          <a:prstGeom prst="rect">
            <a:avLst/>
          </a:prstGeom>
        </p:spPr>
        <p:txBody>
          <a:bodyPr anchor="t" rtlCol="false" tIns="0" lIns="0" bIns="0" rIns="0">
            <a:spAutoFit/>
          </a:bodyPr>
          <a:lstStyle/>
          <a:p>
            <a:pPr algn="l">
              <a:lnSpc>
                <a:spcPts val="4010"/>
              </a:lnSpc>
            </a:pPr>
            <a:r>
              <a:rPr lang="en-US" sz="2864" b="true">
                <a:solidFill>
                  <a:srgbClr val="002B58"/>
                </a:solidFill>
                <a:latin typeface="Monda Bold"/>
                <a:ea typeface="Monda Bold"/>
                <a:cs typeface="Monda Bold"/>
                <a:sym typeface="Monda Bold"/>
              </a:rPr>
              <a:t>TEORI HIERARKI KEBUTUHAN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false" flipV="false" rot="0">
            <a:off x="10223829" y="3979934"/>
            <a:ext cx="8064171" cy="5278366"/>
          </a:xfrm>
          <a:custGeom>
            <a:avLst/>
            <a:gdLst/>
            <a:ahLst/>
            <a:cxnLst/>
            <a:rect r="r" b="b" t="t" l="l"/>
            <a:pathLst>
              <a:path h="5278366" w="8064171">
                <a:moveTo>
                  <a:pt x="0" y="0"/>
                </a:moveTo>
                <a:lnTo>
                  <a:pt x="8064171" y="0"/>
                </a:lnTo>
                <a:lnTo>
                  <a:pt x="8064171" y="5278366"/>
                </a:lnTo>
                <a:lnTo>
                  <a:pt x="0" y="5278366"/>
                </a:lnTo>
                <a:lnTo>
                  <a:pt x="0" y="0"/>
                </a:lnTo>
                <a:close/>
              </a:path>
            </a:pathLst>
          </a:custGeom>
          <a:blipFill>
            <a:blip r:embed="rId3">
              <a:alphaModFix amt="42000"/>
            </a:blip>
            <a:stretch>
              <a:fillRect l="0" t="0" r="0" b="0"/>
            </a:stretch>
          </a:blipFill>
        </p:spPr>
      </p:sp>
      <p:sp>
        <p:nvSpPr>
          <p:cNvPr name="Freeform 4" id="4"/>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317854" y="3752668"/>
            <a:ext cx="587071" cy="650760"/>
          </a:xfrm>
          <a:custGeom>
            <a:avLst/>
            <a:gdLst/>
            <a:ahLst/>
            <a:cxnLst/>
            <a:rect r="r" b="b" t="t" l="l"/>
            <a:pathLst>
              <a:path h="650760" w="587071">
                <a:moveTo>
                  <a:pt x="0" y="0"/>
                </a:moveTo>
                <a:lnTo>
                  <a:pt x="587071" y="0"/>
                </a:lnTo>
                <a:lnTo>
                  <a:pt x="587071" y="650760"/>
                </a:lnTo>
                <a:lnTo>
                  <a:pt x="0" y="650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317854" y="4921929"/>
            <a:ext cx="587071" cy="650760"/>
          </a:xfrm>
          <a:custGeom>
            <a:avLst/>
            <a:gdLst/>
            <a:ahLst/>
            <a:cxnLst/>
            <a:rect r="r" b="b" t="t" l="l"/>
            <a:pathLst>
              <a:path h="650760" w="587071">
                <a:moveTo>
                  <a:pt x="0" y="0"/>
                </a:moveTo>
                <a:lnTo>
                  <a:pt x="587071" y="0"/>
                </a:lnTo>
                <a:lnTo>
                  <a:pt x="587071" y="650760"/>
                </a:lnTo>
                <a:lnTo>
                  <a:pt x="0" y="650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317854" y="6087039"/>
            <a:ext cx="587071" cy="650760"/>
          </a:xfrm>
          <a:custGeom>
            <a:avLst/>
            <a:gdLst/>
            <a:ahLst/>
            <a:cxnLst/>
            <a:rect r="r" b="b" t="t" l="l"/>
            <a:pathLst>
              <a:path h="650760" w="587071">
                <a:moveTo>
                  <a:pt x="0" y="0"/>
                </a:moveTo>
                <a:lnTo>
                  <a:pt x="587071" y="0"/>
                </a:lnTo>
                <a:lnTo>
                  <a:pt x="587071" y="650760"/>
                </a:lnTo>
                <a:lnTo>
                  <a:pt x="0" y="650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2317854" y="7254169"/>
            <a:ext cx="587071" cy="650760"/>
          </a:xfrm>
          <a:custGeom>
            <a:avLst/>
            <a:gdLst/>
            <a:ahLst/>
            <a:cxnLst/>
            <a:rect r="r" b="b" t="t" l="l"/>
            <a:pathLst>
              <a:path h="650760" w="587071">
                <a:moveTo>
                  <a:pt x="0" y="0"/>
                </a:moveTo>
                <a:lnTo>
                  <a:pt x="587071" y="0"/>
                </a:lnTo>
                <a:lnTo>
                  <a:pt x="587071" y="650760"/>
                </a:lnTo>
                <a:lnTo>
                  <a:pt x="0" y="650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4006398" y="1572976"/>
            <a:ext cx="9625185" cy="1479675"/>
          </a:xfrm>
          <a:prstGeom prst="rect">
            <a:avLst/>
          </a:prstGeom>
        </p:spPr>
        <p:txBody>
          <a:bodyPr anchor="t" rtlCol="false" tIns="0" lIns="0" bIns="0" rIns="0">
            <a:spAutoFit/>
          </a:bodyPr>
          <a:lstStyle/>
          <a:p>
            <a:pPr algn="ctr">
              <a:lnSpc>
                <a:spcPts val="5935"/>
              </a:lnSpc>
            </a:pPr>
            <a:r>
              <a:rPr lang="en-US" b="true" sz="4239">
                <a:solidFill>
                  <a:srgbClr val="002B58"/>
                </a:solidFill>
                <a:latin typeface="Monda Bold"/>
                <a:ea typeface="Monda Bold"/>
                <a:cs typeface="Monda Bold"/>
                <a:sym typeface="Monda Bold"/>
              </a:rPr>
              <a:t>JENIS-JENIS AKTIVITAS DASAR MANUSIA</a:t>
            </a:r>
          </a:p>
        </p:txBody>
      </p:sp>
      <p:sp>
        <p:nvSpPr>
          <p:cNvPr name="TextBox 13" id="13"/>
          <p:cNvSpPr txBox="true"/>
          <p:nvPr/>
        </p:nvSpPr>
        <p:spPr>
          <a:xfrm rot="0">
            <a:off x="3070431" y="3633677"/>
            <a:ext cx="4944291" cy="976630"/>
          </a:xfrm>
          <a:prstGeom prst="rect">
            <a:avLst/>
          </a:prstGeom>
        </p:spPr>
        <p:txBody>
          <a:bodyPr anchor="t" rtlCol="false" tIns="0" lIns="0" bIns="0" rIns="0">
            <a:spAutoFit/>
          </a:bodyPr>
          <a:lstStyle/>
          <a:p>
            <a:pPr algn="l">
              <a:lnSpc>
                <a:spcPts val="3919"/>
              </a:lnSpc>
            </a:pPr>
            <a:r>
              <a:rPr lang="en-US" sz="2799" b="true">
                <a:solidFill>
                  <a:srgbClr val="002B58"/>
                </a:solidFill>
                <a:latin typeface="Monda Bold"/>
                <a:ea typeface="Monda Bold"/>
                <a:cs typeface="Monda Bold"/>
                <a:sym typeface="Monda Bold"/>
              </a:rPr>
              <a:t>AKTIVITAS BIOLOGIS ATAU FISIOLOGIS</a:t>
            </a:r>
          </a:p>
        </p:txBody>
      </p:sp>
      <p:sp>
        <p:nvSpPr>
          <p:cNvPr name="TextBox 14" id="14"/>
          <p:cNvSpPr txBox="true"/>
          <p:nvPr/>
        </p:nvSpPr>
        <p:spPr>
          <a:xfrm rot="0">
            <a:off x="3079956" y="4978069"/>
            <a:ext cx="4944291" cy="481330"/>
          </a:xfrm>
          <a:prstGeom prst="rect">
            <a:avLst/>
          </a:prstGeom>
        </p:spPr>
        <p:txBody>
          <a:bodyPr anchor="t" rtlCol="false" tIns="0" lIns="0" bIns="0" rIns="0">
            <a:spAutoFit/>
          </a:bodyPr>
          <a:lstStyle/>
          <a:p>
            <a:pPr algn="l">
              <a:lnSpc>
                <a:spcPts val="3919"/>
              </a:lnSpc>
            </a:pPr>
            <a:r>
              <a:rPr lang="en-US" sz="2799" b="true">
                <a:solidFill>
                  <a:srgbClr val="002B58"/>
                </a:solidFill>
                <a:latin typeface="Monda Bold"/>
                <a:ea typeface="Monda Bold"/>
                <a:cs typeface="Monda Bold"/>
                <a:sym typeface="Monda Bold"/>
              </a:rPr>
              <a:t>AKTIVITAS PSIKOLOGIS</a:t>
            </a:r>
          </a:p>
        </p:txBody>
      </p:sp>
      <p:sp>
        <p:nvSpPr>
          <p:cNvPr name="TextBox 15" id="15"/>
          <p:cNvSpPr txBox="true"/>
          <p:nvPr/>
        </p:nvSpPr>
        <p:spPr>
          <a:xfrm rot="0">
            <a:off x="3079956" y="6143179"/>
            <a:ext cx="4944291" cy="481330"/>
          </a:xfrm>
          <a:prstGeom prst="rect">
            <a:avLst/>
          </a:prstGeom>
        </p:spPr>
        <p:txBody>
          <a:bodyPr anchor="t" rtlCol="false" tIns="0" lIns="0" bIns="0" rIns="0">
            <a:spAutoFit/>
          </a:bodyPr>
          <a:lstStyle/>
          <a:p>
            <a:pPr algn="l">
              <a:lnSpc>
                <a:spcPts val="3919"/>
              </a:lnSpc>
            </a:pPr>
            <a:r>
              <a:rPr lang="en-US" sz="2799" b="true">
                <a:solidFill>
                  <a:srgbClr val="002B58"/>
                </a:solidFill>
                <a:latin typeface="Monda Bold"/>
                <a:ea typeface="Monda Bold"/>
                <a:cs typeface="Monda Bold"/>
                <a:sym typeface="Monda Bold"/>
              </a:rPr>
              <a:t>AKTIVITAS SOSIAL</a:t>
            </a:r>
          </a:p>
        </p:txBody>
      </p:sp>
      <p:sp>
        <p:nvSpPr>
          <p:cNvPr name="TextBox 16" id="16"/>
          <p:cNvSpPr txBox="true"/>
          <p:nvPr/>
        </p:nvSpPr>
        <p:spPr>
          <a:xfrm rot="0">
            <a:off x="3070431" y="7310309"/>
            <a:ext cx="4944291" cy="481330"/>
          </a:xfrm>
          <a:prstGeom prst="rect">
            <a:avLst/>
          </a:prstGeom>
        </p:spPr>
        <p:txBody>
          <a:bodyPr anchor="t" rtlCol="false" tIns="0" lIns="0" bIns="0" rIns="0">
            <a:spAutoFit/>
          </a:bodyPr>
          <a:lstStyle/>
          <a:p>
            <a:pPr algn="l">
              <a:lnSpc>
                <a:spcPts val="3919"/>
              </a:lnSpc>
            </a:pPr>
            <a:r>
              <a:rPr lang="en-US" sz="2799" b="true">
                <a:solidFill>
                  <a:srgbClr val="002B58"/>
                </a:solidFill>
                <a:latin typeface="Monda Bold"/>
                <a:ea typeface="Monda Bold"/>
                <a:cs typeface="Monda Bold"/>
                <a:sym typeface="Monda Bold"/>
              </a:rPr>
              <a:t>AKTIVITAS SPIRITUAL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true" flipV="false" rot="0">
            <a:off x="10273278" y="5039691"/>
            <a:ext cx="9295205" cy="5948931"/>
          </a:xfrm>
          <a:custGeom>
            <a:avLst/>
            <a:gdLst/>
            <a:ahLst/>
            <a:cxnLst/>
            <a:rect r="r" b="b" t="t" l="l"/>
            <a:pathLst>
              <a:path h="5948931" w="9295205">
                <a:moveTo>
                  <a:pt x="9295205" y="0"/>
                </a:moveTo>
                <a:lnTo>
                  <a:pt x="0" y="0"/>
                </a:lnTo>
                <a:lnTo>
                  <a:pt x="0" y="5948932"/>
                </a:lnTo>
                <a:lnTo>
                  <a:pt x="9295205" y="5948932"/>
                </a:lnTo>
                <a:lnTo>
                  <a:pt x="92952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80483" y="-701623"/>
            <a:ext cx="9295205" cy="5948931"/>
          </a:xfrm>
          <a:custGeom>
            <a:avLst/>
            <a:gdLst/>
            <a:ahLst/>
            <a:cxnLst/>
            <a:rect r="r" b="b" t="t" l="l"/>
            <a:pathLst>
              <a:path h="5948931" w="9295205">
                <a:moveTo>
                  <a:pt x="0" y="5948932"/>
                </a:moveTo>
                <a:lnTo>
                  <a:pt x="9295205" y="5948932"/>
                </a:lnTo>
                <a:lnTo>
                  <a:pt x="9295205" y="0"/>
                </a:lnTo>
                <a:lnTo>
                  <a:pt x="0" y="0"/>
                </a:lnTo>
                <a:lnTo>
                  <a:pt x="0" y="594893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90631" y="-3420266"/>
            <a:ext cx="5568589" cy="7775011"/>
          </a:xfrm>
          <a:custGeom>
            <a:avLst/>
            <a:gdLst/>
            <a:ahLst/>
            <a:cxnLst/>
            <a:rect r="r" b="b" t="t" l="l"/>
            <a:pathLst>
              <a:path h="7775011" w="5568589">
                <a:moveTo>
                  <a:pt x="0" y="0"/>
                </a:moveTo>
                <a:lnTo>
                  <a:pt x="5568589" y="0"/>
                </a:lnTo>
                <a:lnTo>
                  <a:pt x="5568589" y="7775011"/>
                </a:lnTo>
                <a:lnTo>
                  <a:pt x="0" y="7775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6086" y="6399494"/>
            <a:ext cx="5568589" cy="7775011"/>
          </a:xfrm>
          <a:custGeom>
            <a:avLst/>
            <a:gdLst/>
            <a:ahLst/>
            <a:cxnLst/>
            <a:rect r="r" b="b" t="t" l="l"/>
            <a:pathLst>
              <a:path h="7775011" w="5568589">
                <a:moveTo>
                  <a:pt x="0" y="0"/>
                </a:moveTo>
                <a:lnTo>
                  <a:pt x="5568589" y="0"/>
                </a:lnTo>
                <a:lnTo>
                  <a:pt x="5568589" y="7775012"/>
                </a:lnTo>
                <a:lnTo>
                  <a:pt x="0" y="7775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2759271" y="1786600"/>
            <a:ext cx="12769459" cy="1475602"/>
          </a:xfrm>
          <a:prstGeom prst="rect">
            <a:avLst/>
          </a:prstGeom>
        </p:spPr>
        <p:txBody>
          <a:bodyPr anchor="t" rtlCol="false" tIns="0" lIns="0" bIns="0" rIns="0">
            <a:spAutoFit/>
          </a:bodyPr>
          <a:lstStyle/>
          <a:p>
            <a:pPr algn="ctr">
              <a:lnSpc>
                <a:spcPts val="5918"/>
              </a:lnSpc>
            </a:pPr>
            <a:r>
              <a:rPr lang="en-US" b="true" sz="4227">
                <a:solidFill>
                  <a:srgbClr val="002B58"/>
                </a:solidFill>
                <a:latin typeface="Monda Bold"/>
                <a:ea typeface="Monda Bold"/>
                <a:cs typeface="Monda Bold"/>
                <a:sym typeface="Monda Bold"/>
              </a:rPr>
              <a:t>FAKTOR-FAKTOR YANG MEMENGARUHI AKTIVITAS DASAR MANUSIA</a:t>
            </a:r>
          </a:p>
        </p:txBody>
      </p:sp>
      <p:sp>
        <p:nvSpPr>
          <p:cNvPr name="TextBox 8" id="8"/>
          <p:cNvSpPr txBox="true"/>
          <p:nvPr/>
        </p:nvSpPr>
        <p:spPr>
          <a:xfrm rot="0">
            <a:off x="4139658" y="4547827"/>
            <a:ext cx="5004342" cy="2463246"/>
          </a:xfrm>
          <a:prstGeom prst="rect">
            <a:avLst/>
          </a:prstGeom>
        </p:spPr>
        <p:txBody>
          <a:bodyPr anchor="t" rtlCol="false" tIns="0" lIns="0" bIns="0" rIns="0">
            <a:spAutoFit/>
          </a:bodyPr>
          <a:lstStyle/>
          <a:p>
            <a:pPr algn="l">
              <a:lnSpc>
                <a:spcPts val="3965"/>
              </a:lnSpc>
            </a:pPr>
            <a:r>
              <a:rPr lang="en-US" sz="2832">
                <a:solidFill>
                  <a:srgbClr val="002B58"/>
                </a:solidFill>
                <a:latin typeface="Monda"/>
                <a:ea typeface="Monda"/>
                <a:cs typeface="Monda"/>
                <a:sym typeface="Monda"/>
              </a:rPr>
              <a:t>Faktor internal mencakup kondisi biologis seperti usia, kesehatan fisik, energi, dan kemampuan fungsional tubuh</a:t>
            </a:r>
          </a:p>
        </p:txBody>
      </p:sp>
      <p:sp>
        <p:nvSpPr>
          <p:cNvPr name="Freeform 9" id="9"/>
          <p:cNvSpPr/>
          <p:nvPr/>
        </p:nvSpPr>
        <p:spPr>
          <a:xfrm flipH="false" flipV="false" rot="0">
            <a:off x="3387081" y="3752668"/>
            <a:ext cx="587071" cy="650760"/>
          </a:xfrm>
          <a:custGeom>
            <a:avLst/>
            <a:gdLst/>
            <a:ahLst/>
            <a:cxnLst/>
            <a:rect r="r" b="b" t="t" l="l"/>
            <a:pathLst>
              <a:path h="650760" w="587071">
                <a:moveTo>
                  <a:pt x="0" y="0"/>
                </a:moveTo>
                <a:lnTo>
                  <a:pt x="587071" y="0"/>
                </a:lnTo>
                <a:lnTo>
                  <a:pt x="587071" y="650760"/>
                </a:lnTo>
                <a:lnTo>
                  <a:pt x="0" y="6507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4139658" y="3787208"/>
            <a:ext cx="5304099" cy="524531"/>
          </a:xfrm>
          <a:prstGeom prst="rect">
            <a:avLst/>
          </a:prstGeom>
        </p:spPr>
        <p:txBody>
          <a:bodyPr anchor="t" rtlCol="false" tIns="0" lIns="0" bIns="0" rIns="0">
            <a:spAutoFit/>
          </a:bodyPr>
          <a:lstStyle/>
          <a:p>
            <a:pPr algn="l">
              <a:lnSpc>
                <a:spcPts val="4338"/>
              </a:lnSpc>
            </a:pPr>
            <a:r>
              <a:rPr lang="en-US" sz="3099" b="true">
                <a:solidFill>
                  <a:srgbClr val="002B58"/>
                </a:solidFill>
                <a:latin typeface="Monda Bold"/>
                <a:ea typeface="Monda Bold"/>
                <a:cs typeface="Monda Bold"/>
                <a:sym typeface="Monda Bold"/>
              </a:rPr>
              <a:t>FAKTOR INTERNAL</a:t>
            </a:r>
          </a:p>
        </p:txBody>
      </p:sp>
      <p:sp>
        <p:nvSpPr>
          <p:cNvPr name="TextBox 11" id="11"/>
          <p:cNvSpPr txBox="true"/>
          <p:nvPr/>
        </p:nvSpPr>
        <p:spPr>
          <a:xfrm rot="0">
            <a:off x="10347259" y="4538302"/>
            <a:ext cx="4573622" cy="1975603"/>
          </a:xfrm>
          <a:prstGeom prst="rect">
            <a:avLst/>
          </a:prstGeom>
        </p:spPr>
        <p:txBody>
          <a:bodyPr anchor="t" rtlCol="false" tIns="0" lIns="0" bIns="0" rIns="0">
            <a:spAutoFit/>
          </a:bodyPr>
          <a:lstStyle/>
          <a:p>
            <a:pPr algn="l">
              <a:lnSpc>
                <a:spcPts val="3937"/>
              </a:lnSpc>
            </a:pPr>
            <a:r>
              <a:rPr lang="en-US" sz="2812">
                <a:solidFill>
                  <a:srgbClr val="002B58"/>
                </a:solidFill>
                <a:latin typeface="Monda"/>
                <a:ea typeface="Monda"/>
                <a:cs typeface="Monda"/>
                <a:sym typeface="Monda"/>
              </a:rPr>
              <a:t>Faktor eksternal meliputi lingkungan sosial, dukungan keluarga, dan kondisi lingkungan fisik</a:t>
            </a:r>
          </a:p>
        </p:txBody>
      </p:sp>
      <p:sp>
        <p:nvSpPr>
          <p:cNvPr name="Freeform 12" id="12"/>
          <p:cNvSpPr/>
          <p:nvPr/>
        </p:nvSpPr>
        <p:spPr>
          <a:xfrm flipH="false" flipV="false" rot="0">
            <a:off x="9594681" y="3752668"/>
            <a:ext cx="587071" cy="650760"/>
          </a:xfrm>
          <a:custGeom>
            <a:avLst/>
            <a:gdLst/>
            <a:ahLst/>
            <a:cxnLst/>
            <a:rect r="r" b="b" t="t" l="l"/>
            <a:pathLst>
              <a:path h="650760" w="587071">
                <a:moveTo>
                  <a:pt x="0" y="0"/>
                </a:moveTo>
                <a:lnTo>
                  <a:pt x="587072" y="0"/>
                </a:lnTo>
                <a:lnTo>
                  <a:pt x="587072" y="650760"/>
                </a:lnTo>
                <a:lnTo>
                  <a:pt x="0" y="6507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47259" y="3822536"/>
            <a:ext cx="4032231" cy="489202"/>
          </a:xfrm>
          <a:prstGeom prst="rect">
            <a:avLst/>
          </a:prstGeom>
        </p:spPr>
        <p:txBody>
          <a:bodyPr anchor="t" rtlCol="false" tIns="0" lIns="0" bIns="0" rIns="0">
            <a:spAutoFit/>
          </a:bodyPr>
          <a:lstStyle/>
          <a:p>
            <a:pPr algn="l">
              <a:lnSpc>
                <a:spcPts val="4010"/>
              </a:lnSpc>
            </a:pPr>
            <a:r>
              <a:rPr lang="en-US" sz="2864" b="true">
                <a:solidFill>
                  <a:srgbClr val="002B58"/>
                </a:solidFill>
                <a:latin typeface="Monda Bold"/>
                <a:ea typeface="Monda Bold"/>
                <a:cs typeface="Monda Bold"/>
                <a:sym typeface="Monda Bold"/>
              </a:rPr>
              <a:t>FAKTOR EKSTERNAL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DAHBrhr36c0</dc:identifier>
  <dcterms:modified xsi:type="dcterms:W3CDTF">2011-08-01T06:04:30Z</dcterms:modified>
  <cp:revision>1</cp:revision>
  <dc:title>Psikologi pendidikan kelompok 2</dc:title>
</cp:coreProperties>
</file>