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8.jpeg" Type="http://schemas.openxmlformats.org/officeDocument/2006/relationships/image"/><Relationship Id="rId3" Target="../media/image4.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13.jpe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4.png" Type="http://schemas.openxmlformats.org/officeDocument/2006/relationships/image"/><Relationship Id="rId4" Target="../media/image17.png" Type="http://schemas.openxmlformats.org/officeDocument/2006/relationships/image"/><Relationship Id="rId5" Target="../media/image18.jpeg" Type="http://schemas.openxmlformats.org/officeDocument/2006/relationships/image"/><Relationship Id="rId6" Target="../media/image1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8.jpeg" Type="http://schemas.openxmlformats.org/officeDocument/2006/relationships/image"/><Relationship Id="rId3" Target="../media/image4.png" Type="http://schemas.openxmlformats.org/officeDocument/2006/relationships/image"/><Relationship Id="rId4" Target="../media/image6.jpe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4.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4.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4.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2" Target="../media/image30.jpeg" Type="http://schemas.openxmlformats.org/officeDocument/2006/relationships/image"/><Relationship Id="rId3" Target="../media/image4.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31.jpeg" Type="http://schemas.openxmlformats.org/officeDocument/2006/relationships/image"/><Relationship Id="rId7" Target="../media/image32.jpe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media/image34.jpeg" Type="http://schemas.openxmlformats.org/officeDocument/2006/relationships/image"/><Relationship Id="rId3" Target="../media/image4.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0">
            <a:off x="7199891" y="1411250"/>
            <a:ext cx="8018506" cy="7464500"/>
          </a:xfrm>
          <a:custGeom>
            <a:avLst/>
            <a:gdLst/>
            <a:ahLst/>
            <a:cxnLst/>
            <a:rect r="r" b="b" t="t" l="l"/>
            <a:pathLst>
              <a:path h="7464500" w="8018506">
                <a:moveTo>
                  <a:pt x="0" y="0"/>
                </a:moveTo>
                <a:lnTo>
                  <a:pt x="8018506" y="0"/>
                </a:lnTo>
                <a:lnTo>
                  <a:pt x="8018506" y="7464500"/>
                </a:lnTo>
                <a:lnTo>
                  <a:pt x="0" y="7464500"/>
                </a:lnTo>
                <a:lnTo>
                  <a:pt x="0" y="0"/>
                </a:lnTo>
                <a:close/>
              </a:path>
            </a:pathLst>
          </a:custGeom>
          <a:blipFill>
            <a:blip r:embed="rId3">
              <a:alphaModFix amt="24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79179" y="-1346129"/>
            <a:ext cx="8607607" cy="6168785"/>
          </a:xfrm>
          <a:custGeom>
            <a:avLst/>
            <a:gdLst/>
            <a:ahLst/>
            <a:cxnLst/>
            <a:rect r="r" b="b" t="t" l="l"/>
            <a:pathLst>
              <a:path h="6168785" w="8607607">
                <a:moveTo>
                  <a:pt x="0" y="0"/>
                </a:moveTo>
                <a:lnTo>
                  <a:pt x="8607607" y="0"/>
                </a:lnTo>
                <a:lnTo>
                  <a:pt x="8607607" y="6168784"/>
                </a:lnTo>
                <a:lnTo>
                  <a:pt x="0" y="6168784"/>
                </a:lnTo>
                <a:lnTo>
                  <a:pt x="0" y="0"/>
                </a:lnTo>
                <a:close/>
              </a:path>
            </a:pathLst>
          </a:custGeom>
          <a:blipFill>
            <a:blip r:embed="rId5">
              <a:alphaModFix amt="41000"/>
            </a:blip>
            <a:stretch>
              <a:fillRect l="0" t="0" r="0" b="0"/>
            </a:stretch>
          </a:blipFill>
        </p:spPr>
      </p:sp>
      <p:sp>
        <p:nvSpPr>
          <p:cNvPr name="Freeform 5" id="5"/>
          <p:cNvSpPr/>
          <p:nvPr/>
        </p:nvSpPr>
        <p:spPr>
          <a:xfrm flipH="false" flipV="false" rot="0">
            <a:off x="11754371" y="5233418"/>
            <a:ext cx="8612614" cy="6168785"/>
          </a:xfrm>
          <a:custGeom>
            <a:avLst/>
            <a:gdLst/>
            <a:ahLst/>
            <a:cxnLst/>
            <a:rect r="r" b="b" t="t" l="l"/>
            <a:pathLst>
              <a:path h="6168785" w="8612614">
                <a:moveTo>
                  <a:pt x="0" y="0"/>
                </a:moveTo>
                <a:lnTo>
                  <a:pt x="8612614" y="0"/>
                </a:lnTo>
                <a:lnTo>
                  <a:pt x="8612614" y="6168785"/>
                </a:lnTo>
                <a:lnTo>
                  <a:pt x="0" y="6168785"/>
                </a:lnTo>
                <a:lnTo>
                  <a:pt x="0" y="0"/>
                </a:lnTo>
                <a:close/>
              </a:path>
            </a:pathLst>
          </a:custGeom>
          <a:blipFill>
            <a:blip r:embed="rId5">
              <a:alphaModFix amt="44999"/>
            </a:blip>
            <a:stretch>
              <a:fillRect l="0" t="0" r="0" b="0"/>
            </a:stretch>
          </a:blipFill>
        </p:spPr>
      </p:sp>
      <p:grpSp>
        <p:nvGrpSpPr>
          <p:cNvPr name="Group 6" id="6"/>
          <p:cNvGrpSpPr/>
          <p:nvPr/>
        </p:nvGrpSpPr>
        <p:grpSpPr>
          <a:xfrm rot="0">
            <a:off x="10552429" y="608630"/>
            <a:ext cx="9923774" cy="7351797"/>
            <a:chOff x="0" y="0"/>
            <a:chExt cx="970158" cy="718719"/>
          </a:xfrm>
        </p:grpSpPr>
        <p:sp>
          <p:nvSpPr>
            <p:cNvPr name="Freeform 7" id="7"/>
            <p:cNvSpPr/>
            <p:nvPr/>
          </p:nvSpPr>
          <p:spPr>
            <a:xfrm flipH="false" flipV="false" rot="0">
              <a:off x="0" y="0"/>
              <a:ext cx="970158" cy="718719"/>
            </a:xfrm>
            <a:custGeom>
              <a:avLst/>
              <a:gdLst/>
              <a:ahLst/>
              <a:cxnLst/>
              <a:rect r="r" b="b" t="t" l="l"/>
              <a:pathLst>
                <a:path h="718719" w="970158">
                  <a:moveTo>
                    <a:pt x="766958" y="0"/>
                  </a:moveTo>
                  <a:lnTo>
                    <a:pt x="203200" y="0"/>
                  </a:lnTo>
                  <a:lnTo>
                    <a:pt x="0" y="359360"/>
                  </a:lnTo>
                  <a:lnTo>
                    <a:pt x="203200" y="718719"/>
                  </a:lnTo>
                  <a:lnTo>
                    <a:pt x="766958" y="718719"/>
                  </a:lnTo>
                  <a:lnTo>
                    <a:pt x="970158" y="359360"/>
                  </a:lnTo>
                  <a:lnTo>
                    <a:pt x="766958" y="0"/>
                  </a:lnTo>
                  <a:close/>
                </a:path>
              </a:pathLst>
            </a:custGeom>
            <a:blipFill>
              <a:blip r:embed="rId6"/>
              <a:stretch>
                <a:fillRect l="-1584" t="0" r="-28100" b="0"/>
              </a:stretch>
            </a:blipFill>
            <a:ln w="57150" cap="sq">
              <a:solidFill>
                <a:srgbClr val="FFFFFF"/>
              </a:solidFill>
              <a:prstDash val="solid"/>
              <a:miter/>
            </a:ln>
          </p:spPr>
        </p:sp>
      </p:grpSp>
      <p:grpSp>
        <p:nvGrpSpPr>
          <p:cNvPr name="Group 8" id="8"/>
          <p:cNvGrpSpPr/>
          <p:nvPr/>
        </p:nvGrpSpPr>
        <p:grpSpPr>
          <a:xfrm rot="0">
            <a:off x="1481710" y="7367988"/>
            <a:ext cx="3085829" cy="592439"/>
            <a:chOff x="0" y="0"/>
            <a:chExt cx="4114438" cy="789919"/>
          </a:xfrm>
        </p:grpSpPr>
        <p:grpSp>
          <p:nvGrpSpPr>
            <p:cNvPr name="Group 9" id="9"/>
            <p:cNvGrpSpPr/>
            <p:nvPr/>
          </p:nvGrpSpPr>
          <p:grpSpPr>
            <a:xfrm rot="0">
              <a:off x="0" y="0"/>
              <a:ext cx="4114438" cy="789919"/>
              <a:chOff x="0" y="0"/>
              <a:chExt cx="812729" cy="156033"/>
            </a:xfrm>
          </p:grpSpPr>
          <p:sp>
            <p:nvSpPr>
              <p:cNvPr name="Freeform 10" id="10"/>
              <p:cNvSpPr/>
              <p:nvPr/>
            </p:nvSpPr>
            <p:spPr>
              <a:xfrm flipH="false" flipV="false" rot="0">
                <a:off x="0" y="0"/>
                <a:ext cx="812729" cy="156033"/>
              </a:xfrm>
              <a:custGeom>
                <a:avLst/>
                <a:gdLst/>
                <a:ahLst/>
                <a:cxnLst/>
                <a:rect r="r" b="b" t="t" l="l"/>
                <a:pathLst>
                  <a:path h="156033" w="812729">
                    <a:moveTo>
                      <a:pt x="78017" y="0"/>
                    </a:moveTo>
                    <a:lnTo>
                      <a:pt x="734712" y="0"/>
                    </a:lnTo>
                    <a:cubicBezTo>
                      <a:pt x="777799" y="0"/>
                      <a:pt x="812729" y="34929"/>
                      <a:pt x="812729" y="78017"/>
                    </a:cubicBezTo>
                    <a:lnTo>
                      <a:pt x="812729" y="78017"/>
                    </a:lnTo>
                    <a:cubicBezTo>
                      <a:pt x="812729" y="121104"/>
                      <a:pt x="777799" y="156033"/>
                      <a:pt x="734712" y="156033"/>
                    </a:cubicBezTo>
                    <a:lnTo>
                      <a:pt x="78017" y="156033"/>
                    </a:lnTo>
                    <a:cubicBezTo>
                      <a:pt x="34929" y="156033"/>
                      <a:pt x="0" y="121104"/>
                      <a:pt x="0" y="78017"/>
                    </a:cubicBezTo>
                    <a:lnTo>
                      <a:pt x="0" y="78017"/>
                    </a:lnTo>
                    <a:cubicBezTo>
                      <a:pt x="0" y="34929"/>
                      <a:pt x="34929" y="0"/>
                      <a:pt x="78017" y="0"/>
                    </a:cubicBezTo>
                    <a:close/>
                  </a:path>
                </a:pathLst>
              </a:custGeom>
              <a:ln w="28575" cap="rnd">
                <a:solidFill>
                  <a:srgbClr val="FFFFFF"/>
                </a:solidFill>
                <a:prstDash val="solid"/>
                <a:round/>
              </a:ln>
            </p:spPr>
          </p:sp>
          <p:sp>
            <p:nvSpPr>
              <p:cNvPr name="TextBox 11" id="11"/>
              <p:cNvSpPr txBox="true"/>
              <p:nvPr/>
            </p:nvSpPr>
            <p:spPr>
              <a:xfrm>
                <a:off x="0" y="-28575"/>
                <a:ext cx="812729" cy="184608"/>
              </a:xfrm>
              <a:prstGeom prst="rect">
                <a:avLst/>
              </a:prstGeom>
            </p:spPr>
            <p:txBody>
              <a:bodyPr anchor="ctr" rtlCol="false" tIns="50800" lIns="50800" bIns="50800" rIns="50800"/>
              <a:lstStyle/>
              <a:p>
                <a:pPr algn="ctr">
                  <a:lnSpc>
                    <a:spcPts val="2261"/>
                  </a:lnSpc>
                </a:pPr>
              </a:p>
            </p:txBody>
          </p:sp>
        </p:grpSp>
        <p:sp>
          <p:nvSpPr>
            <p:cNvPr name="TextBox 12" id="12"/>
            <p:cNvSpPr txBox="true"/>
            <p:nvPr/>
          </p:nvSpPr>
          <p:spPr>
            <a:xfrm rot="0">
              <a:off x="518732" y="94929"/>
              <a:ext cx="3076974" cy="552435"/>
            </a:xfrm>
            <a:prstGeom prst="rect">
              <a:avLst/>
            </a:prstGeom>
          </p:spPr>
          <p:txBody>
            <a:bodyPr anchor="t" rtlCol="false" tIns="0" lIns="0" bIns="0" rIns="0">
              <a:spAutoFit/>
            </a:bodyPr>
            <a:lstStyle/>
            <a:p>
              <a:pPr algn="ctr">
                <a:lnSpc>
                  <a:spcPts val="3534"/>
                </a:lnSpc>
              </a:pPr>
              <a:r>
                <a:rPr lang="en-US" sz="2524" b="true">
                  <a:solidFill>
                    <a:srgbClr val="FFDF55"/>
                  </a:solidFill>
                  <a:latin typeface="Cerebri Bold"/>
                  <a:ea typeface="Cerebri Bold"/>
                  <a:cs typeface="Cerebri Bold"/>
                  <a:sym typeface="Cerebri Bold"/>
                </a:rPr>
                <a:t>-Kelompok 1-</a:t>
              </a:r>
            </a:p>
          </p:txBody>
        </p:sp>
      </p:grpSp>
      <p:grpSp>
        <p:nvGrpSpPr>
          <p:cNvPr name="Group 13" id="13"/>
          <p:cNvGrpSpPr/>
          <p:nvPr/>
        </p:nvGrpSpPr>
        <p:grpSpPr>
          <a:xfrm rot="0">
            <a:off x="13060528" y="3960409"/>
            <a:ext cx="6853891" cy="5077546"/>
            <a:chOff x="0" y="0"/>
            <a:chExt cx="970158" cy="718719"/>
          </a:xfrm>
        </p:grpSpPr>
        <p:sp>
          <p:nvSpPr>
            <p:cNvPr name="Freeform 14" id="14"/>
            <p:cNvSpPr/>
            <p:nvPr/>
          </p:nvSpPr>
          <p:spPr>
            <a:xfrm flipH="false" flipV="false" rot="0">
              <a:off x="0" y="0"/>
              <a:ext cx="970158" cy="718719"/>
            </a:xfrm>
            <a:custGeom>
              <a:avLst/>
              <a:gdLst/>
              <a:ahLst/>
              <a:cxnLst/>
              <a:rect r="r" b="b" t="t" l="l"/>
              <a:pathLst>
                <a:path h="718719" w="970158">
                  <a:moveTo>
                    <a:pt x="766958" y="0"/>
                  </a:moveTo>
                  <a:lnTo>
                    <a:pt x="203200" y="0"/>
                  </a:lnTo>
                  <a:lnTo>
                    <a:pt x="0" y="359360"/>
                  </a:lnTo>
                  <a:lnTo>
                    <a:pt x="203200" y="718719"/>
                  </a:lnTo>
                  <a:lnTo>
                    <a:pt x="766958" y="718719"/>
                  </a:lnTo>
                  <a:lnTo>
                    <a:pt x="970158" y="359360"/>
                  </a:lnTo>
                  <a:lnTo>
                    <a:pt x="766958" y="0"/>
                  </a:lnTo>
                  <a:close/>
                </a:path>
              </a:pathLst>
            </a:custGeom>
            <a:blipFill>
              <a:blip r:embed="rId7"/>
              <a:stretch>
                <a:fillRect l="-10792" t="0" r="-230" b="0"/>
              </a:stretch>
            </a:blipFill>
            <a:ln w="57150" cap="sq">
              <a:solidFill>
                <a:srgbClr val="FFFFFF"/>
              </a:solidFill>
              <a:prstDash val="solid"/>
              <a:miter/>
            </a:ln>
          </p:spPr>
        </p:sp>
      </p:grpSp>
      <p:sp>
        <p:nvSpPr>
          <p:cNvPr name="Freeform 15" id="15"/>
          <p:cNvSpPr/>
          <p:nvPr/>
        </p:nvSpPr>
        <p:spPr>
          <a:xfrm flipH="false" flipV="false" rot="0">
            <a:off x="4797725" y="0"/>
            <a:ext cx="13518850" cy="10287000"/>
          </a:xfrm>
          <a:custGeom>
            <a:avLst/>
            <a:gdLst/>
            <a:ahLst/>
            <a:cxnLst/>
            <a:rect r="r" b="b" t="t" l="l"/>
            <a:pathLst>
              <a:path h="10287000" w="13518850">
                <a:moveTo>
                  <a:pt x="0" y="0"/>
                </a:moveTo>
                <a:lnTo>
                  <a:pt x="13518850" y="0"/>
                </a:lnTo>
                <a:lnTo>
                  <a:pt x="13518850" y="10287000"/>
                </a:lnTo>
                <a:lnTo>
                  <a:pt x="0" y="10287000"/>
                </a:lnTo>
                <a:lnTo>
                  <a:pt x="0" y="0"/>
                </a:lnTo>
                <a:close/>
              </a:path>
            </a:pathLst>
          </a:custGeom>
          <a:blipFill>
            <a:blip r:embed="rId8"/>
            <a:stretch>
              <a:fillRect l="-12500" t="0" r="-12500" b="0"/>
            </a:stretch>
          </a:blipFill>
        </p:spPr>
      </p:sp>
      <p:sp>
        <p:nvSpPr>
          <p:cNvPr name="TextBox 16" id="16"/>
          <p:cNvSpPr txBox="true"/>
          <p:nvPr/>
        </p:nvSpPr>
        <p:spPr>
          <a:xfrm rot="0">
            <a:off x="1481710" y="3280372"/>
            <a:ext cx="6831970" cy="1295526"/>
          </a:xfrm>
          <a:prstGeom prst="rect">
            <a:avLst/>
          </a:prstGeom>
        </p:spPr>
        <p:txBody>
          <a:bodyPr anchor="t" rtlCol="false" tIns="0" lIns="0" bIns="0" rIns="0">
            <a:spAutoFit/>
          </a:bodyPr>
          <a:lstStyle/>
          <a:p>
            <a:pPr algn="l">
              <a:lnSpc>
                <a:spcPts val="9277"/>
              </a:lnSpc>
            </a:pPr>
            <a:r>
              <a:rPr lang="en-US" sz="11044">
                <a:solidFill>
                  <a:srgbClr val="FFDF55"/>
                </a:solidFill>
                <a:latin typeface="League Spartan"/>
                <a:ea typeface="League Spartan"/>
                <a:cs typeface="League Spartan"/>
                <a:sym typeface="League Spartan"/>
              </a:rPr>
              <a:t>Konsep </a:t>
            </a:r>
          </a:p>
        </p:txBody>
      </p:sp>
      <p:sp>
        <p:nvSpPr>
          <p:cNvPr name="TextBox 17" id="17"/>
          <p:cNvSpPr txBox="true"/>
          <p:nvPr/>
        </p:nvSpPr>
        <p:spPr>
          <a:xfrm rot="0">
            <a:off x="1481710" y="9061485"/>
            <a:ext cx="4197242" cy="297106"/>
          </a:xfrm>
          <a:prstGeom prst="rect">
            <a:avLst/>
          </a:prstGeom>
        </p:spPr>
        <p:txBody>
          <a:bodyPr anchor="t" rtlCol="false" tIns="0" lIns="0" bIns="0" rIns="0">
            <a:spAutoFit/>
          </a:bodyPr>
          <a:lstStyle/>
          <a:p>
            <a:pPr algn="l">
              <a:lnSpc>
                <a:spcPts val="2524"/>
              </a:lnSpc>
            </a:pPr>
            <a:r>
              <a:rPr lang="en-US" sz="1802">
                <a:solidFill>
                  <a:srgbClr val="FFFFFF"/>
                </a:solidFill>
                <a:latin typeface="Cerebri"/>
                <a:ea typeface="Cerebri"/>
                <a:cs typeface="Cerebri"/>
                <a:sym typeface="Cerebri"/>
              </a:rPr>
              <a:t>Dosen Pengampu: Muhisom, M.Pd.i.</a:t>
            </a:r>
          </a:p>
        </p:txBody>
      </p:sp>
      <p:sp>
        <p:nvSpPr>
          <p:cNvPr name="TextBox 18" id="18"/>
          <p:cNvSpPr txBox="true"/>
          <p:nvPr/>
        </p:nvSpPr>
        <p:spPr>
          <a:xfrm rot="0">
            <a:off x="1481710" y="5203655"/>
            <a:ext cx="6831970" cy="1295526"/>
          </a:xfrm>
          <a:prstGeom prst="rect">
            <a:avLst/>
          </a:prstGeom>
        </p:spPr>
        <p:txBody>
          <a:bodyPr anchor="t" rtlCol="false" tIns="0" lIns="0" bIns="0" rIns="0">
            <a:spAutoFit/>
          </a:bodyPr>
          <a:lstStyle/>
          <a:p>
            <a:pPr algn="l">
              <a:lnSpc>
                <a:spcPts val="9277"/>
              </a:lnSpc>
            </a:pPr>
            <a:r>
              <a:rPr lang="en-US" sz="11044">
                <a:solidFill>
                  <a:srgbClr val="FFDF55"/>
                </a:solidFill>
                <a:latin typeface="League Spartan"/>
                <a:ea typeface="League Spartan"/>
                <a:cs typeface="League Spartan"/>
                <a:sym typeface="League Spartan"/>
              </a:rPr>
              <a:t>Psikologi </a:t>
            </a:r>
          </a:p>
        </p:txBody>
      </p:sp>
      <p:sp>
        <p:nvSpPr>
          <p:cNvPr name="TextBox 19" id="19"/>
          <p:cNvSpPr txBox="true"/>
          <p:nvPr/>
        </p:nvSpPr>
        <p:spPr>
          <a:xfrm rot="0">
            <a:off x="1481710" y="4118635"/>
            <a:ext cx="6831970" cy="1295526"/>
          </a:xfrm>
          <a:prstGeom prst="rect">
            <a:avLst/>
          </a:prstGeom>
        </p:spPr>
        <p:txBody>
          <a:bodyPr anchor="t" rtlCol="false" tIns="0" lIns="0" bIns="0" rIns="0">
            <a:spAutoFit/>
          </a:bodyPr>
          <a:lstStyle/>
          <a:p>
            <a:pPr algn="l">
              <a:lnSpc>
                <a:spcPts val="9277"/>
              </a:lnSpc>
            </a:pPr>
            <a:r>
              <a:rPr lang="en-US" sz="11044">
                <a:solidFill>
                  <a:srgbClr val="FFFFFF"/>
                </a:solidFill>
                <a:latin typeface="League Spartan"/>
                <a:ea typeface="League Spartan"/>
                <a:cs typeface="League Spartan"/>
                <a:sym typeface="League Spartan"/>
              </a:rPr>
              <a:t>Dasar</a:t>
            </a:r>
          </a:p>
        </p:txBody>
      </p:sp>
      <p:sp>
        <p:nvSpPr>
          <p:cNvPr name="TextBox 20" id="20"/>
          <p:cNvSpPr txBox="true"/>
          <p:nvPr/>
        </p:nvSpPr>
        <p:spPr>
          <a:xfrm rot="0">
            <a:off x="1481710" y="6199366"/>
            <a:ext cx="9070718" cy="1295526"/>
          </a:xfrm>
          <a:prstGeom prst="rect">
            <a:avLst/>
          </a:prstGeom>
        </p:spPr>
        <p:txBody>
          <a:bodyPr anchor="t" rtlCol="false" tIns="0" lIns="0" bIns="0" rIns="0">
            <a:spAutoFit/>
          </a:bodyPr>
          <a:lstStyle/>
          <a:p>
            <a:pPr algn="l">
              <a:lnSpc>
                <a:spcPts val="9277"/>
              </a:lnSpc>
            </a:pPr>
            <a:r>
              <a:rPr lang="en-US" sz="11044">
                <a:solidFill>
                  <a:srgbClr val="FFFFFF"/>
                </a:solidFill>
                <a:latin typeface="League Spartan"/>
                <a:ea typeface="League Spartan"/>
                <a:cs typeface="League Spartan"/>
                <a:sym typeface="League Spartan"/>
              </a:rPr>
              <a:t>Pendidikan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333" r="0" b="-6333"/>
            </a:stretch>
          </a:blipFill>
        </p:spPr>
      </p:sp>
      <p:sp>
        <p:nvSpPr>
          <p:cNvPr name="Freeform 3" id="3"/>
          <p:cNvSpPr/>
          <p:nvPr/>
        </p:nvSpPr>
        <p:spPr>
          <a:xfrm flipH="false" flipV="true" rot="0">
            <a:off x="-5582982" y="6322833"/>
            <a:ext cx="8607607" cy="6168785"/>
          </a:xfrm>
          <a:custGeom>
            <a:avLst/>
            <a:gdLst/>
            <a:ahLst/>
            <a:cxnLst/>
            <a:rect r="r" b="b" t="t" l="l"/>
            <a:pathLst>
              <a:path h="6168785" w="8607607">
                <a:moveTo>
                  <a:pt x="0" y="6168784"/>
                </a:moveTo>
                <a:lnTo>
                  <a:pt x="8607606" y="6168784"/>
                </a:lnTo>
                <a:lnTo>
                  <a:pt x="8607606" y="0"/>
                </a:lnTo>
                <a:lnTo>
                  <a:pt x="0" y="0"/>
                </a:lnTo>
                <a:lnTo>
                  <a:pt x="0" y="6168784"/>
                </a:lnTo>
                <a:close/>
              </a:path>
            </a:pathLst>
          </a:custGeom>
          <a:blipFill>
            <a:blip r:embed="rId3">
              <a:alphaModFix amt="41000"/>
            </a:blip>
            <a:stretch>
              <a:fillRect l="0" t="0" r="0" b="0"/>
            </a:stretch>
          </a:blipFill>
        </p:spPr>
      </p:sp>
      <p:sp>
        <p:nvSpPr>
          <p:cNvPr name="Freeform 4" id="4"/>
          <p:cNvSpPr/>
          <p:nvPr/>
        </p:nvSpPr>
        <p:spPr>
          <a:xfrm flipH="false" flipV="false" rot="0">
            <a:off x="10712709" y="3632188"/>
            <a:ext cx="8612614" cy="6168785"/>
          </a:xfrm>
          <a:custGeom>
            <a:avLst/>
            <a:gdLst/>
            <a:ahLst/>
            <a:cxnLst/>
            <a:rect r="r" b="b" t="t" l="l"/>
            <a:pathLst>
              <a:path h="6168785" w="8612614">
                <a:moveTo>
                  <a:pt x="0" y="0"/>
                </a:moveTo>
                <a:lnTo>
                  <a:pt x="8612614" y="0"/>
                </a:lnTo>
                <a:lnTo>
                  <a:pt x="8612614" y="6168785"/>
                </a:lnTo>
                <a:lnTo>
                  <a:pt x="0" y="6168785"/>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14629413" y="7023460"/>
            <a:ext cx="5931600" cy="5931600"/>
          </a:xfrm>
          <a:custGeom>
            <a:avLst/>
            <a:gdLst/>
            <a:ahLst/>
            <a:cxnLst/>
            <a:rect r="r" b="b" t="t" l="l"/>
            <a:pathLst>
              <a:path h="5931600" w="5931600">
                <a:moveTo>
                  <a:pt x="0" y="0"/>
                </a:moveTo>
                <a:lnTo>
                  <a:pt x="5931599" y="0"/>
                </a:lnTo>
                <a:lnTo>
                  <a:pt x="5931599" y="5931599"/>
                </a:lnTo>
                <a:lnTo>
                  <a:pt x="0" y="59315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7448364" y="5020945"/>
            <a:ext cx="3391271" cy="3391271"/>
            <a:chOff x="0" y="0"/>
            <a:chExt cx="13716000" cy="13716000"/>
          </a:xfrm>
        </p:grpSpPr>
        <p:sp>
          <p:nvSpPr>
            <p:cNvPr name="Freeform 7" id="7"/>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12155" t="-11110" r="-11289" b="-12334"/>
              </a:stretch>
            </a:blipFill>
            <a:ln w="190500" cap="sq">
              <a:solidFill>
                <a:srgbClr val="FFFFFF"/>
              </a:solidFill>
              <a:prstDash val="solid"/>
              <a:miter/>
            </a:ln>
          </p:spPr>
        </p:sp>
      </p:grpSp>
      <p:grpSp>
        <p:nvGrpSpPr>
          <p:cNvPr name="Group 8" id="8"/>
          <p:cNvGrpSpPr/>
          <p:nvPr/>
        </p:nvGrpSpPr>
        <p:grpSpPr>
          <a:xfrm rot="0">
            <a:off x="5902777" y="1028700"/>
            <a:ext cx="6646882" cy="2129097"/>
            <a:chOff x="0" y="0"/>
            <a:chExt cx="8862510" cy="2838796"/>
          </a:xfrm>
        </p:grpSpPr>
        <p:sp>
          <p:nvSpPr>
            <p:cNvPr name="TextBox 9" id="9"/>
            <p:cNvSpPr txBox="true"/>
            <p:nvPr/>
          </p:nvSpPr>
          <p:spPr>
            <a:xfrm rot="0">
              <a:off x="1222559" y="161925"/>
              <a:ext cx="7222457" cy="1639781"/>
            </a:xfrm>
            <a:prstGeom prst="rect">
              <a:avLst/>
            </a:prstGeom>
          </p:spPr>
          <p:txBody>
            <a:bodyPr anchor="t" rtlCol="false" tIns="0" lIns="0" bIns="0" rIns="0">
              <a:spAutoFit/>
            </a:bodyPr>
            <a:lstStyle/>
            <a:p>
              <a:pPr algn="l">
                <a:lnSpc>
                  <a:spcPts val="9007"/>
                </a:lnSpc>
              </a:pPr>
              <a:r>
                <a:rPr lang="en-US" sz="8918" b="true">
                  <a:solidFill>
                    <a:srgbClr val="FFFFFF"/>
                  </a:solidFill>
                  <a:latin typeface="Cerebri Heavy"/>
                  <a:ea typeface="Cerebri Heavy"/>
                  <a:cs typeface="Cerebri Heavy"/>
                  <a:sym typeface="Cerebri Heavy"/>
                </a:rPr>
                <a:t>Anggota </a:t>
              </a:r>
            </a:p>
          </p:txBody>
        </p:sp>
        <p:sp>
          <p:nvSpPr>
            <p:cNvPr name="TextBox 10" id="10"/>
            <p:cNvSpPr txBox="true"/>
            <p:nvPr/>
          </p:nvSpPr>
          <p:spPr>
            <a:xfrm rot="0">
              <a:off x="0" y="945590"/>
              <a:ext cx="8862510" cy="1893206"/>
            </a:xfrm>
            <a:prstGeom prst="rect">
              <a:avLst/>
            </a:prstGeom>
          </p:spPr>
          <p:txBody>
            <a:bodyPr anchor="t" rtlCol="false" tIns="0" lIns="0" bIns="0" rIns="0">
              <a:spAutoFit/>
            </a:bodyPr>
            <a:lstStyle/>
            <a:p>
              <a:pPr algn="l">
                <a:lnSpc>
                  <a:spcPts val="10369"/>
                </a:lnSpc>
              </a:pPr>
              <a:r>
                <a:rPr lang="en-US" sz="10267" b="true">
                  <a:solidFill>
                    <a:srgbClr val="FFDF55"/>
                  </a:solidFill>
                  <a:latin typeface="Cerebri Heavy"/>
                  <a:ea typeface="Cerebri Heavy"/>
                  <a:cs typeface="Cerebri Heavy"/>
                  <a:sym typeface="Cerebri Heavy"/>
                </a:rPr>
                <a:t>kelompok </a:t>
              </a:r>
            </a:p>
          </p:txBody>
        </p:sp>
      </p:grpSp>
      <p:grpSp>
        <p:nvGrpSpPr>
          <p:cNvPr name="Group 11" id="11"/>
          <p:cNvGrpSpPr/>
          <p:nvPr/>
        </p:nvGrpSpPr>
        <p:grpSpPr>
          <a:xfrm rot="0">
            <a:off x="12933777" y="2931561"/>
            <a:ext cx="3391271" cy="3391271"/>
            <a:chOff x="0" y="0"/>
            <a:chExt cx="13716000" cy="13716000"/>
          </a:xfrm>
        </p:grpSpPr>
        <p:sp>
          <p:nvSpPr>
            <p:cNvPr name="Freeform 12" id="12"/>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31549" t="-127877" r="-32056" b="-126824"/>
              </a:stretch>
            </a:blipFill>
            <a:ln w="190500" cap="sq">
              <a:solidFill>
                <a:srgbClr val="FFFFFF"/>
              </a:solidFill>
              <a:prstDash val="solid"/>
              <a:miter/>
            </a:ln>
          </p:spPr>
        </p:sp>
      </p:grpSp>
      <p:grpSp>
        <p:nvGrpSpPr>
          <p:cNvPr name="Group 13" id="13"/>
          <p:cNvGrpSpPr/>
          <p:nvPr/>
        </p:nvGrpSpPr>
        <p:grpSpPr>
          <a:xfrm rot="0">
            <a:off x="2127388" y="2931561"/>
            <a:ext cx="3391271" cy="3391271"/>
            <a:chOff x="0" y="0"/>
            <a:chExt cx="13716000" cy="13716000"/>
          </a:xfrm>
        </p:grpSpPr>
        <p:sp>
          <p:nvSpPr>
            <p:cNvPr name="Freeform 14" id="14"/>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a:stretch>
                <a:fillRect l="-5475" t="-57041" r="-3967" b="-80232"/>
              </a:stretch>
            </a:blipFill>
            <a:ln w="190500" cap="sq">
              <a:solidFill>
                <a:srgbClr val="FFFFFF"/>
              </a:solidFill>
              <a:prstDash val="solid"/>
              <a:miter/>
            </a:ln>
          </p:spPr>
        </p:sp>
      </p:grpSp>
      <p:grpSp>
        <p:nvGrpSpPr>
          <p:cNvPr name="Group 15" id="15"/>
          <p:cNvGrpSpPr/>
          <p:nvPr/>
        </p:nvGrpSpPr>
        <p:grpSpPr>
          <a:xfrm rot="0">
            <a:off x="1278388" y="5618355"/>
            <a:ext cx="5379207" cy="1411174"/>
            <a:chOff x="0" y="0"/>
            <a:chExt cx="7172277" cy="1881565"/>
          </a:xfrm>
        </p:grpSpPr>
        <p:sp>
          <p:nvSpPr>
            <p:cNvPr name="TextBox 16" id="16"/>
            <p:cNvSpPr txBox="true"/>
            <p:nvPr/>
          </p:nvSpPr>
          <p:spPr>
            <a:xfrm rot="0">
              <a:off x="67066" y="114300"/>
              <a:ext cx="7105211" cy="1207898"/>
            </a:xfrm>
            <a:prstGeom prst="rect">
              <a:avLst/>
            </a:prstGeom>
          </p:spPr>
          <p:txBody>
            <a:bodyPr anchor="t" rtlCol="false" tIns="0" lIns="0" bIns="0" rIns="0">
              <a:spAutoFit/>
            </a:bodyPr>
            <a:lstStyle/>
            <a:p>
              <a:pPr algn="l">
                <a:lnSpc>
                  <a:spcPts val="6610"/>
                </a:lnSpc>
              </a:pPr>
              <a:r>
                <a:rPr lang="en-US" sz="6544" b="true">
                  <a:solidFill>
                    <a:srgbClr val="FFDF55"/>
                  </a:solidFill>
                  <a:latin typeface="Cerebri Bold"/>
                  <a:ea typeface="Cerebri Bold"/>
                  <a:cs typeface="Cerebri Bold"/>
                  <a:sym typeface="Cerebri Bold"/>
                </a:rPr>
                <a:t>2513031019</a:t>
              </a:r>
            </a:p>
          </p:txBody>
        </p:sp>
        <p:sp>
          <p:nvSpPr>
            <p:cNvPr name="TextBox 17" id="17"/>
            <p:cNvSpPr txBox="true"/>
            <p:nvPr/>
          </p:nvSpPr>
          <p:spPr>
            <a:xfrm rot="0">
              <a:off x="0" y="489800"/>
              <a:ext cx="6700510" cy="1391765"/>
            </a:xfrm>
            <a:prstGeom prst="rect">
              <a:avLst/>
            </a:prstGeom>
          </p:spPr>
          <p:txBody>
            <a:bodyPr anchor="t" rtlCol="false" tIns="0" lIns="0" bIns="0" rIns="0">
              <a:spAutoFit/>
            </a:bodyPr>
            <a:lstStyle/>
            <a:p>
              <a:pPr algn="l">
                <a:lnSpc>
                  <a:spcPts val="7609"/>
                </a:lnSpc>
              </a:pPr>
              <a:r>
                <a:rPr lang="en-US" sz="7534" b="true">
                  <a:solidFill>
                    <a:srgbClr val="FFFFFF"/>
                  </a:solidFill>
                  <a:latin typeface="Cerebri Bold"/>
                  <a:ea typeface="Cerebri Bold"/>
                  <a:cs typeface="Cerebri Bold"/>
                  <a:sym typeface="Cerebri Bold"/>
                </a:rPr>
                <a:t>Priyo Asdy</a:t>
              </a:r>
            </a:p>
          </p:txBody>
        </p:sp>
      </p:grpSp>
      <p:grpSp>
        <p:nvGrpSpPr>
          <p:cNvPr name="Group 18" id="18"/>
          <p:cNvGrpSpPr/>
          <p:nvPr/>
        </p:nvGrpSpPr>
        <p:grpSpPr>
          <a:xfrm rot="0">
            <a:off x="-3461259" y="10054508"/>
            <a:ext cx="5320976" cy="1562457"/>
            <a:chOff x="0" y="0"/>
            <a:chExt cx="7094635" cy="2083276"/>
          </a:xfrm>
        </p:grpSpPr>
        <p:sp>
          <p:nvSpPr>
            <p:cNvPr name="TextBox 19" id="19"/>
            <p:cNvSpPr txBox="true"/>
            <p:nvPr/>
          </p:nvSpPr>
          <p:spPr>
            <a:xfrm rot="0">
              <a:off x="897186" y="114300"/>
              <a:ext cx="5300264" cy="1207898"/>
            </a:xfrm>
            <a:prstGeom prst="rect">
              <a:avLst/>
            </a:prstGeom>
          </p:spPr>
          <p:txBody>
            <a:bodyPr anchor="t" rtlCol="false" tIns="0" lIns="0" bIns="0" rIns="0">
              <a:spAutoFit/>
            </a:bodyPr>
            <a:lstStyle/>
            <a:p>
              <a:pPr algn="l">
                <a:lnSpc>
                  <a:spcPts val="6610"/>
                </a:lnSpc>
              </a:pPr>
              <a:r>
                <a:rPr lang="en-US" sz="6544" b="true">
                  <a:solidFill>
                    <a:srgbClr val="FFFFFF"/>
                  </a:solidFill>
                  <a:latin typeface="Cerebri Heavy"/>
                  <a:ea typeface="Cerebri Heavy"/>
                  <a:cs typeface="Cerebri Heavy"/>
                  <a:sym typeface="Cerebri Heavy"/>
                </a:rPr>
                <a:t>Anggota </a:t>
              </a:r>
            </a:p>
          </p:txBody>
        </p:sp>
        <p:sp>
          <p:nvSpPr>
            <p:cNvPr name="TextBox 20" id="20"/>
            <p:cNvSpPr txBox="true"/>
            <p:nvPr/>
          </p:nvSpPr>
          <p:spPr>
            <a:xfrm rot="0">
              <a:off x="0" y="694469"/>
              <a:ext cx="7094635" cy="1388806"/>
            </a:xfrm>
            <a:prstGeom prst="rect">
              <a:avLst/>
            </a:prstGeom>
          </p:spPr>
          <p:txBody>
            <a:bodyPr anchor="t" rtlCol="false" tIns="0" lIns="0" bIns="0" rIns="0">
              <a:spAutoFit/>
            </a:bodyPr>
            <a:lstStyle/>
            <a:p>
              <a:pPr algn="l">
                <a:lnSpc>
                  <a:spcPts val="7610"/>
                </a:lnSpc>
              </a:pPr>
              <a:r>
                <a:rPr lang="en-US" sz="7534" b="true">
                  <a:solidFill>
                    <a:srgbClr val="FFDF55"/>
                  </a:solidFill>
                  <a:latin typeface="Cerebri Heavy"/>
                  <a:ea typeface="Cerebri Heavy"/>
                  <a:cs typeface="Cerebri Heavy"/>
                  <a:sym typeface="Cerebri Heavy"/>
                </a:rPr>
                <a:t>kelompok </a:t>
              </a:r>
            </a:p>
          </p:txBody>
        </p:sp>
      </p:grpSp>
      <p:grpSp>
        <p:nvGrpSpPr>
          <p:cNvPr name="Group 21" id="21"/>
          <p:cNvGrpSpPr/>
          <p:nvPr/>
        </p:nvGrpSpPr>
        <p:grpSpPr>
          <a:xfrm rot="0">
            <a:off x="11973521" y="5614505"/>
            <a:ext cx="5311784" cy="1408955"/>
            <a:chOff x="0" y="0"/>
            <a:chExt cx="7082378" cy="1878607"/>
          </a:xfrm>
        </p:grpSpPr>
        <p:sp>
          <p:nvSpPr>
            <p:cNvPr name="TextBox 22" id="22"/>
            <p:cNvSpPr txBox="true"/>
            <p:nvPr/>
          </p:nvSpPr>
          <p:spPr>
            <a:xfrm rot="0">
              <a:off x="0" y="114300"/>
              <a:ext cx="7082378" cy="1207898"/>
            </a:xfrm>
            <a:prstGeom prst="rect">
              <a:avLst/>
            </a:prstGeom>
          </p:spPr>
          <p:txBody>
            <a:bodyPr anchor="t" rtlCol="false" tIns="0" lIns="0" bIns="0" rIns="0">
              <a:spAutoFit/>
            </a:bodyPr>
            <a:lstStyle/>
            <a:p>
              <a:pPr algn="l">
                <a:lnSpc>
                  <a:spcPts val="6610"/>
                </a:lnSpc>
              </a:pPr>
              <a:r>
                <a:rPr lang="en-US" sz="6544" b="true">
                  <a:solidFill>
                    <a:srgbClr val="FFDF55"/>
                  </a:solidFill>
                  <a:latin typeface="Cerebri Bold"/>
                  <a:ea typeface="Cerebri Bold"/>
                  <a:cs typeface="Cerebri Bold"/>
                  <a:sym typeface="Cerebri Bold"/>
                </a:rPr>
                <a:t>2513031050</a:t>
              </a:r>
            </a:p>
          </p:txBody>
        </p:sp>
        <p:sp>
          <p:nvSpPr>
            <p:cNvPr name="TextBox 23" id="23"/>
            <p:cNvSpPr txBox="true"/>
            <p:nvPr/>
          </p:nvSpPr>
          <p:spPr>
            <a:xfrm rot="0">
              <a:off x="1472123" y="489800"/>
              <a:ext cx="4207478" cy="1388806"/>
            </a:xfrm>
            <a:prstGeom prst="rect">
              <a:avLst/>
            </a:prstGeom>
          </p:spPr>
          <p:txBody>
            <a:bodyPr anchor="t" rtlCol="false" tIns="0" lIns="0" bIns="0" rIns="0">
              <a:spAutoFit/>
            </a:bodyPr>
            <a:lstStyle/>
            <a:p>
              <a:pPr algn="l">
                <a:lnSpc>
                  <a:spcPts val="7610"/>
                </a:lnSpc>
              </a:pPr>
              <a:r>
                <a:rPr lang="en-US" sz="7534" b="true">
                  <a:solidFill>
                    <a:srgbClr val="FFFFFF"/>
                  </a:solidFill>
                  <a:latin typeface="Cerebri Bold"/>
                  <a:ea typeface="Cerebri Bold"/>
                  <a:cs typeface="Cerebri Bold"/>
                  <a:sym typeface="Cerebri Bold"/>
                </a:rPr>
                <a:t>Kalyca </a:t>
              </a:r>
            </a:p>
          </p:txBody>
        </p:sp>
      </p:grpSp>
      <p:grpSp>
        <p:nvGrpSpPr>
          <p:cNvPr name="Group 24" id="24"/>
          <p:cNvGrpSpPr/>
          <p:nvPr/>
        </p:nvGrpSpPr>
        <p:grpSpPr>
          <a:xfrm rot="0">
            <a:off x="6657596" y="7707348"/>
            <a:ext cx="5289921" cy="1409737"/>
            <a:chOff x="0" y="0"/>
            <a:chExt cx="7053227" cy="1879649"/>
          </a:xfrm>
        </p:grpSpPr>
        <p:sp>
          <p:nvSpPr>
            <p:cNvPr name="TextBox 25" id="25"/>
            <p:cNvSpPr txBox="true"/>
            <p:nvPr/>
          </p:nvSpPr>
          <p:spPr>
            <a:xfrm rot="0">
              <a:off x="0" y="114300"/>
              <a:ext cx="7053227" cy="1207898"/>
            </a:xfrm>
            <a:prstGeom prst="rect">
              <a:avLst/>
            </a:prstGeom>
          </p:spPr>
          <p:txBody>
            <a:bodyPr anchor="t" rtlCol="false" tIns="0" lIns="0" bIns="0" rIns="0">
              <a:spAutoFit/>
            </a:bodyPr>
            <a:lstStyle/>
            <a:p>
              <a:pPr algn="l">
                <a:lnSpc>
                  <a:spcPts val="6610"/>
                </a:lnSpc>
              </a:pPr>
              <a:r>
                <a:rPr lang="en-US" sz="6544" b="true">
                  <a:solidFill>
                    <a:srgbClr val="FFDF55"/>
                  </a:solidFill>
                  <a:latin typeface="Cerebri Bold"/>
                  <a:ea typeface="Cerebri Bold"/>
                  <a:cs typeface="Cerebri Bold"/>
                  <a:sym typeface="Cerebri Bold"/>
                </a:rPr>
                <a:t>2513031036</a:t>
              </a:r>
            </a:p>
          </p:txBody>
        </p:sp>
        <p:sp>
          <p:nvSpPr>
            <p:cNvPr name="TextBox 26" id="26"/>
            <p:cNvSpPr txBox="true"/>
            <p:nvPr/>
          </p:nvSpPr>
          <p:spPr>
            <a:xfrm rot="0">
              <a:off x="0" y="490842"/>
              <a:ext cx="6765344" cy="1388806"/>
            </a:xfrm>
            <a:prstGeom prst="rect">
              <a:avLst/>
            </a:prstGeom>
          </p:spPr>
          <p:txBody>
            <a:bodyPr anchor="t" rtlCol="false" tIns="0" lIns="0" bIns="0" rIns="0">
              <a:spAutoFit/>
            </a:bodyPr>
            <a:lstStyle/>
            <a:p>
              <a:pPr algn="l">
                <a:lnSpc>
                  <a:spcPts val="7610"/>
                </a:lnSpc>
              </a:pPr>
              <a:r>
                <a:rPr lang="en-US" sz="7534" b="true">
                  <a:solidFill>
                    <a:srgbClr val="FFFFFF"/>
                  </a:solidFill>
                  <a:latin typeface="Cerebri Bold"/>
                  <a:ea typeface="Cerebri Bold"/>
                  <a:cs typeface="Cerebri Bold"/>
                  <a:sym typeface="Cerebri Bold"/>
                </a:rPr>
                <a:t>Wulan Tria</a:t>
              </a:r>
            </a:p>
          </p:txBody>
        </p:sp>
      </p:grpSp>
      <p:sp>
        <p:nvSpPr>
          <p:cNvPr name="Freeform 27" id="27"/>
          <p:cNvSpPr/>
          <p:nvPr/>
        </p:nvSpPr>
        <p:spPr>
          <a:xfrm flipH="true" flipV="false" rot="-7604156">
            <a:off x="-226923" y="-2387945"/>
            <a:ext cx="3659526" cy="4775890"/>
          </a:xfrm>
          <a:custGeom>
            <a:avLst/>
            <a:gdLst/>
            <a:ahLst/>
            <a:cxnLst/>
            <a:rect r="r" b="b" t="t" l="l"/>
            <a:pathLst>
              <a:path h="4775890" w="3659526">
                <a:moveTo>
                  <a:pt x="3659526" y="0"/>
                </a:moveTo>
                <a:lnTo>
                  <a:pt x="0" y="0"/>
                </a:lnTo>
                <a:lnTo>
                  <a:pt x="0" y="4775890"/>
                </a:lnTo>
                <a:lnTo>
                  <a:pt x="3659526" y="4775890"/>
                </a:lnTo>
                <a:lnTo>
                  <a:pt x="3659526" y="0"/>
                </a:lnTo>
                <a:close/>
              </a:path>
            </a:pathLst>
          </a:custGeom>
          <a:blipFill>
            <a:blip r:embed="rId9">
              <a:alphaModFix amt="60000"/>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999" r="0" b="-8000"/>
            </a:stretch>
          </a:blipFill>
        </p:spPr>
      </p:sp>
      <p:sp>
        <p:nvSpPr>
          <p:cNvPr name="Freeform 3" id="3"/>
          <p:cNvSpPr/>
          <p:nvPr/>
        </p:nvSpPr>
        <p:spPr>
          <a:xfrm flipH="false" flipV="true" rot="0">
            <a:off x="-5131096" y="5676415"/>
            <a:ext cx="8607607" cy="6168785"/>
          </a:xfrm>
          <a:custGeom>
            <a:avLst/>
            <a:gdLst/>
            <a:ahLst/>
            <a:cxnLst/>
            <a:rect r="r" b="b" t="t" l="l"/>
            <a:pathLst>
              <a:path h="6168785" w="8607607">
                <a:moveTo>
                  <a:pt x="0" y="6168785"/>
                </a:moveTo>
                <a:lnTo>
                  <a:pt x="8607607" y="6168785"/>
                </a:lnTo>
                <a:lnTo>
                  <a:pt x="8607607" y="0"/>
                </a:lnTo>
                <a:lnTo>
                  <a:pt x="0" y="0"/>
                </a:lnTo>
                <a:lnTo>
                  <a:pt x="0" y="6168785"/>
                </a:lnTo>
                <a:close/>
              </a:path>
            </a:pathLst>
          </a:custGeom>
          <a:blipFill>
            <a:blip r:embed="rId3">
              <a:alphaModFix amt="41000"/>
            </a:blip>
            <a:stretch>
              <a:fillRect l="0" t="0" r="0" b="0"/>
            </a:stretch>
          </a:blipFill>
        </p:spPr>
      </p:sp>
      <p:sp>
        <p:nvSpPr>
          <p:cNvPr name="Freeform 4" id="4"/>
          <p:cNvSpPr/>
          <p:nvPr/>
        </p:nvSpPr>
        <p:spPr>
          <a:xfrm flipH="false" flipV="false" rot="0">
            <a:off x="9446944" y="3876327"/>
            <a:ext cx="10051420" cy="8229600"/>
          </a:xfrm>
          <a:custGeom>
            <a:avLst/>
            <a:gdLst/>
            <a:ahLst/>
            <a:cxnLst/>
            <a:rect r="r" b="b" t="t" l="l"/>
            <a:pathLst>
              <a:path h="8229600" w="10051420">
                <a:moveTo>
                  <a:pt x="0" y="0"/>
                </a:moveTo>
                <a:lnTo>
                  <a:pt x="10051420" y="0"/>
                </a:lnTo>
                <a:lnTo>
                  <a:pt x="10051420" y="8229600"/>
                </a:lnTo>
                <a:lnTo>
                  <a:pt x="0" y="8229600"/>
                </a:lnTo>
                <a:lnTo>
                  <a:pt x="0" y="0"/>
                </a:lnTo>
                <a:close/>
              </a:path>
            </a:pathLst>
          </a:custGeom>
          <a:blipFill>
            <a:blip r:embed="rId4">
              <a:alphaModFix amt="58000"/>
            </a:blip>
            <a:stretch>
              <a:fillRect l="0" t="0" r="0" b="0"/>
            </a:stretch>
          </a:blipFill>
        </p:spPr>
      </p:sp>
      <p:grpSp>
        <p:nvGrpSpPr>
          <p:cNvPr name="Group 5" id="5"/>
          <p:cNvGrpSpPr/>
          <p:nvPr/>
        </p:nvGrpSpPr>
        <p:grpSpPr>
          <a:xfrm rot="0">
            <a:off x="1417169" y="5143500"/>
            <a:ext cx="15777590" cy="4114800"/>
            <a:chOff x="0" y="0"/>
            <a:chExt cx="3770958" cy="983467"/>
          </a:xfrm>
        </p:grpSpPr>
        <p:sp>
          <p:nvSpPr>
            <p:cNvPr name="Freeform 6" id="6"/>
            <p:cNvSpPr/>
            <p:nvPr/>
          </p:nvSpPr>
          <p:spPr>
            <a:xfrm flipH="false" flipV="false" rot="0">
              <a:off x="0" y="0"/>
              <a:ext cx="3770958" cy="983467"/>
            </a:xfrm>
            <a:custGeom>
              <a:avLst/>
              <a:gdLst/>
              <a:ahLst/>
              <a:cxnLst/>
              <a:rect r="r" b="b" t="t" l="l"/>
              <a:pathLst>
                <a:path h="983467" w="3770958">
                  <a:moveTo>
                    <a:pt x="4416" y="0"/>
                  </a:moveTo>
                  <a:lnTo>
                    <a:pt x="3766542" y="0"/>
                  </a:lnTo>
                  <a:cubicBezTo>
                    <a:pt x="3767713" y="0"/>
                    <a:pt x="3768837" y="465"/>
                    <a:pt x="3769665" y="1293"/>
                  </a:cubicBezTo>
                  <a:cubicBezTo>
                    <a:pt x="3770493" y="2122"/>
                    <a:pt x="3770958" y="3245"/>
                    <a:pt x="3770958" y="4416"/>
                  </a:cubicBezTo>
                  <a:lnTo>
                    <a:pt x="3770958" y="979051"/>
                  </a:lnTo>
                  <a:cubicBezTo>
                    <a:pt x="3770958" y="981490"/>
                    <a:pt x="3768981" y="983467"/>
                    <a:pt x="3766542" y="983467"/>
                  </a:cubicBezTo>
                  <a:lnTo>
                    <a:pt x="4416" y="983467"/>
                  </a:lnTo>
                  <a:cubicBezTo>
                    <a:pt x="1977" y="983467"/>
                    <a:pt x="0" y="981490"/>
                    <a:pt x="0" y="979051"/>
                  </a:cubicBezTo>
                  <a:lnTo>
                    <a:pt x="0" y="4416"/>
                  </a:lnTo>
                  <a:cubicBezTo>
                    <a:pt x="0" y="1977"/>
                    <a:pt x="1977" y="0"/>
                    <a:pt x="4416" y="0"/>
                  </a:cubicBezTo>
                  <a:close/>
                </a:path>
              </a:pathLst>
            </a:custGeom>
            <a:blipFill>
              <a:blip r:embed="rId5"/>
              <a:stretch>
                <a:fillRect l="0" t="-92842" r="0" b="-63012"/>
              </a:stretch>
            </a:blipFill>
          </p:spPr>
        </p:sp>
      </p:grpSp>
      <p:sp>
        <p:nvSpPr>
          <p:cNvPr name="TextBox 7" id="7"/>
          <p:cNvSpPr txBox="true"/>
          <p:nvPr/>
        </p:nvSpPr>
        <p:spPr>
          <a:xfrm rot="0">
            <a:off x="1481710" y="3230950"/>
            <a:ext cx="15777590" cy="1653540"/>
          </a:xfrm>
          <a:prstGeom prst="rect">
            <a:avLst/>
          </a:prstGeom>
        </p:spPr>
        <p:txBody>
          <a:bodyPr anchor="t" rtlCol="false" tIns="0" lIns="0" bIns="0" rIns="0">
            <a:spAutoFit/>
          </a:bodyPr>
          <a:lstStyle/>
          <a:p>
            <a:pPr algn="l">
              <a:lnSpc>
                <a:spcPts val="3359"/>
              </a:lnSpc>
            </a:pPr>
            <a:r>
              <a:rPr lang="en-US" sz="2400">
                <a:solidFill>
                  <a:srgbClr val="FFFFFF"/>
                </a:solidFill>
                <a:latin typeface="Cerebri"/>
                <a:ea typeface="Cerebri"/>
                <a:cs typeface="Cerebri"/>
                <a:sym typeface="Cerebri"/>
              </a:rPr>
              <a:t>Psikologi pendidikan adalah cabang ilmu psikologi yang mempelajari proses belajar serta perilaku peserta didik dalam kegiatan pembelajaran. Ilmu ini membantu memahami bagaimana siswa menerima, mengolah, dan memahami informasi. Dengan memahami psikologi pendidikan, guru dapat menyesuaikan cara mengajar dengan kebutuhan dan karakter siswa.</a:t>
            </a:r>
          </a:p>
        </p:txBody>
      </p:sp>
      <p:grpSp>
        <p:nvGrpSpPr>
          <p:cNvPr name="Group 8" id="8"/>
          <p:cNvGrpSpPr/>
          <p:nvPr/>
        </p:nvGrpSpPr>
        <p:grpSpPr>
          <a:xfrm rot="0">
            <a:off x="1417169" y="754310"/>
            <a:ext cx="14729321" cy="2286140"/>
            <a:chOff x="0" y="0"/>
            <a:chExt cx="19639095" cy="3048186"/>
          </a:xfrm>
        </p:grpSpPr>
        <p:sp>
          <p:nvSpPr>
            <p:cNvPr name="TextBox 9" id="9"/>
            <p:cNvSpPr txBox="true"/>
            <p:nvPr/>
          </p:nvSpPr>
          <p:spPr>
            <a:xfrm rot="0">
              <a:off x="0" y="209550"/>
              <a:ext cx="19639095" cy="2223900"/>
            </a:xfrm>
            <a:prstGeom prst="rect">
              <a:avLst/>
            </a:prstGeom>
          </p:spPr>
          <p:txBody>
            <a:bodyPr anchor="t" rtlCol="false" tIns="0" lIns="0" bIns="0" rIns="0">
              <a:spAutoFit/>
            </a:bodyPr>
            <a:lstStyle/>
            <a:p>
              <a:pPr algn="l">
                <a:lnSpc>
                  <a:spcPts val="12112"/>
                </a:lnSpc>
              </a:pPr>
              <a:r>
                <a:rPr lang="en-US" sz="11992" b="true">
                  <a:solidFill>
                    <a:srgbClr val="FFFFFF"/>
                  </a:solidFill>
                  <a:latin typeface="Cerebri Bold"/>
                  <a:ea typeface="Cerebri Bold"/>
                  <a:cs typeface="Cerebri Bold"/>
                  <a:sym typeface="Cerebri Bold"/>
                </a:rPr>
                <a:t>Pengertian</a:t>
              </a:r>
            </a:p>
          </p:txBody>
        </p:sp>
        <p:sp>
          <p:nvSpPr>
            <p:cNvPr name="TextBox 10" id="10"/>
            <p:cNvSpPr txBox="true"/>
            <p:nvPr/>
          </p:nvSpPr>
          <p:spPr>
            <a:xfrm rot="0">
              <a:off x="0" y="1509017"/>
              <a:ext cx="19266091" cy="1539169"/>
            </a:xfrm>
            <a:prstGeom prst="rect">
              <a:avLst/>
            </a:prstGeom>
          </p:spPr>
          <p:txBody>
            <a:bodyPr anchor="t" rtlCol="false" tIns="0" lIns="0" bIns="0" rIns="0">
              <a:spAutoFit/>
            </a:bodyPr>
            <a:lstStyle/>
            <a:p>
              <a:pPr algn="l">
                <a:lnSpc>
                  <a:spcPts val="8478"/>
                </a:lnSpc>
              </a:pPr>
              <a:r>
                <a:rPr lang="en-US" sz="8394" b="true">
                  <a:solidFill>
                    <a:srgbClr val="FFDF55"/>
                  </a:solidFill>
                  <a:latin typeface="Cerebri Bold"/>
                  <a:ea typeface="Cerebri Bold"/>
                  <a:cs typeface="Cerebri Bold"/>
                  <a:sym typeface="Cerebri Bold"/>
                </a:rPr>
                <a:t>Psikologi Pendidikan </a:t>
              </a:r>
            </a:p>
          </p:txBody>
        </p:sp>
      </p:grpSp>
      <p:sp>
        <p:nvSpPr>
          <p:cNvPr name="Freeform 11" id="11"/>
          <p:cNvSpPr/>
          <p:nvPr/>
        </p:nvSpPr>
        <p:spPr>
          <a:xfrm flipH="false" flipV="false" rot="0">
            <a:off x="12474031" y="4861628"/>
            <a:ext cx="2918876" cy="3932661"/>
          </a:xfrm>
          <a:custGeom>
            <a:avLst/>
            <a:gdLst/>
            <a:ahLst/>
            <a:cxnLst/>
            <a:rect r="r" b="b" t="t" l="l"/>
            <a:pathLst>
              <a:path h="3932661" w="2918876">
                <a:moveTo>
                  <a:pt x="0" y="0"/>
                </a:moveTo>
                <a:lnTo>
                  <a:pt x="2918876" y="0"/>
                </a:lnTo>
                <a:lnTo>
                  <a:pt x="2918876" y="3932660"/>
                </a:lnTo>
                <a:lnTo>
                  <a:pt x="0" y="3932660"/>
                </a:lnTo>
                <a:lnTo>
                  <a:pt x="0" y="0"/>
                </a:lnTo>
                <a:close/>
              </a:path>
            </a:pathLst>
          </a:custGeom>
          <a:blipFill>
            <a:blip r:embed="rId6"/>
            <a:stretch>
              <a:fillRect l="-380952" t="-90404" r="-62585" b="-78787"/>
            </a:stretch>
          </a:blipFill>
        </p:spPr>
      </p:sp>
      <p:sp>
        <p:nvSpPr>
          <p:cNvPr name="AutoShape 12" id="12"/>
          <p:cNvSpPr/>
          <p:nvPr/>
        </p:nvSpPr>
        <p:spPr>
          <a:xfrm>
            <a:off x="9511485" y="1627338"/>
            <a:ext cx="7747815" cy="0"/>
          </a:xfrm>
          <a:prstGeom prst="line">
            <a:avLst/>
          </a:prstGeom>
          <a:ln cap="flat" w="76200">
            <a:solidFill>
              <a:srgbClr val="FFFFFF"/>
            </a:solidFill>
            <a:prstDash val="solid"/>
            <a:headEnd type="none" len="sm" w="sm"/>
            <a:tailEnd type="none" len="sm" w="sm"/>
          </a:ln>
        </p:spPr>
      </p:sp>
      <p:sp>
        <p:nvSpPr>
          <p:cNvPr name="AutoShape 13" id="13"/>
          <p:cNvSpPr/>
          <p:nvPr/>
        </p:nvSpPr>
        <p:spPr>
          <a:xfrm>
            <a:off x="12474031" y="2467244"/>
            <a:ext cx="4785269" cy="0"/>
          </a:xfrm>
          <a:prstGeom prst="line">
            <a:avLst/>
          </a:prstGeom>
          <a:ln cap="flat" w="76200">
            <a:solidFill>
              <a:srgbClr val="FFDF55"/>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333" r="0" b="-6333"/>
            </a:stretch>
          </a:blipFill>
        </p:spPr>
      </p:sp>
      <p:sp>
        <p:nvSpPr>
          <p:cNvPr name="Freeform 3" id="3"/>
          <p:cNvSpPr/>
          <p:nvPr/>
        </p:nvSpPr>
        <p:spPr>
          <a:xfrm flipH="false" flipV="true" rot="0">
            <a:off x="-5582982" y="6322833"/>
            <a:ext cx="8607607" cy="6168785"/>
          </a:xfrm>
          <a:custGeom>
            <a:avLst/>
            <a:gdLst/>
            <a:ahLst/>
            <a:cxnLst/>
            <a:rect r="r" b="b" t="t" l="l"/>
            <a:pathLst>
              <a:path h="6168785" w="8607607">
                <a:moveTo>
                  <a:pt x="0" y="6168784"/>
                </a:moveTo>
                <a:lnTo>
                  <a:pt x="8607606" y="6168784"/>
                </a:lnTo>
                <a:lnTo>
                  <a:pt x="8607606" y="0"/>
                </a:lnTo>
                <a:lnTo>
                  <a:pt x="0" y="0"/>
                </a:lnTo>
                <a:lnTo>
                  <a:pt x="0" y="6168784"/>
                </a:lnTo>
                <a:close/>
              </a:path>
            </a:pathLst>
          </a:custGeom>
          <a:blipFill>
            <a:blip r:embed="rId3">
              <a:alphaModFix amt="41000"/>
            </a:blip>
            <a:stretch>
              <a:fillRect l="0" t="0" r="0" b="0"/>
            </a:stretch>
          </a:blipFill>
        </p:spPr>
      </p:sp>
      <p:sp>
        <p:nvSpPr>
          <p:cNvPr name="Freeform 4" id="4"/>
          <p:cNvSpPr/>
          <p:nvPr/>
        </p:nvSpPr>
        <p:spPr>
          <a:xfrm flipH="false" flipV="false" rot="0">
            <a:off x="10712709" y="3632188"/>
            <a:ext cx="8612614" cy="6168785"/>
          </a:xfrm>
          <a:custGeom>
            <a:avLst/>
            <a:gdLst/>
            <a:ahLst/>
            <a:cxnLst/>
            <a:rect r="r" b="b" t="t" l="l"/>
            <a:pathLst>
              <a:path h="6168785" w="8612614">
                <a:moveTo>
                  <a:pt x="0" y="0"/>
                </a:moveTo>
                <a:lnTo>
                  <a:pt x="8612614" y="0"/>
                </a:lnTo>
                <a:lnTo>
                  <a:pt x="8612614" y="6168785"/>
                </a:lnTo>
                <a:lnTo>
                  <a:pt x="0" y="6168785"/>
                </a:lnTo>
                <a:lnTo>
                  <a:pt x="0" y="0"/>
                </a:lnTo>
                <a:close/>
              </a:path>
            </a:pathLst>
          </a:custGeom>
          <a:blipFill>
            <a:blip r:embed="rId3">
              <a:alphaModFix amt="44999"/>
            </a:blip>
            <a:stretch>
              <a:fillRect l="0" t="0" r="0" b="0"/>
            </a:stretch>
          </a:blipFill>
        </p:spPr>
      </p:sp>
      <p:grpSp>
        <p:nvGrpSpPr>
          <p:cNvPr name="Group 5" id="5"/>
          <p:cNvGrpSpPr/>
          <p:nvPr/>
        </p:nvGrpSpPr>
        <p:grpSpPr>
          <a:xfrm rot="0">
            <a:off x="8511032" y="1828439"/>
            <a:ext cx="5000727" cy="6148560"/>
            <a:chOff x="0" y="0"/>
            <a:chExt cx="705219" cy="867091"/>
          </a:xfrm>
        </p:grpSpPr>
        <p:sp>
          <p:nvSpPr>
            <p:cNvPr name="Freeform 6" id="6"/>
            <p:cNvSpPr/>
            <p:nvPr/>
          </p:nvSpPr>
          <p:spPr>
            <a:xfrm flipH="false" flipV="false" rot="0">
              <a:off x="0" y="0"/>
              <a:ext cx="705220" cy="867091"/>
            </a:xfrm>
            <a:custGeom>
              <a:avLst/>
              <a:gdLst/>
              <a:ahLst/>
              <a:cxnLst/>
              <a:rect r="r" b="b" t="t" l="l"/>
              <a:pathLst>
                <a:path h="867091" w="705220">
                  <a:moveTo>
                    <a:pt x="13933" y="0"/>
                  </a:moveTo>
                  <a:lnTo>
                    <a:pt x="691286" y="0"/>
                  </a:lnTo>
                  <a:cubicBezTo>
                    <a:pt x="694981" y="0"/>
                    <a:pt x="698525" y="1468"/>
                    <a:pt x="701139" y="4081"/>
                  </a:cubicBezTo>
                  <a:cubicBezTo>
                    <a:pt x="703752" y="6694"/>
                    <a:pt x="705220" y="10238"/>
                    <a:pt x="705220" y="13933"/>
                  </a:cubicBezTo>
                  <a:lnTo>
                    <a:pt x="705220" y="853157"/>
                  </a:lnTo>
                  <a:cubicBezTo>
                    <a:pt x="705220" y="860853"/>
                    <a:pt x="698981" y="867091"/>
                    <a:pt x="691286" y="867091"/>
                  </a:cubicBezTo>
                  <a:lnTo>
                    <a:pt x="13933" y="867091"/>
                  </a:lnTo>
                  <a:cubicBezTo>
                    <a:pt x="6238" y="867091"/>
                    <a:pt x="0" y="860853"/>
                    <a:pt x="0" y="853157"/>
                  </a:cubicBezTo>
                  <a:lnTo>
                    <a:pt x="0" y="13933"/>
                  </a:lnTo>
                  <a:cubicBezTo>
                    <a:pt x="0" y="6238"/>
                    <a:pt x="6238" y="0"/>
                    <a:pt x="13933" y="0"/>
                  </a:cubicBezTo>
                  <a:close/>
                </a:path>
              </a:pathLst>
            </a:custGeom>
            <a:blipFill>
              <a:blip r:embed="rId4"/>
              <a:stretch>
                <a:fillRect l="-15569" t="0" r="-68693" b="0"/>
              </a:stretch>
            </a:blipFill>
          </p:spPr>
        </p:sp>
      </p:grpSp>
      <p:grpSp>
        <p:nvGrpSpPr>
          <p:cNvPr name="Group 7" id="7"/>
          <p:cNvGrpSpPr/>
          <p:nvPr/>
        </p:nvGrpSpPr>
        <p:grpSpPr>
          <a:xfrm rot="0">
            <a:off x="13804154" y="1828439"/>
            <a:ext cx="3115814" cy="6148560"/>
            <a:chOff x="0" y="0"/>
            <a:chExt cx="439403" cy="867091"/>
          </a:xfrm>
        </p:grpSpPr>
        <p:sp>
          <p:nvSpPr>
            <p:cNvPr name="Freeform 8" id="8"/>
            <p:cNvSpPr/>
            <p:nvPr/>
          </p:nvSpPr>
          <p:spPr>
            <a:xfrm flipH="false" flipV="false" rot="0">
              <a:off x="0" y="0"/>
              <a:ext cx="439403" cy="867091"/>
            </a:xfrm>
            <a:custGeom>
              <a:avLst/>
              <a:gdLst/>
              <a:ahLst/>
              <a:cxnLst/>
              <a:rect r="r" b="b" t="t" l="l"/>
              <a:pathLst>
                <a:path h="867091" w="439403">
                  <a:moveTo>
                    <a:pt x="22362" y="0"/>
                  </a:moveTo>
                  <a:lnTo>
                    <a:pt x="417040" y="0"/>
                  </a:lnTo>
                  <a:cubicBezTo>
                    <a:pt x="429391" y="0"/>
                    <a:pt x="439403" y="10012"/>
                    <a:pt x="439403" y="22362"/>
                  </a:cubicBezTo>
                  <a:lnTo>
                    <a:pt x="439403" y="844728"/>
                  </a:lnTo>
                  <a:cubicBezTo>
                    <a:pt x="439403" y="857079"/>
                    <a:pt x="429391" y="867091"/>
                    <a:pt x="417040" y="867091"/>
                  </a:cubicBezTo>
                  <a:lnTo>
                    <a:pt x="22362" y="867091"/>
                  </a:lnTo>
                  <a:cubicBezTo>
                    <a:pt x="10012" y="867091"/>
                    <a:pt x="0" y="857079"/>
                    <a:pt x="0" y="844728"/>
                  </a:cubicBezTo>
                  <a:lnTo>
                    <a:pt x="0" y="22362"/>
                  </a:lnTo>
                  <a:cubicBezTo>
                    <a:pt x="0" y="10012"/>
                    <a:pt x="10012" y="0"/>
                    <a:pt x="22362" y="0"/>
                  </a:cubicBezTo>
                  <a:close/>
                </a:path>
              </a:pathLst>
            </a:custGeom>
            <a:blipFill>
              <a:blip r:embed="rId4"/>
              <a:stretch>
                <a:fillRect l="-195732" t="0" r="0" b="0"/>
              </a:stretch>
            </a:blipFill>
          </p:spPr>
        </p:sp>
      </p:grpSp>
      <p:sp>
        <p:nvSpPr>
          <p:cNvPr name="Freeform 9" id="9"/>
          <p:cNvSpPr/>
          <p:nvPr/>
        </p:nvSpPr>
        <p:spPr>
          <a:xfrm flipH="false" flipV="false" rot="0">
            <a:off x="14629413" y="7023460"/>
            <a:ext cx="5931600" cy="5931600"/>
          </a:xfrm>
          <a:custGeom>
            <a:avLst/>
            <a:gdLst/>
            <a:ahLst/>
            <a:cxnLst/>
            <a:rect r="r" b="b" t="t" l="l"/>
            <a:pathLst>
              <a:path h="5931600" w="5931600">
                <a:moveTo>
                  <a:pt x="0" y="0"/>
                </a:moveTo>
                <a:lnTo>
                  <a:pt x="5931599" y="0"/>
                </a:lnTo>
                <a:lnTo>
                  <a:pt x="5931599" y="5931599"/>
                </a:lnTo>
                <a:lnTo>
                  <a:pt x="0" y="59315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028700" y="3244669"/>
            <a:ext cx="306879" cy="306879"/>
          </a:xfrm>
          <a:custGeom>
            <a:avLst/>
            <a:gdLst/>
            <a:ahLst/>
            <a:cxnLst/>
            <a:rect r="r" b="b" t="t" l="l"/>
            <a:pathLst>
              <a:path h="306879" w="306879">
                <a:moveTo>
                  <a:pt x="0" y="0"/>
                </a:moveTo>
                <a:lnTo>
                  <a:pt x="306879" y="0"/>
                </a:lnTo>
                <a:lnTo>
                  <a:pt x="306879" y="306879"/>
                </a:lnTo>
                <a:lnTo>
                  <a:pt x="0" y="3068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496030" y="3158708"/>
            <a:ext cx="5786791" cy="431176"/>
          </a:xfrm>
          <a:prstGeom prst="rect">
            <a:avLst/>
          </a:prstGeom>
        </p:spPr>
        <p:txBody>
          <a:bodyPr anchor="t" rtlCol="false" tIns="0" lIns="0" bIns="0" rIns="0">
            <a:spAutoFit/>
          </a:bodyPr>
          <a:lstStyle/>
          <a:p>
            <a:pPr algn="l">
              <a:lnSpc>
                <a:spcPts val="3534"/>
              </a:lnSpc>
            </a:pPr>
            <a:r>
              <a:rPr lang="en-US" sz="2524">
                <a:solidFill>
                  <a:srgbClr val="FFFFFF"/>
                </a:solidFill>
                <a:latin typeface="Cerebri"/>
                <a:ea typeface="Cerebri"/>
                <a:cs typeface="Cerebri"/>
                <a:sym typeface="Cerebri"/>
              </a:rPr>
              <a:t>Memahami proses belajar peserta didik</a:t>
            </a:r>
          </a:p>
        </p:txBody>
      </p:sp>
      <p:sp>
        <p:nvSpPr>
          <p:cNvPr name="TextBox 12" id="12"/>
          <p:cNvSpPr txBox="true"/>
          <p:nvPr/>
        </p:nvSpPr>
        <p:spPr>
          <a:xfrm rot="0">
            <a:off x="1496030" y="3591264"/>
            <a:ext cx="6213660" cy="1774201"/>
          </a:xfrm>
          <a:prstGeom prst="rect">
            <a:avLst/>
          </a:prstGeom>
        </p:spPr>
        <p:txBody>
          <a:bodyPr anchor="t" rtlCol="false" tIns="0" lIns="0" bIns="0" rIns="0">
            <a:spAutoFit/>
          </a:bodyPr>
          <a:lstStyle/>
          <a:p>
            <a:pPr algn="just">
              <a:lnSpc>
                <a:spcPts val="3534"/>
              </a:lnSpc>
            </a:pPr>
            <a:r>
              <a:rPr lang="en-US" sz="2524">
                <a:solidFill>
                  <a:srgbClr val="FFFFFF"/>
                </a:solidFill>
                <a:latin typeface="Cerebri"/>
                <a:ea typeface="Cerebri"/>
                <a:cs typeface="Cerebri"/>
                <a:sym typeface="Cerebri"/>
              </a:rPr>
              <a:t>Setiap siswa memiliki kemampuan dan bakat yang berbeda sehingga perlu dikembangkan dengan pendekatan yang tepat.</a:t>
            </a:r>
          </a:p>
        </p:txBody>
      </p:sp>
      <p:sp>
        <p:nvSpPr>
          <p:cNvPr name="Freeform 13" id="13"/>
          <p:cNvSpPr/>
          <p:nvPr/>
        </p:nvSpPr>
        <p:spPr>
          <a:xfrm flipH="false" flipV="false" rot="0">
            <a:off x="1028700" y="7104789"/>
            <a:ext cx="306879" cy="306879"/>
          </a:xfrm>
          <a:custGeom>
            <a:avLst/>
            <a:gdLst/>
            <a:ahLst/>
            <a:cxnLst/>
            <a:rect r="r" b="b" t="t" l="l"/>
            <a:pathLst>
              <a:path h="306879" w="306879">
                <a:moveTo>
                  <a:pt x="0" y="0"/>
                </a:moveTo>
                <a:lnTo>
                  <a:pt x="306879" y="0"/>
                </a:lnTo>
                <a:lnTo>
                  <a:pt x="306879" y="306879"/>
                </a:lnTo>
                <a:lnTo>
                  <a:pt x="0" y="3068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true" flipV="false" rot="326035">
            <a:off x="6835273" y="7019280"/>
            <a:ext cx="3659526" cy="4775890"/>
          </a:xfrm>
          <a:custGeom>
            <a:avLst/>
            <a:gdLst/>
            <a:ahLst/>
            <a:cxnLst/>
            <a:rect r="r" b="b" t="t" l="l"/>
            <a:pathLst>
              <a:path h="4775890" w="3659526">
                <a:moveTo>
                  <a:pt x="3659525" y="0"/>
                </a:moveTo>
                <a:lnTo>
                  <a:pt x="0" y="0"/>
                </a:lnTo>
                <a:lnTo>
                  <a:pt x="0" y="4775890"/>
                </a:lnTo>
                <a:lnTo>
                  <a:pt x="3659525" y="4775890"/>
                </a:lnTo>
                <a:lnTo>
                  <a:pt x="3659525" y="0"/>
                </a:lnTo>
                <a:close/>
              </a:path>
            </a:pathLst>
          </a:custGeom>
          <a:blipFill>
            <a:blip r:embed="rId9">
              <a:alphaModFix amt="60000"/>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496030" y="7917673"/>
            <a:ext cx="6285321" cy="1774201"/>
          </a:xfrm>
          <a:prstGeom prst="rect">
            <a:avLst/>
          </a:prstGeom>
        </p:spPr>
        <p:txBody>
          <a:bodyPr anchor="t" rtlCol="false" tIns="0" lIns="0" bIns="0" rIns="0">
            <a:spAutoFit/>
          </a:bodyPr>
          <a:lstStyle/>
          <a:p>
            <a:pPr algn="just">
              <a:lnSpc>
                <a:spcPts val="3534"/>
              </a:lnSpc>
            </a:pPr>
            <a:r>
              <a:rPr lang="en-US" sz="2524">
                <a:solidFill>
                  <a:srgbClr val="FFFFFF"/>
                </a:solidFill>
                <a:latin typeface="Cerebri"/>
                <a:ea typeface="Cerebri"/>
                <a:cs typeface="Cerebri"/>
                <a:sym typeface="Cerebri"/>
              </a:rPr>
              <a:t>Setiap siswa memiliki kemampuan dan bakat yang berbeda sehingga perlu dikembangkan dengan pendekatan yang tepat.</a:t>
            </a:r>
          </a:p>
        </p:txBody>
      </p:sp>
      <p:sp>
        <p:nvSpPr>
          <p:cNvPr name="TextBox 16" id="16"/>
          <p:cNvSpPr txBox="true"/>
          <p:nvPr/>
        </p:nvSpPr>
        <p:spPr>
          <a:xfrm rot="0">
            <a:off x="1496030" y="7029297"/>
            <a:ext cx="6580596" cy="878851"/>
          </a:xfrm>
          <a:prstGeom prst="rect">
            <a:avLst/>
          </a:prstGeom>
        </p:spPr>
        <p:txBody>
          <a:bodyPr anchor="t" rtlCol="false" tIns="0" lIns="0" bIns="0" rIns="0">
            <a:spAutoFit/>
          </a:bodyPr>
          <a:lstStyle/>
          <a:p>
            <a:pPr algn="l">
              <a:lnSpc>
                <a:spcPts val="3534"/>
              </a:lnSpc>
            </a:pPr>
            <a:r>
              <a:rPr lang="en-US" sz="2524">
                <a:solidFill>
                  <a:srgbClr val="FFFFFF"/>
                </a:solidFill>
                <a:latin typeface="Cerebri"/>
                <a:ea typeface="Cerebri"/>
                <a:cs typeface="Cerebri"/>
                <a:sym typeface="Cerebri"/>
              </a:rPr>
              <a:t>Mengembangkan potensi peserta didik secara optimal</a:t>
            </a:r>
          </a:p>
        </p:txBody>
      </p:sp>
      <p:sp>
        <p:nvSpPr>
          <p:cNvPr name="Freeform 17" id="17"/>
          <p:cNvSpPr/>
          <p:nvPr/>
        </p:nvSpPr>
        <p:spPr>
          <a:xfrm flipH="false" flipV="false" rot="0">
            <a:off x="1028700" y="5403329"/>
            <a:ext cx="306879" cy="306879"/>
          </a:xfrm>
          <a:custGeom>
            <a:avLst/>
            <a:gdLst/>
            <a:ahLst/>
            <a:cxnLst/>
            <a:rect r="r" b="b" t="t" l="l"/>
            <a:pathLst>
              <a:path h="306879" w="306879">
                <a:moveTo>
                  <a:pt x="0" y="0"/>
                </a:moveTo>
                <a:lnTo>
                  <a:pt x="306879" y="0"/>
                </a:lnTo>
                <a:lnTo>
                  <a:pt x="306879" y="306879"/>
                </a:lnTo>
                <a:lnTo>
                  <a:pt x="0" y="3068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496030" y="5317840"/>
            <a:ext cx="5978970" cy="431176"/>
          </a:xfrm>
          <a:prstGeom prst="rect">
            <a:avLst/>
          </a:prstGeom>
        </p:spPr>
        <p:txBody>
          <a:bodyPr anchor="t" rtlCol="false" tIns="0" lIns="0" bIns="0" rIns="0">
            <a:spAutoFit/>
          </a:bodyPr>
          <a:lstStyle/>
          <a:p>
            <a:pPr algn="l">
              <a:lnSpc>
                <a:spcPts val="3534"/>
              </a:lnSpc>
            </a:pPr>
            <a:r>
              <a:rPr lang="en-US" sz="2524">
                <a:solidFill>
                  <a:srgbClr val="FFFFFF"/>
                </a:solidFill>
                <a:latin typeface="Cerebri"/>
                <a:ea typeface="Cerebri"/>
                <a:cs typeface="Cerebri"/>
                <a:sym typeface="Cerebri"/>
              </a:rPr>
              <a:t>Menciptakan pembelajaran yang efektif</a:t>
            </a:r>
          </a:p>
        </p:txBody>
      </p:sp>
      <p:sp>
        <p:nvSpPr>
          <p:cNvPr name="TextBox 19" id="19"/>
          <p:cNvSpPr txBox="true"/>
          <p:nvPr/>
        </p:nvSpPr>
        <p:spPr>
          <a:xfrm rot="0">
            <a:off x="1496030" y="5750396"/>
            <a:ext cx="6285321" cy="1326526"/>
          </a:xfrm>
          <a:prstGeom prst="rect">
            <a:avLst/>
          </a:prstGeom>
        </p:spPr>
        <p:txBody>
          <a:bodyPr anchor="t" rtlCol="false" tIns="0" lIns="0" bIns="0" rIns="0">
            <a:spAutoFit/>
          </a:bodyPr>
          <a:lstStyle/>
          <a:p>
            <a:pPr algn="just">
              <a:lnSpc>
                <a:spcPts val="3534"/>
              </a:lnSpc>
            </a:pPr>
            <a:r>
              <a:rPr lang="en-US" sz="2524">
                <a:solidFill>
                  <a:srgbClr val="FFFFFF"/>
                </a:solidFill>
                <a:latin typeface="Cerebri"/>
                <a:ea typeface="Cerebri"/>
                <a:cs typeface="Cerebri"/>
                <a:sym typeface="Cerebri"/>
              </a:rPr>
              <a:t>Dengan memahami kondisi psikologis siswa, pembelajaran dapat dirancang lebih sesuai dan terarah</a:t>
            </a:r>
          </a:p>
        </p:txBody>
      </p:sp>
      <p:sp>
        <p:nvSpPr>
          <p:cNvPr name="Freeform 20" id="20"/>
          <p:cNvSpPr/>
          <p:nvPr/>
        </p:nvSpPr>
        <p:spPr>
          <a:xfrm flipH="true" flipV="false" rot="-4152219">
            <a:off x="518936" y="-2387945"/>
            <a:ext cx="3659526" cy="4775890"/>
          </a:xfrm>
          <a:custGeom>
            <a:avLst/>
            <a:gdLst/>
            <a:ahLst/>
            <a:cxnLst/>
            <a:rect r="r" b="b" t="t" l="l"/>
            <a:pathLst>
              <a:path h="4775890" w="3659526">
                <a:moveTo>
                  <a:pt x="3659526" y="0"/>
                </a:moveTo>
                <a:lnTo>
                  <a:pt x="0" y="0"/>
                </a:lnTo>
                <a:lnTo>
                  <a:pt x="0" y="4775890"/>
                </a:lnTo>
                <a:lnTo>
                  <a:pt x="3659526" y="4775890"/>
                </a:lnTo>
                <a:lnTo>
                  <a:pt x="3659526" y="0"/>
                </a:lnTo>
                <a:close/>
              </a:path>
            </a:pathLst>
          </a:custGeom>
          <a:blipFill>
            <a:blip r:embed="rId9">
              <a:alphaModFix amt="60000"/>
              <a:extLst>
                <a:ext uri="{96DAC541-7B7A-43D3-8B79-37D633B846F1}">
                  <asvg:svgBlip xmlns:asvg="http://schemas.microsoft.com/office/drawing/2016/SVG/main" r:embed="rId10"/>
                </a:ext>
              </a:extLst>
            </a:blip>
            <a:stretch>
              <a:fillRect l="0" t="0" r="0" b="0"/>
            </a:stretch>
          </a:blipFill>
        </p:spPr>
      </p:sp>
      <p:grpSp>
        <p:nvGrpSpPr>
          <p:cNvPr name="Group 21" id="21"/>
          <p:cNvGrpSpPr/>
          <p:nvPr/>
        </p:nvGrpSpPr>
        <p:grpSpPr>
          <a:xfrm rot="0">
            <a:off x="1028700" y="450545"/>
            <a:ext cx="6867397" cy="2755788"/>
            <a:chOff x="0" y="0"/>
            <a:chExt cx="9156530" cy="3674384"/>
          </a:xfrm>
        </p:grpSpPr>
        <p:sp>
          <p:nvSpPr>
            <p:cNvPr name="TextBox 22" id="22"/>
            <p:cNvSpPr txBox="true"/>
            <p:nvPr/>
          </p:nvSpPr>
          <p:spPr>
            <a:xfrm rot="0">
              <a:off x="0" y="161925"/>
              <a:ext cx="7222457" cy="1639781"/>
            </a:xfrm>
            <a:prstGeom prst="rect">
              <a:avLst/>
            </a:prstGeom>
          </p:spPr>
          <p:txBody>
            <a:bodyPr anchor="t" rtlCol="false" tIns="0" lIns="0" bIns="0" rIns="0">
              <a:spAutoFit/>
            </a:bodyPr>
            <a:lstStyle/>
            <a:p>
              <a:pPr algn="l">
                <a:lnSpc>
                  <a:spcPts val="9007"/>
                </a:lnSpc>
              </a:pPr>
              <a:r>
                <a:rPr lang="en-US" sz="8918" b="true">
                  <a:solidFill>
                    <a:srgbClr val="FFDF55"/>
                  </a:solidFill>
                  <a:latin typeface="Cerebri Heavy"/>
                  <a:ea typeface="Cerebri Heavy"/>
                  <a:cs typeface="Cerebri Heavy"/>
                  <a:sym typeface="Cerebri Heavy"/>
                </a:rPr>
                <a:t>Tujuan </a:t>
              </a:r>
            </a:p>
          </p:txBody>
        </p:sp>
        <p:sp>
          <p:nvSpPr>
            <p:cNvPr name="TextBox 23" id="23"/>
            <p:cNvSpPr txBox="true"/>
            <p:nvPr/>
          </p:nvSpPr>
          <p:spPr>
            <a:xfrm rot="0">
              <a:off x="0" y="2034603"/>
              <a:ext cx="9156530" cy="1639781"/>
            </a:xfrm>
            <a:prstGeom prst="rect">
              <a:avLst/>
            </a:prstGeom>
          </p:spPr>
          <p:txBody>
            <a:bodyPr anchor="t" rtlCol="false" tIns="0" lIns="0" bIns="0" rIns="0">
              <a:spAutoFit/>
            </a:bodyPr>
            <a:lstStyle/>
            <a:p>
              <a:pPr algn="l">
                <a:lnSpc>
                  <a:spcPts val="9007"/>
                </a:lnSpc>
              </a:pPr>
              <a:r>
                <a:rPr lang="en-US" sz="8918" b="true">
                  <a:solidFill>
                    <a:srgbClr val="FFDF55"/>
                  </a:solidFill>
                  <a:latin typeface="Cerebri Heavy"/>
                  <a:ea typeface="Cerebri Heavy"/>
                  <a:cs typeface="Cerebri Heavy"/>
                  <a:sym typeface="Cerebri Heavy"/>
                </a:rPr>
                <a:t>Pendidikan </a:t>
              </a:r>
            </a:p>
          </p:txBody>
        </p:sp>
        <p:sp>
          <p:nvSpPr>
            <p:cNvPr name="TextBox 24" id="24"/>
            <p:cNvSpPr txBox="true"/>
            <p:nvPr/>
          </p:nvSpPr>
          <p:spPr>
            <a:xfrm rot="0">
              <a:off x="0" y="1062778"/>
              <a:ext cx="7222457" cy="1639781"/>
            </a:xfrm>
            <a:prstGeom prst="rect">
              <a:avLst/>
            </a:prstGeom>
          </p:spPr>
          <p:txBody>
            <a:bodyPr anchor="t" rtlCol="false" tIns="0" lIns="0" bIns="0" rIns="0">
              <a:spAutoFit/>
            </a:bodyPr>
            <a:lstStyle/>
            <a:p>
              <a:pPr algn="l">
                <a:lnSpc>
                  <a:spcPts val="9007"/>
                </a:lnSpc>
              </a:pPr>
              <a:r>
                <a:rPr lang="en-US" sz="8918" b="true">
                  <a:solidFill>
                    <a:srgbClr val="FFFFFF"/>
                  </a:solidFill>
                  <a:latin typeface="Cerebri Heavy"/>
                  <a:ea typeface="Cerebri Heavy"/>
                  <a:cs typeface="Cerebri Heavy"/>
                  <a:sym typeface="Cerebri Heavy"/>
                </a:rPr>
                <a:t>Psikologi</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444" r="0" b="-3444"/>
            </a:stretch>
          </a:blipFill>
        </p:spPr>
      </p:sp>
      <p:sp>
        <p:nvSpPr>
          <p:cNvPr name="Freeform 3" id="3"/>
          <p:cNvSpPr/>
          <p:nvPr/>
        </p:nvSpPr>
        <p:spPr>
          <a:xfrm flipH="false" flipV="true" rot="0">
            <a:off x="-5732846" y="5537739"/>
            <a:ext cx="8607607" cy="6168785"/>
          </a:xfrm>
          <a:custGeom>
            <a:avLst/>
            <a:gdLst/>
            <a:ahLst/>
            <a:cxnLst/>
            <a:rect r="r" b="b" t="t" l="l"/>
            <a:pathLst>
              <a:path h="6168785" w="8607607">
                <a:moveTo>
                  <a:pt x="0" y="6168785"/>
                </a:moveTo>
                <a:lnTo>
                  <a:pt x="8607607" y="6168785"/>
                </a:lnTo>
                <a:lnTo>
                  <a:pt x="8607607" y="0"/>
                </a:lnTo>
                <a:lnTo>
                  <a:pt x="0" y="0"/>
                </a:lnTo>
                <a:lnTo>
                  <a:pt x="0" y="6168785"/>
                </a:lnTo>
                <a:close/>
              </a:path>
            </a:pathLst>
          </a:custGeom>
          <a:blipFill>
            <a:blip r:embed="rId3">
              <a:alphaModFix amt="41000"/>
            </a:blip>
            <a:stretch>
              <a:fillRect l="0" t="0" r="0" b="0"/>
            </a:stretch>
          </a:blipFill>
        </p:spPr>
      </p:sp>
      <p:sp>
        <p:nvSpPr>
          <p:cNvPr name="Freeform 4" id="4"/>
          <p:cNvSpPr/>
          <p:nvPr/>
        </p:nvSpPr>
        <p:spPr>
          <a:xfrm flipH="false" flipV="true" rot="-2606426">
            <a:off x="11117374" y="8074494"/>
            <a:ext cx="8612614" cy="6168785"/>
          </a:xfrm>
          <a:custGeom>
            <a:avLst/>
            <a:gdLst/>
            <a:ahLst/>
            <a:cxnLst/>
            <a:rect r="r" b="b" t="t" l="l"/>
            <a:pathLst>
              <a:path h="6168785" w="8612614">
                <a:moveTo>
                  <a:pt x="0" y="6168785"/>
                </a:moveTo>
                <a:lnTo>
                  <a:pt x="8612614" y="6168785"/>
                </a:lnTo>
                <a:lnTo>
                  <a:pt x="8612614" y="0"/>
                </a:lnTo>
                <a:lnTo>
                  <a:pt x="0" y="0"/>
                </a:lnTo>
                <a:lnTo>
                  <a:pt x="0" y="6168785"/>
                </a:lnTo>
                <a:close/>
              </a:path>
            </a:pathLst>
          </a:custGeom>
          <a:blipFill>
            <a:blip r:embed="rId3">
              <a:alphaModFix amt="44999"/>
            </a:blip>
            <a:stretch>
              <a:fillRect l="0" t="0" r="0" b="0"/>
            </a:stretch>
          </a:blipFill>
        </p:spPr>
      </p:sp>
      <p:grpSp>
        <p:nvGrpSpPr>
          <p:cNvPr name="Group 5" id="5"/>
          <p:cNvGrpSpPr/>
          <p:nvPr/>
        </p:nvGrpSpPr>
        <p:grpSpPr>
          <a:xfrm rot="0">
            <a:off x="1436579" y="638249"/>
            <a:ext cx="15414841" cy="2070601"/>
            <a:chOff x="0" y="0"/>
            <a:chExt cx="20553122" cy="2760801"/>
          </a:xfrm>
        </p:grpSpPr>
        <p:sp>
          <p:nvSpPr>
            <p:cNvPr name="TextBox 6" id="6"/>
            <p:cNvSpPr txBox="true"/>
            <p:nvPr/>
          </p:nvSpPr>
          <p:spPr>
            <a:xfrm rot="0">
              <a:off x="0" y="161925"/>
              <a:ext cx="20553122" cy="1678609"/>
            </a:xfrm>
            <a:prstGeom prst="rect">
              <a:avLst/>
            </a:prstGeom>
          </p:spPr>
          <p:txBody>
            <a:bodyPr anchor="t" rtlCol="false" tIns="0" lIns="0" bIns="0" rIns="0">
              <a:spAutoFit/>
            </a:bodyPr>
            <a:lstStyle/>
            <a:p>
              <a:pPr algn="ctr">
                <a:lnSpc>
                  <a:spcPts val="9156"/>
                </a:lnSpc>
              </a:pPr>
              <a:r>
                <a:rPr lang="en-US" b="true" sz="9065">
                  <a:solidFill>
                    <a:srgbClr val="FFFFFF"/>
                  </a:solidFill>
                  <a:latin typeface="Cerebri Bold"/>
                  <a:ea typeface="Cerebri Bold"/>
                  <a:cs typeface="Cerebri Bold"/>
                  <a:sym typeface="Cerebri Bold"/>
                </a:rPr>
                <a:t>Ruang lingkup </a:t>
              </a:r>
            </a:p>
          </p:txBody>
        </p:sp>
        <p:sp>
          <p:nvSpPr>
            <p:cNvPr name="TextBox 7" id="7"/>
            <p:cNvSpPr txBox="true"/>
            <p:nvPr/>
          </p:nvSpPr>
          <p:spPr>
            <a:xfrm rot="0">
              <a:off x="2430089" y="1082192"/>
              <a:ext cx="15692944" cy="1678609"/>
            </a:xfrm>
            <a:prstGeom prst="rect">
              <a:avLst/>
            </a:prstGeom>
          </p:spPr>
          <p:txBody>
            <a:bodyPr anchor="t" rtlCol="false" tIns="0" lIns="0" bIns="0" rIns="0">
              <a:spAutoFit/>
            </a:bodyPr>
            <a:lstStyle/>
            <a:p>
              <a:pPr algn="ctr">
                <a:lnSpc>
                  <a:spcPts val="9156"/>
                </a:lnSpc>
              </a:pPr>
              <a:r>
                <a:rPr lang="en-US" sz="9065" b="true">
                  <a:solidFill>
                    <a:srgbClr val="FFDF55"/>
                  </a:solidFill>
                  <a:latin typeface="Cerebri Bold"/>
                  <a:ea typeface="Cerebri Bold"/>
                  <a:cs typeface="Cerebri Bold"/>
                  <a:sym typeface="Cerebri Bold"/>
                </a:rPr>
                <a:t>Psikologi Pendidikan </a:t>
              </a:r>
            </a:p>
          </p:txBody>
        </p:sp>
      </p:grpSp>
      <p:sp>
        <p:nvSpPr>
          <p:cNvPr name="Freeform 8" id="8"/>
          <p:cNvSpPr/>
          <p:nvPr/>
        </p:nvSpPr>
        <p:spPr>
          <a:xfrm flipH="false" flipV="false" rot="0">
            <a:off x="14920305" y="1798102"/>
            <a:ext cx="624794" cy="624794"/>
          </a:xfrm>
          <a:custGeom>
            <a:avLst/>
            <a:gdLst/>
            <a:ahLst/>
            <a:cxnLst/>
            <a:rect r="r" b="b" t="t" l="l"/>
            <a:pathLst>
              <a:path h="624794" w="624794">
                <a:moveTo>
                  <a:pt x="0" y="0"/>
                </a:moveTo>
                <a:lnTo>
                  <a:pt x="624794" y="0"/>
                </a:lnTo>
                <a:lnTo>
                  <a:pt x="624794" y="624794"/>
                </a:lnTo>
                <a:lnTo>
                  <a:pt x="0" y="6247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326035">
            <a:off x="4695662" y="7572779"/>
            <a:ext cx="3659526" cy="4775890"/>
          </a:xfrm>
          <a:custGeom>
            <a:avLst/>
            <a:gdLst/>
            <a:ahLst/>
            <a:cxnLst/>
            <a:rect r="r" b="b" t="t" l="l"/>
            <a:pathLst>
              <a:path h="4775890" w="3659526">
                <a:moveTo>
                  <a:pt x="3659526" y="0"/>
                </a:moveTo>
                <a:lnTo>
                  <a:pt x="0" y="0"/>
                </a:lnTo>
                <a:lnTo>
                  <a:pt x="0" y="4775891"/>
                </a:lnTo>
                <a:lnTo>
                  <a:pt x="3659526" y="4775891"/>
                </a:lnTo>
                <a:lnTo>
                  <a:pt x="3659526" y="0"/>
                </a:lnTo>
                <a:close/>
              </a:path>
            </a:pathLst>
          </a:custGeom>
          <a:blipFill>
            <a:blip r:embed="rId6">
              <a:alphaModFix amt="60000"/>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6237608" y="6201349"/>
            <a:ext cx="5812785" cy="2717012"/>
            <a:chOff x="0" y="0"/>
            <a:chExt cx="7750380" cy="3622682"/>
          </a:xfrm>
        </p:grpSpPr>
        <p:grpSp>
          <p:nvGrpSpPr>
            <p:cNvPr name="Group 11" id="11"/>
            <p:cNvGrpSpPr/>
            <p:nvPr/>
          </p:nvGrpSpPr>
          <p:grpSpPr>
            <a:xfrm rot="0">
              <a:off x="0" y="0"/>
              <a:ext cx="7750380" cy="3622682"/>
              <a:chOff x="0" y="0"/>
              <a:chExt cx="812800" cy="379919"/>
            </a:xfrm>
          </p:grpSpPr>
          <p:sp>
            <p:nvSpPr>
              <p:cNvPr name="Freeform 12" id="12"/>
              <p:cNvSpPr/>
              <p:nvPr/>
            </p:nvSpPr>
            <p:spPr>
              <a:xfrm flipH="false" flipV="false" rot="0">
                <a:off x="0" y="0"/>
                <a:ext cx="812800" cy="379919"/>
              </a:xfrm>
              <a:custGeom>
                <a:avLst/>
                <a:gdLst/>
                <a:ahLst/>
                <a:cxnLst/>
                <a:rect r="r" b="b" t="t" l="l"/>
                <a:pathLst>
                  <a:path h="379919" w="812800">
                    <a:moveTo>
                      <a:pt x="18080" y="0"/>
                    </a:moveTo>
                    <a:lnTo>
                      <a:pt x="794720" y="0"/>
                    </a:lnTo>
                    <a:cubicBezTo>
                      <a:pt x="799515" y="0"/>
                      <a:pt x="804114" y="1905"/>
                      <a:pt x="807504" y="5296"/>
                    </a:cubicBezTo>
                    <a:cubicBezTo>
                      <a:pt x="810895" y="8686"/>
                      <a:pt x="812800" y="13285"/>
                      <a:pt x="812800" y="18080"/>
                    </a:cubicBezTo>
                    <a:lnTo>
                      <a:pt x="812800" y="361839"/>
                    </a:lnTo>
                    <a:cubicBezTo>
                      <a:pt x="812800" y="366634"/>
                      <a:pt x="810895" y="371233"/>
                      <a:pt x="807504" y="374623"/>
                    </a:cubicBezTo>
                    <a:cubicBezTo>
                      <a:pt x="804114" y="378014"/>
                      <a:pt x="799515" y="379919"/>
                      <a:pt x="794720" y="379919"/>
                    </a:cubicBezTo>
                    <a:lnTo>
                      <a:pt x="18080" y="379919"/>
                    </a:lnTo>
                    <a:cubicBezTo>
                      <a:pt x="13285" y="379919"/>
                      <a:pt x="8686" y="378014"/>
                      <a:pt x="5296" y="374623"/>
                    </a:cubicBezTo>
                    <a:cubicBezTo>
                      <a:pt x="1905" y="371233"/>
                      <a:pt x="0" y="366634"/>
                      <a:pt x="0" y="361839"/>
                    </a:cubicBezTo>
                    <a:lnTo>
                      <a:pt x="0" y="18080"/>
                    </a:lnTo>
                    <a:cubicBezTo>
                      <a:pt x="0" y="13285"/>
                      <a:pt x="1905" y="8686"/>
                      <a:pt x="5296" y="5296"/>
                    </a:cubicBezTo>
                    <a:cubicBezTo>
                      <a:pt x="8686" y="1905"/>
                      <a:pt x="13285" y="0"/>
                      <a:pt x="18080" y="0"/>
                    </a:cubicBezTo>
                    <a:close/>
                  </a:path>
                </a:pathLst>
              </a:custGeom>
              <a:solidFill>
                <a:srgbClr val="FFFFFF"/>
              </a:solidFill>
            </p:spPr>
          </p:sp>
          <p:sp>
            <p:nvSpPr>
              <p:cNvPr name="TextBox 13" id="13"/>
              <p:cNvSpPr txBox="true"/>
              <p:nvPr/>
            </p:nvSpPr>
            <p:spPr>
              <a:xfrm>
                <a:off x="0" y="-28575"/>
                <a:ext cx="812800" cy="408494"/>
              </a:xfrm>
              <a:prstGeom prst="rect">
                <a:avLst/>
              </a:prstGeom>
            </p:spPr>
            <p:txBody>
              <a:bodyPr anchor="ctr" rtlCol="false" tIns="112776" lIns="112776" bIns="112776" rIns="112776"/>
              <a:lstStyle/>
              <a:p>
                <a:pPr algn="ctr">
                  <a:lnSpc>
                    <a:spcPts val="2261"/>
                  </a:lnSpc>
                </a:pPr>
              </a:p>
            </p:txBody>
          </p:sp>
        </p:grpSp>
        <p:sp>
          <p:nvSpPr>
            <p:cNvPr name="Freeform 14" id="14"/>
            <p:cNvSpPr/>
            <p:nvPr/>
          </p:nvSpPr>
          <p:spPr>
            <a:xfrm flipH="false" flipV="false" rot="0">
              <a:off x="6218945" y="1321179"/>
              <a:ext cx="814892" cy="814892"/>
            </a:xfrm>
            <a:custGeom>
              <a:avLst/>
              <a:gdLst/>
              <a:ahLst/>
              <a:cxnLst/>
              <a:rect r="r" b="b" t="t" l="l"/>
              <a:pathLst>
                <a:path h="814892" w="814892">
                  <a:moveTo>
                    <a:pt x="0" y="0"/>
                  </a:moveTo>
                  <a:lnTo>
                    <a:pt x="814891" y="0"/>
                  </a:lnTo>
                  <a:lnTo>
                    <a:pt x="814891" y="814892"/>
                  </a:lnTo>
                  <a:lnTo>
                    <a:pt x="0" y="81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5" id="15"/>
          <p:cNvSpPr/>
          <p:nvPr/>
        </p:nvSpPr>
        <p:spPr>
          <a:xfrm flipH="true" flipV="false" rot="-3434946">
            <a:off x="342163" y="1518456"/>
            <a:ext cx="3659526" cy="4775890"/>
          </a:xfrm>
          <a:custGeom>
            <a:avLst/>
            <a:gdLst/>
            <a:ahLst/>
            <a:cxnLst/>
            <a:rect r="r" b="b" t="t" l="l"/>
            <a:pathLst>
              <a:path h="4775890" w="3659526">
                <a:moveTo>
                  <a:pt x="3659526" y="0"/>
                </a:moveTo>
                <a:lnTo>
                  <a:pt x="0" y="0"/>
                </a:lnTo>
                <a:lnTo>
                  <a:pt x="0" y="4775890"/>
                </a:lnTo>
                <a:lnTo>
                  <a:pt x="3659526" y="4775890"/>
                </a:lnTo>
                <a:lnTo>
                  <a:pt x="3659526" y="0"/>
                </a:lnTo>
                <a:close/>
              </a:path>
            </a:pathLst>
          </a:custGeom>
          <a:blipFill>
            <a:blip r:embed="rId6">
              <a:alphaModFix amt="60000"/>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2742901" y="2975550"/>
            <a:ext cx="5812785" cy="2717012"/>
            <a:chOff x="0" y="0"/>
            <a:chExt cx="812800" cy="379919"/>
          </a:xfrm>
        </p:grpSpPr>
        <p:sp>
          <p:nvSpPr>
            <p:cNvPr name="Freeform 17" id="17"/>
            <p:cNvSpPr/>
            <p:nvPr/>
          </p:nvSpPr>
          <p:spPr>
            <a:xfrm flipH="false" flipV="false" rot="0">
              <a:off x="0" y="0"/>
              <a:ext cx="812800" cy="379919"/>
            </a:xfrm>
            <a:custGeom>
              <a:avLst/>
              <a:gdLst/>
              <a:ahLst/>
              <a:cxnLst/>
              <a:rect r="r" b="b" t="t" l="l"/>
              <a:pathLst>
                <a:path h="379919" w="812800">
                  <a:moveTo>
                    <a:pt x="21310" y="0"/>
                  </a:moveTo>
                  <a:lnTo>
                    <a:pt x="791490" y="0"/>
                  </a:lnTo>
                  <a:cubicBezTo>
                    <a:pt x="803259" y="0"/>
                    <a:pt x="812800" y="9541"/>
                    <a:pt x="812800" y="21310"/>
                  </a:cubicBezTo>
                  <a:lnTo>
                    <a:pt x="812800" y="358609"/>
                  </a:lnTo>
                  <a:cubicBezTo>
                    <a:pt x="812800" y="370378"/>
                    <a:pt x="803259" y="379919"/>
                    <a:pt x="791490" y="379919"/>
                  </a:cubicBezTo>
                  <a:lnTo>
                    <a:pt x="21310" y="379919"/>
                  </a:lnTo>
                  <a:cubicBezTo>
                    <a:pt x="9541" y="379919"/>
                    <a:pt x="0" y="370378"/>
                    <a:pt x="0" y="358609"/>
                  </a:cubicBezTo>
                  <a:lnTo>
                    <a:pt x="0" y="21310"/>
                  </a:lnTo>
                  <a:cubicBezTo>
                    <a:pt x="0" y="9541"/>
                    <a:pt x="9541" y="0"/>
                    <a:pt x="21310" y="0"/>
                  </a:cubicBezTo>
                  <a:close/>
                </a:path>
              </a:pathLst>
            </a:custGeom>
            <a:solidFill>
              <a:srgbClr val="FFFFFF"/>
            </a:solidFill>
          </p:spPr>
        </p:sp>
        <p:sp>
          <p:nvSpPr>
            <p:cNvPr name="TextBox 18" id="18"/>
            <p:cNvSpPr txBox="true"/>
            <p:nvPr/>
          </p:nvSpPr>
          <p:spPr>
            <a:xfrm>
              <a:off x="0" y="-28575"/>
              <a:ext cx="812800" cy="408494"/>
            </a:xfrm>
            <a:prstGeom prst="rect">
              <a:avLst/>
            </a:prstGeom>
          </p:spPr>
          <p:txBody>
            <a:bodyPr anchor="ctr" rtlCol="false" tIns="95684" lIns="95684" bIns="95684" rIns="95684"/>
            <a:lstStyle/>
            <a:p>
              <a:pPr algn="ctr">
                <a:lnSpc>
                  <a:spcPts val="2261"/>
                </a:lnSpc>
              </a:pPr>
            </a:p>
          </p:txBody>
        </p:sp>
      </p:grpSp>
      <p:grpSp>
        <p:nvGrpSpPr>
          <p:cNvPr name="Group 19" id="19"/>
          <p:cNvGrpSpPr/>
          <p:nvPr/>
        </p:nvGrpSpPr>
        <p:grpSpPr>
          <a:xfrm rot="0">
            <a:off x="9732314" y="2975550"/>
            <a:ext cx="5812785" cy="2717012"/>
            <a:chOff x="0" y="0"/>
            <a:chExt cx="812800" cy="379919"/>
          </a:xfrm>
        </p:grpSpPr>
        <p:sp>
          <p:nvSpPr>
            <p:cNvPr name="Freeform 20" id="20"/>
            <p:cNvSpPr/>
            <p:nvPr/>
          </p:nvSpPr>
          <p:spPr>
            <a:xfrm flipH="false" flipV="false" rot="0">
              <a:off x="0" y="0"/>
              <a:ext cx="812800" cy="379919"/>
            </a:xfrm>
            <a:custGeom>
              <a:avLst/>
              <a:gdLst/>
              <a:ahLst/>
              <a:cxnLst/>
              <a:rect r="r" b="b" t="t" l="l"/>
              <a:pathLst>
                <a:path h="379919" w="812800">
                  <a:moveTo>
                    <a:pt x="21310" y="0"/>
                  </a:moveTo>
                  <a:lnTo>
                    <a:pt x="791490" y="0"/>
                  </a:lnTo>
                  <a:cubicBezTo>
                    <a:pt x="803259" y="0"/>
                    <a:pt x="812800" y="9541"/>
                    <a:pt x="812800" y="21310"/>
                  </a:cubicBezTo>
                  <a:lnTo>
                    <a:pt x="812800" y="358609"/>
                  </a:lnTo>
                  <a:cubicBezTo>
                    <a:pt x="812800" y="370378"/>
                    <a:pt x="803259" y="379919"/>
                    <a:pt x="791490" y="379919"/>
                  </a:cubicBezTo>
                  <a:lnTo>
                    <a:pt x="21310" y="379919"/>
                  </a:lnTo>
                  <a:cubicBezTo>
                    <a:pt x="9541" y="379919"/>
                    <a:pt x="0" y="370378"/>
                    <a:pt x="0" y="358609"/>
                  </a:cubicBezTo>
                  <a:lnTo>
                    <a:pt x="0" y="21310"/>
                  </a:lnTo>
                  <a:cubicBezTo>
                    <a:pt x="0" y="9541"/>
                    <a:pt x="9541" y="0"/>
                    <a:pt x="21310" y="0"/>
                  </a:cubicBezTo>
                  <a:close/>
                </a:path>
              </a:pathLst>
            </a:custGeom>
            <a:solidFill>
              <a:srgbClr val="FFFFFF"/>
            </a:solidFill>
          </p:spPr>
        </p:sp>
        <p:sp>
          <p:nvSpPr>
            <p:cNvPr name="TextBox 21" id="21"/>
            <p:cNvSpPr txBox="true"/>
            <p:nvPr/>
          </p:nvSpPr>
          <p:spPr>
            <a:xfrm>
              <a:off x="0" y="-28575"/>
              <a:ext cx="812800" cy="408494"/>
            </a:xfrm>
            <a:prstGeom prst="rect">
              <a:avLst/>
            </a:prstGeom>
          </p:spPr>
          <p:txBody>
            <a:bodyPr anchor="ctr" rtlCol="false" tIns="95684" lIns="95684" bIns="95684" rIns="95684"/>
            <a:lstStyle/>
            <a:p>
              <a:pPr algn="ctr">
                <a:lnSpc>
                  <a:spcPts val="2261"/>
                </a:lnSpc>
              </a:pPr>
            </a:p>
          </p:txBody>
        </p:sp>
      </p:grpSp>
      <p:sp>
        <p:nvSpPr>
          <p:cNvPr name="Freeform 22" id="22"/>
          <p:cNvSpPr/>
          <p:nvPr/>
        </p:nvSpPr>
        <p:spPr>
          <a:xfrm flipH="false" flipV="false" rot="0">
            <a:off x="7441542" y="3839510"/>
            <a:ext cx="611169" cy="611169"/>
          </a:xfrm>
          <a:custGeom>
            <a:avLst/>
            <a:gdLst/>
            <a:ahLst/>
            <a:cxnLst/>
            <a:rect r="r" b="b" t="t" l="l"/>
            <a:pathLst>
              <a:path h="611169" w="611169">
                <a:moveTo>
                  <a:pt x="0" y="0"/>
                </a:moveTo>
                <a:lnTo>
                  <a:pt x="611169" y="0"/>
                </a:lnTo>
                <a:lnTo>
                  <a:pt x="611169" y="611169"/>
                </a:lnTo>
                <a:lnTo>
                  <a:pt x="0" y="6111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14480378" y="3839510"/>
            <a:ext cx="611169" cy="611169"/>
          </a:xfrm>
          <a:custGeom>
            <a:avLst/>
            <a:gdLst/>
            <a:ahLst/>
            <a:cxnLst/>
            <a:rect r="r" b="b" t="t" l="l"/>
            <a:pathLst>
              <a:path h="611169" w="611169">
                <a:moveTo>
                  <a:pt x="0" y="0"/>
                </a:moveTo>
                <a:lnTo>
                  <a:pt x="611168" y="0"/>
                </a:lnTo>
                <a:lnTo>
                  <a:pt x="611168" y="611169"/>
                </a:lnTo>
                <a:lnTo>
                  <a:pt x="0" y="6111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3053869" y="3193245"/>
            <a:ext cx="4998841" cy="422275"/>
          </a:xfrm>
          <a:prstGeom prst="rect">
            <a:avLst/>
          </a:prstGeom>
        </p:spPr>
        <p:txBody>
          <a:bodyPr anchor="t" rtlCol="false" tIns="0" lIns="0" bIns="0" rIns="0">
            <a:spAutoFit/>
          </a:bodyPr>
          <a:lstStyle/>
          <a:p>
            <a:pPr algn="l">
              <a:lnSpc>
                <a:spcPts val="3500"/>
              </a:lnSpc>
            </a:pPr>
            <a:r>
              <a:rPr lang="en-US" sz="2500" b="true">
                <a:solidFill>
                  <a:srgbClr val="045452"/>
                </a:solidFill>
                <a:latin typeface="Cerebri Bold"/>
                <a:ea typeface="Cerebri Bold"/>
                <a:cs typeface="Cerebri Bold"/>
                <a:sym typeface="Cerebri Bold"/>
              </a:rPr>
              <a:t>Perkembangan peserta didik</a:t>
            </a:r>
          </a:p>
        </p:txBody>
      </p:sp>
      <p:sp>
        <p:nvSpPr>
          <p:cNvPr name="TextBox 25" id="25"/>
          <p:cNvSpPr txBox="true"/>
          <p:nvPr/>
        </p:nvSpPr>
        <p:spPr>
          <a:xfrm rot="0">
            <a:off x="3053869" y="3567895"/>
            <a:ext cx="4232540" cy="1736725"/>
          </a:xfrm>
          <a:prstGeom prst="rect">
            <a:avLst/>
          </a:prstGeom>
        </p:spPr>
        <p:txBody>
          <a:bodyPr anchor="t" rtlCol="false" tIns="0" lIns="0" bIns="0" rIns="0">
            <a:spAutoFit/>
          </a:bodyPr>
          <a:lstStyle/>
          <a:p>
            <a:pPr algn="l">
              <a:lnSpc>
                <a:spcPts val="3500"/>
              </a:lnSpc>
            </a:pPr>
            <a:r>
              <a:rPr lang="en-US" sz="2500">
                <a:solidFill>
                  <a:srgbClr val="045452"/>
                </a:solidFill>
                <a:latin typeface="Cerebri"/>
                <a:ea typeface="Cerebri"/>
                <a:cs typeface="Cerebri"/>
                <a:sym typeface="Cerebri"/>
              </a:rPr>
              <a:t>Meliputi perkembangan kognitif, emosional, dan sosial yang memengaruhi cara siswa belajar.</a:t>
            </a:r>
          </a:p>
        </p:txBody>
      </p:sp>
      <p:sp>
        <p:nvSpPr>
          <p:cNvPr name="TextBox 26" id="26"/>
          <p:cNvSpPr txBox="true"/>
          <p:nvPr/>
        </p:nvSpPr>
        <p:spPr>
          <a:xfrm rot="0">
            <a:off x="10017940" y="3193245"/>
            <a:ext cx="4998841" cy="422275"/>
          </a:xfrm>
          <a:prstGeom prst="rect">
            <a:avLst/>
          </a:prstGeom>
        </p:spPr>
        <p:txBody>
          <a:bodyPr anchor="t" rtlCol="false" tIns="0" lIns="0" bIns="0" rIns="0">
            <a:spAutoFit/>
          </a:bodyPr>
          <a:lstStyle/>
          <a:p>
            <a:pPr algn="l">
              <a:lnSpc>
                <a:spcPts val="3500"/>
              </a:lnSpc>
            </a:pPr>
            <a:r>
              <a:rPr lang="en-US" sz="2500" b="true">
                <a:solidFill>
                  <a:srgbClr val="045452"/>
                </a:solidFill>
                <a:latin typeface="Cerebri Bold"/>
                <a:ea typeface="Cerebri Bold"/>
                <a:cs typeface="Cerebri Bold"/>
                <a:sym typeface="Cerebri Bold"/>
              </a:rPr>
              <a:t>Perkembangan peserta didik</a:t>
            </a:r>
          </a:p>
        </p:txBody>
      </p:sp>
      <p:sp>
        <p:nvSpPr>
          <p:cNvPr name="TextBox 27" id="27"/>
          <p:cNvSpPr txBox="true"/>
          <p:nvPr/>
        </p:nvSpPr>
        <p:spPr>
          <a:xfrm rot="0">
            <a:off x="10017940" y="3567895"/>
            <a:ext cx="4232540" cy="1736725"/>
          </a:xfrm>
          <a:prstGeom prst="rect">
            <a:avLst/>
          </a:prstGeom>
        </p:spPr>
        <p:txBody>
          <a:bodyPr anchor="t" rtlCol="false" tIns="0" lIns="0" bIns="0" rIns="0">
            <a:spAutoFit/>
          </a:bodyPr>
          <a:lstStyle/>
          <a:p>
            <a:pPr algn="l">
              <a:lnSpc>
                <a:spcPts val="3500"/>
              </a:lnSpc>
            </a:pPr>
            <a:r>
              <a:rPr lang="en-US" sz="2500">
                <a:solidFill>
                  <a:srgbClr val="045452"/>
                </a:solidFill>
                <a:latin typeface="Cerebri"/>
                <a:ea typeface="Cerebri"/>
                <a:cs typeface="Cerebri"/>
                <a:sym typeface="Cerebri"/>
              </a:rPr>
              <a:t>Dorongan dalam diri siswa yang menentukan semangat, minat, dan usaha dalam belajar.</a:t>
            </a:r>
          </a:p>
        </p:txBody>
      </p:sp>
      <p:sp>
        <p:nvSpPr>
          <p:cNvPr name="TextBox 28" id="28"/>
          <p:cNvSpPr txBox="true"/>
          <p:nvPr/>
        </p:nvSpPr>
        <p:spPr>
          <a:xfrm rot="0">
            <a:off x="6644579" y="6502186"/>
            <a:ext cx="4998841" cy="422275"/>
          </a:xfrm>
          <a:prstGeom prst="rect">
            <a:avLst/>
          </a:prstGeom>
        </p:spPr>
        <p:txBody>
          <a:bodyPr anchor="t" rtlCol="false" tIns="0" lIns="0" bIns="0" rIns="0">
            <a:spAutoFit/>
          </a:bodyPr>
          <a:lstStyle/>
          <a:p>
            <a:pPr algn="l">
              <a:lnSpc>
                <a:spcPts val="3500"/>
              </a:lnSpc>
            </a:pPr>
            <a:r>
              <a:rPr lang="en-US" sz="2500" b="true">
                <a:solidFill>
                  <a:srgbClr val="045452"/>
                </a:solidFill>
                <a:latin typeface="Cerebri Bold"/>
                <a:ea typeface="Cerebri Bold"/>
                <a:cs typeface="Cerebri Bold"/>
                <a:sym typeface="Cerebri Bold"/>
              </a:rPr>
              <a:t>Evaluasi hasil belajar</a:t>
            </a:r>
          </a:p>
        </p:txBody>
      </p:sp>
      <p:sp>
        <p:nvSpPr>
          <p:cNvPr name="TextBox 29" id="29"/>
          <p:cNvSpPr txBox="true"/>
          <p:nvPr/>
        </p:nvSpPr>
        <p:spPr>
          <a:xfrm rot="0">
            <a:off x="6644579" y="6848261"/>
            <a:ext cx="4232540" cy="1736725"/>
          </a:xfrm>
          <a:prstGeom prst="rect">
            <a:avLst/>
          </a:prstGeom>
        </p:spPr>
        <p:txBody>
          <a:bodyPr anchor="t" rtlCol="false" tIns="0" lIns="0" bIns="0" rIns="0">
            <a:spAutoFit/>
          </a:bodyPr>
          <a:lstStyle/>
          <a:p>
            <a:pPr algn="l">
              <a:lnSpc>
                <a:spcPts val="3500"/>
              </a:lnSpc>
            </a:pPr>
            <a:r>
              <a:rPr lang="en-US" sz="2500">
                <a:solidFill>
                  <a:srgbClr val="045452"/>
                </a:solidFill>
                <a:latin typeface="Cerebri"/>
                <a:ea typeface="Cerebri"/>
                <a:cs typeface="Cerebri"/>
                <a:sym typeface="Cerebri"/>
              </a:rPr>
              <a:t>Cara mengukur pencapaian belajar serta menggunakan hasilnya untuk memperbaiki proses pembelajaran.</a:t>
            </a:r>
          </a:p>
        </p:txBody>
      </p:sp>
      <p:sp>
        <p:nvSpPr>
          <p:cNvPr name="Freeform 30" id="30"/>
          <p:cNvSpPr/>
          <p:nvPr/>
        </p:nvSpPr>
        <p:spPr>
          <a:xfrm flipH="false" flipV="false" rot="0">
            <a:off x="14305370" y="4818100"/>
            <a:ext cx="6187656" cy="6187656"/>
          </a:xfrm>
          <a:custGeom>
            <a:avLst/>
            <a:gdLst/>
            <a:ahLst/>
            <a:cxnLst/>
            <a:rect r="r" b="b" t="t" l="l"/>
            <a:pathLst>
              <a:path h="6187656" w="6187656">
                <a:moveTo>
                  <a:pt x="0" y="0"/>
                </a:moveTo>
                <a:lnTo>
                  <a:pt x="6187655" y="0"/>
                </a:lnTo>
                <a:lnTo>
                  <a:pt x="6187655" y="6187655"/>
                </a:lnTo>
                <a:lnTo>
                  <a:pt x="0" y="6187655"/>
                </a:lnTo>
                <a:lnTo>
                  <a:pt x="0" y="0"/>
                </a:lnTo>
                <a:close/>
              </a:path>
            </a:pathLst>
          </a:custGeom>
          <a:blipFill>
            <a:blip r:embed="rId8">
              <a:alphaModFix amt="74000"/>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0">
            <a:off x="-3421292" y="-3740022"/>
            <a:ext cx="8011579" cy="8011579"/>
          </a:xfrm>
          <a:custGeom>
            <a:avLst/>
            <a:gdLst/>
            <a:ahLst/>
            <a:cxnLst/>
            <a:rect r="r" b="b" t="t" l="l"/>
            <a:pathLst>
              <a:path h="8011579" w="8011579">
                <a:moveTo>
                  <a:pt x="0" y="0"/>
                </a:moveTo>
                <a:lnTo>
                  <a:pt x="8011579" y="0"/>
                </a:lnTo>
                <a:lnTo>
                  <a:pt x="8011579" y="8011579"/>
                </a:lnTo>
                <a:lnTo>
                  <a:pt x="0" y="8011579"/>
                </a:lnTo>
                <a:lnTo>
                  <a:pt x="0" y="0"/>
                </a:lnTo>
                <a:close/>
              </a:path>
            </a:pathLst>
          </a:custGeom>
          <a:blipFill>
            <a:blip r:embed="rId8">
              <a:alphaModFix amt="74000"/>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999" r="0" b="-8000"/>
            </a:stretch>
          </a:blipFill>
        </p:spPr>
      </p:sp>
      <p:sp>
        <p:nvSpPr>
          <p:cNvPr name="Freeform 3" id="3"/>
          <p:cNvSpPr/>
          <p:nvPr/>
        </p:nvSpPr>
        <p:spPr>
          <a:xfrm flipH="false" flipV="true" rot="0">
            <a:off x="11898051" y="-1709601"/>
            <a:ext cx="8612614" cy="6168785"/>
          </a:xfrm>
          <a:custGeom>
            <a:avLst/>
            <a:gdLst/>
            <a:ahLst/>
            <a:cxnLst/>
            <a:rect r="r" b="b" t="t" l="l"/>
            <a:pathLst>
              <a:path h="6168785" w="8612614">
                <a:moveTo>
                  <a:pt x="0" y="6168784"/>
                </a:moveTo>
                <a:lnTo>
                  <a:pt x="8612614" y="6168784"/>
                </a:lnTo>
                <a:lnTo>
                  <a:pt x="8612614" y="0"/>
                </a:lnTo>
                <a:lnTo>
                  <a:pt x="0" y="0"/>
                </a:lnTo>
                <a:lnTo>
                  <a:pt x="0" y="6168784"/>
                </a:lnTo>
                <a:close/>
              </a:path>
            </a:pathLst>
          </a:custGeom>
          <a:blipFill>
            <a:blip r:embed="rId3">
              <a:alphaModFix amt="44999"/>
            </a:blip>
            <a:stretch>
              <a:fillRect l="0" t="0" r="0" b="0"/>
            </a:stretch>
          </a:blipFill>
        </p:spPr>
      </p:sp>
      <p:sp>
        <p:nvSpPr>
          <p:cNvPr name="Freeform 4" id="4"/>
          <p:cNvSpPr/>
          <p:nvPr/>
        </p:nvSpPr>
        <p:spPr>
          <a:xfrm flipH="true" flipV="false" rot="326035">
            <a:off x="-801063" y="6346287"/>
            <a:ext cx="3659526" cy="4775890"/>
          </a:xfrm>
          <a:custGeom>
            <a:avLst/>
            <a:gdLst/>
            <a:ahLst/>
            <a:cxnLst/>
            <a:rect r="r" b="b" t="t" l="l"/>
            <a:pathLst>
              <a:path h="4775890" w="3659526">
                <a:moveTo>
                  <a:pt x="3659526" y="0"/>
                </a:moveTo>
                <a:lnTo>
                  <a:pt x="0" y="0"/>
                </a:lnTo>
                <a:lnTo>
                  <a:pt x="0" y="4775890"/>
                </a:lnTo>
                <a:lnTo>
                  <a:pt x="3659526" y="4775890"/>
                </a:lnTo>
                <a:lnTo>
                  <a:pt x="3659526" y="0"/>
                </a:lnTo>
                <a:close/>
              </a:path>
            </a:pathLst>
          </a:custGeom>
          <a:blipFill>
            <a:blip r:embed="rId4">
              <a:alphaModFix amt="60000"/>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435251" y="4076290"/>
            <a:ext cx="17417497" cy="4657942"/>
            <a:chOff x="0" y="0"/>
            <a:chExt cx="23223329" cy="6210589"/>
          </a:xfrm>
        </p:grpSpPr>
        <p:grpSp>
          <p:nvGrpSpPr>
            <p:cNvPr name="Group 6" id="6"/>
            <p:cNvGrpSpPr/>
            <p:nvPr/>
          </p:nvGrpSpPr>
          <p:grpSpPr>
            <a:xfrm rot="0">
              <a:off x="0" y="0"/>
              <a:ext cx="11739844" cy="6210589"/>
              <a:chOff x="0" y="0"/>
              <a:chExt cx="1455406" cy="769936"/>
            </a:xfrm>
          </p:grpSpPr>
          <p:sp>
            <p:nvSpPr>
              <p:cNvPr name="Freeform 7" id="7"/>
              <p:cNvSpPr/>
              <p:nvPr/>
            </p:nvSpPr>
            <p:spPr>
              <a:xfrm flipH="false" flipV="false" rot="0">
                <a:off x="0" y="0"/>
                <a:ext cx="1455406" cy="769936"/>
              </a:xfrm>
              <a:custGeom>
                <a:avLst/>
                <a:gdLst/>
                <a:ahLst/>
                <a:cxnLst/>
                <a:rect r="r" b="b" t="t" l="l"/>
                <a:pathLst>
                  <a:path h="769936" w="1455406">
                    <a:moveTo>
                      <a:pt x="50436" y="0"/>
                    </a:moveTo>
                    <a:lnTo>
                      <a:pt x="1404970" y="0"/>
                    </a:lnTo>
                    <a:cubicBezTo>
                      <a:pt x="1418347" y="0"/>
                      <a:pt x="1431175" y="5314"/>
                      <a:pt x="1440634" y="14772"/>
                    </a:cubicBezTo>
                    <a:cubicBezTo>
                      <a:pt x="1450093" y="24231"/>
                      <a:pt x="1455406" y="37060"/>
                      <a:pt x="1455406" y="50436"/>
                    </a:cubicBezTo>
                    <a:lnTo>
                      <a:pt x="1455406" y="719500"/>
                    </a:lnTo>
                    <a:cubicBezTo>
                      <a:pt x="1455406" y="732877"/>
                      <a:pt x="1450093" y="745705"/>
                      <a:pt x="1440634" y="755164"/>
                    </a:cubicBezTo>
                    <a:cubicBezTo>
                      <a:pt x="1431175" y="764622"/>
                      <a:pt x="1418347" y="769936"/>
                      <a:pt x="1404970" y="769936"/>
                    </a:cubicBezTo>
                    <a:lnTo>
                      <a:pt x="50436" y="769936"/>
                    </a:lnTo>
                    <a:cubicBezTo>
                      <a:pt x="22581" y="769936"/>
                      <a:pt x="0" y="747355"/>
                      <a:pt x="0" y="719500"/>
                    </a:cubicBezTo>
                    <a:lnTo>
                      <a:pt x="0" y="50436"/>
                    </a:lnTo>
                    <a:cubicBezTo>
                      <a:pt x="0" y="37060"/>
                      <a:pt x="5314" y="24231"/>
                      <a:pt x="14772" y="14772"/>
                    </a:cubicBezTo>
                    <a:cubicBezTo>
                      <a:pt x="24231" y="5314"/>
                      <a:pt x="37060" y="0"/>
                      <a:pt x="50436" y="0"/>
                    </a:cubicBezTo>
                    <a:close/>
                  </a:path>
                </a:pathLst>
              </a:custGeom>
              <a:solidFill>
                <a:srgbClr val="FFFFFF"/>
              </a:solidFill>
            </p:spPr>
          </p:sp>
          <p:sp>
            <p:nvSpPr>
              <p:cNvPr name="TextBox 8" id="8"/>
              <p:cNvSpPr txBox="true"/>
              <p:nvPr/>
            </p:nvSpPr>
            <p:spPr>
              <a:xfrm>
                <a:off x="0" y="-28575"/>
                <a:ext cx="1455406" cy="798511"/>
              </a:xfrm>
              <a:prstGeom prst="rect">
                <a:avLst/>
              </a:prstGeom>
            </p:spPr>
            <p:txBody>
              <a:bodyPr anchor="ctr" rtlCol="false" tIns="50800" lIns="50800" bIns="50800" rIns="50800"/>
              <a:lstStyle/>
              <a:p>
                <a:pPr algn="ctr">
                  <a:lnSpc>
                    <a:spcPts val="2261"/>
                  </a:lnSpc>
                </a:pPr>
              </a:p>
            </p:txBody>
          </p:sp>
        </p:grpSp>
        <p:sp>
          <p:nvSpPr>
            <p:cNvPr name="TextBox 9" id="9"/>
            <p:cNvSpPr txBox="true"/>
            <p:nvPr/>
          </p:nvSpPr>
          <p:spPr>
            <a:xfrm rot="0">
              <a:off x="628444" y="483765"/>
              <a:ext cx="10482957" cy="950382"/>
            </a:xfrm>
            <a:prstGeom prst="rect">
              <a:avLst/>
            </a:prstGeom>
          </p:spPr>
          <p:txBody>
            <a:bodyPr anchor="t" rtlCol="false" tIns="0" lIns="0" bIns="0" rIns="0">
              <a:spAutoFit/>
            </a:bodyPr>
            <a:lstStyle/>
            <a:p>
              <a:pPr algn="ctr">
                <a:lnSpc>
                  <a:spcPts val="5210"/>
                </a:lnSpc>
              </a:pPr>
              <a:r>
                <a:rPr lang="en-US" sz="5158" b="true">
                  <a:solidFill>
                    <a:srgbClr val="091E12"/>
                  </a:solidFill>
                  <a:latin typeface="Cerebri Bold"/>
                  <a:ea typeface="Cerebri Bold"/>
                  <a:cs typeface="Cerebri Bold"/>
                  <a:sym typeface="Cerebri Bold"/>
                </a:rPr>
                <a:t>Teori Behaviorisme</a:t>
              </a:r>
            </a:p>
          </p:txBody>
        </p:sp>
        <p:sp>
          <p:nvSpPr>
            <p:cNvPr name="TextBox 10" id="10"/>
            <p:cNvSpPr txBox="true"/>
            <p:nvPr/>
          </p:nvSpPr>
          <p:spPr>
            <a:xfrm rot="0">
              <a:off x="628444" y="1500822"/>
              <a:ext cx="10482957" cy="4105551"/>
            </a:xfrm>
            <a:prstGeom prst="rect">
              <a:avLst/>
            </a:prstGeom>
          </p:spPr>
          <p:txBody>
            <a:bodyPr anchor="t" rtlCol="false" tIns="0" lIns="0" bIns="0" rIns="0">
              <a:spAutoFit/>
            </a:bodyPr>
            <a:lstStyle/>
            <a:p>
              <a:pPr algn="just">
                <a:lnSpc>
                  <a:spcPts val="3536"/>
                </a:lnSpc>
              </a:pPr>
              <a:r>
                <a:rPr lang="en-US" sz="2526">
                  <a:solidFill>
                    <a:srgbClr val="091E12"/>
                  </a:solidFill>
                  <a:latin typeface="Cerebri"/>
                  <a:ea typeface="Cerebri"/>
                  <a:cs typeface="Cerebri"/>
                  <a:sym typeface="Cerebri"/>
                </a:rPr>
                <a:t>Teori ini memandang belajar sebagai perubahan perilaku yang dapat diamati. Perubahan tersebut terjadi karena adanya hubungan antara stimulus (rangsangan) dan respons (tanggapan). Pendekatan ini sering menggunakan penguatan seperti pujian atau penghargaan untuk membentuk kebiasaan belajar yang baik.</a:t>
              </a:r>
            </a:p>
          </p:txBody>
        </p:sp>
        <p:grpSp>
          <p:nvGrpSpPr>
            <p:cNvPr name="Group 11" id="11"/>
            <p:cNvGrpSpPr/>
            <p:nvPr/>
          </p:nvGrpSpPr>
          <p:grpSpPr>
            <a:xfrm rot="0">
              <a:off x="11739844" y="0"/>
              <a:ext cx="11483485" cy="6210589"/>
              <a:chOff x="0" y="0"/>
              <a:chExt cx="1423625" cy="769936"/>
            </a:xfrm>
          </p:grpSpPr>
          <p:sp>
            <p:nvSpPr>
              <p:cNvPr name="Freeform 12" id="12"/>
              <p:cNvSpPr/>
              <p:nvPr/>
            </p:nvSpPr>
            <p:spPr>
              <a:xfrm flipH="false" flipV="false" rot="0">
                <a:off x="0" y="0"/>
                <a:ext cx="1423625" cy="769936"/>
              </a:xfrm>
              <a:custGeom>
                <a:avLst/>
                <a:gdLst/>
                <a:ahLst/>
                <a:cxnLst/>
                <a:rect r="r" b="b" t="t" l="l"/>
                <a:pathLst>
                  <a:path h="769936" w="1423625">
                    <a:moveTo>
                      <a:pt x="51562" y="0"/>
                    </a:moveTo>
                    <a:lnTo>
                      <a:pt x="1372063" y="0"/>
                    </a:lnTo>
                    <a:cubicBezTo>
                      <a:pt x="1400540" y="0"/>
                      <a:pt x="1423625" y="23085"/>
                      <a:pt x="1423625" y="51562"/>
                    </a:cubicBezTo>
                    <a:lnTo>
                      <a:pt x="1423625" y="718374"/>
                    </a:lnTo>
                    <a:cubicBezTo>
                      <a:pt x="1423625" y="746851"/>
                      <a:pt x="1400540" y="769936"/>
                      <a:pt x="1372063" y="769936"/>
                    </a:cubicBezTo>
                    <a:lnTo>
                      <a:pt x="51562" y="769936"/>
                    </a:lnTo>
                    <a:cubicBezTo>
                      <a:pt x="23085" y="769936"/>
                      <a:pt x="0" y="746851"/>
                      <a:pt x="0" y="718374"/>
                    </a:cubicBezTo>
                    <a:lnTo>
                      <a:pt x="0" y="51562"/>
                    </a:lnTo>
                    <a:cubicBezTo>
                      <a:pt x="0" y="23085"/>
                      <a:pt x="23085" y="0"/>
                      <a:pt x="51562" y="0"/>
                    </a:cubicBezTo>
                    <a:close/>
                  </a:path>
                </a:pathLst>
              </a:custGeom>
              <a:solidFill>
                <a:srgbClr val="FFDF55"/>
              </a:solidFill>
            </p:spPr>
          </p:sp>
          <p:sp>
            <p:nvSpPr>
              <p:cNvPr name="TextBox 13" id="13"/>
              <p:cNvSpPr txBox="true"/>
              <p:nvPr/>
            </p:nvSpPr>
            <p:spPr>
              <a:xfrm>
                <a:off x="0" y="-28575"/>
                <a:ext cx="1423625" cy="798511"/>
              </a:xfrm>
              <a:prstGeom prst="rect">
                <a:avLst/>
              </a:prstGeom>
            </p:spPr>
            <p:txBody>
              <a:bodyPr anchor="ctr" rtlCol="false" tIns="50800" lIns="50800" bIns="50800" rIns="50800"/>
              <a:lstStyle/>
              <a:p>
                <a:pPr algn="ctr">
                  <a:lnSpc>
                    <a:spcPts val="2261"/>
                  </a:lnSpc>
                </a:pPr>
              </a:p>
            </p:txBody>
          </p:sp>
        </p:grpSp>
        <p:sp>
          <p:nvSpPr>
            <p:cNvPr name="TextBox 14" id="14"/>
            <p:cNvSpPr txBox="true"/>
            <p:nvPr/>
          </p:nvSpPr>
          <p:spPr>
            <a:xfrm rot="0">
              <a:off x="12354565" y="483765"/>
              <a:ext cx="10254044" cy="950382"/>
            </a:xfrm>
            <a:prstGeom prst="rect">
              <a:avLst/>
            </a:prstGeom>
          </p:spPr>
          <p:txBody>
            <a:bodyPr anchor="t" rtlCol="false" tIns="0" lIns="0" bIns="0" rIns="0">
              <a:spAutoFit/>
            </a:bodyPr>
            <a:lstStyle/>
            <a:p>
              <a:pPr algn="ctr">
                <a:lnSpc>
                  <a:spcPts val="5210"/>
                </a:lnSpc>
              </a:pPr>
              <a:r>
                <a:rPr lang="en-US" sz="5158" b="true">
                  <a:solidFill>
                    <a:srgbClr val="091E12"/>
                  </a:solidFill>
                  <a:latin typeface="Cerebri Bold"/>
                  <a:ea typeface="Cerebri Bold"/>
                  <a:cs typeface="Cerebri Bold"/>
                  <a:sym typeface="Cerebri Bold"/>
                </a:rPr>
                <a:t>Teori Kognitivisme</a:t>
              </a:r>
            </a:p>
          </p:txBody>
        </p:sp>
        <p:sp>
          <p:nvSpPr>
            <p:cNvPr name="TextBox 15" id="15"/>
            <p:cNvSpPr txBox="true"/>
            <p:nvPr/>
          </p:nvSpPr>
          <p:spPr>
            <a:xfrm rot="0">
              <a:off x="12512727" y="1399222"/>
              <a:ext cx="9937719" cy="4127366"/>
            </a:xfrm>
            <a:prstGeom prst="rect">
              <a:avLst/>
            </a:prstGeom>
          </p:spPr>
          <p:txBody>
            <a:bodyPr anchor="t" rtlCol="false" tIns="0" lIns="0" bIns="0" rIns="0">
              <a:spAutoFit/>
            </a:bodyPr>
            <a:lstStyle/>
            <a:p>
              <a:pPr algn="just">
                <a:lnSpc>
                  <a:spcPts val="3555"/>
                </a:lnSpc>
              </a:pPr>
              <a:r>
                <a:rPr lang="en-US" sz="2539">
                  <a:solidFill>
                    <a:srgbClr val="091E12"/>
                  </a:solidFill>
                  <a:latin typeface="Cerebri"/>
                  <a:ea typeface="Cerebri"/>
                  <a:cs typeface="Cerebri"/>
                  <a:sym typeface="Cerebri"/>
                </a:rPr>
                <a:t>Teori kognitivisme menekankan bahwa belajar melibatkan proses berpikir, memahami, dan mengingat. Siswa tidak hanya menerima informasi, tetapi juga mengolah dan menghubungkannya dengan pengetahuan sebelumnya. Pendekatan ini membantu siswa memahami konsep secara lebih mendalam.</a:t>
              </a:r>
            </a:p>
          </p:txBody>
        </p:sp>
      </p:grpSp>
      <p:grpSp>
        <p:nvGrpSpPr>
          <p:cNvPr name="Group 16" id="16"/>
          <p:cNvGrpSpPr/>
          <p:nvPr/>
        </p:nvGrpSpPr>
        <p:grpSpPr>
          <a:xfrm rot="0">
            <a:off x="435251" y="1374791"/>
            <a:ext cx="11198933" cy="2467300"/>
            <a:chOff x="0" y="0"/>
            <a:chExt cx="14931911" cy="3289733"/>
          </a:xfrm>
        </p:grpSpPr>
        <p:sp>
          <p:nvSpPr>
            <p:cNvPr name="TextBox 17" id="17"/>
            <p:cNvSpPr txBox="true"/>
            <p:nvPr/>
          </p:nvSpPr>
          <p:spPr>
            <a:xfrm rot="0">
              <a:off x="0" y="142875"/>
              <a:ext cx="7190148" cy="1460500"/>
            </a:xfrm>
            <a:prstGeom prst="rect">
              <a:avLst/>
            </a:prstGeom>
          </p:spPr>
          <p:txBody>
            <a:bodyPr anchor="t" rtlCol="false" tIns="0" lIns="0" bIns="0" rIns="0">
              <a:spAutoFit/>
            </a:bodyPr>
            <a:lstStyle/>
            <a:p>
              <a:pPr algn="l">
                <a:lnSpc>
                  <a:spcPts val="8008"/>
                </a:lnSpc>
              </a:pPr>
              <a:r>
                <a:rPr lang="en-US" sz="7929" b="true">
                  <a:solidFill>
                    <a:srgbClr val="FFDF55"/>
                  </a:solidFill>
                  <a:latin typeface="Cerebri Bold"/>
                  <a:ea typeface="Cerebri Bold"/>
                  <a:cs typeface="Cerebri Bold"/>
                  <a:sym typeface="Cerebri Bold"/>
                </a:rPr>
                <a:t>Teori-Teori </a:t>
              </a:r>
            </a:p>
          </p:txBody>
        </p:sp>
        <p:sp>
          <p:nvSpPr>
            <p:cNvPr name="TextBox 18" id="18"/>
            <p:cNvSpPr txBox="true"/>
            <p:nvPr/>
          </p:nvSpPr>
          <p:spPr>
            <a:xfrm rot="0">
              <a:off x="27480" y="880674"/>
              <a:ext cx="11978781" cy="1607326"/>
            </a:xfrm>
            <a:prstGeom prst="rect">
              <a:avLst/>
            </a:prstGeom>
          </p:spPr>
          <p:txBody>
            <a:bodyPr anchor="t" rtlCol="false" tIns="0" lIns="0" bIns="0" rIns="0">
              <a:spAutoFit/>
            </a:bodyPr>
            <a:lstStyle/>
            <a:p>
              <a:pPr algn="l">
                <a:lnSpc>
                  <a:spcPts val="8844"/>
                </a:lnSpc>
              </a:pPr>
              <a:r>
                <a:rPr lang="en-US" sz="8757" b="true">
                  <a:solidFill>
                    <a:srgbClr val="FFFFFF"/>
                  </a:solidFill>
                  <a:latin typeface="Cerebri Bold"/>
                  <a:ea typeface="Cerebri Bold"/>
                  <a:cs typeface="Cerebri Bold"/>
                  <a:sym typeface="Cerebri Bold"/>
                </a:rPr>
                <a:t>Belajar dalam</a:t>
              </a:r>
            </a:p>
          </p:txBody>
        </p:sp>
        <p:sp>
          <p:nvSpPr>
            <p:cNvPr name="TextBox 19" id="19"/>
            <p:cNvSpPr txBox="true"/>
            <p:nvPr/>
          </p:nvSpPr>
          <p:spPr>
            <a:xfrm rot="0">
              <a:off x="27480" y="1829143"/>
              <a:ext cx="14904431" cy="1460590"/>
            </a:xfrm>
            <a:prstGeom prst="rect">
              <a:avLst/>
            </a:prstGeom>
          </p:spPr>
          <p:txBody>
            <a:bodyPr anchor="t" rtlCol="false" tIns="0" lIns="0" bIns="0" rIns="0">
              <a:spAutoFit/>
            </a:bodyPr>
            <a:lstStyle/>
            <a:p>
              <a:pPr algn="l">
                <a:lnSpc>
                  <a:spcPts val="8004"/>
                </a:lnSpc>
              </a:pPr>
              <a:r>
                <a:rPr lang="en-US" sz="7925" b="true">
                  <a:solidFill>
                    <a:srgbClr val="FFDF55"/>
                  </a:solidFill>
                  <a:latin typeface="Cerebri Bold"/>
                  <a:ea typeface="Cerebri Bold"/>
                  <a:cs typeface="Cerebri Bold"/>
                  <a:sym typeface="Cerebri Bold"/>
                </a:rPr>
                <a:t>Psikologi Pendidikan </a:t>
              </a:r>
            </a:p>
          </p:txBody>
        </p:sp>
      </p:grpSp>
      <p:sp>
        <p:nvSpPr>
          <p:cNvPr name="Freeform 20" id="20"/>
          <p:cNvSpPr/>
          <p:nvPr/>
        </p:nvSpPr>
        <p:spPr>
          <a:xfrm flipH="false" flipV="false" rot="5461860">
            <a:off x="6260246" y="-2786000"/>
            <a:ext cx="3659526" cy="4775890"/>
          </a:xfrm>
          <a:custGeom>
            <a:avLst/>
            <a:gdLst/>
            <a:ahLst/>
            <a:cxnLst/>
            <a:rect r="r" b="b" t="t" l="l"/>
            <a:pathLst>
              <a:path h="4775890" w="3659526">
                <a:moveTo>
                  <a:pt x="0" y="0"/>
                </a:moveTo>
                <a:lnTo>
                  <a:pt x="3659526" y="0"/>
                </a:lnTo>
                <a:lnTo>
                  <a:pt x="3659526" y="4775891"/>
                </a:lnTo>
                <a:lnTo>
                  <a:pt x="0" y="4775891"/>
                </a:lnTo>
                <a:lnTo>
                  <a:pt x="0" y="0"/>
                </a:lnTo>
                <a:close/>
              </a:path>
            </a:pathLst>
          </a:custGeom>
          <a:blipFill>
            <a:blip r:embed="rId4">
              <a:alphaModFix amt="60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999" r="0" b="-8000"/>
            </a:stretch>
          </a:blipFill>
        </p:spPr>
      </p:sp>
      <p:sp>
        <p:nvSpPr>
          <p:cNvPr name="Freeform 3" id="3"/>
          <p:cNvSpPr/>
          <p:nvPr/>
        </p:nvSpPr>
        <p:spPr>
          <a:xfrm flipH="false" flipV="true" rot="0">
            <a:off x="-5732846" y="5537739"/>
            <a:ext cx="8607607" cy="6168785"/>
          </a:xfrm>
          <a:custGeom>
            <a:avLst/>
            <a:gdLst/>
            <a:ahLst/>
            <a:cxnLst/>
            <a:rect r="r" b="b" t="t" l="l"/>
            <a:pathLst>
              <a:path h="6168785" w="8607607">
                <a:moveTo>
                  <a:pt x="0" y="6168785"/>
                </a:moveTo>
                <a:lnTo>
                  <a:pt x="8607607" y="6168785"/>
                </a:lnTo>
                <a:lnTo>
                  <a:pt x="8607607" y="0"/>
                </a:lnTo>
                <a:lnTo>
                  <a:pt x="0" y="0"/>
                </a:lnTo>
                <a:lnTo>
                  <a:pt x="0" y="6168785"/>
                </a:lnTo>
                <a:close/>
              </a:path>
            </a:pathLst>
          </a:custGeom>
          <a:blipFill>
            <a:blip r:embed="rId3">
              <a:alphaModFix amt="41000"/>
            </a:blip>
            <a:stretch>
              <a:fillRect l="0" t="0" r="0" b="0"/>
            </a:stretch>
          </a:blipFill>
        </p:spPr>
      </p:sp>
      <p:sp>
        <p:nvSpPr>
          <p:cNvPr name="Freeform 4" id="4"/>
          <p:cNvSpPr/>
          <p:nvPr/>
        </p:nvSpPr>
        <p:spPr>
          <a:xfrm flipH="false" flipV="false" rot="0">
            <a:off x="15009809" y="7489108"/>
            <a:ext cx="4126277" cy="3084392"/>
          </a:xfrm>
          <a:custGeom>
            <a:avLst/>
            <a:gdLst/>
            <a:ahLst/>
            <a:cxnLst/>
            <a:rect r="r" b="b" t="t" l="l"/>
            <a:pathLst>
              <a:path h="3084392" w="4126277">
                <a:moveTo>
                  <a:pt x="0" y="0"/>
                </a:moveTo>
                <a:lnTo>
                  <a:pt x="4126277" y="0"/>
                </a:lnTo>
                <a:lnTo>
                  <a:pt x="4126277" y="3084392"/>
                </a:lnTo>
                <a:lnTo>
                  <a:pt x="0" y="3084392"/>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9819409" y="1454973"/>
            <a:ext cx="7381134" cy="584010"/>
            <a:chOff x="0" y="0"/>
            <a:chExt cx="9841512" cy="778680"/>
          </a:xfrm>
        </p:grpSpPr>
        <p:sp>
          <p:nvSpPr>
            <p:cNvPr name="Freeform 6" id="6"/>
            <p:cNvSpPr/>
            <p:nvPr/>
          </p:nvSpPr>
          <p:spPr>
            <a:xfrm flipH="false" flipV="false" rot="0">
              <a:off x="0" y="106954"/>
              <a:ext cx="493647" cy="553882"/>
            </a:xfrm>
            <a:custGeom>
              <a:avLst/>
              <a:gdLst/>
              <a:ahLst/>
              <a:cxnLst/>
              <a:rect r="r" b="b" t="t" l="l"/>
              <a:pathLst>
                <a:path h="553882" w="493647">
                  <a:moveTo>
                    <a:pt x="0" y="0"/>
                  </a:moveTo>
                  <a:lnTo>
                    <a:pt x="493647" y="0"/>
                  </a:lnTo>
                  <a:lnTo>
                    <a:pt x="493647" y="553882"/>
                  </a:lnTo>
                  <a:lnTo>
                    <a:pt x="0" y="553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18454" y="-76200"/>
              <a:ext cx="8823058" cy="854880"/>
            </a:xfrm>
            <a:prstGeom prst="rect">
              <a:avLst/>
            </a:prstGeom>
          </p:spPr>
          <p:txBody>
            <a:bodyPr anchor="t" rtlCol="false" tIns="0" lIns="0" bIns="0" rIns="0">
              <a:spAutoFit/>
            </a:bodyPr>
            <a:lstStyle/>
            <a:p>
              <a:pPr algn="l">
                <a:lnSpc>
                  <a:spcPts val="5412"/>
                </a:lnSpc>
              </a:pPr>
              <a:r>
                <a:rPr lang="en-US" sz="3866" b="true">
                  <a:solidFill>
                    <a:srgbClr val="FFFFFF"/>
                  </a:solidFill>
                  <a:latin typeface="Cerebri Bold"/>
                  <a:ea typeface="Cerebri Bold"/>
                  <a:cs typeface="Cerebri Bold"/>
                  <a:sym typeface="Cerebri Bold"/>
                </a:rPr>
                <a:t>Teori Humanistik</a:t>
              </a:r>
            </a:p>
          </p:txBody>
        </p:sp>
      </p:grpSp>
      <p:sp>
        <p:nvSpPr>
          <p:cNvPr name="Freeform 8" id="8"/>
          <p:cNvSpPr/>
          <p:nvPr/>
        </p:nvSpPr>
        <p:spPr>
          <a:xfrm flipH="false" flipV="false" rot="0">
            <a:off x="6052761" y="7200900"/>
            <a:ext cx="3659526" cy="4775890"/>
          </a:xfrm>
          <a:custGeom>
            <a:avLst/>
            <a:gdLst/>
            <a:ahLst/>
            <a:cxnLst/>
            <a:rect r="r" b="b" t="t" l="l"/>
            <a:pathLst>
              <a:path h="4775890" w="3659526">
                <a:moveTo>
                  <a:pt x="0" y="0"/>
                </a:moveTo>
                <a:lnTo>
                  <a:pt x="3659526" y="0"/>
                </a:lnTo>
                <a:lnTo>
                  <a:pt x="3659526" y="4775890"/>
                </a:lnTo>
                <a:lnTo>
                  <a:pt x="0" y="4775890"/>
                </a:lnTo>
                <a:lnTo>
                  <a:pt x="0" y="0"/>
                </a:lnTo>
                <a:close/>
              </a:path>
            </a:pathLst>
          </a:custGeom>
          <a:blipFill>
            <a:blip r:embed="rId8">
              <a:alphaModFix amt="60000"/>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980334" y="2226588"/>
            <a:ext cx="7337401" cy="6395544"/>
            <a:chOff x="0" y="0"/>
            <a:chExt cx="2049845" cy="1786719"/>
          </a:xfrm>
        </p:grpSpPr>
        <p:sp>
          <p:nvSpPr>
            <p:cNvPr name="Freeform 10" id="10"/>
            <p:cNvSpPr/>
            <p:nvPr/>
          </p:nvSpPr>
          <p:spPr>
            <a:xfrm flipH="false" flipV="false" rot="0">
              <a:off x="0" y="0"/>
              <a:ext cx="2049845" cy="1786719"/>
            </a:xfrm>
            <a:custGeom>
              <a:avLst/>
              <a:gdLst/>
              <a:ahLst/>
              <a:cxnLst/>
              <a:rect r="r" b="b" t="t" l="l"/>
              <a:pathLst>
                <a:path h="1786719" w="2049845">
                  <a:moveTo>
                    <a:pt x="10551" y="0"/>
                  </a:moveTo>
                  <a:lnTo>
                    <a:pt x="2039294" y="0"/>
                  </a:lnTo>
                  <a:cubicBezTo>
                    <a:pt x="2042092" y="0"/>
                    <a:pt x="2044776" y="1112"/>
                    <a:pt x="2046755" y="3090"/>
                  </a:cubicBezTo>
                  <a:cubicBezTo>
                    <a:pt x="2048733" y="5069"/>
                    <a:pt x="2049845" y="7753"/>
                    <a:pt x="2049845" y="10551"/>
                  </a:cubicBezTo>
                  <a:lnTo>
                    <a:pt x="2049845" y="1776168"/>
                  </a:lnTo>
                  <a:cubicBezTo>
                    <a:pt x="2049845" y="1778966"/>
                    <a:pt x="2048733" y="1781650"/>
                    <a:pt x="2046755" y="1783629"/>
                  </a:cubicBezTo>
                  <a:cubicBezTo>
                    <a:pt x="2044776" y="1785607"/>
                    <a:pt x="2042092" y="1786719"/>
                    <a:pt x="2039294" y="1786719"/>
                  </a:cubicBezTo>
                  <a:lnTo>
                    <a:pt x="10551" y="1786719"/>
                  </a:lnTo>
                  <a:cubicBezTo>
                    <a:pt x="7753" y="1786719"/>
                    <a:pt x="5069" y="1785607"/>
                    <a:pt x="3090" y="1783629"/>
                  </a:cubicBezTo>
                  <a:cubicBezTo>
                    <a:pt x="1112" y="1781650"/>
                    <a:pt x="0" y="1778966"/>
                    <a:pt x="0" y="1776168"/>
                  </a:cubicBezTo>
                  <a:lnTo>
                    <a:pt x="0" y="10551"/>
                  </a:lnTo>
                  <a:cubicBezTo>
                    <a:pt x="0" y="7753"/>
                    <a:pt x="1112" y="5069"/>
                    <a:pt x="3090" y="3090"/>
                  </a:cubicBezTo>
                  <a:cubicBezTo>
                    <a:pt x="5069" y="1112"/>
                    <a:pt x="7753" y="0"/>
                    <a:pt x="10551" y="0"/>
                  </a:cubicBezTo>
                  <a:close/>
                </a:path>
              </a:pathLst>
            </a:custGeom>
            <a:gradFill rotWithShape="true">
              <a:gsLst>
                <a:gs pos="0">
                  <a:srgbClr val="239B92">
                    <a:alpha val="100000"/>
                  </a:srgbClr>
                </a:gs>
                <a:gs pos="100000">
                  <a:srgbClr val="005D3C">
                    <a:alpha val="100000"/>
                  </a:srgbClr>
                </a:gs>
              </a:gsLst>
              <a:lin ang="0"/>
            </a:gradFill>
          </p:spPr>
        </p:sp>
        <p:sp>
          <p:nvSpPr>
            <p:cNvPr name="TextBox 11" id="11"/>
            <p:cNvSpPr txBox="true"/>
            <p:nvPr/>
          </p:nvSpPr>
          <p:spPr>
            <a:xfrm>
              <a:off x="0" y="-28575"/>
              <a:ext cx="2049845" cy="1815294"/>
            </a:xfrm>
            <a:prstGeom prst="rect">
              <a:avLst/>
            </a:prstGeom>
          </p:spPr>
          <p:txBody>
            <a:bodyPr anchor="ctr" rtlCol="false" tIns="50800" lIns="50800" bIns="50800" rIns="50800"/>
            <a:lstStyle/>
            <a:p>
              <a:pPr algn="ctr">
                <a:lnSpc>
                  <a:spcPts val="2261"/>
                </a:lnSpc>
              </a:pPr>
            </a:p>
          </p:txBody>
        </p:sp>
      </p:grpSp>
      <p:grpSp>
        <p:nvGrpSpPr>
          <p:cNvPr name="Group 12" id="12"/>
          <p:cNvGrpSpPr/>
          <p:nvPr/>
        </p:nvGrpSpPr>
        <p:grpSpPr>
          <a:xfrm rot="-10800000">
            <a:off x="9712287" y="2226588"/>
            <a:ext cx="7488256" cy="6395544"/>
            <a:chOff x="0" y="0"/>
            <a:chExt cx="2091989" cy="1786719"/>
          </a:xfrm>
        </p:grpSpPr>
        <p:sp>
          <p:nvSpPr>
            <p:cNvPr name="Freeform 13" id="13"/>
            <p:cNvSpPr/>
            <p:nvPr/>
          </p:nvSpPr>
          <p:spPr>
            <a:xfrm flipH="false" flipV="false" rot="0">
              <a:off x="0" y="0"/>
              <a:ext cx="2091989" cy="1786719"/>
            </a:xfrm>
            <a:custGeom>
              <a:avLst/>
              <a:gdLst/>
              <a:ahLst/>
              <a:cxnLst/>
              <a:rect r="r" b="b" t="t" l="l"/>
              <a:pathLst>
                <a:path h="1786719" w="2091989">
                  <a:moveTo>
                    <a:pt x="10339" y="0"/>
                  </a:moveTo>
                  <a:lnTo>
                    <a:pt x="2081651" y="0"/>
                  </a:lnTo>
                  <a:cubicBezTo>
                    <a:pt x="2087361" y="0"/>
                    <a:pt x="2091989" y="4629"/>
                    <a:pt x="2091989" y="10339"/>
                  </a:cubicBezTo>
                  <a:lnTo>
                    <a:pt x="2091989" y="1776380"/>
                  </a:lnTo>
                  <a:cubicBezTo>
                    <a:pt x="2091989" y="1782090"/>
                    <a:pt x="2087361" y="1786719"/>
                    <a:pt x="2081651" y="1786719"/>
                  </a:cubicBezTo>
                  <a:lnTo>
                    <a:pt x="10339" y="1786719"/>
                  </a:lnTo>
                  <a:cubicBezTo>
                    <a:pt x="4629" y="1786719"/>
                    <a:pt x="0" y="1782090"/>
                    <a:pt x="0" y="1776380"/>
                  </a:cubicBezTo>
                  <a:lnTo>
                    <a:pt x="0" y="10339"/>
                  </a:lnTo>
                  <a:cubicBezTo>
                    <a:pt x="0" y="4629"/>
                    <a:pt x="4629" y="0"/>
                    <a:pt x="10339" y="0"/>
                  </a:cubicBezTo>
                  <a:close/>
                </a:path>
              </a:pathLst>
            </a:custGeom>
            <a:gradFill rotWithShape="true">
              <a:gsLst>
                <a:gs pos="0">
                  <a:srgbClr val="239B92">
                    <a:alpha val="100000"/>
                  </a:srgbClr>
                </a:gs>
                <a:gs pos="100000">
                  <a:srgbClr val="005D3C">
                    <a:alpha val="100000"/>
                  </a:srgbClr>
                </a:gs>
              </a:gsLst>
              <a:lin ang="0"/>
            </a:gradFill>
          </p:spPr>
        </p:sp>
        <p:sp>
          <p:nvSpPr>
            <p:cNvPr name="TextBox 14" id="14"/>
            <p:cNvSpPr txBox="true"/>
            <p:nvPr/>
          </p:nvSpPr>
          <p:spPr>
            <a:xfrm>
              <a:off x="0" y="-28575"/>
              <a:ext cx="2091989" cy="1815294"/>
            </a:xfrm>
            <a:prstGeom prst="rect">
              <a:avLst/>
            </a:prstGeom>
          </p:spPr>
          <p:txBody>
            <a:bodyPr anchor="ctr" rtlCol="false" tIns="50800" lIns="50800" bIns="50800" rIns="50800"/>
            <a:lstStyle/>
            <a:p>
              <a:pPr algn="r">
                <a:lnSpc>
                  <a:spcPts val="2261"/>
                </a:lnSpc>
              </a:pPr>
            </a:p>
          </p:txBody>
        </p:sp>
      </p:grpSp>
      <p:grpSp>
        <p:nvGrpSpPr>
          <p:cNvPr name="Group 15" id="15"/>
          <p:cNvGrpSpPr/>
          <p:nvPr/>
        </p:nvGrpSpPr>
        <p:grpSpPr>
          <a:xfrm rot="0">
            <a:off x="1028700" y="1454973"/>
            <a:ext cx="7381134" cy="584010"/>
            <a:chOff x="0" y="0"/>
            <a:chExt cx="9841512" cy="778680"/>
          </a:xfrm>
        </p:grpSpPr>
        <p:sp>
          <p:nvSpPr>
            <p:cNvPr name="Freeform 16" id="16"/>
            <p:cNvSpPr/>
            <p:nvPr/>
          </p:nvSpPr>
          <p:spPr>
            <a:xfrm flipH="false" flipV="false" rot="0">
              <a:off x="0" y="106954"/>
              <a:ext cx="493647" cy="553882"/>
            </a:xfrm>
            <a:custGeom>
              <a:avLst/>
              <a:gdLst/>
              <a:ahLst/>
              <a:cxnLst/>
              <a:rect r="r" b="b" t="t" l="l"/>
              <a:pathLst>
                <a:path h="553882" w="493647">
                  <a:moveTo>
                    <a:pt x="0" y="0"/>
                  </a:moveTo>
                  <a:lnTo>
                    <a:pt x="493647" y="0"/>
                  </a:lnTo>
                  <a:lnTo>
                    <a:pt x="493647" y="553882"/>
                  </a:lnTo>
                  <a:lnTo>
                    <a:pt x="0" y="553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018454" y="-76200"/>
              <a:ext cx="8823058" cy="854880"/>
            </a:xfrm>
            <a:prstGeom prst="rect">
              <a:avLst/>
            </a:prstGeom>
          </p:spPr>
          <p:txBody>
            <a:bodyPr anchor="t" rtlCol="false" tIns="0" lIns="0" bIns="0" rIns="0">
              <a:spAutoFit/>
            </a:bodyPr>
            <a:lstStyle/>
            <a:p>
              <a:pPr algn="l">
                <a:lnSpc>
                  <a:spcPts val="5412"/>
                </a:lnSpc>
              </a:pPr>
              <a:r>
                <a:rPr lang="en-US" sz="3866" b="true">
                  <a:solidFill>
                    <a:srgbClr val="FFFFFF"/>
                  </a:solidFill>
                  <a:latin typeface="Cerebri Bold"/>
                  <a:ea typeface="Cerebri Bold"/>
                  <a:cs typeface="Cerebri Bold"/>
                  <a:sym typeface="Cerebri Bold"/>
                </a:rPr>
                <a:t>Teori Konstruktivisme</a:t>
              </a:r>
            </a:p>
          </p:txBody>
        </p:sp>
      </p:grpSp>
      <p:sp>
        <p:nvSpPr>
          <p:cNvPr name="TextBox 18" id="18"/>
          <p:cNvSpPr txBox="true"/>
          <p:nvPr/>
        </p:nvSpPr>
        <p:spPr>
          <a:xfrm rot="0">
            <a:off x="1506043" y="2541423"/>
            <a:ext cx="6285984" cy="5699198"/>
          </a:xfrm>
          <a:prstGeom prst="rect">
            <a:avLst/>
          </a:prstGeom>
        </p:spPr>
        <p:txBody>
          <a:bodyPr anchor="t" rtlCol="false" tIns="0" lIns="0" bIns="0" rIns="0">
            <a:spAutoFit/>
          </a:bodyPr>
          <a:lstStyle/>
          <a:p>
            <a:pPr algn="just">
              <a:lnSpc>
                <a:spcPts val="4545"/>
              </a:lnSpc>
            </a:pPr>
            <a:r>
              <a:rPr lang="en-US" sz="3247">
                <a:solidFill>
                  <a:srgbClr val="FFFFFF"/>
                </a:solidFill>
                <a:latin typeface="Cerebri"/>
                <a:ea typeface="Cerebri"/>
                <a:cs typeface="Cerebri"/>
                <a:sym typeface="Cerebri"/>
              </a:rPr>
              <a:t>Teori konstruktivisme menyatakan bahwa pengetahuan dibangun secara aktif oleh siswa melalui pengalaman dan interaksi. Siswa berperan aktif dalam proses belajar, sedangkan guru berfungsi sebagai pembimbing atau fasilitator. Pembelajaran menjadi lebih bermakna karena siswa terlibat langsung.</a:t>
            </a:r>
          </a:p>
        </p:txBody>
      </p:sp>
      <p:sp>
        <p:nvSpPr>
          <p:cNvPr name="TextBox 19" id="19"/>
          <p:cNvSpPr txBox="true"/>
          <p:nvPr/>
        </p:nvSpPr>
        <p:spPr>
          <a:xfrm rot="0">
            <a:off x="10313423" y="2541423"/>
            <a:ext cx="6285984" cy="5699198"/>
          </a:xfrm>
          <a:prstGeom prst="rect">
            <a:avLst/>
          </a:prstGeom>
        </p:spPr>
        <p:txBody>
          <a:bodyPr anchor="t" rtlCol="false" tIns="0" lIns="0" bIns="0" rIns="0">
            <a:spAutoFit/>
          </a:bodyPr>
          <a:lstStyle/>
          <a:p>
            <a:pPr algn="just">
              <a:lnSpc>
                <a:spcPts val="4545"/>
              </a:lnSpc>
            </a:pPr>
            <a:r>
              <a:rPr lang="en-US" sz="3247">
                <a:solidFill>
                  <a:srgbClr val="FFFFFF"/>
                </a:solidFill>
                <a:latin typeface="Cerebri"/>
                <a:ea typeface="Cerebri"/>
                <a:cs typeface="Cerebri"/>
                <a:sym typeface="Cerebri"/>
              </a:rPr>
              <a:t>Teori humanistik menekankan pentingnya perkembangan potensi diri dan kebutuhan emosional siswa. Pembelajaran tidak hanya berfokus pada nilai akademik, tetapi juga pada pembentukan karakter dan rasa percaya diri. Suasana belajar yang nyaman sangat berpengaruh terhadap keberhasilan siswa.</a:t>
            </a:r>
          </a:p>
        </p:txBody>
      </p:sp>
      <p:sp>
        <p:nvSpPr>
          <p:cNvPr name="Freeform 20" id="20"/>
          <p:cNvSpPr/>
          <p:nvPr/>
        </p:nvSpPr>
        <p:spPr>
          <a:xfrm flipH="false" flipV="false" rot="4943990">
            <a:off x="6831968" y="-2770484"/>
            <a:ext cx="3659526" cy="4775890"/>
          </a:xfrm>
          <a:custGeom>
            <a:avLst/>
            <a:gdLst/>
            <a:ahLst/>
            <a:cxnLst/>
            <a:rect r="r" b="b" t="t" l="l"/>
            <a:pathLst>
              <a:path h="4775890" w="3659526">
                <a:moveTo>
                  <a:pt x="0" y="0"/>
                </a:moveTo>
                <a:lnTo>
                  <a:pt x="3659526" y="0"/>
                </a:lnTo>
                <a:lnTo>
                  <a:pt x="3659526" y="4775891"/>
                </a:lnTo>
                <a:lnTo>
                  <a:pt x="0" y="4775891"/>
                </a:lnTo>
                <a:lnTo>
                  <a:pt x="0" y="0"/>
                </a:lnTo>
                <a:close/>
              </a:path>
            </a:pathLst>
          </a:custGeom>
          <a:blipFill>
            <a:blip r:embed="rId8">
              <a:alphaModFix amt="60000"/>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296" r="0" b="-6296"/>
            </a:stretch>
          </a:blipFill>
        </p:spPr>
      </p:sp>
      <p:sp>
        <p:nvSpPr>
          <p:cNvPr name="Freeform 3" id="3"/>
          <p:cNvSpPr/>
          <p:nvPr/>
        </p:nvSpPr>
        <p:spPr>
          <a:xfrm flipH="false" flipV="true" rot="0">
            <a:off x="-5582982" y="6594116"/>
            <a:ext cx="8607607" cy="6168785"/>
          </a:xfrm>
          <a:custGeom>
            <a:avLst/>
            <a:gdLst/>
            <a:ahLst/>
            <a:cxnLst/>
            <a:rect r="r" b="b" t="t" l="l"/>
            <a:pathLst>
              <a:path h="6168785" w="8607607">
                <a:moveTo>
                  <a:pt x="0" y="6168785"/>
                </a:moveTo>
                <a:lnTo>
                  <a:pt x="8607606" y="6168785"/>
                </a:lnTo>
                <a:lnTo>
                  <a:pt x="8607606" y="0"/>
                </a:lnTo>
                <a:lnTo>
                  <a:pt x="0" y="0"/>
                </a:lnTo>
                <a:lnTo>
                  <a:pt x="0" y="6168785"/>
                </a:lnTo>
                <a:close/>
              </a:path>
            </a:pathLst>
          </a:custGeom>
          <a:blipFill>
            <a:blip r:embed="rId3">
              <a:alphaModFix amt="41000"/>
            </a:blip>
            <a:stretch>
              <a:fillRect l="0" t="0" r="0" b="0"/>
            </a:stretch>
          </a:blipFill>
        </p:spPr>
      </p:sp>
      <p:sp>
        <p:nvSpPr>
          <p:cNvPr name="Freeform 4" id="4"/>
          <p:cNvSpPr/>
          <p:nvPr/>
        </p:nvSpPr>
        <p:spPr>
          <a:xfrm flipH="false" flipV="false" rot="0">
            <a:off x="8131025" y="6088142"/>
            <a:ext cx="5114534" cy="6674759"/>
          </a:xfrm>
          <a:custGeom>
            <a:avLst/>
            <a:gdLst/>
            <a:ahLst/>
            <a:cxnLst/>
            <a:rect r="r" b="b" t="t" l="l"/>
            <a:pathLst>
              <a:path h="6674759" w="5114534">
                <a:moveTo>
                  <a:pt x="0" y="0"/>
                </a:moveTo>
                <a:lnTo>
                  <a:pt x="5114534" y="0"/>
                </a:lnTo>
                <a:lnTo>
                  <a:pt x="5114534" y="6674759"/>
                </a:lnTo>
                <a:lnTo>
                  <a:pt x="0" y="6674759"/>
                </a:lnTo>
                <a:lnTo>
                  <a:pt x="0" y="0"/>
                </a:lnTo>
                <a:close/>
              </a:path>
            </a:pathLst>
          </a:custGeom>
          <a:blipFill>
            <a:blip r:embed="rId4">
              <a:alphaModFix amt="60000"/>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2707962" y="3072709"/>
            <a:ext cx="4206446" cy="5623662"/>
            <a:chOff x="0" y="0"/>
            <a:chExt cx="607967" cy="812800"/>
          </a:xfrm>
        </p:grpSpPr>
        <p:sp>
          <p:nvSpPr>
            <p:cNvPr name="Freeform 6" id="6"/>
            <p:cNvSpPr/>
            <p:nvPr/>
          </p:nvSpPr>
          <p:spPr>
            <a:xfrm flipH="false" flipV="false" rot="0">
              <a:off x="0" y="0"/>
              <a:ext cx="607967" cy="812800"/>
            </a:xfrm>
            <a:custGeom>
              <a:avLst/>
              <a:gdLst/>
              <a:ahLst/>
              <a:cxnLst/>
              <a:rect r="r" b="b" t="t" l="l"/>
              <a:pathLst>
                <a:path h="812800" w="607967">
                  <a:moveTo>
                    <a:pt x="16564" y="0"/>
                  </a:moveTo>
                  <a:lnTo>
                    <a:pt x="591402" y="0"/>
                  </a:lnTo>
                  <a:cubicBezTo>
                    <a:pt x="595796" y="0"/>
                    <a:pt x="600009" y="1745"/>
                    <a:pt x="603115" y="4852"/>
                  </a:cubicBezTo>
                  <a:cubicBezTo>
                    <a:pt x="606222" y="7958"/>
                    <a:pt x="607967" y="12171"/>
                    <a:pt x="607967" y="16564"/>
                  </a:cubicBezTo>
                  <a:lnTo>
                    <a:pt x="607967" y="796236"/>
                  </a:lnTo>
                  <a:cubicBezTo>
                    <a:pt x="607967" y="805384"/>
                    <a:pt x="600551" y="812800"/>
                    <a:pt x="591402" y="812800"/>
                  </a:cubicBezTo>
                  <a:lnTo>
                    <a:pt x="16564" y="812800"/>
                  </a:lnTo>
                  <a:cubicBezTo>
                    <a:pt x="7416" y="812800"/>
                    <a:pt x="0" y="805384"/>
                    <a:pt x="0" y="796236"/>
                  </a:cubicBezTo>
                  <a:lnTo>
                    <a:pt x="0" y="16564"/>
                  </a:lnTo>
                  <a:cubicBezTo>
                    <a:pt x="0" y="7416"/>
                    <a:pt x="7416" y="0"/>
                    <a:pt x="16564" y="0"/>
                  </a:cubicBezTo>
                  <a:close/>
                </a:path>
              </a:pathLst>
            </a:custGeom>
            <a:blipFill>
              <a:blip r:embed="rId6"/>
              <a:stretch>
                <a:fillRect l="-10988" t="-13215" r="-8650" b="-20896"/>
              </a:stretch>
            </a:blipFill>
          </p:spPr>
        </p:sp>
      </p:grpSp>
      <p:grpSp>
        <p:nvGrpSpPr>
          <p:cNvPr name="Group 7" id="7"/>
          <p:cNvGrpSpPr/>
          <p:nvPr/>
        </p:nvGrpSpPr>
        <p:grpSpPr>
          <a:xfrm rot="0">
            <a:off x="1345403" y="5721849"/>
            <a:ext cx="10990550" cy="2974521"/>
            <a:chOff x="0" y="0"/>
            <a:chExt cx="1647754" cy="445954"/>
          </a:xfrm>
        </p:grpSpPr>
        <p:sp>
          <p:nvSpPr>
            <p:cNvPr name="Freeform 8" id="8"/>
            <p:cNvSpPr/>
            <p:nvPr/>
          </p:nvSpPr>
          <p:spPr>
            <a:xfrm flipH="false" flipV="false" rot="0">
              <a:off x="0" y="0"/>
              <a:ext cx="1647754" cy="445954"/>
            </a:xfrm>
            <a:custGeom>
              <a:avLst/>
              <a:gdLst/>
              <a:ahLst/>
              <a:cxnLst/>
              <a:rect r="r" b="b" t="t" l="l"/>
              <a:pathLst>
                <a:path h="445954" w="1647754">
                  <a:moveTo>
                    <a:pt x="6340" y="0"/>
                  </a:moveTo>
                  <a:lnTo>
                    <a:pt x="1641414" y="0"/>
                  </a:lnTo>
                  <a:cubicBezTo>
                    <a:pt x="1643096" y="0"/>
                    <a:pt x="1644708" y="668"/>
                    <a:pt x="1645897" y="1857"/>
                  </a:cubicBezTo>
                  <a:cubicBezTo>
                    <a:pt x="1647086" y="3046"/>
                    <a:pt x="1647754" y="4658"/>
                    <a:pt x="1647754" y="6340"/>
                  </a:cubicBezTo>
                  <a:lnTo>
                    <a:pt x="1647754" y="439614"/>
                  </a:lnTo>
                  <a:cubicBezTo>
                    <a:pt x="1647754" y="441296"/>
                    <a:pt x="1647086" y="442908"/>
                    <a:pt x="1645897" y="444097"/>
                  </a:cubicBezTo>
                  <a:cubicBezTo>
                    <a:pt x="1644708" y="445286"/>
                    <a:pt x="1643096" y="445954"/>
                    <a:pt x="1641414" y="445954"/>
                  </a:cubicBezTo>
                  <a:lnTo>
                    <a:pt x="6340" y="445954"/>
                  </a:lnTo>
                  <a:cubicBezTo>
                    <a:pt x="4658" y="445954"/>
                    <a:pt x="3046" y="445286"/>
                    <a:pt x="1857" y="444097"/>
                  </a:cubicBezTo>
                  <a:cubicBezTo>
                    <a:pt x="668" y="442908"/>
                    <a:pt x="0" y="441296"/>
                    <a:pt x="0" y="439614"/>
                  </a:cubicBezTo>
                  <a:lnTo>
                    <a:pt x="0" y="6340"/>
                  </a:lnTo>
                  <a:cubicBezTo>
                    <a:pt x="0" y="4658"/>
                    <a:pt x="668" y="3046"/>
                    <a:pt x="1857" y="1857"/>
                  </a:cubicBezTo>
                  <a:cubicBezTo>
                    <a:pt x="3046" y="668"/>
                    <a:pt x="4658" y="0"/>
                    <a:pt x="6340" y="0"/>
                  </a:cubicBezTo>
                  <a:close/>
                </a:path>
              </a:pathLst>
            </a:custGeom>
            <a:blipFill>
              <a:blip r:embed="rId7"/>
              <a:stretch>
                <a:fillRect l="0" t="-94976" r="0" b="-51574"/>
              </a:stretch>
            </a:blipFill>
          </p:spPr>
        </p:sp>
      </p:grpSp>
      <p:sp>
        <p:nvSpPr>
          <p:cNvPr name="Freeform 9" id="9"/>
          <p:cNvSpPr/>
          <p:nvPr/>
        </p:nvSpPr>
        <p:spPr>
          <a:xfrm flipH="false" flipV="false" rot="0">
            <a:off x="15514316" y="-1874972"/>
            <a:ext cx="5931600" cy="5931600"/>
          </a:xfrm>
          <a:custGeom>
            <a:avLst/>
            <a:gdLst/>
            <a:ahLst/>
            <a:cxnLst/>
            <a:rect r="r" b="b" t="t" l="l"/>
            <a:pathLst>
              <a:path h="5931600" w="5931600">
                <a:moveTo>
                  <a:pt x="0" y="0"/>
                </a:moveTo>
                <a:lnTo>
                  <a:pt x="5931599" y="0"/>
                </a:lnTo>
                <a:lnTo>
                  <a:pt x="5931599" y="5931599"/>
                </a:lnTo>
                <a:lnTo>
                  <a:pt x="0" y="5931599"/>
                </a:lnTo>
                <a:lnTo>
                  <a:pt x="0" y="0"/>
                </a:lnTo>
                <a:close/>
              </a:path>
            </a:pathLst>
          </a:custGeom>
          <a:blipFill>
            <a:blip r:embed="rId8">
              <a:alphaModFix amt="74000"/>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219183" y="4332224"/>
            <a:ext cx="2052752" cy="4230493"/>
          </a:xfrm>
          <a:custGeom>
            <a:avLst/>
            <a:gdLst/>
            <a:ahLst/>
            <a:cxnLst/>
            <a:rect r="r" b="b" t="t" l="l"/>
            <a:pathLst>
              <a:path h="4230493" w="2052752">
                <a:moveTo>
                  <a:pt x="0" y="0"/>
                </a:moveTo>
                <a:lnTo>
                  <a:pt x="2052752" y="0"/>
                </a:lnTo>
                <a:lnTo>
                  <a:pt x="2052752" y="4230493"/>
                </a:lnTo>
                <a:lnTo>
                  <a:pt x="0" y="4230493"/>
                </a:lnTo>
                <a:lnTo>
                  <a:pt x="0" y="0"/>
                </a:lnTo>
                <a:close/>
              </a:path>
            </a:pathLst>
          </a:custGeom>
          <a:blipFill>
            <a:blip r:embed="rId10"/>
            <a:stretch>
              <a:fillRect l="0" t="-48964" r="-150234" b="-33001"/>
            </a:stretch>
          </a:blipFill>
        </p:spPr>
      </p:sp>
      <p:sp>
        <p:nvSpPr>
          <p:cNvPr name="TextBox 11" id="11"/>
          <p:cNvSpPr txBox="true"/>
          <p:nvPr/>
        </p:nvSpPr>
        <p:spPr>
          <a:xfrm rot="0">
            <a:off x="1345403" y="1181100"/>
            <a:ext cx="6523399" cy="1113322"/>
          </a:xfrm>
          <a:prstGeom prst="rect">
            <a:avLst/>
          </a:prstGeom>
        </p:spPr>
        <p:txBody>
          <a:bodyPr anchor="t" rtlCol="false" tIns="0" lIns="0" bIns="0" rIns="0">
            <a:spAutoFit/>
          </a:bodyPr>
          <a:lstStyle/>
          <a:p>
            <a:pPr algn="l">
              <a:lnSpc>
                <a:spcPts val="8395"/>
              </a:lnSpc>
            </a:pPr>
            <a:r>
              <a:rPr lang="en-US" sz="8312" b="true">
                <a:solidFill>
                  <a:srgbClr val="FFDF55"/>
                </a:solidFill>
                <a:latin typeface="Cerebri Bold"/>
                <a:ea typeface="Cerebri Bold"/>
                <a:cs typeface="Cerebri Bold"/>
                <a:sym typeface="Cerebri Bold"/>
              </a:rPr>
              <a:t>Kesimpulan </a:t>
            </a:r>
          </a:p>
        </p:txBody>
      </p:sp>
      <p:sp>
        <p:nvSpPr>
          <p:cNvPr name="TextBox 12" id="12"/>
          <p:cNvSpPr txBox="true"/>
          <p:nvPr/>
        </p:nvSpPr>
        <p:spPr>
          <a:xfrm rot="0">
            <a:off x="1345403" y="2341669"/>
            <a:ext cx="10990550" cy="1990554"/>
          </a:xfrm>
          <a:prstGeom prst="rect">
            <a:avLst/>
          </a:prstGeom>
        </p:spPr>
        <p:txBody>
          <a:bodyPr anchor="t" rtlCol="false" tIns="0" lIns="0" bIns="0" rIns="0">
            <a:spAutoFit/>
          </a:bodyPr>
          <a:lstStyle/>
          <a:p>
            <a:pPr algn="just">
              <a:lnSpc>
                <a:spcPts val="2634"/>
              </a:lnSpc>
            </a:pPr>
            <a:r>
              <a:rPr lang="en-US" sz="1881">
                <a:solidFill>
                  <a:srgbClr val="FFFFFF"/>
                </a:solidFill>
                <a:latin typeface="Cerebri"/>
                <a:ea typeface="Cerebri"/>
                <a:cs typeface="Cerebri"/>
                <a:sym typeface="Cerebri"/>
              </a:rPr>
              <a:t>Psikologi pendidikan merupakan ilmu yang mempelajari proses belajar serta berbagai faktor yang memengaruhi perkembangan peserta didik. Melalui pemahaman tentang teori-teori belajar seperti behaviorisme, kognitivisme, konstruktivisme, dan humanistik, dapat diketahui bahwa belajar tidak hanya berkaitan dengan perubahan perilaku, tetapi juga melibatkan proses berpikir, pengalaman, dan perkembangan kepribadian. Dengan memahami dan menerapkan prinsip psikologi pendidikan, proses pembelajaran dapat berlangsung lebih efektif, bermakna, dan sesuai dengan kebutuhan siswa. </a:t>
            </a:r>
          </a:p>
        </p:txBody>
      </p:sp>
      <p:grpSp>
        <p:nvGrpSpPr>
          <p:cNvPr name="Group 13" id="13"/>
          <p:cNvGrpSpPr/>
          <p:nvPr/>
        </p:nvGrpSpPr>
        <p:grpSpPr>
          <a:xfrm rot="0">
            <a:off x="1345403" y="4579874"/>
            <a:ext cx="10990550" cy="725551"/>
            <a:chOff x="0" y="0"/>
            <a:chExt cx="1647754" cy="108778"/>
          </a:xfrm>
        </p:grpSpPr>
        <p:sp>
          <p:nvSpPr>
            <p:cNvPr name="Freeform 14" id="14"/>
            <p:cNvSpPr/>
            <p:nvPr/>
          </p:nvSpPr>
          <p:spPr>
            <a:xfrm flipH="false" flipV="false" rot="0">
              <a:off x="0" y="0"/>
              <a:ext cx="1647754" cy="108778"/>
            </a:xfrm>
            <a:custGeom>
              <a:avLst/>
              <a:gdLst/>
              <a:ahLst/>
              <a:cxnLst/>
              <a:rect r="r" b="b" t="t" l="l"/>
              <a:pathLst>
                <a:path h="108778" w="1647754">
                  <a:moveTo>
                    <a:pt x="6340" y="0"/>
                  </a:moveTo>
                  <a:lnTo>
                    <a:pt x="1641414" y="0"/>
                  </a:lnTo>
                  <a:cubicBezTo>
                    <a:pt x="1643096" y="0"/>
                    <a:pt x="1644708" y="668"/>
                    <a:pt x="1645897" y="1857"/>
                  </a:cubicBezTo>
                  <a:cubicBezTo>
                    <a:pt x="1647086" y="3046"/>
                    <a:pt x="1647754" y="4658"/>
                    <a:pt x="1647754" y="6340"/>
                  </a:cubicBezTo>
                  <a:lnTo>
                    <a:pt x="1647754" y="102438"/>
                  </a:lnTo>
                  <a:cubicBezTo>
                    <a:pt x="1647754" y="104120"/>
                    <a:pt x="1647086" y="105732"/>
                    <a:pt x="1645897" y="106921"/>
                  </a:cubicBezTo>
                  <a:cubicBezTo>
                    <a:pt x="1644708" y="108110"/>
                    <a:pt x="1643096" y="108778"/>
                    <a:pt x="1641414" y="108778"/>
                  </a:cubicBezTo>
                  <a:lnTo>
                    <a:pt x="6340" y="108778"/>
                  </a:lnTo>
                  <a:cubicBezTo>
                    <a:pt x="4658" y="108778"/>
                    <a:pt x="3046" y="108110"/>
                    <a:pt x="1857" y="106921"/>
                  </a:cubicBezTo>
                  <a:cubicBezTo>
                    <a:pt x="668" y="105732"/>
                    <a:pt x="0" y="104120"/>
                    <a:pt x="0" y="102438"/>
                  </a:cubicBezTo>
                  <a:lnTo>
                    <a:pt x="0" y="6340"/>
                  </a:lnTo>
                  <a:cubicBezTo>
                    <a:pt x="0" y="4658"/>
                    <a:pt x="668" y="3046"/>
                    <a:pt x="1857" y="1857"/>
                  </a:cubicBezTo>
                  <a:cubicBezTo>
                    <a:pt x="3046" y="668"/>
                    <a:pt x="4658" y="0"/>
                    <a:pt x="6340" y="0"/>
                  </a:cubicBezTo>
                  <a:close/>
                </a:path>
              </a:pathLst>
            </a:custGeom>
            <a:blipFill>
              <a:blip r:embed="rId7"/>
              <a:stretch>
                <a:fillRect l="0" t="-237716" r="0" b="-673058"/>
              </a:stretch>
            </a:blipFill>
          </p:spPr>
        </p:sp>
      </p:grpSp>
      <p:sp>
        <p:nvSpPr>
          <p:cNvPr name="AutoShape 15" id="15"/>
          <p:cNvSpPr/>
          <p:nvPr/>
        </p:nvSpPr>
        <p:spPr>
          <a:xfrm flipV="true">
            <a:off x="7766500" y="1661561"/>
            <a:ext cx="9147908" cy="28575"/>
          </a:xfrm>
          <a:prstGeom prst="line">
            <a:avLst/>
          </a:prstGeom>
          <a:ln cap="flat" w="76200">
            <a:solidFill>
              <a:srgbClr val="FFDF55"/>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444" r="0" b="-3444"/>
            </a:stretch>
          </a:blipFill>
        </p:spPr>
      </p:sp>
      <p:sp>
        <p:nvSpPr>
          <p:cNvPr name="Freeform 3" id="3"/>
          <p:cNvSpPr/>
          <p:nvPr/>
        </p:nvSpPr>
        <p:spPr>
          <a:xfrm flipH="false" flipV="true" rot="0">
            <a:off x="-5395560" y="6274199"/>
            <a:ext cx="8607607" cy="6168785"/>
          </a:xfrm>
          <a:custGeom>
            <a:avLst/>
            <a:gdLst/>
            <a:ahLst/>
            <a:cxnLst/>
            <a:rect r="r" b="b" t="t" l="l"/>
            <a:pathLst>
              <a:path h="6168785" w="8607607">
                <a:moveTo>
                  <a:pt x="0" y="6168785"/>
                </a:moveTo>
                <a:lnTo>
                  <a:pt x="8607606" y="6168785"/>
                </a:lnTo>
                <a:lnTo>
                  <a:pt x="8607606" y="0"/>
                </a:lnTo>
                <a:lnTo>
                  <a:pt x="0" y="0"/>
                </a:lnTo>
                <a:lnTo>
                  <a:pt x="0" y="6168785"/>
                </a:lnTo>
                <a:close/>
              </a:path>
            </a:pathLst>
          </a:custGeom>
          <a:blipFill>
            <a:blip r:embed="rId3">
              <a:alphaModFix amt="41000"/>
            </a:blip>
            <a:stretch>
              <a:fillRect l="0" t="0" r="0" b="0"/>
            </a:stretch>
          </a:blipFill>
        </p:spPr>
      </p:sp>
      <p:sp>
        <p:nvSpPr>
          <p:cNvPr name="Freeform 4" id="4"/>
          <p:cNvSpPr/>
          <p:nvPr/>
        </p:nvSpPr>
        <p:spPr>
          <a:xfrm flipH="false" flipV="false" rot="0">
            <a:off x="15668532" y="8316948"/>
            <a:ext cx="3181537" cy="2378199"/>
          </a:xfrm>
          <a:custGeom>
            <a:avLst/>
            <a:gdLst/>
            <a:ahLst/>
            <a:cxnLst/>
            <a:rect r="r" b="b" t="t" l="l"/>
            <a:pathLst>
              <a:path h="2378199" w="3181537">
                <a:moveTo>
                  <a:pt x="0" y="0"/>
                </a:moveTo>
                <a:lnTo>
                  <a:pt x="3181536" y="0"/>
                </a:lnTo>
                <a:lnTo>
                  <a:pt x="3181536" y="2378199"/>
                </a:lnTo>
                <a:lnTo>
                  <a:pt x="0" y="2378199"/>
                </a:lnTo>
                <a:lnTo>
                  <a:pt x="0" y="0"/>
                </a:lnTo>
                <a:close/>
              </a:path>
            </a:pathLst>
          </a:custGeom>
          <a:blipFill>
            <a:blip r:embed="rId4">
              <a:alphaModFix amt="32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077511" y="228233"/>
            <a:ext cx="8683826" cy="8083853"/>
          </a:xfrm>
          <a:custGeom>
            <a:avLst/>
            <a:gdLst/>
            <a:ahLst/>
            <a:cxnLst/>
            <a:rect r="r" b="b" t="t" l="l"/>
            <a:pathLst>
              <a:path h="8083853" w="8683826">
                <a:moveTo>
                  <a:pt x="0" y="0"/>
                </a:moveTo>
                <a:lnTo>
                  <a:pt x="8683826" y="0"/>
                </a:lnTo>
                <a:lnTo>
                  <a:pt x="8683826" y="8083853"/>
                </a:lnTo>
                <a:lnTo>
                  <a:pt x="0" y="8083853"/>
                </a:lnTo>
                <a:lnTo>
                  <a:pt x="0" y="0"/>
                </a:lnTo>
                <a:close/>
              </a:path>
            </a:pathLst>
          </a:custGeom>
          <a:blipFill>
            <a:blip r:embed="rId6">
              <a:alphaModFix amt="20999"/>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882627" y="-2447566"/>
            <a:ext cx="6472654" cy="6472654"/>
          </a:xfrm>
          <a:custGeom>
            <a:avLst/>
            <a:gdLst/>
            <a:ahLst/>
            <a:cxnLst/>
            <a:rect r="r" b="b" t="t" l="l"/>
            <a:pathLst>
              <a:path h="6472654" w="6472654">
                <a:moveTo>
                  <a:pt x="0" y="0"/>
                </a:moveTo>
                <a:lnTo>
                  <a:pt x="6472654" y="0"/>
                </a:lnTo>
                <a:lnTo>
                  <a:pt x="6472654" y="6472654"/>
                </a:lnTo>
                <a:lnTo>
                  <a:pt x="0" y="64726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p:nvPr/>
        </p:nvGrpSpPr>
        <p:grpSpPr>
          <a:xfrm rot="0">
            <a:off x="1304124" y="3461523"/>
            <a:ext cx="16230600" cy="3363954"/>
            <a:chOff x="0" y="0"/>
            <a:chExt cx="21640800" cy="4485272"/>
          </a:xfrm>
        </p:grpSpPr>
        <p:sp>
          <p:nvSpPr>
            <p:cNvPr name="TextBox 8" id="8"/>
            <p:cNvSpPr txBox="true"/>
            <p:nvPr/>
          </p:nvSpPr>
          <p:spPr>
            <a:xfrm rot="0">
              <a:off x="1908409" y="314325"/>
              <a:ext cx="17823983" cy="3098503"/>
            </a:xfrm>
            <a:prstGeom prst="rect">
              <a:avLst/>
            </a:prstGeom>
          </p:spPr>
          <p:txBody>
            <a:bodyPr anchor="t" rtlCol="false" tIns="0" lIns="0" bIns="0" rIns="0">
              <a:spAutoFit/>
            </a:bodyPr>
            <a:lstStyle/>
            <a:p>
              <a:pPr algn="ctr">
                <a:lnSpc>
                  <a:spcPts val="17091"/>
                </a:lnSpc>
              </a:pPr>
              <a:r>
                <a:rPr lang="en-US" sz="16922" b="true">
                  <a:solidFill>
                    <a:srgbClr val="FFDF55"/>
                  </a:solidFill>
                  <a:latin typeface="Cerebri Bold"/>
                  <a:ea typeface="Cerebri Bold"/>
                  <a:cs typeface="Cerebri Bold"/>
                  <a:sym typeface="Cerebri Bold"/>
                </a:rPr>
                <a:t>Thank You</a:t>
              </a:r>
            </a:p>
          </p:txBody>
        </p:sp>
        <p:sp>
          <p:nvSpPr>
            <p:cNvPr name="TextBox 9" id="9"/>
            <p:cNvSpPr txBox="true"/>
            <p:nvPr/>
          </p:nvSpPr>
          <p:spPr>
            <a:xfrm rot="0">
              <a:off x="0" y="2841036"/>
              <a:ext cx="21640800" cy="1644236"/>
            </a:xfrm>
            <a:prstGeom prst="rect">
              <a:avLst/>
            </a:prstGeom>
          </p:spPr>
          <p:txBody>
            <a:bodyPr anchor="t" rtlCol="false" tIns="0" lIns="0" bIns="0" rIns="0">
              <a:spAutoFit/>
            </a:bodyPr>
            <a:lstStyle/>
            <a:p>
              <a:pPr algn="ctr">
                <a:lnSpc>
                  <a:spcPts val="5018"/>
                </a:lnSpc>
              </a:pPr>
              <a:r>
                <a:rPr lang="en-US" sz="3584">
                  <a:solidFill>
                    <a:srgbClr val="FFFFFF"/>
                  </a:solidFill>
                  <a:latin typeface="Cerebri"/>
                  <a:ea typeface="Cerebri"/>
                  <a:cs typeface="Cerebri"/>
                  <a:sym typeface="Cerebri"/>
                </a:rPr>
                <a:t>"Pendidikan bukan sekadar memindahkan ilmu, tetapi menyalakan potensi yang sudah ada dalam diri setiap peserta didik."</a:t>
              </a:r>
            </a:p>
          </p:txBody>
        </p:sp>
      </p:grpSp>
      <p:sp>
        <p:nvSpPr>
          <p:cNvPr name="Freeform 10" id="10"/>
          <p:cNvSpPr/>
          <p:nvPr/>
        </p:nvSpPr>
        <p:spPr>
          <a:xfrm flipH="false" flipV="false" rot="0">
            <a:off x="-2235806" y="-400560"/>
            <a:ext cx="5114534" cy="6674759"/>
          </a:xfrm>
          <a:custGeom>
            <a:avLst/>
            <a:gdLst/>
            <a:ahLst/>
            <a:cxnLst/>
            <a:rect r="r" b="b" t="t" l="l"/>
            <a:pathLst>
              <a:path h="6674759" w="5114534">
                <a:moveTo>
                  <a:pt x="0" y="0"/>
                </a:moveTo>
                <a:lnTo>
                  <a:pt x="5114534" y="0"/>
                </a:lnTo>
                <a:lnTo>
                  <a:pt x="5114534" y="6674759"/>
                </a:lnTo>
                <a:lnTo>
                  <a:pt x="0" y="6674759"/>
                </a:lnTo>
                <a:lnTo>
                  <a:pt x="0" y="0"/>
                </a:lnTo>
                <a:close/>
              </a:path>
            </a:pathLst>
          </a:custGeom>
          <a:blipFill>
            <a:blip r:embed="rId10">
              <a:alphaModFix amt="6000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DAHB5gMI4Q8</dc:identifier>
  <dcterms:modified xsi:type="dcterms:W3CDTF">2011-08-01T06:04:30Z</dcterms:modified>
  <cp:revision>1</cp:revision>
  <dc:title>Green and Yellow Modern Business Report Presentation</dc:title>
</cp:coreProperties>
</file>