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ore Sugar" charset="1" panose="00000000000000000000"/>
      <p:regular r:id="rId16"/>
    </p:embeddedFont>
    <p:embeddedFont>
      <p:font typeface="Caveat Brush" charset="1" panose="00000000000000000000"/>
      <p:regular r:id="rId17"/>
    </p:embeddedFont>
    <p:embeddedFont>
      <p:font typeface="One Little Font" charset="1" panose="00000500000000000000"/>
      <p:regular r:id="rId18"/>
    </p:embeddedFont>
    <p:embeddedFont>
      <p:font typeface="Darker Grotesque Bold" charset="1" panose="00000000000000000000"/>
      <p:regular r:id="rId19"/>
    </p:embeddedFont>
    <p:embeddedFont>
      <p:font typeface="One Little Font Bold" charset="1" panose="00000800000000000000"/>
      <p:regular r:id="rId20"/>
    </p:embeddedFont>
    <p:embeddedFont>
      <p:font typeface="Glacial Indifference Bold" charset="1" panose="00000800000000000000"/>
      <p:regular r:id="rId21"/>
    </p:embeddedFont>
    <p:embeddedFont>
      <p:font typeface="Poppins" charset="1" panose="00000500000000000000"/>
      <p:regular r:id="rId22"/>
    </p:embeddedFont>
    <p:embeddedFont>
      <p:font typeface="Adlery Pro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42631">
            <a:off x="-1581105" y="6710204"/>
            <a:ext cx="6107310" cy="4114800"/>
          </a:xfrm>
          <a:custGeom>
            <a:avLst/>
            <a:gdLst/>
            <a:ahLst/>
            <a:cxnLst/>
            <a:rect r="r" b="b" t="t" l="l"/>
            <a:pathLst>
              <a:path h="4114800" w="6107310">
                <a:moveTo>
                  <a:pt x="6107310" y="0"/>
                </a:moveTo>
                <a:lnTo>
                  <a:pt x="0" y="0"/>
                </a:lnTo>
                <a:lnTo>
                  <a:pt x="0" y="4114800"/>
                </a:lnTo>
                <a:lnTo>
                  <a:pt x="6107310" y="4114800"/>
                </a:lnTo>
                <a:lnTo>
                  <a:pt x="61073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314">
            <a:off x="1781966" y="1807359"/>
            <a:ext cx="14633248" cy="7098123"/>
          </a:xfrm>
          <a:custGeom>
            <a:avLst/>
            <a:gdLst/>
            <a:ahLst/>
            <a:cxnLst/>
            <a:rect r="r" b="b" t="t" l="l"/>
            <a:pathLst>
              <a:path h="7098123" w="14633248">
                <a:moveTo>
                  <a:pt x="0" y="0"/>
                </a:moveTo>
                <a:lnTo>
                  <a:pt x="14633248" y="0"/>
                </a:lnTo>
                <a:lnTo>
                  <a:pt x="14633248" y="7098123"/>
                </a:lnTo>
                <a:lnTo>
                  <a:pt x="0" y="70981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6" t="0" r="-39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42797">
            <a:off x="578441" y="2606272"/>
            <a:ext cx="1256898" cy="1197981"/>
            <a:chOff x="0" y="0"/>
            <a:chExt cx="812800" cy="774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DDD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51655">
            <a:off x="13669923" y="5637301"/>
            <a:ext cx="1419537" cy="1352996"/>
            <a:chOff x="0" y="0"/>
            <a:chExt cx="812800" cy="774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8B9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1145">
            <a:off x="13603061" y="2029204"/>
            <a:ext cx="3203462" cy="4340750"/>
          </a:xfrm>
          <a:custGeom>
            <a:avLst/>
            <a:gdLst/>
            <a:ahLst/>
            <a:cxnLst/>
            <a:rect r="r" b="b" t="t" l="l"/>
            <a:pathLst>
              <a:path h="4340750" w="3203462">
                <a:moveTo>
                  <a:pt x="0" y="0"/>
                </a:moveTo>
                <a:lnTo>
                  <a:pt x="3203462" y="0"/>
                </a:lnTo>
                <a:lnTo>
                  <a:pt x="3203462" y="4340750"/>
                </a:lnTo>
                <a:lnTo>
                  <a:pt x="0" y="434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5257911" y="-710565"/>
            <a:ext cx="6107310" cy="4114800"/>
          </a:xfrm>
          <a:custGeom>
            <a:avLst/>
            <a:gdLst/>
            <a:ahLst/>
            <a:cxnLst/>
            <a:rect r="r" b="b" t="t" l="l"/>
            <a:pathLst>
              <a:path h="4114800" w="6107310">
                <a:moveTo>
                  <a:pt x="6107310" y="0"/>
                </a:moveTo>
                <a:lnTo>
                  <a:pt x="0" y="0"/>
                </a:lnTo>
                <a:lnTo>
                  <a:pt x="0" y="4114800"/>
                </a:lnTo>
                <a:lnTo>
                  <a:pt x="6107310" y="4114800"/>
                </a:lnTo>
                <a:lnTo>
                  <a:pt x="61073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406815">
            <a:off x="16682127" y="7152950"/>
            <a:ext cx="1040183" cy="991424"/>
            <a:chOff x="0" y="0"/>
            <a:chExt cx="812800" cy="7747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DDD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862899" y="3351699"/>
            <a:ext cx="10562202" cy="20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40"/>
              </a:lnSpc>
            </a:pPr>
            <a:r>
              <a:rPr lang="en-US" sz="11671">
                <a:solidFill>
                  <a:srgbClr val="0F2741"/>
                </a:solidFill>
                <a:latin typeface="More Sugar"/>
                <a:ea typeface="More Sugar"/>
                <a:cs typeface="More Sugar"/>
                <a:sym typeface="More Sugar"/>
              </a:rPr>
              <a:t>Karakteristik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42204" y="4681220"/>
            <a:ext cx="13312772" cy="2397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>
                <a:solidFill>
                  <a:srgbClr val="0F2741"/>
                </a:solidFill>
                <a:latin typeface="Caveat Brush"/>
                <a:ea typeface="Caveat Brush"/>
                <a:cs typeface="Caveat Brush"/>
                <a:sym typeface="Caveat Brush"/>
              </a:rPr>
              <a:t>Peserta Didik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608914" y="952500"/>
            <a:ext cx="907017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A story of admiration and inspiration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93026" y="8545830"/>
            <a:ext cx="981112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Kelompok 3 2025B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42631">
            <a:off x="-1356232" y="7333317"/>
            <a:ext cx="4769864" cy="3213696"/>
          </a:xfrm>
          <a:custGeom>
            <a:avLst/>
            <a:gdLst/>
            <a:ahLst/>
            <a:cxnLst/>
            <a:rect r="r" b="b" t="t" l="l"/>
            <a:pathLst>
              <a:path h="3213696" w="4769864">
                <a:moveTo>
                  <a:pt x="4769864" y="0"/>
                </a:moveTo>
                <a:lnTo>
                  <a:pt x="0" y="0"/>
                </a:lnTo>
                <a:lnTo>
                  <a:pt x="0" y="3213696"/>
                </a:lnTo>
                <a:lnTo>
                  <a:pt x="4769864" y="3213696"/>
                </a:lnTo>
                <a:lnTo>
                  <a:pt x="4769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314">
            <a:off x="1878864" y="2007166"/>
            <a:ext cx="14223334" cy="6899287"/>
          </a:xfrm>
          <a:custGeom>
            <a:avLst/>
            <a:gdLst/>
            <a:ahLst/>
            <a:cxnLst/>
            <a:rect r="r" b="b" t="t" l="l"/>
            <a:pathLst>
              <a:path h="6899287" w="14223334">
                <a:moveTo>
                  <a:pt x="0" y="0"/>
                </a:moveTo>
                <a:lnTo>
                  <a:pt x="14223334" y="0"/>
                </a:lnTo>
                <a:lnTo>
                  <a:pt x="14223334" y="6899287"/>
                </a:lnTo>
                <a:lnTo>
                  <a:pt x="0" y="6899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6" t="0" r="-396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551655">
            <a:off x="11059697" y="1936715"/>
            <a:ext cx="1419241" cy="1352714"/>
            <a:chOff x="0" y="0"/>
            <a:chExt cx="812800" cy="774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8B9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1145">
            <a:off x="14116815" y="1047403"/>
            <a:ext cx="2540006" cy="3441755"/>
          </a:xfrm>
          <a:custGeom>
            <a:avLst/>
            <a:gdLst/>
            <a:ahLst/>
            <a:cxnLst/>
            <a:rect r="r" b="b" t="t" l="l"/>
            <a:pathLst>
              <a:path h="3441755" w="2540006">
                <a:moveTo>
                  <a:pt x="0" y="0"/>
                </a:moveTo>
                <a:lnTo>
                  <a:pt x="2540006" y="0"/>
                </a:lnTo>
                <a:lnTo>
                  <a:pt x="2540006" y="3441756"/>
                </a:lnTo>
                <a:lnTo>
                  <a:pt x="0" y="3441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723542" y="-1101724"/>
            <a:ext cx="6107310" cy="4114800"/>
          </a:xfrm>
          <a:custGeom>
            <a:avLst/>
            <a:gdLst/>
            <a:ahLst/>
            <a:cxnLst/>
            <a:rect r="r" b="b" t="t" l="l"/>
            <a:pathLst>
              <a:path h="4114800" w="6107310">
                <a:moveTo>
                  <a:pt x="6107310" y="0"/>
                </a:moveTo>
                <a:lnTo>
                  <a:pt x="0" y="0"/>
                </a:lnTo>
                <a:lnTo>
                  <a:pt x="0" y="4114800"/>
                </a:lnTo>
                <a:lnTo>
                  <a:pt x="6107310" y="4114800"/>
                </a:lnTo>
                <a:lnTo>
                  <a:pt x="61073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406815">
            <a:off x="15800463" y="7561415"/>
            <a:ext cx="1763637" cy="1680967"/>
            <a:chOff x="0" y="0"/>
            <a:chExt cx="812800" cy="774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DDD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3587658" y="3742058"/>
            <a:ext cx="11799160" cy="2421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0F2741"/>
                </a:solidFill>
                <a:latin typeface="Adlery Pro"/>
                <a:ea typeface="Adlery Pro"/>
                <a:cs typeface="Adlery Pro"/>
                <a:sym typeface="Adlery Pro"/>
              </a:rPr>
              <a:t>Terimakasih </a:t>
            </a:r>
          </a:p>
        </p:txBody>
      </p:sp>
      <p:grpSp>
        <p:nvGrpSpPr>
          <p:cNvPr name="Group 14" id="14"/>
          <p:cNvGrpSpPr/>
          <p:nvPr/>
        </p:nvGrpSpPr>
        <p:grpSpPr>
          <a:xfrm rot="-716176">
            <a:off x="637636" y="1333886"/>
            <a:ext cx="964937" cy="919706"/>
            <a:chOff x="0" y="0"/>
            <a:chExt cx="812800" cy="7747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BE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499647" y="0"/>
            <a:ext cx="15451147" cy="13449097"/>
          </a:xfrm>
          <a:custGeom>
            <a:avLst/>
            <a:gdLst/>
            <a:ahLst/>
            <a:cxnLst/>
            <a:rect r="r" b="b" t="t" l="l"/>
            <a:pathLst>
              <a:path h="13449097" w="15451147">
                <a:moveTo>
                  <a:pt x="15451148" y="0"/>
                </a:moveTo>
                <a:lnTo>
                  <a:pt x="0" y="0"/>
                </a:lnTo>
                <a:lnTo>
                  <a:pt x="0" y="13449097"/>
                </a:lnTo>
                <a:lnTo>
                  <a:pt x="15451148" y="13449097"/>
                </a:lnTo>
                <a:lnTo>
                  <a:pt x="15451148" y="0"/>
                </a:lnTo>
                <a:close/>
              </a:path>
            </a:pathLst>
          </a:custGeom>
          <a:blipFill>
            <a:blip r:embed="rId3"/>
            <a:stretch>
              <a:fillRect l="0" t="-21293" r="-2474" b="-13254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444206" y="-1643088"/>
            <a:ext cx="6107310" cy="4114800"/>
          </a:xfrm>
          <a:custGeom>
            <a:avLst/>
            <a:gdLst/>
            <a:ahLst/>
            <a:cxnLst/>
            <a:rect r="r" b="b" t="t" l="l"/>
            <a:pathLst>
              <a:path h="4114800" w="6107310">
                <a:moveTo>
                  <a:pt x="6107310" y="0"/>
                </a:moveTo>
                <a:lnTo>
                  <a:pt x="0" y="0"/>
                </a:lnTo>
                <a:lnTo>
                  <a:pt x="0" y="4114800"/>
                </a:lnTo>
                <a:lnTo>
                  <a:pt x="6107310" y="4114800"/>
                </a:lnTo>
                <a:lnTo>
                  <a:pt x="61073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223637" y="2174572"/>
            <a:ext cx="1631375" cy="2016118"/>
          </a:xfrm>
          <a:custGeom>
            <a:avLst/>
            <a:gdLst/>
            <a:ahLst/>
            <a:cxnLst/>
            <a:rect r="r" b="b" t="t" l="l"/>
            <a:pathLst>
              <a:path h="2016118" w="1631375">
                <a:moveTo>
                  <a:pt x="0" y="0"/>
                </a:moveTo>
                <a:lnTo>
                  <a:pt x="1631375" y="0"/>
                </a:lnTo>
                <a:lnTo>
                  <a:pt x="1631375" y="2016117"/>
                </a:lnTo>
                <a:lnTo>
                  <a:pt x="0" y="20161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71847" y="2471712"/>
            <a:ext cx="2987453" cy="5821296"/>
          </a:xfrm>
          <a:custGeom>
            <a:avLst/>
            <a:gdLst/>
            <a:ahLst/>
            <a:cxnLst/>
            <a:rect r="r" b="b" t="t" l="l"/>
            <a:pathLst>
              <a:path h="5821296" w="2987453">
                <a:moveTo>
                  <a:pt x="0" y="0"/>
                </a:moveTo>
                <a:lnTo>
                  <a:pt x="2987453" y="0"/>
                </a:lnTo>
                <a:lnTo>
                  <a:pt x="2987453" y="5821296"/>
                </a:lnTo>
                <a:lnTo>
                  <a:pt x="0" y="58212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4397" y="2605062"/>
            <a:ext cx="8021408" cy="1288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1"/>
              </a:lnSpc>
            </a:pPr>
            <a:r>
              <a:rPr lang="en-US" sz="9363">
                <a:solidFill>
                  <a:srgbClr val="0F2741"/>
                </a:solidFill>
                <a:latin typeface="Caveat Brush"/>
                <a:ea typeface="Caveat Brush"/>
                <a:cs typeface="Caveat Brush"/>
                <a:sym typeface="Caveat Brush"/>
              </a:rPr>
              <a:t>Anggota Kelompok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74397" y="4390857"/>
            <a:ext cx="9794379" cy="3601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4"/>
              </a:lnSpc>
            </a:pPr>
            <a:r>
              <a:rPr lang="en-US" sz="5139" b="true">
                <a:solidFill>
                  <a:srgbClr val="0F2741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TRIUR AQILA PUTRI   2513031053</a:t>
            </a:r>
          </a:p>
          <a:p>
            <a:pPr algn="l">
              <a:lnSpc>
                <a:spcPts val="7194"/>
              </a:lnSpc>
            </a:pPr>
            <a:r>
              <a:rPr lang="en-US" sz="5139" b="true">
                <a:solidFill>
                  <a:srgbClr val="0F2741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ALMIRA RAHMA          2513031058</a:t>
            </a:r>
          </a:p>
          <a:p>
            <a:pPr algn="l">
              <a:lnSpc>
                <a:spcPts val="7194"/>
              </a:lnSpc>
            </a:pPr>
            <a:r>
              <a:rPr lang="en-US" sz="5139" b="true">
                <a:solidFill>
                  <a:srgbClr val="0F2741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INDIRA EKA PUTRI     2513031064</a:t>
            </a:r>
          </a:p>
          <a:p>
            <a:pPr algn="l">
              <a:lnSpc>
                <a:spcPts val="719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87698" y="549862"/>
            <a:ext cx="10495607" cy="1691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153"/>
              </a:lnSpc>
            </a:pPr>
            <a:r>
              <a:rPr lang="en-US" b="true" sz="7337" spc="132">
                <a:solidFill>
                  <a:srgbClr val="FFFFFF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Karakteristik Peserta Didik 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929085" y="-1257300"/>
            <a:ext cx="6107310" cy="4114800"/>
          </a:xfrm>
          <a:custGeom>
            <a:avLst/>
            <a:gdLst/>
            <a:ahLst/>
            <a:cxnLst/>
            <a:rect r="r" b="b" t="t" l="l"/>
            <a:pathLst>
              <a:path h="4114800" w="6107310">
                <a:moveTo>
                  <a:pt x="6107310" y="0"/>
                </a:moveTo>
                <a:lnTo>
                  <a:pt x="0" y="0"/>
                </a:lnTo>
                <a:lnTo>
                  <a:pt x="0" y="4114800"/>
                </a:lnTo>
                <a:lnTo>
                  <a:pt x="6107310" y="4114800"/>
                </a:lnTo>
                <a:lnTo>
                  <a:pt x="61073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772689">
            <a:off x="259926" y="8676931"/>
            <a:ext cx="1219923" cy="1162739"/>
            <a:chOff x="0" y="0"/>
            <a:chExt cx="812800" cy="7747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DDD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65944" y="2807951"/>
            <a:ext cx="4387712" cy="6841167"/>
            <a:chOff x="0" y="0"/>
            <a:chExt cx="1155611" cy="18017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55611" cy="1801789"/>
            </a:xfrm>
            <a:custGeom>
              <a:avLst/>
              <a:gdLst/>
              <a:ahLst/>
              <a:cxnLst/>
              <a:rect r="r" b="b" t="t" l="l"/>
              <a:pathLst>
                <a:path h="1801789" w="1155611">
                  <a:moveTo>
                    <a:pt x="0" y="0"/>
                  </a:moveTo>
                  <a:lnTo>
                    <a:pt x="1155611" y="0"/>
                  </a:lnTo>
                  <a:lnTo>
                    <a:pt x="1155611" y="1801789"/>
                  </a:lnTo>
                  <a:lnTo>
                    <a:pt x="0" y="1801789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155611" cy="1839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69887" y="2594286"/>
            <a:ext cx="4417668" cy="6891451"/>
            <a:chOff x="0" y="0"/>
            <a:chExt cx="1163501" cy="18150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63501" cy="1815032"/>
            </a:xfrm>
            <a:custGeom>
              <a:avLst/>
              <a:gdLst/>
              <a:ahLst/>
              <a:cxnLst/>
              <a:rect r="r" b="b" t="t" l="l"/>
              <a:pathLst>
                <a:path h="1815032" w="1163501">
                  <a:moveTo>
                    <a:pt x="0" y="0"/>
                  </a:moveTo>
                  <a:lnTo>
                    <a:pt x="1163501" y="0"/>
                  </a:lnTo>
                  <a:lnTo>
                    <a:pt x="1163501" y="1815032"/>
                  </a:lnTo>
                  <a:lnTo>
                    <a:pt x="0" y="1815032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163501" cy="18531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892652" y="2807951"/>
            <a:ext cx="5255188" cy="6841167"/>
            <a:chOff x="0" y="0"/>
            <a:chExt cx="1384083" cy="180178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4083" cy="1801789"/>
            </a:xfrm>
            <a:custGeom>
              <a:avLst/>
              <a:gdLst/>
              <a:ahLst/>
              <a:cxnLst/>
              <a:rect r="r" b="b" t="t" l="l"/>
              <a:pathLst>
                <a:path h="1801789" w="1384083">
                  <a:moveTo>
                    <a:pt x="0" y="0"/>
                  </a:moveTo>
                  <a:lnTo>
                    <a:pt x="1384083" y="0"/>
                  </a:lnTo>
                  <a:lnTo>
                    <a:pt x="1384083" y="1801789"/>
                  </a:lnTo>
                  <a:lnTo>
                    <a:pt x="0" y="1801789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84083" cy="1839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653681" y="2618437"/>
            <a:ext cx="5291067" cy="6867300"/>
            <a:chOff x="0" y="0"/>
            <a:chExt cx="1393532" cy="180867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93532" cy="1808672"/>
            </a:xfrm>
            <a:custGeom>
              <a:avLst/>
              <a:gdLst/>
              <a:ahLst/>
              <a:cxnLst/>
              <a:rect r="r" b="b" t="t" l="l"/>
              <a:pathLst>
                <a:path h="1808672" w="1393532">
                  <a:moveTo>
                    <a:pt x="0" y="0"/>
                  </a:moveTo>
                  <a:lnTo>
                    <a:pt x="1393532" y="0"/>
                  </a:lnTo>
                  <a:lnTo>
                    <a:pt x="1393532" y="1808672"/>
                  </a:lnTo>
                  <a:lnTo>
                    <a:pt x="0" y="1808672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393532" cy="1846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347865" y="2618437"/>
            <a:ext cx="6470930" cy="7030680"/>
            <a:chOff x="0" y="0"/>
            <a:chExt cx="8627907" cy="9374241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252845"/>
              <a:ext cx="8627907" cy="9121395"/>
              <a:chOff x="0" y="0"/>
              <a:chExt cx="1704278" cy="1801757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704278" cy="1801757"/>
              </a:xfrm>
              <a:custGeom>
                <a:avLst/>
                <a:gdLst/>
                <a:ahLst/>
                <a:cxnLst/>
                <a:rect r="r" b="b" t="t" l="l"/>
                <a:pathLst>
                  <a:path h="1801757" w="1704278">
                    <a:moveTo>
                      <a:pt x="0" y="0"/>
                    </a:moveTo>
                    <a:lnTo>
                      <a:pt x="1704278" y="0"/>
                    </a:lnTo>
                    <a:lnTo>
                      <a:pt x="1704278" y="1801757"/>
                    </a:lnTo>
                    <a:lnTo>
                      <a:pt x="0" y="1801757"/>
                    </a:lnTo>
                    <a:close/>
                  </a:path>
                </a:pathLst>
              </a:custGeom>
              <a:solidFill>
                <a:srgbClr val="000000">
                  <a:alpha val="20784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704278" cy="183985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8299894" cy="9102994"/>
              <a:chOff x="0" y="0"/>
              <a:chExt cx="1639485" cy="1798122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639485" cy="1798122"/>
              </a:xfrm>
              <a:custGeom>
                <a:avLst/>
                <a:gdLst/>
                <a:ahLst/>
                <a:cxnLst/>
                <a:rect r="r" b="b" t="t" l="l"/>
                <a:pathLst>
                  <a:path h="1798122" w="1639485">
                    <a:moveTo>
                      <a:pt x="0" y="0"/>
                    </a:moveTo>
                    <a:lnTo>
                      <a:pt x="1639485" y="0"/>
                    </a:lnTo>
                    <a:lnTo>
                      <a:pt x="1639485" y="1798122"/>
                    </a:lnTo>
                    <a:lnTo>
                      <a:pt x="0" y="1798122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1639485" cy="18362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843399" y="2286057"/>
              <a:ext cx="7220820" cy="6816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60"/>
                </a:lnSpc>
              </a:pPr>
              <a:r>
                <a:rPr lang="en-US" sz="2900" b="true">
                  <a:solidFill>
                    <a:srgbClr val="0F2741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Karakteristik peserta didik adalah ciri-ciri yang dimiliki setiap individu, seperti kemampuan akademik, usia dan tingkat kedewasaan, motivasi belajar, pengalaman, keterampilan psikomotorik, kemampuan bekerja sama, serta kemampuan sosial.</a:t>
              </a:r>
            </a:p>
            <a:p>
              <a:pPr algn="l">
                <a:lnSpc>
                  <a:spcPts val="4060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5343" y="463535"/>
              <a:ext cx="6873905" cy="1537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4"/>
                </a:lnSpc>
              </a:pPr>
              <a:r>
                <a:rPr lang="en-US" sz="3699">
                  <a:solidFill>
                    <a:srgbClr val="0F2741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Pengertian Karakteristik Peserta Didik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520873">
            <a:off x="17314680" y="8793236"/>
            <a:ext cx="836529" cy="797317"/>
            <a:chOff x="0" y="0"/>
            <a:chExt cx="812800" cy="7747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BE0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-876142">
            <a:off x="2271657" y="607227"/>
            <a:ext cx="1192322" cy="1796343"/>
          </a:xfrm>
          <a:custGeom>
            <a:avLst/>
            <a:gdLst/>
            <a:ahLst/>
            <a:cxnLst/>
            <a:rect r="r" b="b" t="t" l="l"/>
            <a:pathLst>
              <a:path h="1796343" w="1192322">
                <a:moveTo>
                  <a:pt x="0" y="0"/>
                </a:moveTo>
                <a:lnTo>
                  <a:pt x="1192322" y="0"/>
                </a:lnTo>
                <a:lnTo>
                  <a:pt x="1192322" y="1796343"/>
                </a:lnTo>
                <a:lnTo>
                  <a:pt x="0" y="1796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1195798">
            <a:off x="14653762" y="648520"/>
            <a:ext cx="1192322" cy="1796343"/>
          </a:xfrm>
          <a:custGeom>
            <a:avLst/>
            <a:gdLst/>
            <a:ahLst/>
            <a:cxnLst/>
            <a:rect r="r" b="b" t="t" l="l"/>
            <a:pathLst>
              <a:path h="1796343" w="1192322">
                <a:moveTo>
                  <a:pt x="0" y="0"/>
                </a:moveTo>
                <a:lnTo>
                  <a:pt x="1192322" y="0"/>
                </a:lnTo>
                <a:lnTo>
                  <a:pt x="1192322" y="1796343"/>
                </a:lnTo>
                <a:lnTo>
                  <a:pt x="0" y="1796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095358" y="7285260"/>
            <a:ext cx="3001740" cy="3001740"/>
          </a:xfrm>
          <a:custGeom>
            <a:avLst/>
            <a:gdLst/>
            <a:ahLst/>
            <a:cxnLst/>
            <a:rect r="r" b="b" t="t" l="l"/>
            <a:pathLst>
              <a:path h="3001740" w="3001740">
                <a:moveTo>
                  <a:pt x="0" y="0"/>
                </a:moveTo>
                <a:lnTo>
                  <a:pt x="3001740" y="0"/>
                </a:lnTo>
                <a:lnTo>
                  <a:pt x="3001740" y="3001740"/>
                </a:lnTo>
                <a:lnTo>
                  <a:pt x="0" y="30017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231149" y="4621508"/>
            <a:ext cx="3728417" cy="306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Karakteristik adalah sifat atau watak yang menjadi ciri khas seseorang dan cenderung menetap. </a:t>
            </a:r>
          </a:p>
          <a:p>
            <a:pPr algn="l">
              <a:lnSpc>
                <a:spcPts val="4060"/>
              </a:lnSpc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1515934" y="3067112"/>
            <a:ext cx="3158847" cy="115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699">
                <a:solidFill>
                  <a:srgbClr val="0F2741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Pengertian karakteristik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086366" y="4645660"/>
            <a:ext cx="4465547" cy="461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Peserta didik adalah individu yang mengembangkan kemampuan diri melalui proses belajar dalam sistem pendidikan dan menjadi bagian penting di dalamnya.</a:t>
            </a:r>
          </a:p>
          <a:p>
            <a:pPr algn="l">
              <a:lnSpc>
                <a:spcPts val="4060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6427455" y="3091264"/>
            <a:ext cx="3783369" cy="115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699">
                <a:solidFill>
                  <a:srgbClr val="0F2741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Pengertian Peserta Didik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10553" y="0"/>
            <a:ext cx="17273700" cy="13125082"/>
          </a:xfrm>
          <a:custGeom>
            <a:avLst/>
            <a:gdLst/>
            <a:ahLst/>
            <a:cxnLst/>
            <a:rect r="r" b="b" t="t" l="l"/>
            <a:pathLst>
              <a:path h="13125082" w="17273700">
                <a:moveTo>
                  <a:pt x="0" y="0"/>
                </a:moveTo>
                <a:lnTo>
                  <a:pt x="17273700" y="0"/>
                </a:lnTo>
                <a:lnTo>
                  <a:pt x="17273700" y="13125082"/>
                </a:lnTo>
                <a:lnTo>
                  <a:pt x="0" y="13125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1777" r="0" b="-1863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087476" y="420020"/>
            <a:ext cx="1563437" cy="1820596"/>
          </a:xfrm>
          <a:custGeom>
            <a:avLst/>
            <a:gdLst/>
            <a:ahLst/>
            <a:cxnLst/>
            <a:rect r="r" b="b" t="t" l="l"/>
            <a:pathLst>
              <a:path h="1820596" w="1563437">
                <a:moveTo>
                  <a:pt x="0" y="0"/>
                </a:moveTo>
                <a:lnTo>
                  <a:pt x="1563437" y="0"/>
                </a:lnTo>
                <a:lnTo>
                  <a:pt x="1563437" y="1820596"/>
                </a:lnTo>
                <a:lnTo>
                  <a:pt x="0" y="1820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14377">
            <a:off x="861173" y="5134061"/>
            <a:ext cx="3143054" cy="4633495"/>
          </a:xfrm>
          <a:custGeom>
            <a:avLst/>
            <a:gdLst/>
            <a:ahLst/>
            <a:cxnLst/>
            <a:rect r="r" b="b" t="t" l="l"/>
            <a:pathLst>
              <a:path h="4633495" w="3143054">
                <a:moveTo>
                  <a:pt x="0" y="0"/>
                </a:moveTo>
                <a:lnTo>
                  <a:pt x="3143055" y="0"/>
                </a:lnTo>
                <a:lnTo>
                  <a:pt x="3143055" y="4633496"/>
                </a:lnTo>
                <a:lnTo>
                  <a:pt x="0" y="46334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938527" y="4755050"/>
            <a:ext cx="1019726" cy="1807491"/>
          </a:xfrm>
          <a:custGeom>
            <a:avLst/>
            <a:gdLst/>
            <a:ahLst/>
            <a:cxnLst/>
            <a:rect r="r" b="b" t="t" l="l"/>
            <a:pathLst>
              <a:path h="1807491" w="1019726">
                <a:moveTo>
                  <a:pt x="0" y="0"/>
                </a:moveTo>
                <a:lnTo>
                  <a:pt x="1019726" y="0"/>
                </a:lnTo>
                <a:lnTo>
                  <a:pt x="1019726" y="1807491"/>
                </a:lnTo>
                <a:lnTo>
                  <a:pt x="0" y="18074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924988" y="2173941"/>
            <a:ext cx="10944206" cy="7084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1"/>
              </a:lnSpc>
            </a:pPr>
            <a:r>
              <a:rPr lang="en-US" sz="3337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Peserta didik merupakan subjek utama dalam pendidikan karakter, sehingga mereka berperan aktif dalam proses membentuk nilai-nilai karakter. Dalam perannya meliputi:</a:t>
            </a:r>
          </a:p>
          <a:p>
            <a:pPr algn="l">
              <a:lnSpc>
                <a:spcPts val="4671"/>
              </a:lnSpc>
            </a:pPr>
          </a:p>
          <a:p>
            <a:pPr algn="l" marL="720475" indent="-360238" lvl="1">
              <a:lnSpc>
                <a:spcPts val="4671"/>
              </a:lnSpc>
              <a:buFont typeface="Arial"/>
              <a:buChar char="•"/>
            </a:pPr>
            <a:r>
              <a:rPr lang="en-US" b="true" sz="3337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Menerapkan nilai karakter dalam kehidupan sehari-hari.</a:t>
            </a:r>
          </a:p>
          <a:p>
            <a:pPr algn="l" marL="720475" indent="-360238" lvl="1">
              <a:lnSpc>
                <a:spcPts val="4671"/>
              </a:lnSpc>
              <a:buFont typeface="Arial"/>
              <a:buChar char="•"/>
            </a:pPr>
            <a:r>
              <a:rPr lang="en-US" b="true" sz="3337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Aktif dalam kegiatan pembelajaran.</a:t>
            </a:r>
          </a:p>
          <a:p>
            <a:pPr algn="l" marL="720475" indent="-360238" lvl="1">
              <a:lnSpc>
                <a:spcPts val="4671"/>
              </a:lnSpc>
              <a:buFont typeface="Arial"/>
              <a:buChar char="•"/>
            </a:pPr>
            <a:r>
              <a:rPr lang="en-US" b="true" sz="3337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Menciptakan suasana sekolah yang positif dan mendukung.</a:t>
            </a:r>
          </a:p>
          <a:p>
            <a:pPr algn="l">
              <a:lnSpc>
                <a:spcPts val="4671"/>
              </a:lnSpc>
            </a:pPr>
          </a:p>
          <a:p>
            <a:pPr algn="l">
              <a:lnSpc>
                <a:spcPts val="4671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164629" y="7757666"/>
            <a:ext cx="2486284" cy="2284273"/>
          </a:xfrm>
          <a:custGeom>
            <a:avLst/>
            <a:gdLst/>
            <a:ahLst/>
            <a:cxnLst/>
            <a:rect r="r" b="b" t="t" l="l"/>
            <a:pathLst>
              <a:path h="2284273" w="2486284">
                <a:moveTo>
                  <a:pt x="0" y="0"/>
                </a:moveTo>
                <a:lnTo>
                  <a:pt x="2486284" y="0"/>
                </a:lnTo>
                <a:lnTo>
                  <a:pt x="2486284" y="2284273"/>
                </a:lnTo>
                <a:lnTo>
                  <a:pt x="0" y="22842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27798" y="1301414"/>
            <a:ext cx="11918895" cy="121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8"/>
              </a:lnSpc>
              <a:spcBef>
                <a:spcPct val="0"/>
              </a:spcBef>
            </a:pPr>
            <a:r>
              <a:rPr lang="en-US" sz="8808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Perkembangan Fisik Motorik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11648" y="3641810"/>
            <a:ext cx="3632301" cy="4642739"/>
            <a:chOff x="0" y="0"/>
            <a:chExt cx="956655" cy="12227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6655" cy="1222779"/>
            </a:xfrm>
            <a:custGeom>
              <a:avLst/>
              <a:gdLst/>
              <a:ahLst/>
              <a:cxnLst/>
              <a:rect r="r" b="b" t="t" l="l"/>
              <a:pathLst>
                <a:path h="1222779" w="956655">
                  <a:moveTo>
                    <a:pt x="0" y="0"/>
                  </a:moveTo>
                  <a:lnTo>
                    <a:pt x="956655" y="0"/>
                  </a:lnTo>
                  <a:lnTo>
                    <a:pt x="956655" y="1222779"/>
                  </a:lnTo>
                  <a:lnTo>
                    <a:pt x="0" y="1222779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956655" cy="12608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171575" y="3320984"/>
            <a:ext cx="3849321" cy="4707460"/>
            <a:chOff x="0" y="0"/>
            <a:chExt cx="1013813" cy="12398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13813" cy="1239825"/>
            </a:xfrm>
            <a:custGeom>
              <a:avLst/>
              <a:gdLst/>
              <a:ahLst/>
              <a:cxnLst/>
              <a:rect r="r" b="b" t="t" l="l"/>
              <a:pathLst>
                <a:path h="1239825" w="1013813">
                  <a:moveTo>
                    <a:pt x="0" y="0"/>
                  </a:moveTo>
                  <a:lnTo>
                    <a:pt x="1013813" y="0"/>
                  </a:lnTo>
                  <a:lnTo>
                    <a:pt x="1013813" y="1239825"/>
                  </a:lnTo>
                  <a:lnTo>
                    <a:pt x="0" y="123982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013813" cy="1277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777755" y="3567777"/>
            <a:ext cx="6171835" cy="4716772"/>
            <a:chOff x="0" y="0"/>
            <a:chExt cx="1625504" cy="12422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25504" cy="1242278"/>
            </a:xfrm>
            <a:custGeom>
              <a:avLst/>
              <a:gdLst/>
              <a:ahLst/>
              <a:cxnLst/>
              <a:rect r="r" b="b" t="t" l="l"/>
              <a:pathLst>
                <a:path h="1242278" w="1625504">
                  <a:moveTo>
                    <a:pt x="0" y="0"/>
                  </a:moveTo>
                  <a:lnTo>
                    <a:pt x="1625504" y="0"/>
                  </a:lnTo>
                  <a:lnTo>
                    <a:pt x="1625504" y="1242278"/>
                  </a:lnTo>
                  <a:lnTo>
                    <a:pt x="0" y="1242278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25504" cy="1280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642890" y="3320984"/>
            <a:ext cx="6075505" cy="4707460"/>
            <a:chOff x="0" y="0"/>
            <a:chExt cx="1600133" cy="12398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00133" cy="1239825"/>
            </a:xfrm>
            <a:custGeom>
              <a:avLst/>
              <a:gdLst/>
              <a:ahLst/>
              <a:cxnLst/>
              <a:rect r="r" b="b" t="t" l="l"/>
              <a:pathLst>
                <a:path h="1239825" w="1600133">
                  <a:moveTo>
                    <a:pt x="0" y="0"/>
                  </a:moveTo>
                  <a:lnTo>
                    <a:pt x="1600133" y="0"/>
                  </a:lnTo>
                  <a:lnTo>
                    <a:pt x="1600133" y="1239825"/>
                  </a:lnTo>
                  <a:lnTo>
                    <a:pt x="0" y="123982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600133" cy="1277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702064" y="3567777"/>
            <a:ext cx="4708626" cy="4644160"/>
            <a:chOff x="0" y="0"/>
            <a:chExt cx="1240132" cy="12231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40132" cy="1223153"/>
            </a:xfrm>
            <a:custGeom>
              <a:avLst/>
              <a:gdLst/>
              <a:ahLst/>
              <a:cxnLst/>
              <a:rect r="r" b="b" t="t" l="l"/>
              <a:pathLst>
                <a:path h="1223153" w="1240132">
                  <a:moveTo>
                    <a:pt x="0" y="0"/>
                  </a:moveTo>
                  <a:lnTo>
                    <a:pt x="1240132" y="0"/>
                  </a:lnTo>
                  <a:lnTo>
                    <a:pt x="1240132" y="1223153"/>
                  </a:lnTo>
                  <a:lnTo>
                    <a:pt x="0" y="1223153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240132" cy="12612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07041" y="3320984"/>
            <a:ext cx="4918912" cy="4707460"/>
            <a:chOff x="0" y="0"/>
            <a:chExt cx="1295516" cy="123982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95516" cy="1239825"/>
            </a:xfrm>
            <a:custGeom>
              <a:avLst/>
              <a:gdLst/>
              <a:ahLst/>
              <a:cxnLst/>
              <a:rect r="r" b="b" t="t" l="l"/>
              <a:pathLst>
                <a:path h="1239825" w="1295516">
                  <a:moveTo>
                    <a:pt x="0" y="0"/>
                  </a:moveTo>
                  <a:lnTo>
                    <a:pt x="1295516" y="0"/>
                  </a:lnTo>
                  <a:lnTo>
                    <a:pt x="1295516" y="1239825"/>
                  </a:lnTo>
                  <a:lnTo>
                    <a:pt x="0" y="123982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95516" cy="1277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true" rot="0">
            <a:off x="14031619" y="-705343"/>
            <a:ext cx="5506223" cy="3709818"/>
          </a:xfrm>
          <a:custGeom>
            <a:avLst/>
            <a:gdLst/>
            <a:ahLst/>
            <a:cxnLst/>
            <a:rect r="r" b="b" t="t" l="l"/>
            <a:pathLst>
              <a:path h="3709818" w="5506223">
                <a:moveTo>
                  <a:pt x="0" y="3709818"/>
                </a:moveTo>
                <a:lnTo>
                  <a:pt x="5506223" y="3709818"/>
                </a:lnTo>
                <a:lnTo>
                  <a:pt x="5506223" y="0"/>
                </a:lnTo>
                <a:lnTo>
                  <a:pt x="0" y="0"/>
                </a:lnTo>
                <a:lnTo>
                  <a:pt x="0" y="370981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708035" y="7381177"/>
            <a:ext cx="3379071" cy="2166829"/>
          </a:xfrm>
          <a:custGeom>
            <a:avLst/>
            <a:gdLst/>
            <a:ahLst/>
            <a:cxnLst/>
            <a:rect r="r" b="b" t="t" l="l"/>
            <a:pathLst>
              <a:path h="2166829" w="3379071">
                <a:moveTo>
                  <a:pt x="0" y="0"/>
                </a:moveTo>
                <a:lnTo>
                  <a:pt x="3379071" y="0"/>
                </a:lnTo>
                <a:lnTo>
                  <a:pt x="3379071" y="2166830"/>
                </a:lnTo>
                <a:lnTo>
                  <a:pt x="0" y="21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971608">
            <a:off x="1586320" y="1006633"/>
            <a:ext cx="1301555" cy="1679425"/>
          </a:xfrm>
          <a:custGeom>
            <a:avLst/>
            <a:gdLst/>
            <a:ahLst/>
            <a:cxnLst/>
            <a:rect r="r" b="b" t="t" l="l"/>
            <a:pathLst>
              <a:path h="1679425" w="1301555">
                <a:moveTo>
                  <a:pt x="0" y="0"/>
                </a:moveTo>
                <a:lnTo>
                  <a:pt x="1301554" y="0"/>
                </a:lnTo>
                <a:lnTo>
                  <a:pt x="1301554" y="1679426"/>
                </a:lnTo>
                <a:lnTo>
                  <a:pt x="0" y="16794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894168" y="1149566"/>
            <a:ext cx="1239211" cy="1531466"/>
          </a:xfrm>
          <a:custGeom>
            <a:avLst/>
            <a:gdLst/>
            <a:ahLst/>
            <a:cxnLst/>
            <a:rect r="r" b="b" t="t" l="l"/>
            <a:pathLst>
              <a:path h="1531466" w="1239211">
                <a:moveTo>
                  <a:pt x="0" y="0"/>
                </a:moveTo>
                <a:lnTo>
                  <a:pt x="1239211" y="0"/>
                </a:lnTo>
                <a:lnTo>
                  <a:pt x="1239211" y="1531466"/>
                </a:lnTo>
                <a:lnTo>
                  <a:pt x="0" y="15314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-276137" y="7716471"/>
            <a:ext cx="2609674" cy="2570529"/>
          </a:xfrm>
          <a:custGeom>
            <a:avLst/>
            <a:gdLst/>
            <a:ahLst/>
            <a:cxnLst/>
            <a:rect r="r" b="b" t="t" l="l"/>
            <a:pathLst>
              <a:path h="2570529" w="2609674">
                <a:moveTo>
                  <a:pt x="0" y="0"/>
                </a:moveTo>
                <a:lnTo>
                  <a:pt x="2609674" y="0"/>
                </a:lnTo>
                <a:lnTo>
                  <a:pt x="2609674" y="2570529"/>
                </a:lnTo>
                <a:lnTo>
                  <a:pt x="0" y="25705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290497" y="3539202"/>
            <a:ext cx="3611477" cy="142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9"/>
              </a:lnSpc>
            </a:pPr>
            <a:r>
              <a:rPr lang="en-US" sz="4519" b="true">
                <a:solidFill>
                  <a:srgbClr val="0F2741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Empat Aspek Fisik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99129" y="5005813"/>
            <a:ext cx="2994214" cy="3136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6"/>
              </a:lnSpc>
            </a:pPr>
            <a:r>
              <a:rPr lang="en-US" sz="2954">
                <a:solidFill>
                  <a:srgbClr val="0F2741"/>
                </a:solidFill>
                <a:latin typeface="Poppins"/>
                <a:ea typeface="Poppins"/>
                <a:cs typeface="Poppins"/>
                <a:sym typeface="Poppins"/>
              </a:rPr>
              <a:t>Mencakup sistem saraf, otot, kelenjar endokrin, dan struktur tubuh.</a:t>
            </a:r>
          </a:p>
          <a:p>
            <a:pPr algn="ctr">
              <a:lnSpc>
                <a:spcPts val="4136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6874904" y="3512189"/>
            <a:ext cx="3611477" cy="214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9"/>
              </a:lnSpc>
            </a:pPr>
            <a:r>
              <a:rPr lang="en-US" sz="4519" b="true">
                <a:solidFill>
                  <a:srgbClr val="0F2741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Pengaruh Perkembangan</a:t>
            </a:r>
          </a:p>
          <a:p>
            <a:pPr algn="ctr">
              <a:lnSpc>
                <a:spcPts val="5649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937445" y="4936505"/>
            <a:ext cx="5780950" cy="3275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9"/>
              </a:lnSpc>
            </a:pPr>
            <a:r>
              <a:rPr lang="en-US" sz="2671">
                <a:solidFill>
                  <a:srgbClr val="0F2741"/>
                </a:solidFill>
                <a:latin typeface="Poppins"/>
                <a:ea typeface="Poppins"/>
                <a:cs typeface="Poppins"/>
                <a:sym typeface="Poppins"/>
              </a:rPr>
              <a:t>•Langsung: Menentukan keterampilan anak dalam bergerak.</a:t>
            </a:r>
          </a:p>
          <a:p>
            <a:pPr algn="l">
              <a:lnSpc>
                <a:spcPts val="3739"/>
              </a:lnSpc>
            </a:pPr>
            <a:r>
              <a:rPr lang="en-US" sz="2671">
                <a:solidFill>
                  <a:srgbClr val="0F2741"/>
                </a:solidFill>
                <a:latin typeface="Poppins"/>
                <a:ea typeface="Poppins"/>
                <a:cs typeface="Poppins"/>
                <a:sym typeface="Poppins"/>
              </a:rPr>
              <a:t>•Tidak Langsung: Memengaruhi cara anak memandang diri sendiri dan orang lain.</a:t>
            </a:r>
          </a:p>
          <a:p>
            <a:pPr algn="l">
              <a:lnSpc>
                <a:spcPts val="3739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2902297" y="3712287"/>
            <a:ext cx="3611477" cy="1431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9"/>
              </a:lnSpc>
            </a:pPr>
            <a:r>
              <a:rPr lang="en-US" sz="4519" b="true">
                <a:solidFill>
                  <a:srgbClr val="0F2741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Faktor yang Memengaruhi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504618" y="5387634"/>
            <a:ext cx="4595715" cy="1898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2671">
                <a:solidFill>
                  <a:srgbClr val="0F2741"/>
                </a:solidFill>
                <a:latin typeface="Poppins"/>
                <a:ea typeface="Poppins"/>
                <a:cs typeface="Poppins"/>
                <a:sym typeface="Poppins"/>
              </a:rPr>
              <a:t>Keturunan, jenis kelamin, nutrisi, kesehatan, dan tingkat ekonomi keluarga.</a:t>
            </a:r>
          </a:p>
          <a:p>
            <a:pPr algn="ctr">
              <a:lnSpc>
                <a:spcPts val="373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82881" y="4312126"/>
            <a:ext cx="9711273" cy="2178532"/>
            <a:chOff x="0" y="0"/>
            <a:chExt cx="2557701" cy="5737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57701" cy="573770"/>
            </a:xfrm>
            <a:custGeom>
              <a:avLst/>
              <a:gdLst/>
              <a:ahLst/>
              <a:cxnLst/>
              <a:rect r="r" b="b" t="t" l="l"/>
              <a:pathLst>
                <a:path h="573770" w="2557701">
                  <a:moveTo>
                    <a:pt x="0" y="0"/>
                  </a:moveTo>
                  <a:lnTo>
                    <a:pt x="2557701" y="0"/>
                  </a:lnTo>
                  <a:lnTo>
                    <a:pt x="2557701" y="573770"/>
                  </a:lnTo>
                  <a:lnTo>
                    <a:pt x="0" y="57377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557701" cy="61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71761" y="3988836"/>
            <a:ext cx="9878368" cy="2309328"/>
            <a:chOff x="0" y="0"/>
            <a:chExt cx="2601710" cy="60821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01710" cy="608218"/>
            </a:xfrm>
            <a:custGeom>
              <a:avLst/>
              <a:gdLst/>
              <a:ahLst/>
              <a:cxnLst/>
              <a:rect r="r" b="b" t="t" l="l"/>
              <a:pathLst>
                <a:path h="608218" w="2601710">
                  <a:moveTo>
                    <a:pt x="0" y="0"/>
                  </a:moveTo>
                  <a:lnTo>
                    <a:pt x="2601710" y="0"/>
                  </a:lnTo>
                  <a:lnTo>
                    <a:pt x="2601710" y="608218"/>
                  </a:lnTo>
                  <a:lnTo>
                    <a:pt x="0" y="608218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601710" cy="646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82881" y="1344411"/>
            <a:ext cx="9711273" cy="2178532"/>
            <a:chOff x="0" y="0"/>
            <a:chExt cx="2557701" cy="5737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57701" cy="573770"/>
            </a:xfrm>
            <a:custGeom>
              <a:avLst/>
              <a:gdLst/>
              <a:ahLst/>
              <a:cxnLst/>
              <a:rect r="r" b="b" t="t" l="l"/>
              <a:pathLst>
                <a:path h="573770" w="2557701">
                  <a:moveTo>
                    <a:pt x="0" y="0"/>
                  </a:moveTo>
                  <a:lnTo>
                    <a:pt x="2557701" y="0"/>
                  </a:lnTo>
                  <a:lnTo>
                    <a:pt x="2557701" y="573770"/>
                  </a:lnTo>
                  <a:lnTo>
                    <a:pt x="0" y="57377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557701" cy="61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9878368" cy="2309328"/>
            <a:chOff x="0" y="0"/>
            <a:chExt cx="2601710" cy="60821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01710" cy="608218"/>
            </a:xfrm>
            <a:custGeom>
              <a:avLst/>
              <a:gdLst/>
              <a:ahLst/>
              <a:cxnLst/>
              <a:rect r="r" b="b" t="t" l="l"/>
              <a:pathLst>
                <a:path h="608218" w="2601710">
                  <a:moveTo>
                    <a:pt x="0" y="0"/>
                  </a:moveTo>
                  <a:lnTo>
                    <a:pt x="2601710" y="0"/>
                  </a:lnTo>
                  <a:lnTo>
                    <a:pt x="2601710" y="608218"/>
                  </a:lnTo>
                  <a:lnTo>
                    <a:pt x="0" y="608218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601710" cy="646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82881" y="7279841"/>
            <a:ext cx="9711273" cy="2178532"/>
            <a:chOff x="0" y="0"/>
            <a:chExt cx="2557701" cy="5737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557701" cy="573770"/>
            </a:xfrm>
            <a:custGeom>
              <a:avLst/>
              <a:gdLst/>
              <a:ahLst/>
              <a:cxnLst/>
              <a:rect r="r" b="b" t="t" l="l"/>
              <a:pathLst>
                <a:path h="573770" w="2557701">
                  <a:moveTo>
                    <a:pt x="0" y="0"/>
                  </a:moveTo>
                  <a:lnTo>
                    <a:pt x="2557701" y="0"/>
                  </a:lnTo>
                  <a:lnTo>
                    <a:pt x="2557701" y="573770"/>
                  </a:lnTo>
                  <a:lnTo>
                    <a:pt x="0" y="57377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557701" cy="61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71761" y="6948972"/>
            <a:ext cx="9878368" cy="2309328"/>
            <a:chOff x="0" y="0"/>
            <a:chExt cx="2601710" cy="60821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01710" cy="608218"/>
            </a:xfrm>
            <a:custGeom>
              <a:avLst/>
              <a:gdLst/>
              <a:ahLst/>
              <a:cxnLst/>
              <a:rect r="r" b="b" t="t" l="l"/>
              <a:pathLst>
                <a:path h="608218" w="2601710">
                  <a:moveTo>
                    <a:pt x="0" y="0"/>
                  </a:moveTo>
                  <a:lnTo>
                    <a:pt x="2601710" y="0"/>
                  </a:lnTo>
                  <a:lnTo>
                    <a:pt x="2601710" y="608218"/>
                  </a:lnTo>
                  <a:lnTo>
                    <a:pt x="0" y="608218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601710" cy="6463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3750517" y="7603464"/>
            <a:ext cx="5506223" cy="3709818"/>
          </a:xfrm>
          <a:custGeom>
            <a:avLst/>
            <a:gdLst/>
            <a:ahLst/>
            <a:cxnLst/>
            <a:rect r="r" b="b" t="t" l="l"/>
            <a:pathLst>
              <a:path h="3709818" w="5506223">
                <a:moveTo>
                  <a:pt x="0" y="0"/>
                </a:moveTo>
                <a:lnTo>
                  <a:pt x="5506223" y="0"/>
                </a:lnTo>
                <a:lnTo>
                  <a:pt x="5506223" y="3709818"/>
                </a:lnTo>
                <a:lnTo>
                  <a:pt x="0" y="3709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848219" y="456108"/>
            <a:ext cx="1673559" cy="1727256"/>
          </a:xfrm>
          <a:custGeom>
            <a:avLst/>
            <a:gdLst/>
            <a:ahLst/>
            <a:cxnLst/>
            <a:rect r="r" b="b" t="t" l="l"/>
            <a:pathLst>
              <a:path h="1727256" w="1673559">
                <a:moveTo>
                  <a:pt x="0" y="0"/>
                </a:moveTo>
                <a:lnTo>
                  <a:pt x="1673559" y="0"/>
                </a:lnTo>
                <a:lnTo>
                  <a:pt x="1673559" y="1727256"/>
                </a:lnTo>
                <a:lnTo>
                  <a:pt x="0" y="1727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727045" y="6490658"/>
            <a:ext cx="2429852" cy="3856908"/>
          </a:xfrm>
          <a:custGeom>
            <a:avLst/>
            <a:gdLst/>
            <a:ahLst/>
            <a:cxnLst/>
            <a:rect r="r" b="b" t="t" l="l"/>
            <a:pathLst>
              <a:path h="3856908" w="2429852">
                <a:moveTo>
                  <a:pt x="0" y="0"/>
                </a:moveTo>
                <a:lnTo>
                  <a:pt x="2429852" y="0"/>
                </a:lnTo>
                <a:lnTo>
                  <a:pt x="2429852" y="3856908"/>
                </a:lnTo>
                <a:lnTo>
                  <a:pt x="0" y="3856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210751" y="7834300"/>
            <a:ext cx="2077249" cy="1917893"/>
          </a:xfrm>
          <a:custGeom>
            <a:avLst/>
            <a:gdLst/>
            <a:ahLst/>
            <a:cxnLst/>
            <a:rect r="r" b="b" t="t" l="l"/>
            <a:pathLst>
              <a:path h="1917893" w="2077249">
                <a:moveTo>
                  <a:pt x="0" y="0"/>
                </a:moveTo>
                <a:lnTo>
                  <a:pt x="2077249" y="0"/>
                </a:lnTo>
                <a:lnTo>
                  <a:pt x="2077249" y="1917893"/>
                </a:lnTo>
                <a:lnTo>
                  <a:pt x="0" y="191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2236753">
            <a:off x="11746159" y="1587544"/>
            <a:ext cx="1169297" cy="1191640"/>
          </a:xfrm>
          <a:custGeom>
            <a:avLst/>
            <a:gdLst/>
            <a:ahLst/>
            <a:cxnLst/>
            <a:rect r="r" b="b" t="t" l="l"/>
            <a:pathLst>
              <a:path h="1191640" w="1169297">
                <a:moveTo>
                  <a:pt x="0" y="0"/>
                </a:moveTo>
                <a:lnTo>
                  <a:pt x="1169297" y="0"/>
                </a:lnTo>
                <a:lnTo>
                  <a:pt x="1169297" y="1191640"/>
                </a:lnTo>
                <a:lnTo>
                  <a:pt x="0" y="1191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1941971" y="4103136"/>
            <a:ext cx="5743028" cy="2195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21"/>
              </a:lnSpc>
            </a:pPr>
            <a:r>
              <a:rPr lang="en-US" sz="8115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Perkembangan Sosial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08724" y="1277736"/>
            <a:ext cx="9518321" cy="172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Definisi: Perolehan kemampuan untuk berperilaku sesuai dengan tuntutan dan harapan budaya masyarakat.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75593" y="4245451"/>
            <a:ext cx="9432199" cy="172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Proses Sosialisasi: Belajar menyesuaikan diri agar bisa hidup bermasyarakat dengan orang di sekitarnya.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51784" y="7214558"/>
            <a:ext cx="9432199" cy="230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Faktor Pendukung: Kesempatan bersosialisasi, motivasi, kemampuan komunikasi, serta metode belajar yang efektif.</a:t>
            </a:r>
          </a:p>
          <a:p>
            <a:pPr algn="ctr">
              <a:lnSpc>
                <a:spcPts val="462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32130" y="3040594"/>
            <a:ext cx="10823740" cy="5524883"/>
            <a:chOff x="0" y="0"/>
            <a:chExt cx="2850697" cy="14551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50697" cy="1455113"/>
            </a:xfrm>
            <a:custGeom>
              <a:avLst/>
              <a:gdLst/>
              <a:ahLst/>
              <a:cxnLst/>
              <a:rect r="r" b="b" t="t" l="l"/>
              <a:pathLst>
                <a:path h="1455113" w="2850697">
                  <a:moveTo>
                    <a:pt x="0" y="0"/>
                  </a:moveTo>
                  <a:lnTo>
                    <a:pt x="2850697" y="0"/>
                  </a:lnTo>
                  <a:lnTo>
                    <a:pt x="2850697" y="1455113"/>
                  </a:lnTo>
                  <a:lnTo>
                    <a:pt x="0" y="1455113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850697" cy="14932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72217" y="7828990"/>
            <a:ext cx="3410783" cy="1854613"/>
          </a:xfrm>
          <a:custGeom>
            <a:avLst/>
            <a:gdLst/>
            <a:ahLst/>
            <a:cxnLst/>
            <a:rect r="r" b="b" t="t" l="l"/>
            <a:pathLst>
              <a:path h="1854613" w="3410783">
                <a:moveTo>
                  <a:pt x="0" y="0"/>
                </a:moveTo>
                <a:lnTo>
                  <a:pt x="3410783" y="0"/>
                </a:lnTo>
                <a:lnTo>
                  <a:pt x="3410783" y="1854614"/>
                </a:lnTo>
                <a:lnTo>
                  <a:pt x="0" y="18546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81630" y="2477954"/>
            <a:ext cx="1323492" cy="1623916"/>
          </a:xfrm>
          <a:custGeom>
            <a:avLst/>
            <a:gdLst/>
            <a:ahLst/>
            <a:cxnLst/>
            <a:rect r="r" b="b" t="t" l="l"/>
            <a:pathLst>
              <a:path h="1623916" w="1323492">
                <a:moveTo>
                  <a:pt x="0" y="0"/>
                </a:moveTo>
                <a:lnTo>
                  <a:pt x="1323492" y="0"/>
                </a:lnTo>
                <a:lnTo>
                  <a:pt x="1323492" y="1623916"/>
                </a:lnTo>
                <a:lnTo>
                  <a:pt x="0" y="1623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37054" y="7002197"/>
            <a:ext cx="1268068" cy="1754100"/>
          </a:xfrm>
          <a:custGeom>
            <a:avLst/>
            <a:gdLst/>
            <a:ahLst/>
            <a:cxnLst/>
            <a:rect r="r" b="b" t="t" l="l"/>
            <a:pathLst>
              <a:path h="1754100" w="1268068">
                <a:moveTo>
                  <a:pt x="0" y="0"/>
                </a:moveTo>
                <a:lnTo>
                  <a:pt x="1268068" y="0"/>
                </a:lnTo>
                <a:lnTo>
                  <a:pt x="1268068" y="1754100"/>
                </a:lnTo>
                <a:lnTo>
                  <a:pt x="0" y="1754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47345" y="2456394"/>
            <a:ext cx="2460525" cy="1645476"/>
          </a:xfrm>
          <a:custGeom>
            <a:avLst/>
            <a:gdLst/>
            <a:ahLst/>
            <a:cxnLst/>
            <a:rect r="r" b="b" t="t" l="l"/>
            <a:pathLst>
              <a:path h="1645476" w="2460525">
                <a:moveTo>
                  <a:pt x="0" y="0"/>
                </a:moveTo>
                <a:lnTo>
                  <a:pt x="2460526" y="0"/>
                </a:lnTo>
                <a:lnTo>
                  <a:pt x="2460526" y="1645476"/>
                </a:lnTo>
                <a:lnTo>
                  <a:pt x="0" y="164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50855" y="1143000"/>
            <a:ext cx="14052158" cy="1146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18"/>
              </a:lnSpc>
              <a:spcBef>
                <a:spcPct val="0"/>
              </a:spcBef>
            </a:pPr>
            <a:r>
              <a:rPr lang="en-US" sz="8303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e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rkemb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an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ga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 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e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r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sa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an</a:t>
            </a:r>
            <a:r>
              <a:rPr lang="en-US" sz="8303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 atau Emosi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49431" y="4035195"/>
            <a:ext cx="9432199" cy="3469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• Definisi Emosi: Pengalaman afektif yang melibatkan penyesuaian kondisi mental dan fisik serta tindakan nyata.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• Reaksi Fisik: Emosi dapat memicu perubahan tubuh, seperti detak jantung lebih kencang saat terkejut atau napas berat saat kecewa.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621" y="3100720"/>
            <a:ext cx="15523244" cy="7186280"/>
          </a:xfrm>
          <a:custGeom>
            <a:avLst/>
            <a:gdLst/>
            <a:ahLst/>
            <a:cxnLst/>
            <a:rect r="r" b="b" t="t" l="l"/>
            <a:pathLst>
              <a:path h="7186280" w="15523244">
                <a:moveTo>
                  <a:pt x="0" y="0"/>
                </a:moveTo>
                <a:lnTo>
                  <a:pt x="15523243" y="0"/>
                </a:lnTo>
                <a:lnTo>
                  <a:pt x="15523243" y="7186280"/>
                </a:lnTo>
                <a:lnTo>
                  <a:pt x="0" y="7186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67" r="0" b="-116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37824" y="6693860"/>
            <a:ext cx="1904080" cy="3542474"/>
          </a:xfrm>
          <a:custGeom>
            <a:avLst/>
            <a:gdLst/>
            <a:ahLst/>
            <a:cxnLst/>
            <a:rect r="r" b="b" t="t" l="l"/>
            <a:pathLst>
              <a:path h="3542474" w="1904080">
                <a:moveTo>
                  <a:pt x="0" y="0"/>
                </a:moveTo>
                <a:lnTo>
                  <a:pt x="1904080" y="0"/>
                </a:lnTo>
                <a:lnTo>
                  <a:pt x="1904080" y="3542474"/>
                </a:lnTo>
                <a:lnTo>
                  <a:pt x="0" y="35424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2606" y="1132028"/>
            <a:ext cx="2784836" cy="2859908"/>
          </a:xfrm>
          <a:custGeom>
            <a:avLst/>
            <a:gdLst/>
            <a:ahLst/>
            <a:cxnLst/>
            <a:rect r="r" b="b" t="t" l="l"/>
            <a:pathLst>
              <a:path h="2859908" w="2784836">
                <a:moveTo>
                  <a:pt x="0" y="0"/>
                </a:moveTo>
                <a:lnTo>
                  <a:pt x="2784836" y="0"/>
                </a:lnTo>
                <a:lnTo>
                  <a:pt x="2784836" y="2859908"/>
                </a:lnTo>
                <a:lnTo>
                  <a:pt x="0" y="2859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9536" y="1318129"/>
            <a:ext cx="2169764" cy="1941939"/>
          </a:xfrm>
          <a:custGeom>
            <a:avLst/>
            <a:gdLst/>
            <a:ahLst/>
            <a:cxnLst/>
            <a:rect r="r" b="b" t="t" l="l"/>
            <a:pathLst>
              <a:path h="1941939" w="2169764">
                <a:moveTo>
                  <a:pt x="0" y="0"/>
                </a:moveTo>
                <a:lnTo>
                  <a:pt x="2169764" y="0"/>
                </a:lnTo>
                <a:lnTo>
                  <a:pt x="2169764" y="1941939"/>
                </a:lnTo>
                <a:lnTo>
                  <a:pt x="0" y="19419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11375" y="710086"/>
            <a:ext cx="10033735" cy="328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66"/>
              </a:lnSpc>
              <a:spcBef>
                <a:spcPct val="0"/>
              </a:spcBef>
            </a:pPr>
            <a:r>
              <a:rPr lang="en-US" sz="8158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K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rak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te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ristik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P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e</a:t>
            </a:r>
            <a:r>
              <a:rPr lang="en-US" sz="8158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rkembangan Bahasa</a:t>
            </a:r>
          </a:p>
          <a:p>
            <a:pPr algn="ctr" marL="0" indent="0" lvl="0">
              <a:lnSpc>
                <a:spcPts val="8566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665024" y="4054483"/>
            <a:ext cx="13905614" cy="521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Hubungan dengan Kognitif: Keterampilan berbahasa sangat terkait erat dengan kemampuan berpikir anak.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• Tahapan Usia: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7 Tahun: Mampu membuat cerita dengan awal dan akhir yang jelas.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8 Tahun: Menggunakan topik spesifik dan memahami makna tidak langsung.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9 Tahun: Mampu mengembangkan topik tertentu secara lebih mendalam.</a:t>
            </a:r>
          </a:p>
          <a:p>
            <a:pPr algn="l">
              <a:lnSpc>
                <a:spcPts val="462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353670" y="8574082"/>
            <a:ext cx="5506223" cy="3709818"/>
          </a:xfrm>
          <a:custGeom>
            <a:avLst/>
            <a:gdLst/>
            <a:ahLst/>
            <a:cxnLst/>
            <a:rect r="r" b="b" t="t" l="l"/>
            <a:pathLst>
              <a:path h="3709818" w="5506223">
                <a:moveTo>
                  <a:pt x="0" y="3709817"/>
                </a:moveTo>
                <a:lnTo>
                  <a:pt x="5506223" y="3709817"/>
                </a:lnTo>
                <a:lnTo>
                  <a:pt x="5506223" y="0"/>
                </a:lnTo>
                <a:lnTo>
                  <a:pt x="0" y="0"/>
                </a:lnTo>
                <a:lnTo>
                  <a:pt x="0" y="370981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3179064"/>
            <a:ext cx="7585580" cy="6079236"/>
            <a:chOff x="0" y="0"/>
            <a:chExt cx="1997848" cy="16011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7848" cy="1601116"/>
            </a:xfrm>
            <a:custGeom>
              <a:avLst/>
              <a:gdLst/>
              <a:ahLst/>
              <a:cxnLst/>
              <a:rect r="r" b="b" t="t" l="l"/>
              <a:pathLst>
                <a:path h="1601116" w="1997848">
                  <a:moveTo>
                    <a:pt x="0" y="0"/>
                  </a:moveTo>
                  <a:lnTo>
                    <a:pt x="1997848" y="0"/>
                  </a:lnTo>
                  <a:lnTo>
                    <a:pt x="1997848" y="1601116"/>
                  </a:lnTo>
                  <a:lnTo>
                    <a:pt x="0" y="1601116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997848" cy="16392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3027367"/>
            <a:ext cx="7404990" cy="6060231"/>
            <a:chOff x="0" y="0"/>
            <a:chExt cx="1950285" cy="15961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50285" cy="1596110"/>
            </a:xfrm>
            <a:custGeom>
              <a:avLst/>
              <a:gdLst/>
              <a:ahLst/>
              <a:cxnLst/>
              <a:rect r="r" b="b" t="t" l="l"/>
              <a:pathLst>
                <a:path h="1596110" w="1950285">
                  <a:moveTo>
                    <a:pt x="0" y="0"/>
                  </a:moveTo>
                  <a:lnTo>
                    <a:pt x="1950285" y="0"/>
                  </a:lnTo>
                  <a:lnTo>
                    <a:pt x="1950285" y="1596110"/>
                  </a:lnTo>
                  <a:lnTo>
                    <a:pt x="0" y="159611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50285" cy="16342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21738" y="3358831"/>
            <a:ext cx="8143261" cy="6042102"/>
            <a:chOff x="0" y="0"/>
            <a:chExt cx="2144727" cy="15913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44727" cy="1591335"/>
            </a:xfrm>
            <a:custGeom>
              <a:avLst/>
              <a:gdLst/>
              <a:ahLst/>
              <a:cxnLst/>
              <a:rect r="r" b="b" t="t" l="l"/>
              <a:pathLst>
                <a:path h="1591335" w="2144727">
                  <a:moveTo>
                    <a:pt x="0" y="0"/>
                  </a:moveTo>
                  <a:lnTo>
                    <a:pt x="2144727" y="0"/>
                  </a:lnTo>
                  <a:lnTo>
                    <a:pt x="2144727" y="1591335"/>
                  </a:lnTo>
                  <a:lnTo>
                    <a:pt x="0" y="1591335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144727" cy="16294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44000" y="3027367"/>
            <a:ext cx="8115300" cy="6060231"/>
            <a:chOff x="0" y="0"/>
            <a:chExt cx="2137363" cy="15961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37363" cy="1596110"/>
            </a:xfrm>
            <a:custGeom>
              <a:avLst/>
              <a:gdLst/>
              <a:ahLst/>
              <a:cxnLst/>
              <a:rect r="r" b="b" t="t" l="l"/>
              <a:pathLst>
                <a:path h="1596110" w="2137363">
                  <a:moveTo>
                    <a:pt x="0" y="0"/>
                  </a:moveTo>
                  <a:lnTo>
                    <a:pt x="2137363" y="0"/>
                  </a:lnTo>
                  <a:lnTo>
                    <a:pt x="2137363" y="1596110"/>
                  </a:lnTo>
                  <a:lnTo>
                    <a:pt x="0" y="159611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37363" cy="16342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true" rot="0">
            <a:off x="14031619" y="-705343"/>
            <a:ext cx="5506223" cy="3709818"/>
          </a:xfrm>
          <a:custGeom>
            <a:avLst/>
            <a:gdLst/>
            <a:ahLst/>
            <a:cxnLst/>
            <a:rect r="r" b="b" t="t" l="l"/>
            <a:pathLst>
              <a:path h="3709818" w="5506223">
                <a:moveTo>
                  <a:pt x="0" y="3709818"/>
                </a:moveTo>
                <a:lnTo>
                  <a:pt x="5506223" y="3709818"/>
                </a:lnTo>
                <a:lnTo>
                  <a:pt x="5506223" y="0"/>
                </a:lnTo>
                <a:lnTo>
                  <a:pt x="0" y="0"/>
                </a:lnTo>
                <a:lnTo>
                  <a:pt x="0" y="370981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377393" y="8061456"/>
            <a:ext cx="1763813" cy="2367535"/>
          </a:xfrm>
          <a:custGeom>
            <a:avLst/>
            <a:gdLst/>
            <a:ahLst/>
            <a:cxnLst/>
            <a:rect r="r" b="b" t="t" l="l"/>
            <a:pathLst>
              <a:path h="2367535" w="1763813">
                <a:moveTo>
                  <a:pt x="0" y="0"/>
                </a:moveTo>
                <a:lnTo>
                  <a:pt x="1763814" y="0"/>
                </a:lnTo>
                <a:lnTo>
                  <a:pt x="1763814" y="2367534"/>
                </a:lnTo>
                <a:lnTo>
                  <a:pt x="0" y="23675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270854" y="1627746"/>
            <a:ext cx="1769660" cy="1915735"/>
          </a:xfrm>
          <a:custGeom>
            <a:avLst/>
            <a:gdLst/>
            <a:ahLst/>
            <a:cxnLst/>
            <a:rect r="r" b="b" t="t" l="l"/>
            <a:pathLst>
              <a:path h="1915735" w="1769660">
                <a:moveTo>
                  <a:pt x="0" y="0"/>
                </a:moveTo>
                <a:lnTo>
                  <a:pt x="1769661" y="0"/>
                </a:lnTo>
                <a:lnTo>
                  <a:pt x="1769661" y="1915735"/>
                </a:lnTo>
                <a:lnTo>
                  <a:pt x="0" y="19157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8712" y="8423442"/>
            <a:ext cx="1190095" cy="1954982"/>
          </a:xfrm>
          <a:custGeom>
            <a:avLst/>
            <a:gdLst/>
            <a:ahLst/>
            <a:cxnLst/>
            <a:rect r="r" b="b" t="t" l="l"/>
            <a:pathLst>
              <a:path h="1954982" w="1190095">
                <a:moveTo>
                  <a:pt x="0" y="0"/>
                </a:moveTo>
                <a:lnTo>
                  <a:pt x="1190095" y="0"/>
                </a:lnTo>
                <a:lnTo>
                  <a:pt x="1190095" y="1954981"/>
                </a:lnTo>
                <a:lnTo>
                  <a:pt x="0" y="19549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784731" y="1808483"/>
            <a:ext cx="1717417" cy="1554262"/>
          </a:xfrm>
          <a:custGeom>
            <a:avLst/>
            <a:gdLst/>
            <a:ahLst/>
            <a:cxnLst/>
            <a:rect r="r" b="b" t="t" l="l"/>
            <a:pathLst>
              <a:path h="1554262" w="1717417">
                <a:moveTo>
                  <a:pt x="0" y="0"/>
                </a:moveTo>
                <a:lnTo>
                  <a:pt x="1717416" y="0"/>
                </a:lnTo>
                <a:lnTo>
                  <a:pt x="1717416" y="1554262"/>
                </a:lnTo>
                <a:lnTo>
                  <a:pt x="0" y="15542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901398"/>
            <a:ext cx="7404990" cy="2283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34"/>
              </a:lnSpc>
              <a:spcBef>
                <a:spcPct val="0"/>
              </a:spcBef>
            </a:pPr>
            <a:r>
              <a:rPr lang="en-US" sz="5651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Ken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d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ala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dan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Sifat Alami Belajar A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ak</a:t>
            </a:r>
          </a:p>
          <a:p>
            <a:pPr algn="ctr" marL="0" indent="0" lvl="0">
              <a:lnSpc>
                <a:spcPts val="5934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376269" y="3543481"/>
            <a:ext cx="6709852" cy="496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4"/>
              </a:lnSpc>
            </a:pPr>
            <a:r>
              <a:rPr lang="en-US" sz="3139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Sifat Dasar Anak: Senang bergerak, menyukai belajar berkelompok dan ingin praktik langsung. </a:t>
            </a:r>
          </a:p>
          <a:p>
            <a:pPr algn="l">
              <a:lnSpc>
                <a:spcPts val="4394"/>
              </a:lnSpc>
            </a:pPr>
          </a:p>
          <a:p>
            <a:pPr algn="l">
              <a:lnSpc>
                <a:spcPts val="4394"/>
              </a:lnSpc>
            </a:pPr>
            <a:r>
              <a:rPr lang="en-US" sz="3139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Prinsip Pembelajaran: Harus bersifat aplikatif (bermanfaat sehari-hari), menyenangkan, dan mudah ditiru sesuai kemampuan fisik anak.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99155" y="901398"/>
            <a:ext cx="7404990" cy="1532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34"/>
              </a:lnSpc>
              <a:spcBef>
                <a:spcPct val="0"/>
              </a:spcBef>
            </a:pPr>
            <a:r>
              <a:rPr lang="en-US" sz="5651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Langkah Pen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ng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n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an Ma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s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ala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h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Fisi</a:t>
            </a:r>
            <a:r>
              <a:rPr lang="en-US" sz="5651" strike="noStrike" u="none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rPr>
              <a:t>k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99155" y="3121914"/>
            <a:ext cx="7404990" cy="578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3"/>
              </a:lnSpc>
            </a:pPr>
            <a:r>
              <a:rPr lang="en-US" sz="2995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1.  Identifikasi Kasus: Menandai anak yang diperkirakan bermasalah.</a:t>
            </a:r>
          </a:p>
          <a:p>
            <a:pPr algn="l">
              <a:lnSpc>
                <a:spcPts val="4193"/>
              </a:lnSpc>
            </a:pPr>
            <a:r>
              <a:rPr lang="en-US" sz="2995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2. Identifikasi Masalah: Mengetahui inti permasalahan.</a:t>
            </a:r>
          </a:p>
          <a:p>
            <a:pPr algn="l">
              <a:lnSpc>
                <a:spcPts val="4193"/>
              </a:lnSpc>
            </a:pPr>
            <a:r>
              <a:rPr lang="en-US" sz="2995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3. Diagnosis: Mencari faktor penyebab masalah.</a:t>
            </a:r>
          </a:p>
          <a:p>
            <a:pPr algn="l">
              <a:lnSpc>
                <a:spcPts val="4193"/>
              </a:lnSpc>
            </a:pPr>
            <a:r>
              <a:rPr lang="en-US" sz="2995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4. Prognosis: Menyusun opsi bantuan yang sesuai.</a:t>
            </a:r>
          </a:p>
          <a:p>
            <a:pPr algn="l">
              <a:lnSpc>
                <a:spcPts val="4193"/>
              </a:lnSpc>
            </a:pPr>
            <a:r>
              <a:rPr lang="en-US" sz="2995" b="true">
                <a:solidFill>
                  <a:srgbClr val="0F274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5. Pemberian Bantuan &amp; Tindak Lanjut: Upaya pengobatan dan evaluasi hasilnya.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DAHBj5tSxXc</dc:identifier>
  <dcterms:modified xsi:type="dcterms:W3CDTF">2011-08-01T06:04:30Z</dcterms:modified>
  <cp:revision>1</cp:revision>
  <dc:title>Karakteristik Peserta Didik-Kelompok 3</dc:title>
</cp:coreProperties>
</file>