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  <p:sldMasterId id="2147483710" r:id="rId2"/>
  </p:sldMasterIdLst>
  <p:sldIdLst>
    <p:sldId id="270" r:id="rId3"/>
    <p:sldId id="271" r:id="rId4"/>
    <p:sldId id="272" r:id="rId5"/>
    <p:sldId id="273" r:id="rId6"/>
    <p:sldId id="274" r:id="rId7"/>
    <p:sldId id="275" r:id="rId8"/>
    <p:sldId id="276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1" r:id="rId22"/>
    <p:sldId id="293" r:id="rId23"/>
    <p:sldId id="292" r:id="rId24"/>
    <p:sldId id="295" r:id="rId25"/>
    <p:sldId id="296" r:id="rId26"/>
    <p:sldId id="297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22" autoAdjust="0"/>
    <p:restoredTop sz="94660"/>
  </p:normalViewPr>
  <p:slideViewPr>
    <p:cSldViewPr>
      <p:cViewPr varScale="1">
        <p:scale>
          <a:sx n="69" d="100"/>
          <a:sy n="69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autoTitleDeleted val="1"/>
    <c:view3D>
      <c:rotX val="30"/>
      <c:perspective val="5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Lbls>
            <c:dLbl>
              <c:idx val="0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</c:dLbl>
            <c:dLbl>
              <c:idx val="4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</c:dLbl>
            <c:dLblPos val="bestFit"/>
            <c:showVal val="1"/>
            <c:showLeaderLines val="1"/>
          </c:dLbls>
          <c:cat>
            <c:strRef>
              <c:f>Sheet1!$A$2:$A$7</c:f>
              <c:strCache>
                <c:ptCount val="6"/>
                <c:pt idx="0">
                  <c:v>Makan</c:v>
                </c:pt>
                <c:pt idx="1">
                  <c:v>Uang Kost</c:v>
                </c:pt>
                <c:pt idx="2">
                  <c:v>SPP</c:v>
                </c:pt>
                <c:pt idx="3">
                  <c:v>Bensin</c:v>
                </c:pt>
                <c:pt idx="4">
                  <c:v>Iuran</c:v>
                </c:pt>
                <c:pt idx="5">
                  <c:v>Nabung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3700</c:v>
                </c:pt>
                <c:pt idx="1">
                  <c:v>3200</c:v>
                </c:pt>
                <c:pt idx="2">
                  <c:v>1400</c:v>
                </c:pt>
                <c:pt idx="3">
                  <c:v>1200</c:v>
                </c:pt>
                <c:pt idx="4">
                  <c:v>2000</c:v>
                </c:pt>
                <c:pt idx="5">
                  <c:v>450</c:v>
                </c:pt>
              </c:numCache>
            </c:numRef>
          </c:val>
        </c:ser>
      </c:pie3DChart>
    </c:plotArea>
    <c:legend>
      <c:legendPos val="r"/>
    </c:legend>
    <c:plotVisOnly val="1"/>
  </c:chart>
  <c:spPr>
    <a:scene3d>
      <a:camera prst="orthographicFront"/>
      <a:lightRig rig="threePt" dir="t"/>
    </a:scene3d>
    <a:sp3d prstMaterial="dkEdge"/>
  </c:spPr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autoTitleDeleted val="1"/>
    <c:view3D>
      <c:rAngAx val="1"/>
    </c:view3D>
    <c:plotArea>
      <c:layout/>
      <c:bar3DChart>
        <c:barDir val="col"/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Konsumsi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showVal val="1"/>
          </c:dLbls>
          <c:cat>
            <c:strRef>
              <c:f>Sheet1!$A$2:$A$5</c:f>
              <c:strCache>
                <c:ptCount val="4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240</c:v>
                </c:pt>
                <c:pt idx="1">
                  <c:v>180</c:v>
                </c:pt>
                <c:pt idx="2">
                  <c:v>250</c:v>
                </c:pt>
                <c:pt idx="3">
                  <c:v>220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Pengobatan</c:v>
                </c:pt>
              </c:strCache>
            </c:strRef>
          </c:tx>
          <c:spPr>
            <a:solidFill>
              <a:srgbClr val="FFFF00"/>
            </a:solidFill>
          </c:spPr>
          <c:dLbls>
            <c:showVal val="1"/>
          </c:dLbls>
          <c:cat>
            <c:strRef>
              <c:f>Sheet1!$A$2:$A$5</c:f>
              <c:strCache>
                <c:ptCount val="4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30</c:v>
                </c:pt>
                <c:pt idx="1">
                  <c:v>45</c:v>
                </c:pt>
                <c:pt idx="2">
                  <c:v>25</c:v>
                </c:pt>
                <c:pt idx="3">
                  <c:v>15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Transport</c:v>
                </c:pt>
              </c:strCache>
            </c:strRef>
          </c:tx>
          <c:spPr>
            <a:solidFill>
              <a:srgbClr val="92D050"/>
            </a:solidFill>
          </c:spPr>
          <c:dLbls>
            <c:showVal val="1"/>
          </c:dLbls>
          <c:cat>
            <c:strRef>
              <c:f>Sheet1!$A$2:$A$5</c:f>
              <c:strCache>
                <c:ptCount val="4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100</c:v>
                </c:pt>
                <c:pt idx="1">
                  <c:v>110</c:v>
                </c:pt>
                <c:pt idx="2">
                  <c:v>90</c:v>
                </c:pt>
                <c:pt idx="3">
                  <c:v>125</c:v>
                </c:pt>
              </c:numCache>
            </c:numRef>
          </c:val>
        </c:ser>
        <c:dLbls>
          <c:showVal val="1"/>
        </c:dLbls>
        <c:gapWidth val="75"/>
        <c:shape val="box"/>
        <c:axId val="60615296"/>
        <c:axId val="60678528"/>
        <c:axId val="57733568"/>
      </c:bar3DChart>
      <c:catAx>
        <c:axId val="60615296"/>
        <c:scaling>
          <c:orientation val="minMax"/>
        </c:scaling>
        <c:axPos val="b"/>
        <c:majorTickMark val="none"/>
        <c:tickLblPos val="nextTo"/>
        <c:crossAx val="60678528"/>
        <c:crosses val="autoZero"/>
        <c:auto val="1"/>
        <c:lblAlgn val="ctr"/>
        <c:lblOffset val="100"/>
      </c:catAx>
      <c:valAx>
        <c:axId val="60678528"/>
        <c:scaling>
          <c:orientation val="minMax"/>
        </c:scaling>
        <c:axPos val="l"/>
        <c:numFmt formatCode="General" sourceLinked="1"/>
        <c:majorTickMark val="none"/>
        <c:tickLblPos val="nextTo"/>
        <c:crossAx val="60615296"/>
        <c:crosses val="autoZero"/>
        <c:crossBetween val="between"/>
      </c:valAx>
      <c:serAx>
        <c:axId val="57733568"/>
        <c:scaling>
          <c:orientation val="minMax"/>
        </c:scaling>
        <c:axPos val="b"/>
        <c:tickLblPos val="nextTo"/>
        <c:crossAx val="60678528"/>
        <c:crosses val="autoZero"/>
      </c:serAx>
    </c:plotArea>
    <c:legend>
      <c:legendPos val="b"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title/>
    <c:view3D>
      <c:rotX val="75"/>
      <c:rAngAx val="1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Komposisi</c:v>
                </c:pt>
              </c:strCache>
            </c:strRef>
          </c:tx>
          <c:dLbls>
            <c:dLbl>
              <c:idx val="0"/>
              <c:layout>
                <c:manualLayout>
                  <c:x val="-5.1884285889647191E-2"/>
                  <c:y val="0.10073834474093869"/>
                </c:manualLayout>
              </c:layout>
              <c:showPercent val="1"/>
            </c:dLbl>
            <c:dLbl>
              <c:idx val="1"/>
              <c:layout>
                <c:manualLayout>
                  <c:x val="-0.10946036853904509"/>
                  <c:y val="5.4341448092807177E-4"/>
                </c:manualLayout>
              </c:layout>
              <c:showPercent val="1"/>
            </c:dLbl>
            <c:dLbl>
              <c:idx val="2"/>
              <c:layout>
                <c:manualLayout>
                  <c:x val="7.0174958059382314E-2"/>
                  <c:y val="-0.16484205385218104"/>
                </c:manualLayout>
              </c:layout>
              <c:showPercent val="1"/>
            </c:dLbl>
            <c:dLbl>
              <c:idx val="3"/>
              <c:layout>
                <c:manualLayout>
                  <c:x val="8.1841543070160894E-2"/>
                  <c:y val="0.13641968597157941"/>
                </c:manualLayout>
              </c:layout>
              <c:showPercent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Percent val="1"/>
            <c:showLeaderLines val="1"/>
          </c:dLbls>
          <c:cat>
            <c:strRef>
              <c:f>Sheet1!$A$2:$A$5</c:f>
              <c:strCache>
                <c:ptCount val="4"/>
                <c:pt idx="0">
                  <c:v>Televisi</c:v>
                </c:pt>
                <c:pt idx="1">
                  <c:v>Surat Kabar</c:v>
                </c:pt>
                <c:pt idx="2">
                  <c:v>Internet</c:v>
                </c:pt>
                <c:pt idx="3">
                  <c:v>Seminar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0.11</c:v>
                </c:pt>
                <c:pt idx="1">
                  <c:v>0.26</c:v>
                </c:pt>
                <c:pt idx="2">
                  <c:v>0.44</c:v>
                </c:pt>
                <c:pt idx="3">
                  <c:v>0.19</c:v>
                </c:pt>
              </c:numCache>
            </c:numRef>
          </c:val>
        </c:ser>
        <c:dLbls>
          <c:showPercent val="1"/>
        </c:dLbls>
      </c:pie3DChart>
    </c:plotArea>
    <c:legend>
      <c:legendPos val="t"/>
    </c:legend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0.17578</cdr:x>
      <cdr:y>0.07031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0"/>
          <a:ext cx="1305985" cy="3410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2000" dirty="0" smtClean="0">
              <a:solidFill>
                <a:sysClr val="window" lastClr="FFFFFF"/>
              </a:solidFill>
            </a:rPr>
            <a:t>11%</a:t>
          </a:r>
          <a:endParaRPr lang="en-US" sz="2000" dirty="0">
            <a:solidFill>
              <a:sysClr val="window" lastClr="FFFFFF"/>
            </a:solidFill>
          </a:endParaRPr>
        </a:p>
      </cdr:txBody>
    </cdr:sp>
  </cdr:relSizeAnchor>
  <cdr:relSizeAnchor xmlns:cdr="http://schemas.openxmlformats.org/drawingml/2006/chartDrawing">
    <cdr:from>
      <cdr:x>0.25</cdr:x>
      <cdr:y>0.27987</cdr:y>
    </cdr:from>
    <cdr:to>
      <cdr:x>0.36538</cdr:x>
      <cdr:y>0.35352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857388" y="1357322"/>
          <a:ext cx="857256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2400" dirty="0" smtClean="0">
              <a:solidFill>
                <a:schemeClr val="bg1"/>
              </a:solidFill>
            </a:rPr>
            <a:t>19%</a:t>
          </a:r>
          <a:endParaRPr lang="en-US" sz="2400" dirty="0">
            <a:solidFill>
              <a:schemeClr val="bg1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B823210-1046-4CB8-9BBC-C50759BF4C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AB5B-D7D7-4E99-89EF-11771BF10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AFDAF-181B-4DEC-A2FD-C18E0E9C9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3210-1046-4CB8-9BBC-C50759BF4C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DC332-FAEA-4365-B80E-C9AB47AEA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A07C2-9A61-40FB-B1C8-20833A6E50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188A-F80B-4F9D-9453-56E02ADC6B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AA45-9114-428D-B035-1EEDC9C3F2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5F13B-9EEE-409B-A868-316AC615E9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27DF7-A6DA-4D03-B8DB-147EA005DA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E6B6-0788-4B59-BC0F-ACFEF0E8C0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DC332-FAEA-4365-B80E-C9AB47AEA6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214F-F385-423F-9242-BC20F7945D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AB5B-D7D7-4E99-89EF-11771BF10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AFDAF-181B-4DEC-A2FD-C18E0E9C9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A07C2-9A61-40FB-B1C8-20833A6E50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188A-F80B-4F9D-9453-56E02ADC6B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1EEAA45-9114-428D-B035-1EEDC9C3F2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0C5F13B-9EEE-409B-A868-316AC615E9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27DF7-A6DA-4D03-B8DB-147EA005DA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2E6B6-0788-4B59-BC0F-ACFEF0E8C0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E214F-F385-423F-9242-BC20F7945D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9D61CFB-11A4-4ED4-9C05-56BCA905D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61CFB-11A4-4ED4-9C05-56BCA905D4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../../BUKU%20PRAKTIKUM%20SPSS/(5)%20DATA%20CHI%20GOODNESS.sav" TargetMode="External"/><Relationship Id="rId2" Type="http://schemas.openxmlformats.org/officeDocument/2006/relationships/hyperlink" Target="../MODUL%20APLIKASI%20SPSS%202/(5)%20UJI%20CHI%20GOODNESS.doc" TargetMode="Externa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069848"/>
          </a:xfrm>
        </p:spPr>
        <p:txBody>
          <a:bodyPr/>
          <a:lstStyle/>
          <a:p>
            <a:r>
              <a:rPr lang="en-US" dirty="0" smtClean="0">
                <a:latin typeface="Berlin Sans FB" pitchFamily="34" charset="0"/>
              </a:rPr>
              <a:t>TATAP MUKA 5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85804" y="1073268"/>
            <a:ext cx="8229600" cy="106984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GOODNESS OF FIT </a:t>
            </a:r>
            <a:r>
              <a:rPr lang="en-US" sz="3200" dirty="0" err="1" smtClean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dan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  <a:ea typeface="+mj-ea"/>
                <a:cs typeface="+mj-cs"/>
              </a:rPr>
              <a:t> INDEPEDENSI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Berlin Sans FB" pitchFamily="34" charset="0"/>
              <a:ea typeface="+mj-ea"/>
              <a:cs typeface="+mj-cs"/>
            </a:endParaRPr>
          </a:p>
        </p:txBody>
      </p:sp>
      <p:pic>
        <p:nvPicPr>
          <p:cNvPr id="6" name="Picture 5" descr="J0215076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1928802"/>
            <a:ext cx="6550118" cy="37862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857232"/>
            <a:ext cx="807249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Kesimpulan</a:t>
            </a:r>
            <a:r>
              <a:rPr lang="en-US" dirty="0" smtClean="0"/>
              <a:t>:</a:t>
            </a:r>
          </a:p>
          <a:p>
            <a:pPr algn="just"/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disimpulkan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Ha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data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penyebaran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200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nasabah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nasabah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frontliner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nasabah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frontliner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nasabah</a:t>
            </a:r>
            <a:r>
              <a:rPr lang="en-US" dirty="0" smtClean="0"/>
              <a:t> yang </a:t>
            </a:r>
            <a:r>
              <a:rPr lang="en-US" dirty="0" err="1" smtClean="0"/>
              <a:t>sebenarnya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frontliner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memuaskan</a:t>
            </a:r>
            <a:r>
              <a:rPr lang="en-US" dirty="0" smtClean="0"/>
              <a:t> </a:t>
            </a:r>
            <a:r>
              <a:rPr lang="en-US" dirty="0" err="1" smtClean="0"/>
              <a:t>nasabah</a:t>
            </a:r>
            <a:r>
              <a:rPr lang="en-US" dirty="0" smtClean="0"/>
              <a:t>,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dibenarkan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069848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Uji</a:t>
            </a:r>
            <a:r>
              <a:rPr lang="en-US" sz="2800" dirty="0" smtClean="0"/>
              <a:t> </a:t>
            </a:r>
            <a:r>
              <a:rPr lang="en-US" sz="2800" dirty="0" err="1" smtClean="0"/>
              <a:t>Independensi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285860"/>
            <a:ext cx="80010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independensi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kolom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kontigensi</a:t>
            </a:r>
            <a:r>
              <a:rPr lang="en-US" dirty="0" smtClean="0"/>
              <a:t>.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kolom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didistribusikan</a:t>
            </a:r>
            <a:r>
              <a:rPr lang="en-US" dirty="0" smtClean="0"/>
              <a:t> </a:t>
            </a:r>
            <a:r>
              <a:rPr lang="en-US" dirty="0" err="1" smtClean="0"/>
              <a:t>sedemikian</a:t>
            </a:r>
            <a:r>
              <a:rPr lang="en-US" dirty="0" smtClean="0"/>
              <a:t> </a:t>
            </a:r>
            <a:r>
              <a:rPr lang="en-US" dirty="0" err="1" smtClean="0"/>
              <a:t>rupa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independensi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data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bentuknya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Data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berisikan</a:t>
            </a:r>
            <a:r>
              <a:rPr lang="en-US" dirty="0" smtClean="0"/>
              <a:t> : gender, status,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Data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: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IQ, </a:t>
            </a:r>
            <a:r>
              <a:rPr lang="en-US" dirty="0" err="1" smtClean="0"/>
              <a:t>loyalitas</a:t>
            </a:r>
            <a:r>
              <a:rPr lang="en-US" dirty="0" smtClean="0"/>
              <a:t>, Tingkat </a:t>
            </a:r>
            <a:r>
              <a:rPr lang="en-US" dirty="0" err="1" smtClean="0"/>
              <a:t>pendidikan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:</a:t>
            </a:r>
          </a:p>
          <a:p>
            <a:pPr algn="just"/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Data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,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menyewa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biro </a:t>
            </a:r>
            <a:r>
              <a:rPr lang="en-US" dirty="0" err="1" smtClean="0"/>
              <a:t>psikologi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serangkaian</a:t>
            </a:r>
            <a:r>
              <a:rPr lang="en-US" dirty="0" smtClean="0"/>
              <a:t> test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. Dari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serangkaian</a:t>
            </a:r>
            <a:r>
              <a:rPr lang="en-US" dirty="0" smtClean="0"/>
              <a:t> test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,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menduga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pendidikannya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00052" y="358888"/>
            <a:ext cx="8229600" cy="1069848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Tampilan</a:t>
            </a:r>
            <a:r>
              <a:rPr lang="en-US" sz="2800" dirty="0" smtClean="0"/>
              <a:t> Data View </a:t>
            </a:r>
            <a:r>
              <a:rPr lang="en-US" sz="2800" dirty="0" err="1" smtClean="0"/>
              <a:t>Uji</a:t>
            </a:r>
            <a:r>
              <a:rPr lang="en-US" sz="2800" dirty="0" smtClean="0"/>
              <a:t> </a:t>
            </a:r>
            <a:r>
              <a:rPr lang="en-US" sz="2800" dirty="0" err="1" smtClean="0"/>
              <a:t>Independensi</a:t>
            </a:r>
            <a:endParaRPr lang="en-US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1285875"/>
            <a:ext cx="8429625" cy="4286250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00052" y="358888"/>
            <a:ext cx="8229600" cy="1069848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Tampilan</a:t>
            </a:r>
            <a:r>
              <a:rPr lang="en-US" sz="2800" dirty="0" smtClean="0"/>
              <a:t> Variable View </a:t>
            </a:r>
            <a:r>
              <a:rPr lang="en-US" sz="2800" dirty="0" err="1" smtClean="0"/>
              <a:t>Uji</a:t>
            </a:r>
            <a:r>
              <a:rPr lang="en-US" sz="2800" dirty="0" smtClean="0"/>
              <a:t> </a:t>
            </a:r>
            <a:r>
              <a:rPr lang="en-US" sz="2800" dirty="0" err="1" smtClean="0"/>
              <a:t>Independensi</a:t>
            </a:r>
            <a:endParaRPr lang="en-US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438276"/>
            <a:ext cx="9144000" cy="2133600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069848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hlinkClick r:id="rId2" action="ppaction://hlinkfile"/>
              </a:rPr>
              <a:t>Uji</a:t>
            </a:r>
            <a:r>
              <a:rPr lang="en-US" sz="2800" dirty="0" smtClean="0">
                <a:hlinkClick r:id="rId2" action="ppaction://hlinkfile"/>
              </a:rPr>
              <a:t> </a:t>
            </a:r>
            <a:r>
              <a:rPr lang="en-US" sz="2800" dirty="0" err="1" smtClean="0">
                <a:hlinkClick r:id="rId2" action="ppaction://hlinkfile"/>
              </a:rPr>
              <a:t>Independensi</a:t>
            </a:r>
            <a:endParaRPr lang="en-US" sz="2800" dirty="0">
              <a:hlinkClick r:id="rId2" action="ppaction://hlinkfile"/>
            </a:endParaRPr>
          </a:p>
        </p:txBody>
      </p:sp>
      <p:sp>
        <p:nvSpPr>
          <p:cNvPr id="4" name="TextBox 3">
            <a:hlinkClick r:id="rId3" action="ppaction://hlinkfile"/>
          </p:cNvPr>
          <p:cNvSpPr txBox="1"/>
          <p:nvPr/>
        </p:nvSpPr>
        <p:spPr>
          <a:xfrm>
            <a:off x="500034" y="1214422"/>
            <a:ext cx="807249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,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hipotesisnya</a:t>
            </a:r>
            <a:r>
              <a:rPr lang="en-US" dirty="0" smtClean="0"/>
              <a:t> </a:t>
            </a:r>
            <a:r>
              <a:rPr lang="en-US" dirty="0" err="1" smtClean="0"/>
              <a:t>yakni</a:t>
            </a:r>
            <a:r>
              <a:rPr lang="en-US" dirty="0" smtClean="0"/>
              <a:t>: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Ho</a:t>
            </a:r>
            <a:r>
              <a:rPr lang="en-US" dirty="0" smtClean="0"/>
              <a:t> :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nya</a:t>
            </a:r>
            <a:r>
              <a:rPr lang="en-US" dirty="0" smtClean="0"/>
              <a:t>.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Ha</a:t>
            </a:r>
            <a:r>
              <a:rPr lang="en-US" dirty="0" smtClean="0"/>
              <a:t> :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kerjanya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Kaidah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: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chi </a:t>
            </a:r>
            <a:r>
              <a:rPr lang="en-US" dirty="0" err="1" smtClean="0"/>
              <a:t>hitung</a:t>
            </a:r>
            <a:r>
              <a:rPr lang="en-US" dirty="0" smtClean="0"/>
              <a:t> &gt; chi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Ha </a:t>
            </a:r>
            <a:r>
              <a:rPr lang="en-US" dirty="0" err="1" smtClean="0"/>
              <a:t>diterima</a:t>
            </a:r>
            <a:endParaRPr lang="en-US" dirty="0" smtClean="0"/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chi </a:t>
            </a:r>
            <a:r>
              <a:rPr lang="en-US" dirty="0" err="1" smtClean="0"/>
              <a:t>hitung</a:t>
            </a:r>
            <a:r>
              <a:rPr lang="en-US" dirty="0" smtClean="0"/>
              <a:t> &lt; chi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Ho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endParaRPr lang="en-US" dirty="0" smtClean="0"/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asymp</a:t>
            </a:r>
            <a:r>
              <a:rPr lang="en-US" dirty="0" smtClean="0"/>
              <a:t> sig &gt; 5% </a:t>
            </a:r>
            <a:r>
              <a:rPr lang="en-US" dirty="0" err="1" smtClean="0"/>
              <a:t>maka</a:t>
            </a:r>
            <a:r>
              <a:rPr lang="en-US" dirty="0" smtClean="0"/>
              <a:t> Ho </a:t>
            </a:r>
            <a:r>
              <a:rPr lang="en-US" dirty="0" err="1" smtClean="0"/>
              <a:t>diterima</a:t>
            </a:r>
            <a:endParaRPr lang="en-US" dirty="0" smtClean="0"/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asymp</a:t>
            </a:r>
            <a:r>
              <a:rPr lang="en-US" dirty="0" smtClean="0"/>
              <a:t> sig &lt; 5% </a:t>
            </a:r>
            <a:r>
              <a:rPr lang="en-US" dirty="0" err="1" smtClean="0"/>
              <a:t>maka</a:t>
            </a:r>
            <a:r>
              <a:rPr lang="en-US" dirty="0" smtClean="0"/>
              <a:t> Ha </a:t>
            </a:r>
            <a:r>
              <a:rPr lang="en-US" dirty="0" err="1" smtClean="0"/>
              <a:t>diterima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chi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: </a:t>
            </a:r>
          </a:p>
          <a:p>
            <a:pPr algn="just"/>
            <a:r>
              <a:rPr lang="en-US" dirty="0" smtClean="0"/>
              <a:t>    </a:t>
            </a:r>
            <a:r>
              <a:rPr lang="en-US" sz="2000" dirty="0" smtClean="0"/>
              <a:t>Chi </a:t>
            </a:r>
            <a:r>
              <a:rPr lang="en-US" sz="2000" dirty="0" err="1" smtClean="0"/>
              <a:t>tabel</a:t>
            </a:r>
            <a:r>
              <a:rPr lang="en-US" sz="2000" dirty="0" smtClean="0"/>
              <a:t> = [(b-1) x (k-1); </a:t>
            </a:r>
            <a:r>
              <a:rPr lang="el-GR" sz="2000" dirty="0" smtClean="0"/>
              <a:t>α</a:t>
            </a:r>
            <a:r>
              <a:rPr lang="en-US" sz="2000" dirty="0" smtClean="0"/>
              <a:t> ] = [(3-1)x(5-1); 0,05] = 15,51 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069848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Analisa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1214422"/>
            <a:ext cx="785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Tampilkan</a:t>
            </a:r>
            <a:r>
              <a:rPr lang="en-US" dirty="0" smtClean="0"/>
              <a:t> data </a:t>
            </a:r>
            <a:r>
              <a:rPr lang="en-US" dirty="0" err="1" smtClean="0"/>
              <a:t>pada</a:t>
            </a:r>
            <a:r>
              <a:rPr lang="en-US" dirty="0" smtClean="0"/>
              <a:t> SPSS data editor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Klik</a:t>
            </a:r>
            <a:r>
              <a:rPr lang="en-US" dirty="0" smtClean="0"/>
              <a:t> menu &gt; Analyze &gt; Descriptive Statistic &gt; </a:t>
            </a:r>
            <a:r>
              <a:rPr lang="en-US" dirty="0" err="1" smtClean="0"/>
              <a:t>Croostabs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8984" y="2143116"/>
            <a:ext cx="4909290" cy="4000528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2143115"/>
            <a:ext cx="2928958" cy="403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57158" y="357166"/>
            <a:ext cx="8229600" cy="106984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Proses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Analisa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Output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1214422"/>
            <a:ext cx="792961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Masukkan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i="1" dirty="0" err="1" smtClean="0"/>
              <a:t>Didik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kotak</a:t>
            </a:r>
            <a:r>
              <a:rPr lang="en-US" dirty="0" smtClean="0"/>
              <a:t> Row (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i="1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kotak</a:t>
            </a:r>
            <a:r>
              <a:rPr lang="en-US" dirty="0" smtClean="0"/>
              <a:t> Column (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kolom</a:t>
            </a:r>
            <a:r>
              <a:rPr lang="en-US" dirty="0" smtClean="0"/>
              <a:t>)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tekan</a:t>
            </a:r>
            <a:r>
              <a:rPr lang="en-US" dirty="0" smtClean="0"/>
              <a:t> </a:t>
            </a:r>
            <a:r>
              <a:rPr lang="en-US" dirty="0" err="1" smtClean="0"/>
              <a:t>tombol</a:t>
            </a:r>
            <a:r>
              <a:rPr lang="en-US" dirty="0" smtClean="0"/>
              <a:t> &gt; </a:t>
            </a:r>
            <a:r>
              <a:rPr lang="en-US" i="1" dirty="0" smtClean="0"/>
              <a:t>Statistics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centang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i="1" dirty="0" smtClean="0"/>
              <a:t>Chi-Square</a:t>
            </a:r>
            <a:r>
              <a:rPr lang="en-US" dirty="0" smtClean="0"/>
              <a:t>,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tekan</a:t>
            </a:r>
            <a:r>
              <a:rPr lang="en-US" dirty="0" smtClean="0"/>
              <a:t> Continue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menu </a:t>
            </a:r>
            <a:r>
              <a:rPr lang="en-US" dirty="0" err="1" smtClean="0"/>
              <a:t>utama</a:t>
            </a:r>
            <a:r>
              <a:rPr lang="en-US" dirty="0" smtClean="0"/>
              <a:t>,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tandai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i="1" dirty="0" smtClean="0"/>
              <a:t>Display Clustered Bar Chart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menampilkan</a:t>
            </a:r>
            <a:r>
              <a:rPr lang="en-US" dirty="0" smtClean="0"/>
              <a:t> Bar Chart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.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Klik</a:t>
            </a:r>
            <a:r>
              <a:rPr lang="en-US" dirty="0" smtClean="0"/>
              <a:t> OK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memproses</a:t>
            </a:r>
            <a:r>
              <a:rPr lang="en-US" dirty="0" smtClean="0"/>
              <a:t> data</a:t>
            </a:r>
          </a:p>
          <a:p>
            <a:pPr algn="just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tampil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00438"/>
            <a:ext cx="8045558" cy="2143140"/>
          </a:xfrm>
          <a:prstGeom prst="rect">
            <a:avLst/>
          </a:prstGeom>
          <a:noFill/>
          <a:ln w="9525">
            <a:solidFill>
              <a:schemeClr val="accent5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857232"/>
            <a:ext cx="7286676" cy="2532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785786" y="3429000"/>
            <a:ext cx="750099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: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chi-</a:t>
            </a:r>
            <a:r>
              <a:rPr lang="en-US" dirty="0" err="1" smtClean="0"/>
              <a:t>hitung</a:t>
            </a:r>
            <a:r>
              <a:rPr lang="en-US" dirty="0" smtClean="0"/>
              <a:t> (5,895) &lt; chi </a:t>
            </a:r>
            <a:r>
              <a:rPr lang="en-US" dirty="0" err="1" smtClean="0"/>
              <a:t>tabel</a:t>
            </a:r>
            <a:r>
              <a:rPr lang="en-US" dirty="0" smtClean="0"/>
              <a:t> (15,51) </a:t>
            </a:r>
            <a:r>
              <a:rPr lang="en-US" dirty="0" err="1" smtClean="0"/>
              <a:t>maka</a:t>
            </a:r>
            <a:r>
              <a:rPr lang="en-US" dirty="0" smtClean="0"/>
              <a:t> Ho </a:t>
            </a:r>
            <a:r>
              <a:rPr lang="en-US" dirty="0" err="1" smtClean="0"/>
              <a:t>diterima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kerjanya</a:t>
            </a:r>
            <a:r>
              <a:rPr lang="en-US" dirty="0" smtClean="0"/>
              <a:t>.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asymp</a:t>
            </a:r>
            <a:r>
              <a:rPr lang="en-US" dirty="0" smtClean="0"/>
              <a:t> sig (0,659) &gt; 5% </a:t>
            </a:r>
            <a:r>
              <a:rPr lang="en-US" dirty="0" err="1" smtClean="0"/>
              <a:t>maka</a:t>
            </a:r>
            <a:r>
              <a:rPr lang="en-US" dirty="0" smtClean="0"/>
              <a:t> Ho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142984"/>
            <a:ext cx="7500990" cy="4944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357158" y="357166"/>
            <a:ext cx="8229600" cy="106984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Tampilan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Tabel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Chi-Square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57158" y="357166"/>
            <a:ext cx="8229600" cy="106984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Kesimpulan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1214422"/>
            <a:ext cx="78581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independensi</a:t>
            </a:r>
            <a:r>
              <a:rPr lang="en-US" dirty="0" smtClean="0"/>
              <a:t> (chi square),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diputuskan</a:t>
            </a:r>
            <a:r>
              <a:rPr lang="en-US" dirty="0" smtClean="0"/>
              <a:t> 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28596" y="2857496"/>
            <a:ext cx="785818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LATIHAN KASUS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latihan</a:t>
            </a:r>
            <a:r>
              <a:rPr lang="en-US" dirty="0" smtClean="0"/>
              <a:t>, </a:t>
            </a:r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/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independensi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lain (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lain) </a:t>
            </a:r>
            <a:r>
              <a:rPr lang="en-US" dirty="0" err="1" smtClean="0"/>
              <a:t>dari</a:t>
            </a:r>
            <a:r>
              <a:rPr lang="en-US" dirty="0" smtClean="0"/>
              <a:t> data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tampilan</a:t>
            </a:r>
            <a:r>
              <a:rPr lang="en-US" dirty="0" smtClean="0"/>
              <a:t> data </a:t>
            </a:r>
            <a:r>
              <a:rPr lang="en-US" dirty="0" err="1" smtClean="0"/>
              <a:t>sebelumnya</a:t>
            </a:r>
            <a:r>
              <a:rPr lang="en-US" dirty="0" smtClean="0"/>
              <a:t>, </a:t>
            </a:r>
            <a:r>
              <a:rPr lang="en-US" dirty="0" err="1" smtClean="0"/>
              <a:t>misal</a:t>
            </a:r>
            <a:r>
              <a:rPr lang="en-US" dirty="0" smtClean="0"/>
              <a:t>:</a:t>
            </a:r>
          </a:p>
          <a:p>
            <a:pPr marL="342900" indent="-342900" algn="just">
              <a:buAutoNum type="arabicPeriod"/>
            </a:pPr>
            <a:r>
              <a:rPr lang="en-US" dirty="0" err="1" smtClean="0"/>
              <a:t>Apakah</a:t>
            </a:r>
            <a:r>
              <a:rPr lang="en-US" dirty="0" smtClean="0"/>
              <a:t> IQ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/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?</a:t>
            </a:r>
          </a:p>
          <a:p>
            <a:pPr marL="342900" indent="-342900" algn="just">
              <a:buAutoNum type="arabicPeriod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loyalitas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?</a:t>
            </a:r>
          </a:p>
          <a:p>
            <a:pPr marL="342900" indent="-342900" algn="just">
              <a:buAutoNum type="arabicPeriod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yang </a:t>
            </a:r>
            <a:r>
              <a:rPr lang="en-US" dirty="0" err="1" smtClean="0"/>
              <a:t>berpretasi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kecenderungan</a:t>
            </a:r>
            <a:r>
              <a:rPr lang="en-US" dirty="0" smtClean="0"/>
              <a:t> loyal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?</a:t>
            </a:r>
          </a:p>
          <a:p>
            <a:pPr marL="342900" indent="-342900" algn="just">
              <a:buAutoNum type="arabicPeriod"/>
            </a:pPr>
            <a:r>
              <a:rPr lang="en-US" dirty="0" err="1" smtClean="0"/>
              <a:t>Adakah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IQ </a:t>
            </a:r>
            <a:r>
              <a:rPr lang="en-US" dirty="0" err="1" smtClean="0"/>
              <a:t>karyawan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loyalitasnya</a:t>
            </a:r>
            <a:r>
              <a:rPr lang="en-US" dirty="0" smtClean="0"/>
              <a:t> ?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642918"/>
            <a:ext cx="550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Pemahaman</a:t>
            </a:r>
            <a:r>
              <a:rPr lang="en-US" dirty="0" smtClean="0"/>
              <a:t> Goodness Of Fit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Independensi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1130842"/>
            <a:ext cx="81439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Uji</a:t>
            </a:r>
            <a:r>
              <a:rPr lang="en-US" dirty="0" smtClean="0"/>
              <a:t> Goodness of fit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non </a:t>
            </a:r>
            <a:r>
              <a:rPr lang="en-US" dirty="0" err="1" smtClean="0"/>
              <a:t>parametrik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data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berbentuk</a:t>
            </a:r>
            <a:r>
              <a:rPr lang="en-US" dirty="0" smtClean="0"/>
              <a:t> nominal (</a:t>
            </a:r>
            <a:r>
              <a:rPr lang="en-US" dirty="0" err="1" smtClean="0"/>
              <a:t>kategori</a:t>
            </a:r>
            <a:r>
              <a:rPr lang="en-US" dirty="0" smtClean="0"/>
              <a:t>).</a:t>
            </a:r>
          </a:p>
          <a:p>
            <a:pPr algn="just"/>
            <a:r>
              <a:rPr lang="en-US" dirty="0" err="1" smtClean="0"/>
              <a:t>Uji</a:t>
            </a:r>
            <a:r>
              <a:rPr lang="en-US" dirty="0" smtClean="0"/>
              <a:t> Goodness of fit </a:t>
            </a:r>
            <a:r>
              <a:rPr lang="en-US" dirty="0" err="1" smtClean="0"/>
              <a:t>kadang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Chi_Square</a:t>
            </a:r>
            <a:r>
              <a:rPr lang="en-US" dirty="0" smtClean="0"/>
              <a:t> yang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intinya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‘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ataukah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00298" y="3253087"/>
            <a:ext cx="3643338" cy="4616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/>
              <a:t>Statistik</a:t>
            </a:r>
            <a:r>
              <a:rPr lang="en-US" sz="2400" dirty="0" smtClean="0"/>
              <a:t> Non </a:t>
            </a:r>
            <a:r>
              <a:rPr lang="en-US" sz="2400" dirty="0" err="1" smtClean="0"/>
              <a:t>Parametrik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000364" y="4334540"/>
            <a:ext cx="2714644" cy="5232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Jumlah</a:t>
            </a:r>
            <a:r>
              <a:rPr lang="en-US" sz="2800" dirty="0" smtClean="0"/>
              <a:t> </a:t>
            </a:r>
            <a:r>
              <a:rPr lang="en-US" sz="2800" dirty="0" err="1" smtClean="0"/>
              <a:t>Sampel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85786" y="4386212"/>
            <a:ext cx="1285884" cy="40011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/>
              <a:t>Satu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6500826" y="4386212"/>
            <a:ext cx="1928826" cy="40011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/>
              <a:t>Dua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785786" y="5357826"/>
            <a:ext cx="2643206" cy="64633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Chi-Square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</a:p>
          <a:p>
            <a:pPr algn="ctr"/>
            <a:r>
              <a:rPr lang="en-US" dirty="0" err="1" smtClean="0"/>
              <a:t>Goddness</a:t>
            </a:r>
            <a:r>
              <a:rPr lang="en-US" dirty="0" smtClean="0"/>
              <a:t> Of Fit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929322" y="5357826"/>
            <a:ext cx="2500330" cy="64633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Chi-Square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Independensi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4071140" y="3999710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>
            <a:off x="2071670" y="4570420"/>
            <a:ext cx="92869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715008" y="4570420"/>
            <a:ext cx="78581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" idx="2"/>
          </p:cNvCxnSpPr>
          <p:nvPr/>
        </p:nvCxnSpPr>
        <p:spPr>
          <a:xfrm rot="5400000">
            <a:off x="1178695" y="5036355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7107255" y="5035561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57158" y="214290"/>
            <a:ext cx="8229600" cy="106984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Tampilan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Bar Chart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142984"/>
            <a:ext cx="6786610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57158" y="214290"/>
            <a:ext cx="8229600" cy="106984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Tampilan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 Area Chart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1666" y="1066800"/>
            <a:ext cx="6400594" cy="5291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57158" y="214290"/>
            <a:ext cx="8229600" cy="106984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Tampilan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Bar Chart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3356" y="1214422"/>
            <a:ext cx="6331850" cy="50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571604" y="1214422"/>
            <a:ext cx="5857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Prestasi</a:t>
            </a:r>
            <a:r>
              <a:rPr lang="en-US" sz="1600" dirty="0" smtClean="0"/>
              <a:t> </a:t>
            </a:r>
            <a:r>
              <a:rPr lang="en-US" sz="1600" dirty="0" err="1" smtClean="0"/>
              <a:t>Kerja</a:t>
            </a:r>
            <a:r>
              <a:rPr lang="en-US" sz="1600" dirty="0" smtClean="0"/>
              <a:t> </a:t>
            </a:r>
            <a:r>
              <a:rPr lang="en-US" sz="1600" dirty="0" err="1" smtClean="0"/>
              <a:t>Karyawan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Dasar</a:t>
            </a:r>
            <a:r>
              <a:rPr lang="en-US" sz="1600" dirty="0" smtClean="0"/>
              <a:t> </a:t>
            </a:r>
            <a:r>
              <a:rPr lang="en-US" sz="1600" dirty="0" err="1" smtClean="0"/>
              <a:t>Pendidikannya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1676400" y="1371600"/>
            <a:ext cx="1295400" cy="381000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3,8%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1828800"/>
            <a:ext cx="1295400" cy="381000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16,7%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0" y="1828800"/>
            <a:ext cx="1295400" cy="381000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30,96%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91200" y="5334000"/>
            <a:ext cx="1295400" cy="381000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26,8%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9600" y="4800600"/>
            <a:ext cx="1295400" cy="381000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10%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0" y="5562600"/>
            <a:ext cx="1295400" cy="381000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11,7%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2971800" y="16002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3542505" y="1789906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130161" y="3931455"/>
            <a:ext cx="1729584" cy="102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990600" y="307181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6200000" flipV="1">
            <a:off x="1870864" y="4844252"/>
            <a:ext cx="1420014" cy="182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>
            <a:off x="4724400" y="556260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6200000" flipV="1">
            <a:off x="4080672" y="4920460"/>
            <a:ext cx="1277138" cy="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0800000" flipV="1">
            <a:off x="4857752" y="2057400"/>
            <a:ext cx="1238248" cy="142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5400000">
            <a:off x="4744246" y="2171700"/>
            <a:ext cx="22780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133600" y="1979612"/>
            <a:ext cx="68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>
            <a:off x="2650726" y="2116524"/>
            <a:ext cx="304792" cy="34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71604" y="500042"/>
            <a:ext cx="5715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Komposisi</a:t>
            </a:r>
            <a:r>
              <a:rPr lang="en-US" sz="2400" dirty="0" smtClean="0"/>
              <a:t> </a:t>
            </a:r>
            <a:r>
              <a:rPr lang="en-US" sz="2400" dirty="0" err="1" smtClean="0"/>
              <a:t>Elemen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Hidup</a:t>
            </a:r>
            <a:r>
              <a:rPr lang="en-US" sz="2400" dirty="0" smtClean="0"/>
              <a:t> </a:t>
            </a:r>
            <a:r>
              <a:rPr lang="en-US" sz="2400" dirty="0" err="1" smtClean="0"/>
              <a:t>Individu</a:t>
            </a:r>
            <a:endParaRPr lang="en-US" sz="24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142976" y="571480"/>
          <a:ext cx="7215238" cy="5207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Sumber</a:t>
            </a:r>
            <a:r>
              <a:rPr lang="en-US" sz="3200" dirty="0" smtClean="0"/>
              <a:t> </a:t>
            </a:r>
            <a:r>
              <a:rPr lang="en-US" sz="3200" dirty="0" err="1" smtClean="0"/>
              <a:t>Informasi</a:t>
            </a:r>
            <a:endParaRPr lang="en-US" sz="3200" dirty="0"/>
          </a:p>
        </p:txBody>
      </p:sp>
      <p:graphicFrame>
        <p:nvGraphicFramePr>
          <p:cNvPr id="3" name="Chart 2"/>
          <p:cNvGraphicFramePr/>
          <p:nvPr/>
        </p:nvGraphicFramePr>
        <p:xfrm>
          <a:off x="714348" y="1214422"/>
          <a:ext cx="7429552" cy="4635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2000232" y="5715016"/>
            <a:ext cx="3143272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chemeClr val="tx1"/>
                </a:solidFill>
              </a:rPr>
              <a:t>Sumber</a:t>
            </a:r>
            <a:r>
              <a:rPr lang="en-US" dirty="0" smtClean="0">
                <a:solidFill>
                  <a:schemeClr val="tx1"/>
                </a:solidFill>
              </a:rPr>
              <a:t>: OkeZone.com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642918"/>
            <a:ext cx="550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Pemahaman</a:t>
            </a:r>
            <a:r>
              <a:rPr lang="en-US" dirty="0" smtClean="0"/>
              <a:t> Goodness Of Fit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1142984"/>
            <a:ext cx="82153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/>
              <a:t>Uji</a:t>
            </a:r>
            <a:r>
              <a:rPr lang="en-US" sz="2000" dirty="0" smtClean="0"/>
              <a:t> Goodness Of Fit 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satu</a:t>
            </a:r>
            <a:r>
              <a:rPr lang="en-US" sz="2000" dirty="0" smtClean="0"/>
              <a:t> </a:t>
            </a:r>
            <a:r>
              <a:rPr lang="en-US" sz="2000" dirty="0" err="1" smtClean="0"/>
              <a:t>sampel</a:t>
            </a:r>
            <a:r>
              <a:rPr lang="en-US" sz="2000" dirty="0" smtClean="0"/>
              <a:t> </a:t>
            </a:r>
            <a:r>
              <a:rPr lang="en-US" sz="2000" dirty="0" err="1" smtClean="0"/>
              <a:t>tertentu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dipakai</a:t>
            </a:r>
            <a:r>
              <a:rPr lang="en-US" sz="2000" dirty="0" smtClean="0"/>
              <a:t> </a:t>
            </a:r>
            <a:r>
              <a:rPr lang="en-US" sz="2000" dirty="0" err="1" smtClean="0"/>
              <a:t>menguji</a:t>
            </a:r>
            <a:r>
              <a:rPr lang="en-US" sz="2000" dirty="0" smtClean="0"/>
              <a:t> </a:t>
            </a:r>
            <a:r>
              <a:rPr lang="en-US" sz="2000" dirty="0" err="1" smtClean="0"/>
              <a:t>apakah</a:t>
            </a:r>
            <a:r>
              <a:rPr lang="en-US" sz="2000" dirty="0" smtClean="0"/>
              <a:t> data </a:t>
            </a:r>
            <a:r>
              <a:rPr lang="en-US" sz="2000" dirty="0" err="1" smtClean="0"/>
              <a:t>sebuah</a:t>
            </a:r>
            <a:r>
              <a:rPr lang="en-US" sz="2000" dirty="0" smtClean="0"/>
              <a:t> </a:t>
            </a:r>
            <a:r>
              <a:rPr lang="en-US" sz="2000" dirty="0" err="1" smtClean="0"/>
              <a:t>sampel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diambil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acak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menunjang</a:t>
            </a:r>
            <a:r>
              <a:rPr lang="en-US" sz="2000" dirty="0" smtClean="0"/>
              <a:t> </a:t>
            </a:r>
            <a:r>
              <a:rPr lang="en-US" sz="2000" dirty="0" err="1" smtClean="0"/>
              <a:t>hipotesis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menyatakan</a:t>
            </a:r>
            <a:r>
              <a:rPr lang="en-US" sz="2000" dirty="0" smtClean="0"/>
              <a:t> </a:t>
            </a:r>
            <a:r>
              <a:rPr lang="en-US" sz="2000" dirty="0" err="1" smtClean="0"/>
              <a:t>bahwa</a:t>
            </a:r>
            <a:r>
              <a:rPr lang="en-US" sz="2000" dirty="0" smtClean="0"/>
              <a:t> </a:t>
            </a:r>
            <a:r>
              <a:rPr lang="en-US" sz="2000" dirty="0" err="1" smtClean="0"/>
              <a:t>populasi</a:t>
            </a:r>
            <a:r>
              <a:rPr lang="en-US" sz="2000" dirty="0" smtClean="0"/>
              <a:t> </a:t>
            </a:r>
            <a:r>
              <a:rPr lang="en-US" sz="2000" dirty="0" err="1" smtClean="0"/>
              <a:t>asal</a:t>
            </a:r>
            <a:r>
              <a:rPr lang="en-US" sz="2000" dirty="0" smtClean="0"/>
              <a:t> </a:t>
            </a:r>
            <a:r>
              <a:rPr lang="en-US" sz="2000" dirty="0" err="1" smtClean="0"/>
              <a:t>sampel</a:t>
            </a:r>
            <a:r>
              <a:rPr lang="en-US" sz="2000" dirty="0" smtClean="0"/>
              <a:t> </a:t>
            </a:r>
            <a:r>
              <a:rPr lang="en-US" sz="2000" dirty="0" err="1" smtClean="0"/>
              <a:t>tsb</a:t>
            </a:r>
            <a:r>
              <a:rPr lang="en-US" sz="2000" dirty="0" smtClean="0"/>
              <a:t> </a:t>
            </a:r>
            <a:r>
              <a:rPr lang="en-US" sz="2000" dirty="0" err="1" smtClean="0"/>
              <a:t>diambil</a:t>
            </a:r>
            <a:r>
              <a:rPr lang="en-US" sz="2000" dirty="0" smtClean="0"/>
              <a:t>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mengikuti</a:t>
            </a:r>
            <a:r>
              <a:rPr lang="en-US" sz="2000" dirty="0" smtClean="0"/>
              <a:t> </a:t>
            </a:r>
            <a:r>
              <a:rPr lang="en-US" sz="2000" dirty="0" err="1" smtClean="0"/>
              <a:t>distribusi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ditetapkan</a:t>
            </a:r>
            <a:r>
              <a:rPr lang="en-US" sz="2000" dirty="0" smtClean="0"/>
              <a:t> (</a:t>
            </a:r>
            <a:r>
              <a:rPr lang="en-US" sz="2000" dirty="0" err="1" smtClean="0"/>
              <a:t>distribusi</a:t>
            </a:r>
            <a:r>
              <a:rPr lang="en-US" sz="2000" dirty="0" smtClean="0"/>
              <a:t> normal </a:t>
            </a:r>
            <a:r>
              <a:rPr lang="en-US" sz="2000" dirty="0" err="1" smtClean="0"/>
              <a:t>atau</a:t>
            </a:r>
            <a:r>
              <a:rPr lang="en-US" sz="2000" dirty="0" smtClean="0"/>
              <a:t> binomial)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28596" y="3012230"/>
            <a:ext cx="82153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Data </a:t>
            </a:r>
            <a:r>
              <a:rPr lang="en-US" sz="2000" dirty="0" err="1" smtClean="0"/>
              <a:t>uji</a:t>
            </a:r>
            <a:r>
              <a:rPr lang="en-US" sz="2000" dirty="0" smtClean="0"/>
              <a:t> </a:t>
            </a:r>
            <a:r>
              <a:rPr lang="en-US" sz="2000" dirty="0" err="1" smtClean="0"/>
              <a:t>Goddness</a:t>
            </a:r>
            <a:r>
              <a:rPr lang="en-US" sz="2000" dirty="0" smtClean="0"/>
              <a:t> of fit </a:t>
            </a:r>
            <a:r>
              <a:rPr lang="en-US" sz="2000" dirty="0" err="1" smtClean="0"/>
              <a:t>berbentuk</a:t>
            </a:r>
            <a:r>
              <a:rPr lang="en-US" sz="2000" dirty="0" smtClean="0"/>
              <a:t> data </a:t>
            </a:r>
            <a:r>
              <a:rPr lang="en-US" sz="2000" dirty="0" err="1" smtClean="0"/>
              <a:t>kuantitatif</a:t>
            </a:r>
            <a:r>
              <a:rPr lang="en-US" sz="2000" dirty="0" smtClean="0"/>
              <a:t> </a:t>
            </a:r>
            <a:r>
              <a:rPr lang="en-US" sz="2000" dirty="0" err="1" smtClean="0"/>
              <a:t>yakni</a:t>
            </a:r>
            <a:r>
              <a:rPr lang="en-US" sz="2000" dirty="0" smtClean="0"/>
              <a:t> data yang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diambil</a:t>
            </a:r>
            <a:r>
              <a:rPr lang="en-US" sz="2000" dirty="0" smtClean="0"/>
              <a:t> </a:t>
            </a:r>
            <a:r>
              <a:rPr lang="en-US" sz="2000" dirty="0" err="1" smtClean="0"/>
              <a:t>menggunakan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angket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tertutup</a:t>
            </a:r>
            <a:r>
              <a:rPr lang="en-US" sz="2000" dirty="0" smtClean="0"/>
              <a:t>, </a:t>
            </a:r>
            <a:r>
              <a:rPr lang="en-US" sz="2000" dirty="0" err="1" smtClean="0"/>
              <a:t>sehingga</a:t>
            </a:r>
            <a:r>
              <a:rPr lang="en-US" sz="2000" dirty="0" smtClean="0"/>
              <a:t> </a:t>
            </a:r>
            <a:r>
              <a:rPr lang="en-US" sz="2000" dirty="0" err="1" smtClean="0"/>
              <a:t>uji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condong</a:t>
            </a:r>
            <a:r>
              <a:rPr lang="en-US" sz="2000" dirty="0" smtClean="0"/>
              <a:t> </a:t>
            </a:r>
            <a:r>
              <a:rPr lang="en-US" sz="2000" dirty="0" err="1" smtClean="0"/>
              <a:t>diarahkan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menguji</a:t>
            </a:r>
            <a:r>
              <a:rPr lang="en-US" sz="2000" dirty="0" smtClean="0"/>
              <a:t> </a:t>
            </a:r>
            <a:r>
              <a:rPr lang="en-US" sz="2000" dirty="0" err="1" smtClean="0"/>
              <a:t>stattement</a:t>
            </a:r>
            <a:r>
              <a:rPr lang="en-US" sz="2000" dirty="0" smtClean="0"/>
              <a:t>/</a:t>
            </a:r>
            <a:r>
              <a:rPr lang="en-US" sz="2000" dirty="0" err="1" smtClean="0"/>
              <a:t>pernyataan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dirty="0" err="1" smtClean="0"/>
              <a:t>kebenaran</a:t>
            </a:r>
            <a:r>
              <a:rPr lang="en-US" sz="2000" dirty="0" smtClean="0"/>
              <a:t> </a:t>
            </a:r>
            <a:r>
              <a:rPr lang="en-US" sz="2000" dirty="0" err="1" smtClean="0"/>
              <a:t>sebuah</a:t>
            </a:r>
            <a:r>
              <a:rPr lang="en-US" sz="2000" dirty="0" smtClean="0"/>
              <a:t> </a:t>
            </a:r>
            <a:r>
              <a:rPr lang="en-US" sz="2000" dirty="0" err="1" smtClean="0"/>
              <a:t>persepsi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sikap</a:t>
            </a:r>
            <a:r>
              <a:rPr lang="en-US" sz="2000" dirty="0" smtClean="0"/>
              <a:t>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/</a:t>
            </a:r>
            <a:r>
              <a:rPr lang="en-US" sz="2000" dirty="0" err="1" smtClean="0"/>
              <a:t>responden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menilai</a:t>
            </a:r>
            <a:r>
              <a:rPr lang="en-US" sz="2000" dirty="0" smtClean="0"/>
              <a:t> </a:t>
            </a:r>
            <a:r>
              <a:rPr lang="en-US" sz="2000" dirty="0" err="1" smtClean="0"/>
              <a:t>sesuatu</a:t>
            </a:r>
            <a:r>
              <a:rPr lang="en-US" sz="2000" dirty="0" smtClean="0"/>
              <a:t> (</a:t>
            </a:r>
            <a:r>
              <a:rPr lang="en-US" sz="2000" dirty="0" err="1" smtClean="0"/>
              <a:t>pelayanan</a:t>
            </a:r>
            <a:r>
              <a:rPr lang="en-US" sz="2000" dirty="0" smtClean="0"/>
              <a:t>, </a:t>
            </a:r>
            <a:r>
              <a:rPr lang="en-US" sz="2000" dirty="0" err="1" smtClean="0"/>
              <a:t>kepuasan</a:t>
            </a:r>
            <a:r>
              <a:rPr lang="en-US" sz="2000" dirty="0" smtClean="0"/>
              <a:t>, </a:t>
            </a:r>
            <a:r>
              <a:rPr lang="en-US" sz="2000" dirty="0" err="1" smtClean="0"/>
              <a:t>kualitas</a:t>
            </a:r>
            <a:r>
              <a:rPr lang="en-US" sz="2000" dirty="0" smtClean="0"/>
              <a:t>, </a:t>
            </a:r>
            <a:r>
              <a:rPr lang="en-US" sz="2000" dirty="0" err="1" smtClean="0"/>
              <a:t>harapan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kegiatan</a:t>
            </a:r>
            <a:r>
              <a:rPr lang="en-US" sz="2000" dirty="0" smtClean="0"/>
              <a:t>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596" y="642918"/>
            <a:ext cx="550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Kasus</a:t>
            </a:r>
            <a:r>
              <a:rPr lang="en-US" b="1" dirty="0" smtClean="0"/>
              <a:t> </a:t>
            </a:r>
            <a:r>
              <a:rPr lang="en-US" b="1" dirty="0" err="1" smtClean="0"/>
              <a:t>Michigo</a:t>
            </a:r>
            <a:r>
              <a:rPr lang="en-US" b="1" dirty="0" smtClean="0"/>
              <a:t> Bank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1071546"/>
            <a:ext cx="81439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Bank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nasabahnya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frontlinernya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bank.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frontliner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yakni</a:t>
            </a:r>
            <a:r>
              <a:rPr lang="en-US" dirty="0" smtClean="0"/>
              <a:t>: </a:t>
            </a:r>
            <a:r>
              <a:rPr lang="en-US" i="1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frontliner</a:t>
            </a:r>
            <a:r>
              <a:rPr lang="en-US" dirty="0" smtClean="0"/>
              <a:t>, </a:t>
            </a:r>
            <a:r>
              <a:rPr lang="en-US" i="1" dirty="0" err="1" smtClean="0"/>
              <a:t>penampilan</a:t>
            </a:r>
            <a:r>
              <a:rPr lang="en-US" dirty="0" smtClean="0"/>
              <a:t> </a:t>
            </a:r>
            <a:r>
              <a:rPr lang="en-US" dirty="0" err="1" smtClean="0"/>
              <a:t>frontliner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err="1" smtClean="0"/>
              <a:t>ketrampilan</a:t>
            </a:r>
            <a:r>
              <a:rPr lang="en-US" dirty="0" smtClean="0"/>
              <a:t> </a:t>
            </a:r>
            <a:r>
              <a:rPr lang="en-US" dirty="0" err="1" smtClean="0"/>
              <a:t>frontliner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disebarkan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200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nasabah</a:t>
            </a:r>
            <a:r>
              <a:rPr lang="en-US" dirty="0" smtClean="0"/>
              <a:t> yang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frontliner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ditanyakan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frontliner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Dari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penyebaran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,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70%</a:t>
            </a:r>
            <a:r>
              <a:rPr lang="en-US" dirty="0" smtClean="0"/>
              <a:t> </a:t>
            </a:r>
            <a:r>
              <a:rPr lang="en-US" dirty="0" err="1" smtClean="0"/>
              <a:t>nasabah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berimbang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ketrampilan</a:t>
            </a:r>
            <a:r>
              <a:rPr lang="en-US" dirty="0" smtClean="0"/>
              <a:t> </a:t>
            </a:r>
            <a:r>
              <a:rPr lang="en-US" dirty="0" err="1" smtClean="0"/>
              <a:t>frontliner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 smtClean="0"/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30%</a:t>
            </a:r>
            <a:r>
              <a:rPr lang="en-US" dirty="0" smtClean="0"/>
              <a:t> </a:t>
            </a:r>
            <a:r>
              <a:rPr lang="en-US" dirty="0" err="1" smtClean="0"/>
              <a:t>nasabah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berimbang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, </a:t>
            </a:r>
            <a:r>
              <a:rPr lang="en-US" dirty="0" err="1" smtClean="0"/>
              <a:t>penampilan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ketrampilan</a:t>
            </a:r>
            <a:r>
              <a:rPr lang="en-US" dirty="0" smtClean="0"/>
              <a:t> </a:t>
            </a:r>
            <a:r>
              <a:rPr lang="en-US" dirty="0" err="1" smtClean="0"/>
              <a:t>frontliner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 smtClean="0"/>
          </a:p>
          <a:p>
            <a:pPr algn="just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,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frontliner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nasabah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puas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nasabah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596" y="1071546"/>
            <a:ext cx="81439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: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Frontliner</a:t>
            </a:r>
            <a:r>
              <a:rPr lang="en-US" dirty="0" smtClean="0"/>
              <a:t>, yang </a:t>
            </a:r>
            <a:r>
              <a:rPr lang="en-US" dirty="0" err="1" smtClean="0"/>
              <a:t>dimasukkan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3 </a:t>
            </a:r>
            <a:r>
              <a:rPr lang="en-US" dirty="0" err="1" smtClean="0"/>
              <a:t>kode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1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, 2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penampilan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3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ketrampilan</a:t>
            </a:r>
            <a:endParaRPr lang="en-US" dirty="0" smtClean="0"/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, </a:t>
            </a:r>
            <a:r>
              <a:rPr lang="en-US" dirty="0" err="1" smtClean="0"/>
              <a:t>berupa</a:t>
            </a:r>
            <a:r>
              <a:rPr lang="en-US" dirty="0" smtClean="0"/>
              <a:t> data </a:t>
            </a:r>
            <a:r>
              <a:rPr lang="en-US" dirty="0" err="1" smtClean="0"/>
              <a:t>kuantitatif</a:t>
            </a:r>
            <a:endParaRPr lang="en-US" dirty="0" smtClean="0"/>
          </a:p>
          <a:p>
            <a:pPr algn="just">
              <a:buFont typeface="Wingdings" pitchFamily="2" charset="2"/>
              <a:buChar char="q"/>
            </a:pPr>
            <a:endParaRPr lang="en-US" dirty="0" smtClean="0"/>
          </a:p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,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pembobotan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i="1" dirty="0" smtClean="0"/>
              <a:t>weight cases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menghubungkan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1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90, </a:t>
            </a:r>
            <a:r>
              <a:rPr lang="en-US" dirty="0" err="1" smtClean="0"/>
              <a:t>angka</a:t>
            </a:r>
            <a:r>
              <a:rPr lang="en-US" dirty="0" smtClean="0"/>
              <a:t> 2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30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3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80.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3571876"/>
            <a:ext cx="79296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pembobotan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SPSS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342900" indent="-342900">
              <a:buAutoNum type="arabicPeriod"/>
            </a:pPr>
            <a:r>
              <a:rPr lang="en-US" dirty="0" smtClean="0"/>
              <a:t>Dari menu </a:t>
            </a:r>
            <a:r>
              <a:rPr lang="en-US" dirty="0" err="1" smtClean="0"/>
              <a:t>utama</a:t>
            </a:r>
            <a:r>
              <a:rPr lang="en-US" dirty="0" smtClean="0"/>
              <a:t>,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i="1" dirty="0" smtClean="0"/>
              <a:t>Data</a:t>
            </a:r>
            <a:r>
              <a:rPr lang="en-US" dirty="0" smtClean="0"/>
              <a:t> &gt; </a:t>
            </a:r>
            <a:r>
              <a:rPr lang="en-US" i="1" dirty="0" smtClean="0"/>
              <a:t>Weight Cases</a:t>
            </a:r>
            <a:r>
              <a:rPr lang="en-US" dirty="0" smtClean="0"/>
              <a:t>..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kotak</a:t>
            </a:r>
            <a:r>
              <a:rPr lang="en-US" dirty="0" smtClean="0"/>
              <a:t> dialog yang </a:t>
            </a:r>
            <a:r>
              <a:rPr lang="en-US" dirty="0" err="1" smtClean="0"/>
              <a:t>muncul</a:t>
            </a:r>
            <a:r>
              <a:rPr lang="en-US" dirty="0" smtClean="0"/>
              <a:t>,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i="1" dirty="0" smtClean="0"/>
              <a:t>Weighted Cases by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isikan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i="1" dirty="0" smtClean="0"/>
              <a:t>Frequency </a:t>
            </a:r>
            <a:r>
              <a:rPr lang="en-US" i="1" dirty="0" err="1" smtClean="0"/>
              <a:t>variabel</a:t>
            </a:r>
            <a:r>
              <a:rPr lang="en-US" i="1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i="1" dirty="0" err="1" smtClean="0"/>
              <a:t>Jumlah</a:t>
            </a:r>
            <a:endParaRPr lang="en-US" i="1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Tekan</a:t>
            </a:r>
            <a:r>
              <a:rPr lang="en-US" i="1" dirty="0" smtClean="0"/>
              <a:t> OK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frontliner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8596" y="714356"/>
            <a:ext cx="8001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Pengolahan</a:t>
            </a:r>
            <a:r>
              <a:rPr lang="en-US" dirty="0" smtClean="0"/>
              <a:t> data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Goodness of fit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en-US" dirty="0" err="1" smtClean="0"/>
              <a:t>Tampilkan</a:t>
            </a:r>
            <a:r>
              <a:rPr lang="en-US" dirty="0" smtClean="0"/>
              <a:t> data </a:t>
            </a:r>
            <a:r>
              <a:rPr lang="en-US" dirty="0" err="1" smtClean="0"/>
              <a:t>pada</a:t>
            </a:r>
            <a:r>
              <a:rPr lang="en-US" dirty="0" smtClean="0"/>
              <a:t> SPSS data editor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en-US" dirty="0" err="1" smtClean="0"/>
              <a:t>Pilih</a:t>
            </a:r>
            <a:r>
              <a:rPr lang="en-US" dirty="0" smtClean="0"/>
              <a:t> menu Analyze &gt; Non parametric Test &gt; Chi-Square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lum bright="-10000"/>
          </a:blip>
          <a:srcRect/>
          <a:stretch>
            <a:fillRect/>
          </a:stretch>
        </p:blipFill>
        <p:spPr bwMode="auto">
          <a:xfrm>
            <a:off x="1643042" y="1785926"/>
            <a:ext cx="4786346" cy="4431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857232"/>
            <a:ext cx="792961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kotak</a:t>
            </a:r>
            <a:r>
              <a:rPr lang="en-US" dirty="0" smtClean="0"/>
              <a:t> Test </a:t>
            </a:r>
            <a:r>
              <a:rPr lang="en-US" dirty="0" err="1" smtClean="0"/>
              <a:t>Variabel</a:t>
            </a:r>
            <a:r>
              <a:rPr lang="en-US" dirty="0" smtClean="0"/>
              <a:t> List, </a:t>
            </a:r>
            <a:r>
              <a:rPr lang="en-US" dirty="0" err="1" smtClean="0"/>
              <a:t>masukkan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Frontliner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diuji</a:t>
            </a:r>
            <a:endParaRPr lang="en-US" dirty="0" smtClean="0"/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Perhitungan</a:t>
            </a:r>
            <a:r>
              <a:rPr lang="en-US" dirty="0" smtClean="0"/>
              <a:t> Expected Value </a:t>
            </a:r>
            <a:r>
              <a:rPr lang="en-US" dirty="0" err="1" smtClean="0"/>
              <a:t>sbb</a:t>
            </a:r>
            <a:r>
              <a:rPr lang="en-US" dirty="0" smtClean="0"/>
              <a:t>:</a:t>
            </a:r>
          </a:p>
          <a:p>
            <a:pPr algn="just"/>
            <a:r>
              <a:rPr lang="en-US" dirty="0" smtClean="0"/>
              <a:t>     1. 69% </a:t>
            </a:r>
            <a:r>
              <a:rPr lang="en-US" dirty="0" err="1" smtClean="0"/>
              <a:t>nasabah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ketrampilan</a:t>
            </a:r>
            <a:r>
              <a:rPr lang="en-US" dirty="0" smtClean="0"/>
              <a:t> </a:t>
            </a:r>
            <a:r>
              <a:rPr lang="en-US" dirty="0" err="1" smtClean="0"/>
              <a:t>frontliner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 smtClean="0"/>
          </a:p>
          <a:p>
            <a:pPr algn="just"/>
            <a:r>
              <a:rPr lang="en-US" dirty="0" smtClean="0"/>
              <a:t>         </a:t>
            </a:r>
            <a:r>
              <a:rPr lang="en-US" dirty="0" err="1" smtClean="0"/>
              <a:t>nilai</a:t>
            </a:r>
            <a:r>
              <a:rPr lang="en-US" dirty="0" smtClean="0"/>
              <a:t> expected value </a:t>
            </a:r>
            <a:r>
              <a:rPr lang="en-US" dirty="0" err="1" smtClean="0"/>
              <a:t>adalah</a:t>
            </a:r>
            <a:r>
              <a:rPr lang="en-US" smtClean="0"/>
              <a:t>: sikap=35%x200=</a:t>
            </a:r>
            <a:r>
              <a:rPr lang="en-US" smtClean="0">
                <a:solidFill>
                  <a:srgbClr val="C00000"/>
                </a:solidFill>
              </a:rPr>
              <a:t>70</a:t>
            </a:r>
            <a:endParaRPr lang="en-US" dirty="0" smtClean="0">
              <a:solidFill>
                <a:srgbClr val="C00000"/>
              </a:solidFill>
            </a:endParaRPr>
          </a:p>
          <a:p>
            <a:pPr algn="just"/>
            <a:r>
              <a:rPr lang="en-US" smtClean="0"/>
              <a:t>         nilai expected value adalah: ketrampilan=35%x200=</a:t>
            </a:r>
            <a:r>
              <a:rPr lang="en-US" smtClean="0">
                <a:solidFill>
                  <a:srgbClr val="C00000"/>
                </a:solidFill>
              </a:rPr>
              <a:t>70</a:t>
            </a:r>
            <a:endParaRPr lang="en-US" dirty="0" smtClean="0">
              <a:solidFill>
                <a:srgbClr val="C00000"/>
              </a:solidFill>
            </a:endParaRPr>
          </a:p>
          <a:p>
            <a:pPr algn="just"/>
            <a:r>
              <a:rPr lang="en-US" dirty="0" smtClean="0"/>
              <a:t>     2. 31% </a:t>
            </a:r>
            <a:r>
              <a:rPr lang="en-US" dirty="0" err="1" smtClean="0"/>
              <a:t>nasabah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, </a:t>
            </a:r>
            <a:r>
              <a:rPr lang="en-US" dirty="0" err="1" smtClean="0"/>
              <a:t>penampilan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ketrampilan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 smtClean="0"/>
          </a:p>
          <a:p>
            <a:pPr algn="just"/>
            <a:r>
              <a:rPr lang="en-US" dirty="0" smtClean="0"/>
              <a:t>         </a:t>
            </a:r>
            <a:r>
              <a:rPr lang="en-US" dirty="0" err="1" smtClean="0"/>
              <a:t>nilai</a:t>
            </a:r>
            <a:r>
              <a:rPr lang="en-US" dirty="0" smtClean="0"/>
              <a:t> expected value </a:t>
            </a:r>
            <a:r>
              <a:rPr lang="en-US" dirty="0" err="1" smtClean="0"/>
              <a:t>adalah</a:t>
            </a:r>
            <a:r>
              <a:rPr lang="en-US" smtClean="0"/>
              <a:t>: sikap=10%x200=</a:t>
            </a:r>
            <a:r>
              <a:rPr lang="en-US" smtClean="0">
                <a:solidFill>
                  <a:srgbClr val="C00000"/>
                </a:solidFill>
              </a:rPr>
              <a:t>20</a:t>
            </a:r>
          </a:p>
          <a:p>
            <a:pPr algn="just"/>
            <a:r>
              <a:rPr lang="en-US" smtClean="0"/>
              <a:t>         nilai expected value adalah: penampilan=10%x200=</a:t>
            </a:r>
            <a:r>
              <a:rPr lang="en-US" smtClean="0">
                <a:solidFill>
                  <a:srgbClr val="C00000"/>
                </a:solidFill>
              </a:rPr>
              <a:t>20</a:t>
            </a:r>
          </a:p>
          <a:p>
            <a:pPr algn="just"/>
            <a:r>
              <a:rPr lang="en-US" smtClean="0"/>
              <a:t>         nilai expecetd value adalah: ketrampilan=10%x200=</a:t>
            </a:r>
            <a:r>
              <a:rPr lang="en-US" smtClean="0">
                <a:solidFill>
                  <a:srgbClr val="C00000"/>
                </a:solidFill>
              </a:rPr>
              <a:t>20</a:t>
            </a:r>
            <a:endParaRPr lang="en-US" dirty="0" smtClean="0">
              <a:solidFill>
                <a:srgbClr val="C00000"/>
              </a:solidFill>
            </a:endParaRPr>
          </a:p>
          <a:p>
            <a:pPr algn="just"/>
            <a:r>
              <a:rPr lang="en-US" smtClean="0"/>
              <a:t>Cara masukkan data harus berurutan sesuai data pada file yakni : sikap, penampilan lalu ketrampilan.</a:t>
            </a:r>
          </a:p>
          <a:p>
            <a:pPr algn="just">
              <a:buFont typeface="Wingdings" pitchFamily="2" charset="2"/>
              <a:buChar char="q"/>
            </a:pPr>
            <a:r>
              <a:rPr lang="en-US" smtClean="0"/>
              <a:t> pada bagian Expected Value, klik Values. Kemudian lakukan proses memasukkan data secara urut. Proses masukkan data adalah:</a:t>
            </a:r>
          </a:p>
          <a:p>
            <a:pPr algn="just">
              <a:buFont typeface="Courier New" pitchFamily="49" charset="0"/>
              <a:buChar char="o"/>
            </a:pPr>
            <a:r>
              <a:rPr lang="en-US" smtClean="0"/>
              <a:t> isikan angka 90 (70+20)pada kolom values, lalu klik </a:t>
            </a:r>
            <a:r>
              <a:rPr lang="en-US" i="1" smtClean="0"/>
              <a:t>add</a:t>
            </a:r>
          </a:p>
          <a:p>
            <a:pPr algn="just">
              <a:buFont typeface="Courier New" pitchFamily="49" charset="0"/>
              <a:buChar char="o"/>
            </a:pPr>
            <a:r>
              <a:rPr lang="en-US" smtClean="0"/>
              <a:t> isikan angka 20 pada kolom values, lalu klik </a:t>
            </a:r>
            <a:r>
              <a:rPr lang="en-US" i="1" smtClean="0"/>
              <a:t>add</a:t>
            </a:r>
          </a:p>
          <a:p>
            <a:pPr algn="just">
              <a:buFont typeface="Courier New" pitchFamily="49" charset="0"/>
              <a:buChar char="o"/>
            </a:pPr>
            <a:r>
              <a:rPr lang="en-US" smtClean="0"/>
              <a:t> isikan angka 90 (70+20) pada kolom values, lalu klik add</a:t>
            </a:r>
          </a:p>
          <a:p>
            <a:pPr algn="just">
              <a:buFont typeface="Wingdings" pitchFamily="2" charset="2"/>
              <a:buChar char="q"/>
            </a:pPr>
            <a:r>
              <a:rPr lang="en-US" smtClean="0"/>
              <a:t> Setelah proses memasukkan nilai selesai, tekan OK untuk memproses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85723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Hasil</a:t>
            </a:r>
            <a:r>
              <a:rPr lang="en-US" dirty="0" smtClean="0"/>
              <a:t> output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disajikan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285860"/>
            <a:ext cx="6207642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857232"/>
            <a:ext cx="807249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algn="just"/>
            <a:endParaRPr lang="en-US" dirty="0" smtClean="0"/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Ho : Data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penyebaran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200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nasabah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nasabah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frontliner</a:t>
            </a:r>
            <a:endParaRPr lang="en-US" dirty="0" smtClean="0"/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Ha : Data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penyebaran</a:t>
            </a:r>
            <a:r>
              <a:rPr lang="en-US" dirty="0" smtClean="0"/>
              <a:t> </a:t>
            </a:r>
            <a:r>
              <a:rPr lang="en-US" dirty="0" err="1" smtClean="0"/>
              <a:t>angket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200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nasabah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nasabah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frontliner</a:t>
            </a:r>
            <a:endParaRPr lang="en-US" dirty="0" smtClean="0"/>
          </a:p>
          <a:p>
            <a:pPr algn="just">
              <a:buFont typeface="Wingdings" pitchFamily="2" charset="2"/>
              <a:buChar char="q"/>
            </a:pPr>
            <a:endParaRPr lang="en-US" dirty="0" smtClean="0"/>
          </a:p>
          <a:p>
            <a:pPr algn="just"/>
            <a:r>
              <a:rPr lang="en-US" dirty="0" err="1" smtClean="0"/>
              <a:t>Kaidah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: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asymptotic Sig &gt; 5% </a:t>
            </a:r>
            <a:r>
              <a:rPr lang="en-US" dirty="0" err="1" smtClean="0"/>
              <a:t>maka</a:t>
            </a:r>
            <a:r>
              <a:rPr lang="en-US" dirty="0" smtClean="0"/>
              <a:t> Ho </a:t>
            </a:r>
            <a:r>
              <a:rPr lang="en-US" dirty="0" err="1" smtClean="0"/>
              <a:t>diterima</a:t>
            </a:r>
            <a:endParaRPr lang="en-US" dirty="0" smtClean="0"/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asymptotic Sig &lt; 5% </a:t>
            </a:r>
            <a:r>
              <a:rPr lang="en-US" dirty="0" err="1" smtClean="0"/>
              <a:t>maka</a:t>
            </a:r>
            <a:r>
              <a:rPr lang="en-US" dirty="0" smtClean="0"/>
              <a:t> Ha </a:t>
            </a:r>
            <a:r>
              <a:rPr lang="en-US" dirty="0" err="1" smtClean="0"/>
              <a:t>diterima</a:t>
            </a:r>
            <a:r>
              <a:rPr lang="en-US" dirty="0" smtClean="0"/>
              <a:t>.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Chi </a:t>
            </a:r>
            <a:r>
              <a:rPr lang="en-US" dirty="0" err="1" smtClean="0"/>
              <a:t>hitung</a:t>
            </a:r>
            <a:r>
              <a:rPr lang="en-US" dirty="0" smtClean="0"/>
              <a:t> &gt; Chi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Ha </a:t>
            </a:r>
            <a:r>
              <a:rPr lang="en-US" dirty="0" err="1" smtClean="0"/>
              <a:t>diterima</a:t>
            </a:r>
            <a:endParaRPr lang="en-US" dirty="0" smtClean="0"/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Chi </a:t>
            </a:r>
            <a:r>
              <a:rPr lang="en-US" dirty="0" err="1" smtClean="0"/>
              <a:t>hitung</a:t>
            </a:r>
            <a:r>
              <a:rPr lang="en-US" dirty="0" smtClean="0"/>
              <a:t> &lt; Chi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Ho </a:t>
            </a:r>
            <a:r>
              <a:rPr lang="en-US" dirty="0" err="1" smtClean="0"/>
              <a:t>diterima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: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Asymp</a:t>
            </a:r>
            <a:r>
              <a:rPr lang="en-US" dirty="0" smtClean="0"/>
              <a:t>. Sig (0,047) &lt; 5% </a:t>
            </a:r>
            <a:r>
              <a:rPr lang="en-US" dirty="0" err="1" smtClean="0"/>
              <a:t>maka</a:t>
            </a:r>
            <a:r>
              <a:rPr lang="en-US" dirty="0" smtClean="0"/>
              <a:t> Ha </a:t>
            </a:r>
            <a:r>
              <a:rPr lang="en-US" dirty="0" err="1" smtClean="0"/>
              <a:t>diterima</a:t>
            </a:r>
            <a:endParaRPr lang="en-US" dirty="0" smtClean="0"/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Chi </a:t>
            </a:r>
            <a:r>
              <a:rPr lang="en-US" dirty="0" err="1" smtClean="0"/>
              <a:t>hitung</a:t>
            </a:r>
            <a:r>
              <a:rPr lang="en-US" dirty="0" smtClean="0"/>
              <a:t> (6,11) &gt; Chi </a:t>
            </a:r>
            <a:r>
              <a:rPr lang="en-US" dirty="0" err="1" smtClean="0"/>
              <a:t>tabel</a:t>
            </a:r>
            <a:r>
              <a:rPr lang="en-US" dirty="0" smtClean="0"/>
              <a:t> (5,99) </a:t>
            </a:r>
            <a:r>
              <a:rPr lang="en-US" dirty="0" err="1" smtClean="0"/>
              <a:t>maka</a:t>
            </a:r>
            <a:r>
              <a:rPr lang="en-US" dirty="0" smtClean="0"/>
              <a:t> Ha </a:t>
            </a:r>
            <a:r>
              <a:rPr lang="en-US" dirty="0" err="1" smtClean="0"/>
              <a:t>diterima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1481</TotalTime>
  <Words>1449</Words>
  <Application>Microsoft PowerPoint</Application>
  <PresentationFormat>On-screen Show (4:3)</PresentationFormat>
  <Paragraphs>126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Urban</vt:lpstr>
      <vt:lpstr>Office Theme</vt:lpstr>
      <vt:lpstr>TATAP MUKA 5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Uji Independensi</vt:lpstr>
      <vt:lpstr>Tampilan Data View Uji Independensi</vt:lpstr>
      <vt:lpstr>Tampilan Variable View Uji Independensi</vt:lpstr>
      <vt:lpstr>Uji Independensi</vt:lpstr>
      <vt:lpstr>Proses Analisa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Komponen Biaya</vt:lpstr>
      <vt:lpstr>Sumber Informasi</vt:lpstr>
    </vt:vector>
  </TitlesOfParts>
  <Company>YK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PENGOLAHAN PASCA PANEN</dc:title>
  <dc:creator>Dimas Rahardian</dc:creator>
  <cp:lastModifiedBy>USER</cp:lastModifiedBy>
  <cp:revision>211</cp:revision>
  <dcterms:created xsi:type="dcterms:W3CDTF">2005-12-20T22:02:13Z</dcterms:created>
  <dcterms:modified xsi:type="dcterms:W3CDTF">2014-09-30T16:23:43Z</dcterms:modified>
</cp:coreProperties>
</file>