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Bricolage Grotesque Bold" charset="1" panose="020B0605040402000204"/>
      <p:regular r:id="rId26"/>
    </p:embeddedFont>
    <p:embeddedFont>
      <p:font typeface="Montserrat" charset="1" panose="00000500000000000000"/>
      <p:regular r:id="rId27"/>
    </p:embeddedFont>
    <p:embeddedFont>
      <p:font typeface="Avallon Caps" charset="1" panose="00000000000000000000"/>
      <p:regular r:id="rId28"/>
    </p:embeddedFont>
    <p:embeddedFont>
      <p:font typeface="Bricolage Grotesque" charset="1" panose="020B0605040402000204"/>
      <p:regular r:id="rId29"/>
    </p:embeddedFont>
    <p:embeddedFont>
      <p:font typeface="Bricolage Grotesque Medium" charset="1" panose="020B0605040402000204"/>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sp>
        <p:nvSpPr>
          <p:cNvPr name="Freeform 2" id="2"/>
          <p:cNvSpPr/>
          <p:nvPr/>
        </p:nvSpPr>
        <p:spPr>
          <a:xfrm flipH="false" flipV="false" rot="0">
            <a:off x="-1784327" y="3086100"/>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503673" y="3086100"/>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784327" y="3400425"/>
            <a:ext cx="14719346" cy="3200970"/>
          </a:xfrm>
          <a:prstGeom prst="rect">
            <a:avLst/>
          </a:prstGeom>
        </p:spPr>
        <p:txBody>
          <a:bodyPr anchor="t" rtlCol="false" tIns="0" lIns="0" bIns="0" rIns="0">
            <a:spAutoFit/>
          </a:bodyPr>
          <a:lstStyle/>
          <a:p>
            <a:pPr algn="ctr">
              <a:lnSpc>
                <a:spcPts val="12218"/>
              </a:lnSpc>
            </a:pPr>
            <a:r>
              <a:rPr lang="en-US" sz="12998" b="true">
                <a:solidFill>
                  <a:srgbClr val="000000"/>
                </a:solidFill>
                <a:latin typeface="Bricolage Grotesque Bold"/>
                <a:ea typeface="Bricolage Grotesque Bold"/>
                <a:cs typeface="Bricolage Grotesque Bold"/>
                <a:sym typeface="Bricolage Grotesque Bold"/>
              </a:rPr>
              <a:t>integrasi</a:t>
            </a:r>
          </a:p>
          <a:p>
            <a:pPr algn="ctr">
              <a:lnSpc>
                <a:spcPts val="12218"/>
              </a:lnSpc>
            </a:pPr>
            <a:r>
              <a:rPr lang="en-US" b="true" sz="12998">
                <a:solidFill>
                  <a:srgbClr val="000000"/>
                </a:solidFill>
                <a:latin typeface="Bricolage Grotesque Bold"/>
                <a:ea typeface="Bricolage Grotesque Bold"/>
                <a:cs typeface="Bricolage Grotesque Bold"/>
                <a:sym typeface="Bricolage Grotesque Bold"/>
              </a:rPr>
              <a:t>iman islam ihsan</a:t>
            </a:r>
          </a:p>
        </p:txBody>
      </p:sp>
      <p:sp>
        <p:nvSpPr>
          <p:cNvPr name="TextBox 15" id="15"/>
          <p:cNvSpPr txBox="true"/>
          <p:nvPr/>
        </p:nvSpPr>
        <p:spPr>
          <a:xfrm rot="0">
            <a:off x="7135460" y="6302761"/>
            <a:ext cx="4017080" cy="898139"/>
          </a:xfrm>
          <a:prstGeom prst="rect">
            <a:avLst/>
          </a:prstGeom>
        </p:spPr>
        <p:txBody>
          <a:bodyPr anchor="t" rtlCol="false" tIns="0" lIns="0" bIns="0" rIns="0">
            <a:spAutoFit/>
          </a:bodyPr>
          <a:lstStyle/>
          <a:p>
            <a:pPr algn="ctr">
              <a:lnSpc>
                <a:spcPts val="7439"/>
              </a:lnSpc>
            </a:pPr>
            <a:r>
              <a:rPr lang="en-US" sz="5313">
                <a:solidFill>
                  <a:srgbClr val="000000"/>
                </a:solidFill>
                <a:latin typeface="Montserrat"/>
                <a:ea typeface="Montserrat"/>
                <a:cs typeface="Montserrat"/>
                <a:sym typeface="Montserrat"/>
              </a:rPr>
              <a:t>kelompok 1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305990" y="516763"/>
            <a:ext cx="19143092" cy="1109599"/>
          </a:xfrm>
          <a:prstGeom prst="rect">
            <a:avLst/>
          </a:prstGeom>
        </p:spPr>
        <p:txBody>
          <a:bodyPr anchor="t" rtlCol="false" tIns="0" lIns="0" bIns="0" rIns="0">
            <a:spAutoFit/>
          </a:bodyPr>
          <a:lstStyle/>
          <a:p>
            <a:pPr algn="ctr">
              <a:lnSpc>
                <a:spcPts val="4267"/>
              </a:lnSpc>
            </a:pPr>
            <a:r>
              <a:rPr lang="en-US" sz="4399" b="true">
                <a:solidFill>
                  <a:srgbClr val="000000"/>
                </a:solidFill>
                <a:latin typeface="Bricolage Grotesque Bold"/>
                <a:ea typeface="Bricolage Grotesque Bold"/>
                <a:cs typeface="Bricolage Grotesque Bold"/>
                <a:sym typeface="Bricolage Grotesque Bold"/>
              </a:rPr>
              <a:t>IMAN, ISLAM, DAN IHSAN</a:t>
            </a:r>
            <a:r>
              <a:rPr lang="en-US" sz="4399" b="true">
                <a:solidFill>
                  <a:srgbClr val="000000"/>
                </a:solidFill>
                <a:latin typeface="Bricolage Grotesque Bold"/>
                <a:ea typeface="Bricolage Grotesque Bold"/>
                <a:cs typeface="Bricolage Grotesque Bold"/>
                <a:sym typeface="Bricolage Grotesque Bold"/>
              </a:rPr>
              <a:t> SEBAGAI AD-DIN (AGAMA)</a:t>
            </a:r>
          </a:p>
          <a:p>
            <a:pPr algn="ctr">
              <a:lnSpc>
                <a:spcPts val="4267"/>
              </a:lnSpc>
            </a:pPr>
            <a:r>
              <a:rPr lang="en-US" sz="4399" b="true">
                <a:solidFill>
                  <a:srgbClr val="000000"/>
                </a:solidFill>
                <a:latin typeface="Bricolage Grotesque Bold"/>
                <a:ea typeface="Bricolage Grotesque Bold"/>
                <a:cs typeface="Bricolage Grotesque Bold"/>
                <a:sym typeface="Bricolage Grotesque Bold"/>
              </a:rPr>
              <a:t> YANG MENCANGKUP TIGA TINGKATAN</a:t>
            </a:r>
          </a:p>
        </p:txBody>
      </p:sp>
      <p:sp>
        <p:nvSpPr>
          <p:cNvPr name="TextBox 10" id="10"/>
          <p:cNvSpPr txBox="true"/>
          <p:nvPr/>
        </p:nvSpPr>
        <p:spPr>
          <a:xfrm rot="0">
            <a:off x="210247" y="2164782"/>
            <a:ext cx="17867506" cy="7757160"/>
          </a:xfrm>
          <a:prstGeom prst="rect">
            <a:avLst/>
          </a:prstGeom>
        </p:spPr>
        <p:txBody>
          <a:bodyPr anchor="t" rtlCol="false" tIns="0" lIns="0" bIns="0" rIns="0">
            <a:spAutoFit/>
          </a:bodyPr>
          <a:lstStyle/>
          <a:p>
            <a:pPr algn="l" marL="0" indent="0" lvl="0">
              <a:lnSpc>
                <a:spcPts val="5130"/>
              </a:lnSpc>
              <a:spcBef>
                <a:spcPct val="0"/>
              </a:spcBef>
            </a:pPr>
            <a:r>
              <a:rPr lang="en-US" sz="3800" spc="228">
                <a:solidFill>
                  <a:srgbClr val="000000"/>
                </a:solidFill>
                <a:latin typeface="Bricolage Grotesque"/>
                <a:ea typeface="Bricolage Grotesque"/>
                <a:cs typeface="Bricolage Grotesque"/>
                <a:sym typeface="Bricolage Grotesque"/>
              </a:rPr>
              <a:t>3. </a:t>
            </a:r>
            <a:r>
              <a:rPr lang="en-US" sz="3800" spc="228" u="none">
                <a:solidFill>
                  <a:srgbClr val="000000"/>
                </a:solidFill>
                <a:latin typeface="Bricolage Grotesque"/>
                <a:ea typeface="Bricolage Grotesque"/>
                <a:cs typeface="Bricolage Grotesque"/>
                <a:sym typeface="Bricolage Grotesque"/>
              </a:rPr>
              <a:t>Ihsan (Puncak Pengabdian)</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Ihsan adalah beribadah kepada Allah seolah-olah melihat-Nya, dan jika tidak, yakin bahwa Allah selalu melihat kita. Mencakup amalan lahir dan batin, puncak kesempurnaan ibadah dan akhlak.</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Keterkaitan Ketiganya</a:t>
            </a:r>
          </a:p>
          <a:p>
            <a:pPr algn="l" marL="820421" indent="-410210" lvl="1">
              <a:lnSpc>
                <a:spcPts val="5130"/>
              </a:lnSpc>
              <a:spcBef>
                <a:spcPct val="0"/>
              </a:spcBef>
              <a:buFont typeface="Arial"/>
              <a:buChar char="•"/>
            </a:pPr>
            <a:r>
              <a:rPr lang="en-US" sz="3800" spc="228" u="none">
                <a:solidFill>
                  <a:srgbClr val="000000"/>
                </a:solidFill>
                <a:latin typeface="Bricolage Grotesque"/>
                <a:ea typeface="Bricolage Grotesque"/>
                <a:cs typeface="Bricolage Grotesque"/>
                <a:sym typeface="Bricolage Grotesque"/>
              </a:rPr>
              <a:t>Islam, Iman, dan Ihsan adalah satu kesatuan dalam ajaran Islam (ad-din).</a:t>
            </a:r>
          </a:p>
          <a:p>
            <a:pPr algn="l" marL="820421" indent="-410210" lvl="1">
              <a:lnSpc>
                <a:spcPts val="5130"/>
              </a:lnSpc>
              <a:spcBef>
                <a:spcPct val="0"/>
              </a:spcBef>
              <a:buFont typeface="Arial"/>
              <a:buChar char="•"/>
            </a:pPr>
            <a:r>
              <a:rPr lang="en-US" sz="3800" spc="228" u="none">
                <a:solidFill>
                  <a:srgbClr val="000000"/>
                </a:solidFill>
                <a:latin typeface="Bricolage Grotesque"/>
                <a:ea typeface="Bricolage Grotesque"/>
                <a:cs typeface="Bricolage Grotesque"/>
                <a:sym typeface="Bricolage Grotesque"/>
              </a:rPr>
              <a:t>Setiap mukmin pasti muslim, namun tidak semua muslim adalah mukmin sempurna.</a:t>
            </a:r>
          </a:p>
          <a:p>
            <a:pPr algn="l" marL="820421" indent="-410210" lvl="1">
              <a:lnSpc>
                <a:spcPts val="5130"/>
              </a:lnSpc>
              <a:spcBef>
                <a:spcPct val="0"/>
              </a:spcBef>
              <a:buFont typeface="Arial"/>
              <a:buChar char="•"/>
            </a:pPr>
            <a:r>
              <a:rPr lang="en-US" sz="3800" spc="228" u="none">
                <a:solidFill>
                  <a:srgbClr val="000000"/>
                </a:solidFill>
                <a:latin typeface="Bricolage Grotesque"/>
                <a:ea typeface="Bricolage Grotesque"/>
                <a:cs typeface="Bricolage Grotesque"/>
                <a:sym typeface="Bricolage Grotesque"/>
              </a:rPr>
              <a:t>Ketiganya saling melengkapi: Islam → Iman → Ihsan membentuk kesempurnaan agama.  (QS. Al-Hujurat: 11–12)</a:t>
            </a:r>
          </a:p>
          <a:p>
            <a:pPr algn="l" marL="0" indent="0" lvl="0">
              <a:lnSpc>
                <a:spcPts val="5130"/>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4327" y="1119022"/>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392337" y="487044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505362" y="3819810"/>
            <a:ext cx="17103424" cy="3799655"/>
          </a:xfrm>
          <a:prstGeom prst="rect">
            <a:avLst/>
          </a:prstGeom>
        </p:spPr>
        <p:txBody>
          <a:bodyPr anchor="t" rtlCol="false" tIns="0" lIns="0" bIns="0" rIns="0">
            <a:spAutoFit/>
          </a:bodyPr>
          <a:lstStyle/>
          <a:p>
            <a:pPr algn="ctr">
              <a:lnSpc>
                <a:spcPts val="15272"/>
              </a:lnSpc>
              <a:spcBef>
                <a:spcPct val="0"/>
              </a:spcBef>
            </a:pPr>
            <a:r>
              <a:rPr lang="en-US" b="true" sz="10908">
                <a:solidFill>
                  <a:srgbClr val="000000"/>
                </a:solidFill>
                <a:latin typeface="Bricolage Grotesque Bold"/>
                <a:ea typeface="Bricolage Grotesque Bold"/>
                <a:cs typeface="Bricolage Grotesque Bold"/>
                <a:sym typeface="Bricolage Grotesque Bold"/>
              </a:rPr>
              <a:t>3. M</a:t>
            </a:r>
            <a:r>
              <a:rPr lang="en-US" b="true" sz="10908">
                <a:solidFill>
                  <a:srgbClr val="000000"/>
                </a:solidFill>
                <a:latin typeface="Bricolage Grotesque Bold"/>
                <a:ea typeface="Bricolage Grotesque Bold"/>
                <a:cs typeface="Bricolage Grotesque Bold"/>
                <a:sym typeface="Bricolage Grotesque Bold"/>
              </a:rPr>
              <a:t>akna Integrasi dalam Kehidupan Mahasiswa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014926" y="374597"/>
            <a:ext cx="14258148" cy="1540237"/>
          </a:xfrm>
          <a:prstGeom prst="rect">
            <a:avLst/>
          </a:prstGeom>
        </p:spPr>
        <p:txBody>
          <a:bodyPr anchor="t" rtlCol="false" tIns="0" lIns="0" bIns="0" rIns="0">
            <a:spAutoFit/>
          </a:bodyPr>
          <a:lstStyle/>
          <a:p>
            <a:pPr algn="ctr">
              <a:lnSpc>
                <a:spcPts val="5867"/>
              </a:lnSpc>
            </a:pPr>
            <a:r>
              <a:rPr lang="en-US" sz="6049" b="true">
                <a:solidFill>
                  <a:srgbClr val="000000"/>
                </a:solidFill>
                <a:latin typeface="Bricolage Grotesque Bold"/>
                <a:ea typeface="Bricolage Grotesque Bold"/>
                <a:cs typeface="Bricolage Grotesque Bold"/>
                <a:sym typeface="Bricolage Grotesque Bold"/>
              </a:rPr>
              <a:t>MAKNA INTEGRITASI</a:t>
            </a:r>
          </a:p>
          <a:p>
            <a:pPr algn="ctr">
              <a:lnSpc>
                <a:spcPts val="5964"/>
              </a:lnSpc>
            </a:pPr>
            <a:r>
              <a:rPr lang="en-US" sz="6149" b="true">
                <a:solidFill>
                  <a:srgbClr val="000000"/>
                </a:solidFill>
                <a:latin typeface="Bricolage Grotesque Bold"/>
                <a:ea typeface="Bricolage Grotesque Bold"/>
                <a:cs typeface="Bricolage Grotesque Bold"/>
                <a:sym typeface="Bricolage Grotesque Bold"/>
              </a:rPr>
              <a:t> DALAM KEHIDUPAN MAHASISWA</a:t>
            </a:r>
          </a:p>
        </p:txBody>
      </p:sp>
      <p:sp>
        <p:nvSpPr>
          <p:cNvPr name="TextBox 10" id="10"/>
          <p:cNvSpPr txBox="true"/>
          <p:nvPr/>
        </p:nvSpPr>
        <p:spPr>
          <a:xfrm rot="0">
            <a:off x="210247" y="2240982"/>
            <a:ext cx="17867506" cy="5814060"/>
          </a:xfrm>
          <a:prstGeom prst="rect">
            <a:avLst/>
          </a:prstGeom>
        </p:spPr>
        <p:txBody>
          <a:bodyPr anchor="t" rtlCol="false" tIns="0" lIns="0" bIns="0" rIns="0">
            <a:spAutoFit/>
          </a:bodyPr>
          <a:lstStyle/>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Integrasi antara Iman, Islam, dan Ihsan merupakan penyatuan nilai spiritual, moral, dan intelektual dalam diri mahasiswa. Tujuannya agar mahasiswa tidak hanya cerdas akademik, tetapi juga berkarakter religius dan berakhlak mulia.</a:t>
            </a:r>
          </a:p>
          <a:p>
            <a:pPr algn="l" marL="0" indent="0" lvl="0">
              <a:lnSpc>
                <a:spcPts val="5130"/>
              </a:lnSpc>
              <a:spcBef>
                <a:spcPct val="0"/>
              </a:spcBef>
            </a:pP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Dalam era modern, mahasiswa menghadapi tantangan moral dan arus globalisasi yang kuat. Karena itu, integrasi nilai Iman, Islam, dan Ihsan menjadi dasar penting agar tetap berpegang pada ajaran agama dan mampu menjadi insan yang seimbang antara akal, hati, dan perilaku.</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014926" y="721910"/>
            <a:ext cx="14258148" cy="845610"/>
          </a:xfrm>
          <a:prstGeom prst="rect">
            <a:avLst/>
          </a:prstGeom>
        </p:spPr>
        <p:txBody>
          <a:bodyPr anchor="t" rtlCol="false" tIns="0" lIns="0" bIns="0" rIns="0">
            <a:spAutoFit/>
          </a:bodyPr>
          <a:lstStyle/>
          <a:p>
            <a:pPr algn="ctr">
              <a:lnSpc>
                <a:spcPts val="6255"/>
              </a:lnSpc>
            </a:pPr>
            <a:r>
              <a:rPr lang="en-US" sz="6449" b="true">
                <a:solidFill>
                  <a:srgbClr val="000000"/>
                </a:solidFill>
                <a:latin typeface="Bricolage Grotesque Bold"/>
                <a:ea typeface="Bricolage Grotesque Bold"/>
                <a:cs typeface="Bricolage Grotesque Bold"/>
                <a:sym typeface="Bricolage Grotesque Bold"/>
              </a:rPr>
              <a:t>Unsur dan Peran Utama Integrasi</a:t>
            </a:r>
          </a:p>
        </p:txBody>
      </p:sp>
      <p:sp>
        <p:nvSpPr>
          <p:cNvPr name="TextBox 10" id="10"/>
          <p:cNvSpPr txBox="true"/>
          <p:nvPr/>
        </p:nvSpPr>
        <p:spPr>
          <a:xfrm rot="0">
            <a:off x="210247" y="2136207"/>
            <a:ext cx="17867506" cy="7757160"/>
          </a:xfrm>
          <a:prstGeom prst="rect">
            <a:avLst/>
          </a:prstGeom>
        </p:spPr>
        <p:txBody>
          <a:bodyPr anchor="t" rtlCol="false" tIns="0" lIns="0" bIns="0" rIns="0">
            <a:spAutoFit/>
          </a:bodyPr>
          <a:lstStyle/>
          <a:p>
            <a:pPr algn="l" marL="820421" indent="-410210" lvl="1">
              <a:lnSpc>
                <a:spcPts val="5130"/>
              </a:lnSpc>
              <a:spcBef>
                <a:spcPct val="0"/>
              </a:spcBef>
              <a:buAutoNum type="arabicPeriod" startAt="1"/>
            </a:pPr>
            <a:r>
              <a:rPr lang="en-US" sz="3800" spc="228">
                <a:solidFill>
                  <a:srgbClr val="000000"/>
                </a:solidFill>
                <a:latin typeface="Bricolage Grotesque"/>
                <a:ea typeface="Bricolage Grotesque"/>
                <a:cs typeface="Bricolage Grotesque"/>
                <a:sym typeface="Bricolage Grotesque"/>
              </a:rPr>
              <a:t>i</a:t>
            </a:r>
            <a:r>
              <a:rPr lang="en-US" sz="3800" spc="228" u="none">
                <a:solidFill>
                  <a:srgbClr val="000000"/>
                </a:solidFill>
                <a:latin typeface="Bricolage Grotesque"/>
                <a:ea typeface="Bricolage Grotesque"/>
                <a:cs typeface="Bricolage Grotesque"/>
                <a:sym typeface="Bricolage Grotesque"/>
              </a:rPr>
              <a:t>man sebagai Fondasi Spiritual</a:t>
            </a:r>
          </a:p>
          <a:p>
            <a:pPr algn="l">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Menumbuhkan kesadaran bahwa seluruh aktivitas adalah ibadah kepada Allah SWT. Iman membentuk tanggung jawab moral dan menghindarkan mahasiswa dari perilaku negatif</a:t>
            </a:r>
            <a:r>
              <a:rPr lang="en-US" sz="3800" spc="228" u="none">
                <a:solidFill>
                  <a:srgbClr val="000000"/>
                </a:solidFill>
                <a:latin typeface="Bricolage Grotesque"/>
                <a:ea typeface="Bricolage Grotesque"/>
                <a:cs typeface="Bricolage Grotesque"/>
                <a:sym typeface="Bricolage Grotesque"/>
              </a:rPr>
              <a:t>.</a:t>
            </a:r>
          </a:p>
          <a:p>
            <a:pPr algn="l">
              <a:lnSpc>
                <a:spcPts val="5130"/>
              </a:lnSpc>
            </a:pPr>
            <a:r>
              <a:rPr lang="en-US" sz="3800" spc="228" u="none">
                <a:solidFill>
                  <a:srgbClr val="000000"/>
                </a:solidFill>
                <a:latin typeface="Bricolage Grotesque"/>
                <a:ea typeface="Bricolage Grotesque"/>
                <a:cs typeface="Bricolage Grotesque"/>
                <a:sym typeface="Bricolage Grotesque"/>
              </a:rPr>
              <a:t>   2.</a:t>
            </a:r>
            <a:r>
              <a:rPr lang="en-US" sz="3800" spc="228" u="none">
                <a:solidFill>
                  <a:srgbClr val="000000"/>
                </a:solidFill>
                <a:latin typeface="Bricolage Grotesque"/>
                <a:ea typeface="Bricolage Grotesque"/>
                <a:cs typeface="Bricolage Grotesque"/>
                <a:sym typeface="Bricolage Grotesque"/>
              </a:rPr>
              <a:t>Islam sebagai Panduan Perilaku</a:t>
            </a:r>
          </a:p>
          <a:p>
            <a:pPr algn="l">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Mengatur disiplin, kejujuran, dan etika sosial. Islam menjadikan ilmu sebagai amanah dan ibadah sebagaimana sabda Rasulullah SAW</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3.</a:t>
            </a:r>
            <a:r>
              <a:rPr lang="en-US" sz="3800" spc="228" u="none">
                <a:solidFill>
                  <a:srgbClr val="000000"/>
                </a:solidFill>
                <a:latin typeface="Bricolage Grotesque"/>
                <a:ea typeface="Bricolage Grotesque"/>
                <a:cs typeface="Bricolage Grotesque"/>
                <a:sym typeface="Bricolage Grotesque"/>
              </a:rPr>
              <a:t>Ihsan sebagai Puncak Kesempurnaan Akhlak</a:t>
            </a:r>
          </a:p>
          <a:p>
            <a:pPr algn="l">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Mendorong kesungguhan dan keikhlasan dalam berbuat baik seolah-olah Allah selalu mengawasi. Mahasiswa berihsan menjadi teladan jujur, amanah, dan rendah hati.</a:t>
            </a:r>
          </a:p>
          <a:p>
            <a:pPr algn="l" marL="0" indent="0" lvl="0">
              <a:lnSpc>
                <a:spcPts val="513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014926" y="304652"/>
            <a:ext cx="14258148" cy="1680127"/>
          </a:xfrm>
          <a:prstGeom prst="rect">
            <a:avLst/>
          </a:prstGeom>
        </p:spPr>
        <p:txBody>
          <a:bodyPr anchor="t" rtlCol="false" tIns="0" lIns="0" bIns="0" rIns="0">
            <a:spAutoFit/>
          </a:bodyPr>
          <a:lstStyle/>
          <a:p>
            <a:pPr algn="ctr">
              <a:lnSpc>
                <a:spcPts val="6449"/>
              </a:lnSpc>
            </a:pPr>
            <a:r>
              <a:rPr lang="en-US" sz="6649" b="true">
                <a:solidFill>
                  <a:srgbClr val="000000"/>
                </a:solidFill>
                <a:latin typeface="Bricolage Grotesque Bold"/>
                <a:ea typeface="Bricolage Grotesque Bold"/>
                <a:cs typeface="Bricolage Grotesque Bold"/>
                <a:sym typeface="Bricolage Grotesque Bold"/>
              </a:rPr>
              <a:t>Integrasi, Relevansi, dan Makna Filosofis</a:t>
            </a:r>
          </a:p>
        </p:txBody>
      </p:sp>
      <p:sp>
        <p:nvSpPr>
          <p:cNvPr name="TextBox 10" id="10"/>
          <p:cNvSpPr txBox="true"/>
          <p:nvPr/>
        </p:nvSpPr>
        <p:spPr>
          <a:xfrm rot="0">
            <a:off x="210247" y="2364807"/>
            <a:ext cx="17867506" cy="7757160"/>
          </a:xfrm>
          <a:prstGeom prst="rect">
            <a:avLst/>
          </a:prstGeom>
        </p:spPr>
        <p:txBody>
          <a:bodyPr anchor="t" rtlCol="false" tIns="0" lIns="0" bIns="0" rIns="0">
            <a:spAutoFit/>
          </a:bodyPr>
          <a:lstStyle/>
          <a:p>
            <a:pPr algn="l">
              <a:lnSpc>
                <a:spcPts val="5130"/>
              </a:lnSpc>
            </a:pPr>
            <a:r>
              <a:rPr lang="en-US" sz="3800" spc="228">
                <a:solidFill>
                  <a:srgbClr val="000000"/>
                </a:solidFill>
                <a:latin typeface="Bricolage Grotesque"/>
                <a:ea typeface="Bricolage Grotesque"/>
                <a:cs typeface="Bricolage Grotesque"/>
                <a:sym typeface="Bricolage Grotesque"/>
              </a:rPr>
              <a:t>4. Integrasi di Kampus</a:t>
            </a:r>
          </a:p>
          <a:p>
            <a:pPr algn="l">
              <a:lnSpc>
                <a:spcPts val="5130"/>
              </a:lnSpc>
            </a:pPr>
            <a:r>
              <a:rPr lang="en-US" sz="3800" spc="228">
                <a:solidFill>
                  <a:srgbClr val="000000"/>
                </a:solidFill>
                <a:latin typeface="Bricolage Grotesque"/>
                <a:ea typeface="Bricolage Grotesque"/>
                <a:cs typeface="Bricolage Grotesque"/>
                <a:sym typeface="Bricolage Grotesque"/>
              </a:rPr>
              <a:t>Membentuk mahasiswa seimbang antara iman, ilmu, dan akhlak melalui teladan, etika akademik, kepedulian sosial, disiplin ibadah, dan keseimbangan dunia–akhirat.</a:t>
            </a:r>
          </a:p>
          <a:p>
            <a:pPr algn="l">
              <a:lnSpc>
                <a:spcPts val="5130"/>
              </a:lnSpc>
            </a:pPr>
            <a:r>
              <a:rPr lang="en-US" sz="3800" spc="228">
                <a:solidFill>
                  <a:srgbClr val="000000"/>
                </a:solidFill>
                <a:latin typeface="Bricolage Grotesque"/>
                <a:ea typeface="Bricolage Grotesque"/>
                <a:cs typeface="Bricolage Grotesque"/>
                <a:sym typeface="Bricolage Grotesque"/>
              </a:rPr>
              <a:t>5. </a:t>
            </a:r>
            <a:r>
              <a:rPr lang="en-US" sz="3800" spc="228">
                <a:solidFill>
                  <a:srgbClr val="000000"/>
                </a:solidFill>
                <a:latin typeface="Bricolage Grotesque"/>
                <a:ea typeface="Bricolage Grotesque"/>
                <a:cs typeface="Bricolage Grotesque"/>
                <a:sym typeface="Bricolage Grotesque"/>
              </a:rPr>
              <a:t>Relevansi Era Modern</a:t>
            </a:r>
          </a:p>
          <a:p>
            <a:pPr algn="l">
              <a:lnSpc>
                <a:spcPts val="5130"/>
              </a:lnSpc>
            </a:pPr>
            <a:r>
              <a:rPr lang="en-US" sz="3800" spc="228">
                <a:solidFill>
                  <a:srgbClr val="000000"/>
                </a:solidFill>
                <a:latin typeface="Bricolage Grotesque"/>
                <a:ea typeface="Bricolage Grotesque"/>
                <a:cs typeface="Bricolage Grotesque"/>
                <a:sym typeface="Bricolage Grotesque"/>
              </a:rPr>
              <a:t>Jadi benteng moral di tengah arus globalisasi; menggunakan teknologi secara bijak dan bermanfaat bagi masyarakat.</a:t>
            </a:r>
          </a:p>
          <a:p>
            <a:pPr algn="l">
              <a:lnSpc>
                <a:spcPts val="5130"/>
              </a:lnSpc>
            </a:pPr>
            <a:r>
              <a:rPr lang="en-US" sz="3800" spc="228">
                <a:solidFill>
                  <a:srgbClr val="000000"/>
                </a:solidFill>
                <a:latin typeface="Bricolage Grotesque"/>
                <a:ea typeface="Bricolage Grotesque"/>
                <a:cs typeface="Bricolage Grotesque"/>
                <a:sym typeface="Bricolage Grotesque"/>
              </a:rPr>
              <a:t>6. </a:t>
            </a:r>
            <a:r>
              <a:rPr lang="en-US" sz="3800" spc="228">
                <a:solidFill>
                  <a:srgbClr val="000000"/>
                </a:solidFill>
                <a:latin typeface="Bricolage Grotesque"/>
                <a:ea typeface="Bricolage Grotesque"/>
                <a:cs typeface="Bricolage Grotesque"/>
                <a:sym typeface="Bricolage Grotesque"/>
              </a:rPr>
              <a:t>Makna Filosofis</a:t>
            </a:r>
          </a:p>
          <a:p>
            <a:pPr algn="l">
              <a:lnSpc>
                <a:spcPts val="5130"/>
              </a:lnSpc>
            </a:pPr>
            <a:r>
              <a:rPr lang="en-US" sz="3800" spc="228">
                <a:solidFill>
                  <a:srgbClr val="000000"/>
                </a:solidFill>
                <a:latin typeface="Bricolage Grotesque"/>
                <a:ea typeface="Bricolage Grotesque"/>
                <a:cs typeface="Bricolage Grotesque"/>
                <a:sym typeface="Bricolage Grotesque"/>
              </a:rPr>
              <a:t>Mengantarkan mahasiswa menjadi insan kamil — berilmu, beriman, berakhlak — serta agen perubahan pembawa rahmat bagi sesama.</a:t>
            </a:r>
          </a:p>
          <a:p>
            <a:pPr algn="l">
              <a:lnSpc>
                <a:spcPts val="5130"/>
              </a:lnSpc>
            </a:pPr>
          </a:p>
          <a:p>
            <a:pPr algn="l">
              <a:lnSpc>
                <a:spcPts val="513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4327" y="1119022"/>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392337" y="487044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495837" y="4010310"/>
            <a:ext cx="17103424" cy="2716284"/>
          </a:xfrm>
          <a:prstGeom prst="rect">
            <a:avLst/>
          </a:prstGeom>
        </p:spPr>
        <p:txBody>
          <a:bodyPr anchor="t" rtlCol="false" tIns="0" lIns="0" bIns="0" rIns="0">
            <a:spAutoFit/>
          </a:bodyPr>
          <a:lstStyle/>
          <a:p>
            <a:pPr algn="ctr">
              <a:lnSpc>
                <a:spcPts val="10933"/>
              </a:lnSpc>
              <a:spcBef>
                <a:spcPct val="0"/>
              </a:spcBef>
            </a:pPr>
            <a:r>
              <a:rPr lang="en-US" b="true" sz="7809">
                <a:solidFill>
                  <a:srgbClr val="000000"/>
                </a:solidFill>
                <a:latin typeface="Bricolage Grotesque Bold"/>
                <a:ea typeface="Bricolage Grotesque Bold"/>
                <a:cs typeface="Bricolage Grotesque Bold"/>
                <a:sym typeface="Bricolage Grotesque Bold"/>
              </a:rPr>
              <a:t>4.Penerap</a:t>
            </a:r>
            <a:r>
              <a:rPr lang="en-US" b="true" sz="7809">
                <a:solidFill>
                  <a:srgbClr val="000000"/>
                </a:solidFill>
                <a:latin typeface="Bricolage Grotesque Bold"/>
                <a:ea typeface="Bricolage Grotesque Bold"/>
                <a:cs typeface="Bricolage Grotesque Bold"/>
                <a:sym typeface="Bricolage Grotesque Bold"/>
              </a:rPr>
              <a:t>an Nilai Iman, Islam, dan Ihsan di Lingkungan Kampus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427546" y="769557"/>
            <a:ext cx="19143092" cy="613536"/>
          </a:xfrm>
          <a:prstGeom prst="rect">
            <a:avLst/>
          </a:prstGeom>
        </p:spPr>
        <p:txBody>
          <a:bodyPr anchor="t" rtlCol="false" tIns="0" lIns="0" bIns="0" rIns="0">
            <a:spAutoFit/>
          </a:bodyPr>
          <a:lstStyle/>
          <a:p>
            <a:pPr algn="ctr">
              <a:lnSpc>
                <a:spcPts val="4558"/>
              </a:lnSpc>
            </a:pPr>
            <a:r>
              <a:rPr lang="en-US" sz="4699" b="true">
                <a:solidFill>
                  <a:srgbClr val="000000"/>
                </a:solidFill>
                <a:latin typeface="Bricolage Grotesque Bold"/>
                <a:ea typeface="Bricolage Grotesque Bold"/>
                <a:cs typeface="Bricolage Grotesque Bold"/>
                <a:sym typeface="Bricolage Grotesque Bold"/>
              </a:rPr>
              <a:t>Pentingnya Nilai Iman, Islam, dan Ihsan di Kampus</a:t>
            </a:r>
          </a:p>
        </p:txBody>
      </p:sp>
      <p:sp>
        <p:nvSpPr>
          <p:cNvPr name="TextBox 10" id="10"/>
          <p:cNvSpPr txBox="true"/>
          <p:nvPr/>
        </p:nvSpPr>
        <p:spPr>
          <a:xfrm rot="0">
            <a:off x="80574" y="2288607"/>
            <a:ext cx="18011719" cy="6647180"/>
          </a:xfrm>
          <a:prstGeom prst="rect">
            <a:avLst/>
          </a:prstGeom>
        </p:spPr>
        <p:txBody>
          <a:bodyPr anchor="t" rtlCol="false" tIns="0" lIns="0" bIns="0" rIns="0">
            <a:spAutoFit/>
          </a:bodyPr>
          <a:lstStyle/>
          <a:p>
            <a:pPr algn="l">
              <a:lnSpc>
                <a:spcPts val="5320"/>
              </a:lnSpc>
              <a:spcBef>
                <a:spcPct val="0"/>
              </a:spcBef>
            </a:pPr>
            <a:r>
              <a:rPr lang="en-US" sz="3800">
                <a:solidFill>
                  <a:srgbClr val="000000"/>
                </a:solidFill>
                <a:latin typeface="Bricolage Grotesque"/>
                <a:ea typeface="Bricolage Grotesque"/>
                <a:cs typeface="Bricolage Grotesque"/>
                <a:sym typeface="Bricolage Grotesque"/>
              </a:rPr>
              <a:t>Penerapan nilai-nilai Iman, Islam, dan Ihsan di lingkungan kampus sangat penting dalam membentuk mahasiswa yang tidak hanya cerdas secara intelektual, tetapi juga berakhlak mulia dan memiliki kesadaran spiritual tinggi. Kampus bukan sekadar tempat menuntut ilmu, melainkan wadah pembinaan karakter yang berlandaskan nilai keislaman. Mahasiswa yang beriman akan memandang ilmu sebagai amanah dari Allah SWT dan melaksanakannya dengan jujur serta bertanggung jawab. Nilai Islam menjadi pedoman dalam bersikap sopan, santun, serta menjalin hubungan harmonis dengan dosen dan teman. Sementara itu, nilai Ihsan menuntun mahasiswa untuk selalu berbuat sebaik mungkin karena merasa diawasi oleh Allah SWT dalam setiap aktivitas akademik dan sosialnya.</a:t>
            </a:r>
            <a:r>
              <a:rPr lang="en-US" sz="3800">
                <a:solidFill>
                  <a:srgbClr val="000000"/>
                </a:solidFill>
                <a:latin typeface="Bricolage Grotesque"/>
                <a:ea typeface="Bricolage Grotesque"/>
                <a:cs typeface="Bricolage Grotesque"/>
                <a:sym typeface="Bricolage Grotesque"/>
              </a:rPr>
              <a:t>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427546" y="209900"/>
            <a:ext cx="19143092" cy="1799524"/>
          </a:xfrm>
          <a:prstGeom prst="rect">
            <a:avLst/>
          </a:prstGeom>
        </p:spPr>
        <p:txBody>
          <a:bodyPr anchor="t" rtlCol="false" tIns="0" lIns="0" bIns="0" rIns="0">
            <a:spAutoFit/>
          </a:bodyPr>
          <a:lstStyle/>
          <a:p>
            <a:pPr algn="ctr">
              <a:lnSpc>
                <a:spcPts val="6886"/>
              </a:lnSpc>
            </a:pPr>
            <a:r>
              <a:rPr lang="en-US" sz="7099" b="true">
                <a:solidFill>
                  <a:srgbClr val="000000"/>
                </a:solidFill>
                <a:latin typeface="Bricolage Grotesque Bold"/>
                <a:ea typeface="Bricolage Grotesque Bold"/>
                <a:cs typeface="Bricolage Grotesque Bold"/>
                <a:sym typeface="Bricolage Grotesque Bold"/>
              </a:rPr>
              <a:t>Bentuk Penerapan Nilai</a:t>
            </a:r>
          </a:p>
          <a:p>
            <a:pPr algn="ctr">
              <a:lnSpc>
                <a:spcPts val="6983"/>
              </a:lnSpc>
            </a:pPr>
            <a:r>
              <a:rPr lang="en-US" sz="7199" b="true">
                <a:solidFill>
                  <a:srgbClr val="000000"/>
                </a:solidFill>
                <a:latin typeface="Bricolage Grotesque Bold"/>
                <a:ea typeface="Bricolage Grotesque Bold"/>
                <a:cs typeface="Bricolage Grotesque Bold"/>
                <a:sym typeface="Bricolage Grotesque Bold"/>
              </a:rPr>
              <a:t> Iman, Islam, dan Ihsan</a:t>
            </a:r>
          </a:p>
        </p:txBody>
      </p:sp>
      <p:sp>
        <p:nvSpPr>
          <p:cNvPr name="TextBox 10" id="10"/>
          <p:cNvSpPr txBox="true"/>
          <p:nvPr/>
        </p:nvSpPr>
        <p:spPr>
          <a:xfrm rot="0">
            <a:off x="80574" y="2288607"/>
            <a:ext cx="18011719" cy="7313930"/>
          </a:xfrm>
          <a:prstGeom prst="rect">
            <a:avLst/>
          </a:prstGeom>
        </p:spPr>
        <p:txBody>
          <a:bodyPr anchor="t" rtlCol="false" tIns="0" lIns="0" bIns="0" rIns="0">
            <a:spAutoFit/>
          </a:bodyPr>
          <a:lstStyle/>
          <a:p>
            <a:pPr algn="l" marL="820421" indent="-410210" lvl="1">
              <a:lnSpc>
                <a:spcPts val="5320"/>
              </a:lnSpc>
              <a:buAutoNum type="arabicPeriod" startAt="1"/>
            </a:pPr>
            <a:r>
              <a:rPr lang="en-US" sz="3800">
                <a:solidFill>
                  <a:srgbClr val="000000"/>
                </a:solidFill>
                <a:latin typeface="Bricolage Grotesque"/>
                <a:ea typeface="Bricolage Grotesque"/>
                <a:cs typeface="Bricolage Grotesque"/>
                <a:sym typeface="Bricolage Grotesque"/>
              </a:rPr>
              <a:t>Menjaga Kejujuran Akademik</a:t>
            </a:r>
          </a:p>
          <a:p>
            <a:pPr algn="l">
              <a:lnSpc>
                <a:spcPts val="5320"/>
              </a:lnSpc>
            </a:pPr>
            <a:r>
              <a:rPr lang="en-US" sz="3800">
                <a:solidFill>
                  <a:srgbClr val="000000"/>
                </a:solidFill>
                <a:latin typeface="Bricolage Grotesque"/>
                <a:ea typeface="Bricolage Grotesque"/>
                <a:cs typeface="Bricolage Grotesque"/>
                <a:sym typeface="Bricolage Grotesque"/>
              </a:rPr>
              <a:t>Menolak kecurangan dan plagiarisme; jujur serta bertanggung jawab dalam belajar.</a:t>
            </a:r>
          </a:p>
          <a:p>
            <a:pPr algn="l">
              <a:lnSpc>
                <a:spcPts val="5320"/>
              </a:lnSpc>
            </a:pPr>
            <a:r>
              <a:rPr lang="en-US" sz="3800">
                <a:solidFill>
                  <a:srgbClr val="000000"/>
                </a:solidFill>
                <a:latin typeface="Bricolage Grotesque"/>
                <a:ea typeface="Bricolage Grotesque"/>
                <a:cs typeface="Bricolage Grotesque"/>
                <a:sym typeface="Bricolage Grotesque"/>
              </a:rPr>
              <a:t>   2. Berperilaku Sopan dan Menghormati</a:t>
            </a:r>
          </a:p>
          <a:p>
            <a:pPr algn="l">
              <a:lnSpc>
                <a:spcPts val="5320"/>
              </a:lnSpc>
            </a:pPr>
            <a:r>
              <a:rPr lang="en-US" sz="3800">
                <a:solidFill>
                  <a:srgbClr val="000000"/>
                </a:solidFill>
                <a:latin typeface="Bricolage Grotesque"/>
                <a:ea typeface="Bricolage Grotesque"/>
                <a:cs typeface="Bricolage Grotesque"/>
                <a:sym typeface="Bricolage Grotesque"/>
              </a:rPr>
              <a:t>Menjaga tutur kata, berpakaian sopan, menghargai dosen dan teman.</a:t>
            </a:r>
          </a:p>
          <a:p>
            <a:pPr algn="l">
              <a:lnSpc>
                <a:spcPts val="5320"/>
              </a:lnSpc>
            </a:pPr>
            <a:r>
              <a:rPr lang="en-US" sz="3800">
                <a:solidFill>
                  <a:srgbClr val="000000"/>
                </a:solidFill>
                <a:latin typeface="Bricolage Grotesque"/>
                <a:ea typeface="Bricolage Grotesque"/>
                <a:cs typeface="Bricolage Grotesque"/>
                <a:sym typeface="Bricolage Grotesque"/>
              </a:rPr>
              <a:t>   3. Menumbuhkan Gotong Royong dan Kepedulian Sosial</a:t>
            </a:r>
          </a:p>
          <a:p>
            <a:pPr algn="l">
              <a:lnSpc>
                <a:spcPts val="5320"/>
              </a:lnSpc>
            </a:pPr>
            <a:r>
              <a:rPr lang="en-US" sz="3800">
                <a:solidFill>
                  <a:srgbClr val="000000"/>
                </a:solidFill>
                <a:latin typeface="Bricolage Grotesque"/>
                <a:ea typeface="Bricolage Grotesque"/>
                <a:cs typeface="Bricolage Grotesque"/>
                <a:sym typeface="Bricolage Grotesque"/>
              </a:rPr>
              <a:t>Membantu teman, aktif di kegiatan sosial, menjadi pribadi bermanfaat bagi sesama.</a:t>
            </a:r>
          </a:p>
          <a:p>
            <a:pPr algn="l">
              <a:lnSpc>
                <a:spcPts val="5320"/>
              </a:lnSpc>
            </a:pPr>
            <a:r>
              <a:rPr lang="en-US" sz="3800">
                <a:solidFill>
                  <a:srgbClr val="000000"/>
                </a:solidFill>
                <a:latin typeface="Bricolage Grotesque"/>
                <a:ea typeface="Bricolage Grotesque"/>
                <a:cs typeface="Bricolage Grotesque"/>
                <a:sym typeface="Bricolage Grotesque"/>
              </a:rPr>
              <a:t>    4. Menjalankan Ibadah Secara Istiqamah</a:t>
            </a:r>
          </a:p>
          <a:p>
            <a:pPr algn="l">
              <a:lnSpc>
                <a:spcPts val="5320"/>
              </a:lnSpc>
            </a:pPr>
            <a:r>
              <a:rPr lang="en-US" sz="3800">
                <a:solidFill>
                  <a:srgbClr val="000000"/>
                </a:solidFill>
                <a:latin typeface="Bricolage Grotesque"/>
                <a:ea typeface="Bricolage Grotesque"/>
                <a:cs typeface="Bricolage Grotesque"/>
                <a:sym typeface="Bricolage Grotesque"/>
              </a:rPr>
              <a:t> Menjaga salat, membaca Al-Qur’an, dan berdoa di tengah kesibukan akademik.</a:t>
            </a:r>
          </a:p>
          <a:p>
            <a:pPr algn="l">
              <a:lnSpc>
                <a:spcPts val="5320"/>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80574" y="2333033"/>
            <a:ext cx="18011719" cy="6647180"/>
          </a:xfrm>
          <a:prstGeom prst="rect">
            <a:avLst/>
          </a:prstGeom>
        </p:spPr>
        <p:txBody>
          <a:bodyPr anchor="t" rtlCol="false" tIns="0" lIns="0" bIns="0" rIns="0">
            <a:spAutoFit/>
          </a:bodyPr>
          <a:lstStyle/>
          <a:p>
            <a:pPr algn="l" marL="820421" indent="-410210" lvl="1">
              <a:lnSpc>
                <a:spcPts val="5320"/>
              </a:lnSpc>
              <a:buFont typeface="Arial"/>
              <a:buChar char="•"/>
            </a:pPr>
            <a:r>
              <a:rPr lang="en-US" sz="3800">
                <a:solidFill>
                  <a:srgbClr val="000000"/>
                </a:solidFill>
                <a:latin typeface="Bricolage Grotesque"/>
                <a:ea typeface="Bricolage Grotesque"/>
                <a:cs typeface="Bricolage Grotesque"/>
                <a:sym typeface="Bricolage Grotesque"/>
              </a:rPr>
              <a:t>Etika Digital: Bijak bermedia sosial, hindari hoaks dan ujaran kebencian, sebarkan kebaikan.</a:t>
            </a:r>
          </a:p>
          <a:p>
            <a:pPr algn="l">
              <a:lnSpc>
                <a:spcPts val="5320"/>
              </a:lnSpc>
            </a:pPr>
          </a:p>
          <a:p>
            <a:pPr algn="l" marL="820421" indent="-410210" lvl="1">
              <a:lnSpc>
                <a:spcPts val="5320"/>
              </a:lnSpc>
              <a:buFont typeface="Arial"/>
              <a:buChar char="•"/>
            </a:pPr>
            <a:r>
              <a:rPr lang="en-US" sz="3800">
                <a:solidFill>
                  <a:srgbClr val="000000"/>
                </a:solidFill>
                <a:latin typeface="Bricolage Grotesque"/>
                <a:ea typeface="Bricolage Grotesque"/>
                <a:cs typeface="Bricolage Grotesque"/>
                <a:sym typeface="Bricolage Grotesque"/>
              </a:rPr>
              <a:t>Dampak Integrasi:</a:t>
            </a:r>
          </a:p>
          <a:p>
            <a:pPr algn="l" marL="1640841" indent="-546947" lvl="2">
              <a:lnSpc>
                <a:spcPts val="5320"/>
              </a:lnSpc>
              <a:buFont typeface="Arial"/>
              <a:buChar char="⚬"/>
            </a:pPr>
            <a:r>
              <a:rPr lang="en-US" sz="3800">
                <a:solidFill>
                  <a:srgbClr val="000000"/>
                </a:solidFill>
                <a:latin typeface="Bricolage Grotesque"/>
                <a:ea typeface="Bricolage Grotesque"/>
                <a:cs typeface="Bricolage Grotesque"/>
                <a:sym typeface="Bricolage Grotesque"/>
              </a:rPr>
              <a:t>Menciptakan suasana kampus yang damai, produktif, dan bermartabat.</a:t>
            </a:r>
          </a:p>
          <a:p>
            <a:pPr algn="l" marL="1640841" indent="-546947" lvl="2">
              <a:lnSpc>
                <a:spcPts val="5320"/>
              </a:lnSpc>
              <a:buFont typeface="Arial"/>
              <a:buChar char="⚬"/>
            </a:pPr>
            <a:r>
              <a:rPr lang="en-US" sz="3800">
                <a:solidFill>
                  <a:srgbClr val="000000"/>
                </a:solidFill>
                <a:latin typeface="Bricolage Grotesque"/>
                <a:ea typeface="Bricolage Grotesque"/>
                <a:cs typeface="Bricolage Grotesque"/>
                <a:sym typeface="Bricolage Grotesque"/>
              </a:rPr>
              <a:t>Membentuk mahasiswa berilmu, beriman, dan berakhlak mulia.</a:t>
            </a:r>
          </a:p>
          <a:p>
            <a:pPr algn="l" marL="1640841" indent="-546947" lvl="2">
              <a:lnSpc>
                <a:spcPts val="5320"/>
              </a:lnSpc>
              <a:buFont typeface="Arial"/>
              <a:buChar char="⚬"/>
            </a:pPr>
            <a:r>
              <a:rPr lang="en-US" sz="3800">
                <a:solidFill>
                  <a:srgbClr val="000000"/>
                </a:solidFill>
                <a:latin typeface="Bricolage Grotesque"/>
                <a:ea typeface="Bricolage Grotesque"/>
                <a:cs typeface="Bricolage Grotesque"/>
                <a:sym typeface="Bricolage Grotesque"/>
              </a:rPr>
              <a:t>Menyeimbangkan IQ, EQ, dan SQ, melahirkan insan paripurna:</a:t>
            </a:r>
          </a:p>
          <a:p>
            <a:pPr algn="l" marL="1640841" indent="-546947" lvl="2">
              <a:lnSpc>
                <a:spcPts val="5320"/>
              </a:lnSpc>
              <a:buFont typeface="Arial"/>
              <a:buChar char="⚬"/>
            </a:pPr>
            <a:r>
              <a:rPr lang="en-US" sz="3800">
                <a:solidFill>
                  <a:srgbClr val="000000"/>
                </a:solidFill>
                <a:latin typeface="Bricolage Grotesque"/>
                <a:ea typeface="Bricolage Grotesque"/>
                <a:cs typeface="Bricolage Grotesque"/>
                <a:sym typeface="Bricolage Grotesque"/>
              </a:rPr>
              <a:t>Beriman dalam keyakinan, berislam dalam tindakan, dan berihsan dalam moral serta pengabdian.</a:t>
            </a:r>
          </a:p>
          <a:p>
            <a:pPr algn="l">
              <a:lnSpc>
                <a:spcPts val="5320"/>
              </a:lnSpc>
              <a:spcBef>
                <a:spcPct val="0"/>
              </a:spcBef>
            </a:pPr>
          </a:p>
        </p:txBody>
      </p:sp>
      <p:sp>
        <p:nvSpPr>
          <p:cNvPr name="TextBox 10" id="10"/>
          <p:cNvSpPr txBox="true"/>
          <p:nvPr/>
        </p:nvSpPr>
        <p:spPr>
          <a:xfrm rot="0">
            <a:off x="2489065" y="11455"/>
            <a:ext cx="13078088" cy="2378728"/>
          </a:xfrm>
          <a:prstGeom prst="rect">
            <a:avLst/>
          </a:prstGeom>
        </p:spPr>
        <p:txBody>
          <a:bodyPr anchor="t" rtlCol="false" tIns="0" lIns="0" bIns="0" rIns="0">
            <a:spAutoFit/>
          </a:bodyPr>
          <a:lstStyle/>
          <a:p>
            <a:pPr algn="ctr">
              <a:lnSpc>
                <a:spcPts val="9589"/>
              </a:lnSpc>
              <a:spcBef>
                <a:spcPct val="0"/>
              </a:spcBef>
            </a:pPr>
            <a:r>
              <a:rPr lang="en-US" b="true" sz="6849">
                <a:solidFill>
                  <a:srgbClr val="000000"/>
                </a:solidFill>
                <a:latin typeface="Bricolage Grotesque Bold"/>
                <a:ea typeface="Bricolage Grotesque Bold"/>
                <a:cs typeface="Bricolage Grotesque Bold"/>
                <a:sym typeface="Bricolage Grotesque Bold"/>
              </a:rPr>
              <a:t> Etika Digital dan </a:t>
            </a:r>
          </a:p>
          <a:p>
            <a:pPr algn="ctr">
              <a:lnSpc>
                <a:spcPts val="9589"/>
              </a:lnSpc>
              <a:spcBef>
                <a:spcPct val="0"/>
              </a:spcBef>
            </a:pPr>
            <a:r>
              <a:rPr lang="en-US" b="true" sz="6849">
                <a:solidFill>
                  <a:srgbClr val="000000"/>
                </a:solidFill>
                <a:latin typeface="Bricolage Grotesque Bold"/>
                <a:ea typeface="Bricolage Grotesque Bold"/>
                <a:cs typeface="Bricolage Grotesque Bold"/>
                <a:sym typeface="Bricolage Grotesque Bold"/>
              </a:rPr>
              <a:t>Dampak Integrasi Nilai</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4327" y="1119022"/>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392337" y="487044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028700" y="2716046"/>
            <a:ext cx="16580086" cy="5126849"/>
          </a:xfrm>
          <a:prstGeom prst="rect">
            <a:avLst/>
          </a:prstGeom>
        </p:spPr>
        <p:txBody>
          <a:bodyPr anchor="t" rtlCol="false" tIns="0" lIns="0" bIns="0" rIns="0">
            <a:spAutoFit/>
          </a:bodyPr>
          <a:lstStyle/>
          <a:p>
            <a:pPr algn="ctr">
              <a:lnSpc>
                <a:spcPts val="19299"/>
              </a:lnSpc>
            </a:pPr>
            <a:r>
              <a:rPr lang="en-US" sz="22183" b="true">
                <a:solidFill>
                  <a:srgbClr val="000000"/>
                </a:solidFill>
                <a:latin typeface="Bricolage Grotesque Bold"/>
                <a:ea typeface="Bricolage Grotesque Bold"/>
                <a:cs typeface="Bricolage Grotesque Bold"/>
                <a:sym typeface="Bricolage Grotesque Bold"/>
              </a:rPr>
              <a:t>TERIMA </a:t>
            </a:r>
          </a:p>
          <a:p>
            <a:pPr algn="ctr">
              <a:lnSpc>
                <a:spcPts val="19299"/>
              </a:lnSpc>
            </a:pPr>
            <a:r>
              <a:rPr lang="en-US" b="true" sz="22183">
                <a:solidFill>
                  <a:srgbClr val="000000"/>
                </a:solidFill>
                <a:latin typeface="Bricolage Grotesque Bold"/>
                <a:ea typeface="Bricolage Grotesque Bold"/>
                <a:cs typeface="Bricolage Grotesque Bold"/>
                <a:sym typeface="Bricolage Grotesque Bold"/>
              </a:rPr>
              <a:t>KASIH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274344" y="-112400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5955209" y="-112400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793560" y="439999"/>
            <a:ext cx="12700879" cy="1177290"/>
          </a:xfrm>
          <a:prstGeom prst="rect">
            <a:avLst/>
          </a:prstGeom>
        </p:spPr>
        <p:txBody>
          <a:bodyPr anchor="t" rtlCol="false" tIns="0" lIns="0" bIns="0" rIns="0">
            <a:spAutoFit/>
          </a:bodyPr>
          <a:lstStyle/>
          <a:p>
            <a:pPr algn="ctr">
              <a:lnSpc>
                <a:spcPts val="8730"/>
              </a:lnSpc>
            </a:pPr>
            <a:r>
              <a:rPr lang="en-US" b="true" sz="9000">
                <a:solidFill>
                  <a:srgbClr val="000000"/>
                </a:solidFill>
                <a:latin typeface="Bricolage Grotesque Bold"/>
                <a:ea typeface="Bricolage Grotesque Bold"/>
                <a:cs typeface="Bricolage Grotesque Bold"/>
                <a:sym typeface="Bricolage Grotesque Bold"/>
              </a:rPr>
              <a:t>ANGGOTA KELOMPOK</a:t>
            </a:r>
          </a:p>
        </p:txBody>
      </p:sp>
      <p:sp>
        <p:nvSpPr>
          <p:cNvPr name="TextBox 10" id="10"/>
          <p:cNvSpPr txBox="true"/>
          <p:nvPr/>
        </p:nvSpPr>
        <p:spPr>
          <a:xfrm rot="0">
            <a:off x="0" y="2933644"/>
            <a:ext cx="18545723" cy="4469942"/>
          </a:xfrm>
          <a:prstGeom prst="rect">
            <a:avLst/>
          </a:prstGeom>
        </p:spPr>
        <p:txBody>
          <a:bodyPr anchor="t" rtlCol="false" tIns="0" lIns="0" bIns="0" rIns="0">
            <a:spAutoFit/>
          </a:bodyPr>
          <a:lstStyle/>
          <a:p>
            <a:pPr algn="ctr" marL="1426240" indent="-713120" lvl="1">
              <a:lnSpc>
                <a:spcPts val="8918"/>
              </a:lnSpc>
              <a:buAutoNum type="arabicPeriod" startAt="1"/>
            </a:pPr>
            <a:r>
              <a:rPr lang="en-US" sz="6606" spc="396">
                <a:solidFill>
                  <a:srgbClr val="000000"/>
                </a:solidFill>
                <a:latin typeface="Avallon Caps"/>
                <a:ea typeface="Avallon Caps"/>
                <a:cs typeface="Avallon Caps"/>
                <a:sym typeface="Avallon Caps"/>
              </a:rPr>
              <a:t>KESYA NAZWA SYABILLA (2515014001) </a:t>
            </a:r>
          </a:p>
          <a:p>
            <a:pPr algn="ctr" marL="1426240" indent="-713120" lvl="1">
              <a:lnSpc>
                <a:spcPts val="8918"/>
              </a:lnSpc>
              <a:buAutoNum type="arabicPeriod" startAt="1"/>
            </a:pPr>
            <a:r>
              <a:rPr lang="en-US" sz="6606" spc="396">
                <a:solidFill>
                  <a:srgbClr val="000000"/>
                </a:solidFill>
                <a:latin typeface="Avallon Caps"/>
                <a:ea typeface="Avallon Caps"/>
                <a:cs typeface="Avallon Caps"/>
                <a:sym typeface="Avallon Caps"/>
              </a:rPr>
              <a:t>MUHAMMAD IRFAN FARISHQI (2515014002)</a:t>
            </a:r>
          </a:p>
          <a:p>
            <a:pPr algn="ctr" marL="1426240" indent="-713120" lvl="1">
              <a:lnSpc>
                <a:spcPts val="8918"/>
              </a:lnSpc>
              <a:buAutoNum type="arabicPeriod" startAt="1"/>
            </a:pPr>
            <a:r>
              <a:rPr lang="en-US" sz="6606" spc="396">
                <a:solidFill>
                  <a:srgbClr val="000000"/>
                </a:solidFill>
                <a:latin typeface="Avallon Caps"/>
                <a:ea typeface="Avallon Caps"/>
                <a:cs typeface="Avallon Caps"/>
                <a:sym typeface="Avallon Caps"/>
              </a:rPr>
              <a:t>NATASYA AULIA RAHMA ( 25151014003)</a:t>
            </a:r>
          </a:p>
          <a:p>
            <a:pPr algn="ctr" marL="1426240" indent="-713120" lvl="1">
              <a:lnSpc>
                <a:spcPts val="8918"/>
              </a:lnSpc>
              <a:spcBef>
                <a:spcPct val="0"/>
              </a:spcBef>
              <a:buAutoNum type="arabicPeriod" startAt="1"/>
            </a:pPr>
            <a:r>
              <a:rPr lang="en-US" sz="6606" spc="396">
                <a:solidFill>
                  <a:srgbClr val="000000"/>
                </a:solidFill>
                <a:latin typeface="Avallon Caps"/>
                <a:ea typeface="Avallon Caps"/>
                <a:cs typeface="Avallon Caps"/>
                <a:sym typeface="Avallon Caps"/>
              </a:rPr>
              <a:t>INTAN LAYLA ARAFAH (2515104025)</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4327" y="1119022"/>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392337" y="487044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028700" y="3939163"/>
            <a:ext cx="16580086" cy="2680616"/>
          </a:xfrm>
          <a:prstGeom prst="rect">
            <a:avLst/>
          </a:prstGeom>
        </p:spPr>
        <p:txBody>
          <a:bodyPr anchor="t" rtlCol="false" tIns="0" lIns="0" bIns="0" rIns="0">
            <a:spAutoFit/>
          </a:bodyPr>
          <a:lstStyle/>
          <a:p>
            <a:pPr algn="ctr">
              <a:lnSpc>
                <a:spcPts val="19299"/>
              </a:lnSpc>
            </a:pPr>
            <a:r>
              <a:rPr lang="en-US" b="true" sz="22183">
                <a:solidFill>
                  <a:srgbClr val="000000"/>
                </a:solidFill>
                <a:latin typeface="Bricolage Grotesque Bold"/>
                <a:ea typeface="Bricolage Grotesque Bold"/>
                <a:cs typeface="Bricolage Grotesque Bold"/>
                <a:sym typeface="Bricolage Grotesque Bold"/>
              </a:rPr>
              <a:t>Q N 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505927" y="1856348"/>
            <a:ext cx="1045546" cy="1205556"/>
          </a:xfrm>
          <a:custGeom>
            <a:avLst/>
            <a:gdLst/>
            <a:ahLst/>
            <a:cxnLst/>
            <a:rect r="r" b="b" t="t" l="l"/>
            <a:pathLst>
              <a:path h="1205556" w="1045546">
                <a:moveTo>
                  <a:pt x="0" y="0"/>
                </a:moveTo>
                <a:lnTo>
                  <a:pt x="1045546" y="0"/>
                </a:lnTo>
                <a:lnTo>
                  <a:pt x="1045546" y="1205556"/>
                </a:lnTo>
                <a:lnTo>
                  <a:pt x="0" y="12055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505927" y="3276421"/>
            <a:ext cx="1045546" cy="1205556"/>
          </a:xfrm>
          <a:custGeom>
            <a:avLst/>
            <a:gdLst/>
            <a:ahLst/>
            <a:cxnLst/>
            <a:rect r="r" b="b" t="t" l="l"/>
            <a:pathLst>
              <a:path h="1205556" w="1045546">
                <a:moveTo>
                  <a:pt x="0" y="0"/>
                </a:moveTo>
                <a:lnTo>
                  <a:pt x="1045546" y="0"/>
                </a:lnTo>
                <a:lnTo>
                  <a:pt x="1045546" y="1205556"/>
                </a:lnTo>
                <a:lnTo>
                  <a:pt x="0" y="12055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505927" y="4701052"/>
            <a:ext cx="1045546" cy="1205556"/>
          </a:xfrm>
          <a:custGeom>
            <a:avLst/>
            <a:gdLst/>
            <a:ahLst/>
            <a:cxnLst/>
            <a:rect r="r" b="b" t="t" l="l"/>
            <a:pathLst>
              <a:path h="1205556" w="1045546">
                <a:moveTo>
                  <a:pt x="0" y="0"/>
                </a:moveTo>
                <a:lnTo>
                  <a:pt x="1045546" y="0"/>
                </a:lnTo>
                <a:lnTo>
                  <a:pt x="1045546" y="1205556"/>
                </a:lnTo>
                <a:lnTo>
                  <a:pt x="0" y="12055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1933357" y="3041592"/>
            <a:ext cx="8224988" cy="2675957"/>
          </a:xfrm>
          <a:prstGeom prst="rect">
            <a:avLst/>
          </a:prstGeom>
        </p:spPr>
        <p:txBody>
          <a:bodyPr anchor="t" rtlCol="false" tIns="0" lIns="0" bIns="0" rIns="0">
            <a:spAutoFit/>
          </a:bodyPr>
          <a:lstStyle/>
          <a:p>
            <a:pPr algn="l">
              <a:lnSpc>
                <a:spcPts val="10221"/>
              </a:lnSpc>
            </a:pPr>
            <a:r>
              <a:rPr lang="en-US" sz="10537" b="true">
                <a:solidFill>
                  <a:srgbClr val="000000"/>
                </a:solidFill>
                <a:latin typeface="Bricolage Grotesque Bold"/>
                <a:ea typeface="Bricolage Grotesque Bold"/>
                <a:cs typeface="Bricolage Grotesque Bold"/>
                <a:sym typeface="Bricolage Grotesque Bold"/>
              </a:rPr>
              <a:t>RUMUSAN</a:t>
            </a:r>
          </a:p>
          <a:p>
            <a:pPr algn="l">
              <a:lnSpc>
                <a:spcPts val="10221"/>
              </a:lnSpc>
            </a:pPr>
            <a:r>
              <a:rPr lang="en-US" sz="10537" b="true">
                <a:solidFill>
                  <a:srgbClr val="000000"/>
                </a:solidFill>
                <a:latin typeface="Bricolage Grotesque Bold"/>
                <a:ea typeface="Bricolage Grotesque Bold"/>
                <a:cs typeface="Bricolage Grotesque Bold"/>
                <a:sym typeface="Bricolage Grotesque Bold"/>
              </a:rPr>
              <a:t>MASALAH </a:t>
            </a:r>
          </a:p>
        </p:txBody>
      </p:sp>
      <p:sp>
        <p:nvSpPr>
          <p:cNvPr name="TextBox 16" id="16"/>
          <p:cNvSpPr txBox="true"/>
          <p:nvPr/>
        </p:nvSpPr>
        <p:spPr>
          <a:xfrm rot="0">
            <a:off x="8994786" y="1585098"/>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Bricolage Grotesque"/>
                <a:ea typeface="Bricolage Grotesque"/>
                <a:cs typeface="Bricolage Grotesque"/>
                <a:sym typeface="Bricolage Grotesque"/>
              </a:rPr>
              <a:t>01.</a:t>
            </a:r>
          </a:p>
        </p:txBody>
      </p:sp>
      <p:sp>
        <p:nvSpPr>
          <p:cNvPr name="TextBox 17" id="17"/>
          <p:cNvSpPr txBox="true"/>
          <p:nvPr/>
        </p:nvSpPr>
        <p:spPr>
          <a:xfrm rot="0">
            <a:off x="8994786" y="3964273"/>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Bricolage Grotesque"/>
                <a:ea typeface="Bricolage Grotesque"/>
                <a:cs typeface="Bricolage Grotesque"/>
                <a:sym typeface="Bricolage Grotesque"/>
              </a:rPr>
              <a:t>02.</a:t>
            </a:r>
          </a:p>
        </p:txBody>
      </p:sp>
      <p:sp>
        <p:nvSpPr>
          <p:cNvPr name="TextBox 18" id="18"/>
          <p:cNvSpPr txBox="true"/>
          <p:nvPr/>
        </p:nvSpPr>
        <p:spPr>
          <a:xfrm rot="0">
            <a:off x="480308" y="6899956"/>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Bricolage Grotesque"/>
                <a:ea typeface="Bricolage Grotesque"/>
                <a:cs typeface="Bricolage Grotesque"/>
                <a:sym typeface="Bricolage Grotesque"/>
              </a:rPr>
              <a:t>03.</a:t>
            </a:r>
          </a:p>
        </p:txBody>
      </p:sp>
      <p:sp>
        <p:nvSpPr>
          <p:cNvPr name="TextBox 19" id="19"/>
          <p:cNvSpPr txBox="true"/>
          <p:nvPr/>
        </p:nvSpPr>
        <p:spPr>
          <a:xfrm rot="0">
            <a:off x="10255327" y="1288575"/>
            <a:ext cx="7392599" cy="1433160"/>
          </a:xfrm>
          <a:prstGeom prst="rect">
            <a:avLst/>
          </a:prstGeom>
        </p:spPr>
        <p:txBody>
          <a:bodyPr anchor="t" rtlCol="false" tIns="0" lIns="0" bIns="0" rIns="0">
            <a:spAutoFit/>
          </a:bodyPr>
          <a:lstStyle/>
          <a:p>
            <a:pPr algn="l" marL="0" indent="0" lvl="0">
              <a:lnSpc>
                <a:spcPts val="5762"/>
              </a:lnSpc>
              <a:spcBef>
                <a:spcPct val="0"/>
              </a:spcBef>
            </a:pPr>
            <a:r>
              <a:rPr lang="en-US" sz="4268" spc="68">
                <a:solidFill>
                  <a:srgbClr val="000000"/>
                </a:solidFill>
                <a:latin typeface="Bricolage Grotesque"/>
                <a:ea typeface="Bricolage Grotesque"/>
                <a:cs typeface="Bricolage Grotesque"/>
                <a:sym typeface="Bricolage Grotesque"/>
              </a:rPr>
              <a:t>A</a:t>
            </a:r>
            <a:r>
              <a:rPr lang="en-US" sz="4268" spc="68" u="none">
                <a:solidFill>
                  <a:srgbClr val="000000"/>
                </a:solidFill>
                <a:latin typeface="Bricolage Grotesque"/>
                <a:ea typeface="Bricolage Grotesque"/>
                <a:cs typeface="Bricolage Grotesque"/>
                <a:sym typeface="Bricolage Grotesque"/>
              </a:rPr>
              <a:t>pa yang dimaksud dengan Iman, Islam, dan Ihsan?</a:t>
            </a:r>
          </a:p>
        </p:txBody>
      </p:sp>
      <p:sp>
        <p:nvSpPr>
          <p:cNvPr name="TextBox 20" id="20"/>
          <p:cNvSpPr txBox="true"/>
          <p:nvPr/>
        </p:nvSpPr>
        <p:spPr>
          <a:xfrm rot="0">
            <a:off x="10366042" y="3051785"/>
            <a:ext cx="7921958" cy="2927986"/>
          </a:xfrm>
          <a:prstGeom prst="rect">
            <a:avLst/>
          </a:prstGeom>
        </p:spPr>
        <p:txBody>
          <a:bodyPr anchor="t" rtlCol="false" tIns="0" lIns="0" bIns="0" rIns="0">
            <a:spAutoFit/>
          </a:bodyPr>
          <a:lstStyle/>
          <a:p>
            <a:pPr algn="l" marL="0" indent="0" lvl="0">
              <a:lnSpc>
                <a:spcPts val="5804"/>
              </a:lnSpc>
              <a:spcBef>
                <a:spcPct val="0"/>
              </a:spcBef>
            </a:pPr>
            <a:r>
              <a:rPr lang="en-US" b="true" sz="4299" spc="68">
                <a:solidFill>
                  <a:srgbClr val="000000"/>
                </a:solidFill>
                <a:latin typeface="Bricolage Grotesque Medium"/>
                <a:ea typeface="Bricolage Grotesque Medium"/>
                <a:cs typeface="Bricolage Grotesque Medium"/>
                <a:sym typeface="Bricolage Grotesque Medium"/>
              </a:rPr>
              <a:t>Baga</a:t>
            </a:r>
            <a:r>
              <a:rPr lang="en-US" b="true" sz="4299" spc="68" u="none">
                <a:solidFill>
                  <a:srgbClr val="000000"/>
                </a:solidFill>
                <a:latin typeface="Bricolage Grotesque Medium"/>
                <a:ea typeface="Bricolage Grotesque Medium"/>
                <a:cs typeface="Bricolage Grotesque Medium"/>
                <a:sym typeface="Bricolage Grotesque Medium"/>
              </a:rPr>
              <a:t>imana hubungan dan integrasi Iman, Islam, dan Ihsan dalam kehidupan muslim</a:t>
            </a:r>
          </a:p>
        </p:txBody>
      </p:sp>
      <p:sp>
        <p:nvSpPr>
          <p:cNvPr name="TextBox 21" id="21"/>
          <p:cNvSpPr txBox="true"/>
          <p:nvPr/>
        </p:nvSpPr>
        <p:spPr>
          <a:xfrm rot="0">
            <a:off x="1933357" y="6116324"/>
            <a:ext cx="6384218" cy="2686051"/>
          </a:xfrm>
          <a:prstGeom prst="rect">
            <a:avLst/>
          </a:prstGeom>
        </p:spPr>
        <p:txBody>
          <a:bodyPr anchor="t" rtlCol="false" tIns="0" lIns="0" bIns="0" rIns="0">
            <a:spAutoFit/>
          </a:bodyPr>
          <a:lstStyle/>
          <a:p>
            <a:pPr algn="l" marL="0" indent="0" lvl="0">
              <a:lnSpc>
                <a:spcPts val="5399"/>
              </a:lnSpc>
              <a:spcBef>
                <a:spcPct val="0"/>
              </a:spcBef>
            </a:pPr>
            <a:r>
              <a:rPr lang="en-US" b="true" sz="3999" spc="63">
                <a:solidFill>
                  <a:srgbClr val="000000"/>
                </a:solidFill>
                <a:latin typeface="Bricolage Grotesque Medium"/>
                <a:ea typeface="Bricolage Grotesque Medium"/>
                <a:cs typeface="Bricolage Grotesque Medium"/>
                <a:sym typeface="Bricolage Grotesque Medium"/>
              </a:rPr>
              <a:t> Apa makna integrasi ketiga unsur tersebut dalam kehidupan sehari-hari seorang mahasiswa?</a:t>
            </a:r>
          </a:p>
        </p:txBody>
      </p:sp>
      <p:sp>
        <p:nvSpPr>
          <p:cNvPr name="TextBox 22" id="22"/>
          <p:cNvSpPr txBox="true"/>
          <p:nvPr/>
        </p:nvSpPr>
        <p:spPr>
          <a:xfrm rot="0">
            <a:off x="8994786" y="6899957"/>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Bricolage Grotesque"/>
                <a:ea typeface="Bricolage Grotesque"/>
                <a:cs typeface="Bricolage Grotesque"/>
                <a:sym typeface="Bricolage Grotesque"/>
              </a:rPr>
              <a:t>04.</a:t>
            </a:r>
          </a:p>
        </p:txBody>
      </p:sp>
      <p:sp>
        <p:nvSpPr>
          <p:cNvPr name="TextBox 23" id="23"/>
          <p:cNvSpPr txBox="true"/>
          <p:nvPr/>
        </p:nvSpPr>
        <p:spPr>
          <a:xfrm rot="0">
            <a:off x="10366042" y="6265532"/>
            <a:ext cx="8032673" cy="2649856"/>
          </a:xfrm>
          <a:prstGeom prst="rect">
            <a:avLst/>
          </a:prstGeom>
        </p:spPr>
        <p:txBody>
          <a:bodyPr anchor="t" rtlCol="false" tIns="0" lIns="0" bIns="0" rIns="0">
            <a:spAutoFit/>
          </a:bodyPr>
          <a:lstStyle/>
          <a:p>
            <a:pPr algn="l" marL="0" indent="0" lvl="0">
              <a:lnSpc>
                <a:spcPts val="5264"/>
              </a:lnSpc>
              <a:spcBef>
                <a:spcPct val="0"/>
              </a:spcBef>
            </a:pPr>
            <a:r>
              <a:rPr lang="en-US" b="true" sz="3899" spc="62">
                <a:solidFill>
                  <a:srgbClr val="000000"/>
                </a:solidFill>
                <a:latin typeface="Bricolage Grotesque Medium"/>
                <a:ea typeface="Bricolage Grotesque Medium"/>
                <a:cs typeface="Bricolage Grotesque Medium"/>
                <a:sym typeface="Bricolage Grotesque Medium"/>
              </a:rPr>
              <a:t> Bagaimana cara menerapkan nilai-nilai Iman, Islam, dan Ihsan dalam kehidupan akademik dan sosial di lingkungan kampus?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4327" y="1119022"/>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392337" y="487044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421370" y="3412028"/>
            <a:ext cx="17866630" cy="3374036"/>
          </a:xfrm>
          <a:prstGeom prst="rect">
            <a:avLst/>
          </a:prstGeom>
        </p:spPr>
        <p:txBody>
          <a:bodyPr anchor="t" rtlCol="false" tIns="0" lIns="0" bIns="0" rIns="0">
            <a:spAutoFit/>
          </a:bodyPr>
          <a:lstStyle/>
          <a:p>
            <a:pPr algn="l" marL="3151627" indent="-1575814" lvl="1">
              <a:lnSpc>
                <a:spcPts val="12699"/>
              </a:lnSpc>
              <a:buAutoNum type="arabicPeriod" startAt="1"/>
            </a:pPr>
            <a:r>
              <a:rPr lang="en-US" b="true" sz="14597">
                <a:solidFill>
                  <a:srgbClr val="000000"/>
                </a:solidFill>
                <a:latin typeface="Bricolage Grotesque Bold"/>
                <a:ea typeface="Bricolage Grotesque Bold"/>
                <a:cs typeface="Bricolage Grotesque Bold"/>
                <a:sym typeface="Bricolage Grotesque Bold"/>
              </a:rPr>
              <a:t>Pengertian</a:t>
            </a:r>
          </a:p>
          <a:p>
            <a:pPr algn="l">
              <a:lnSpc>
                <a:spcPts val="12699"/>
              </a:lnSpc>
            </a:pPr>
            <a:r>
              <a:rPr lang="en-US" sz="14597" b="true">
                <a:solidFill>
                  <a:srgbClr val="000000"/>
                </a:solidFill>
                <a:latin typeface="Bricolage Grotesque Bold"/>
                <a:ea typeface="Bricolage Grotesque Bold"/>
                <a:cs typeface="Bricolage Grotesque Bold"/>
                <a:sym typeface="Bricolage Grotesque Bold"/>
              </a:rPr>
              <a:t>Iman, Islam, Ihsan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66682" y="535220"/>
            <a:ext cx="14855042" cy="1177461"/>
          </a:xfrm>
          <a:prstGeom prst="rect">
            <a:avLst/>
          </a:prstGeom>
        </p:spPr>
        <p:txBody>
          <a:bodyPr anchor="t" rtlCol="false" tIns="0" lIns="0" bIns="0" rIns="0">
            <a:spAutoFit/>
          </a:bodyPr>
          <a:lstStyle/>
          <a:p>
            <a:pPr algn="ctr">
              <a:lnSpc>
                <a:spcPts val="8735"/>
              </a:lnSpc>
            </a:pPr>
            <a:r>
              <a:rPr lang="en-US" sz="9005" b="true">
                <a:solidFill>
                  <a:srgbClr val="000000"/>
                </a:solidFill>
                <a:latin typeface="Bricolage Grotesque Bold"/>
                <a:ea typeface="Bricolage Grotesque Bold"/>
                <a:cs typeface="Bricolage Grotesque Bold"/>
                <a:sym typeface="Bricolage Grotesque Bold"/>
              </a:rPr>
              <a:t>Pengertian iman </a:t>
            </a:r>
          </a:p>
        </p:txBody>
      </p:sp>
      <p:sp>
        <p:nvSpPr>
          <p:cNvPr name="TextBox 10" id="10"/>
          <p:cNvSpPr txBox="true"/>
          <p:nvPr/>
        </p:nvSpPr>
        <p:spPr>
          <a:xfrm rot="0">
            <a:off x="210247" y="2164782"/>
            <a:ext cx="17867506" cy="7109460"/>
          </a:xfrm>
          <a:prstGeom prst="rect">
            <a:avLst/>
          </a:prstGeom>
        </p:spPr>
        <p:txBody>
          <a:bodyPr anchor="t" rtlCol="false" tIns="0" lIns="0" bIns="0" rIns="0">
            <a:spAutoFit/>
          </a:bodyPr>
          <a:lstStyle/>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Iman berasal dari kata al-amn yang berarti ketentraman dan keamanan, lawan dari al-khauf (ketakutan). Secara bahasa, iman berarti pengakuan hati, sedangkan secara syara’ adalah keyakinan yang mantap di hati, diucapkan dengan lisan, dan dibuktikan dengan amal. </a:t>
            </a:r>
          </a:p>
          <a:p>
            <a:pPr algn="l" marL="0" indent="0" lvl="0">
              <a:lnSpc>
                <a:spcPts val="5130"/>
              </a:lnSpc>
              <a:spcBef>
                <a:spcPct val="0"/>
              </a:spcBef>
            </a:pP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Iman mencakup tiga unsur yang saling berkaitan, yaitu keyakinan hati, ucapan, dan perbuatan. Menurut Syahminan, iman terbentuk melalui proses dari panca indera, diproses oleh otak, diputuskan oleh hati, lalu diwujudkan dalam tindakan. Dengan demikian, iman adalah kesatuan antara hati, ucapan, dan amal yang tidak dapat dipisahkan.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66682" y="535220"/>
            <a:ext cx="14855042" cy="1177461"/>
          </a:xfrm>
          <a:prstGeom prst="rect">
            <a:avLst/>
          </a:prstGeom>
        </p:spPr>
        <p:txBody>
          <a:bodyPr anchor="t" rtlCol="false" tIns="0" lIns="0" bIns="0" rIns="0">
            <a:spAutoFit/>
          </a:bodyPr>
          <a:lstStyle/>
          <a:p>
            <a:pPr algn="ctr">
              <a:lnSpc>
                <a:spcPts val="8735"/>
              </a:lnSpc>
            </a:pPr>
            <a:r>
              <a:rPr lang="en-US" sz="9005" b="true">
                <a:solidFill>
                  <a:srgbClr val="000000"/>
                </a:solidFill>
                <a:latin typeface="Bricolage Grotesque Bold"/>
                <a:ea typeface="Bricolage Grotesque Bold"/>
                <a:cs typeface="Bricolage Grotesque Bold"/>
                <a:sym typeface="Bricolage Grotesque Bold"/>
              </a:rPr>
              <a:t>Pengertian islam </a:t>
            </a:r>
          </a:p>
        </p:txBody>
      </p:sp>
      <p:sp>
        <p:nvSpPr>
          <p:cNvPr name="TextBox 10" id="10"/>
          <p:cNvSpPr txBox="true"/>
          <p:nvPr/>
        </p:nvSpPr>
        <p:spPr>
          <a:xfrm rot="0">
            <a:off x="210247" y="2164782"/>
            <a:ext cx="17867506" cy="7109460"/>
          </a:xfrm>
          <a:prstGeom prst="rect">
            <a:avLst/>
          </a:prstGeom>
        </p:spPr>
        <p:txBody>
          <a:bodyPr anchor="t" rtlCol="false" tIns="0" lIns="0" bIns="0" rIns="0">
            <a:spAutoFit/>
          </a:bodyPr>
          <a:lstStyle/>
          <a:p>
            <a:pPr algn="l">
              <a:lnSpc>
                <a:spcPts val="5130"/>
              </a:lnSpc>
            </a:pPr>
            <a:r>
              <a:rPr lang="en-US" sz="3800" spc="228">
                <a:solidFill>
                  <a:srgbClr val="000000"/>
                </a:solidFill>
                <a:latin typeface="Bricolage Grotesque"/>
                <a:ea typeface="Bricolage Grotesque"/>
                <a:cs typeface="Bricolage Grotesque"/>
                <a:sym typeface="Bricolage Grotesque"/>
              </a:rPr>
              <a:t>Islam berasal dari kata Aslama–Yuslimu–Islaman yang berarti menyerahkan diri, tunduk, dan patuh kepada Allah SWT, serta berasal dari akar kata salam yang berarti damai dan selamat. Islam mengajarkan penyerahan diri sepenuhnya kepada Allah dengan ketaatan dan tanggung jawab moral.</a:t>
            </a:r>
          </a:p>
          <a:p>
            <a:pPr algn="l" marL="0" indent="0" lvl="0">
              <a:lnSpc>
                <a:spcPts val="5130"/>
              </a:lnSpc>
              <a:spcBef>
                <a:spcPct val="0"/>
              </a:spcBef>
            </a:pPr>
            <a:r>
              <a:rPr lang="en-US" sz="3800" spc="228">
                <a:solidFill>
                  <a:srgbClr val="000000"/>
                </a:solidFill>
                <a:latin typeface="Bricolage Grotesque"/>
                <a:ea typeface="Bricolage Grotesque"/>
                <a:cs typeface="Bricolage Grotesque"/>
                <a:sym typeface="Bricolage Grotesque"/>
              </a:rPr>
              <a:t>Menurut para ulama, Islam tidak hanya agama kepercayaan, tetapi juga sistem kehidupan yang mengatur hubungan manusia dengan Tuhan, sesama, dan alam. Berdasarkan QS. Al-Maidah ayat 3, Islam adalah agama yang sempurna (kaffah), mencakup seluruh aspek kehidupan dan dapat diterapkan di setiap zaman dengan nilai keadilan, kasih sayang, dan keseimbangan.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866682" y="535220"/>
            <a:ext cx="14855042" cy="1177461"/>
          </a:xfrm>
          <a:prstGeom prst="rect">
            <a:avLst/>
          </a:prstGeom>
        </p:spPr>
        <p:txBody>
          <a:bodyPr anchor="t" rtlCol="false" tIns="0" lIns="0" bIns="0" rIns="0">
            <a:spAutoFit/>
          </a:bodyPr>
          <a:lstStyle/>
          <a:p>
            <a:pPr algn="ctr">
              <a:lnSpc>
                <a:spcPts val="8735"/>
              </a:lnSpc>
            </a:pPr>
            <a:r>
              <a:rPr lang="en-US" sz="9005" b="true">
                <a:solidFill>
                  <a:srgbClr val="000000"/>
                </a:solidFill>
                <a:latin typeface="Bricolage Grotesque Bold"/>
                <a:ea typeface="Bricolage Grotesque Bold"/>
                <a:cs typeface="Bricolage Grotesque Bold"/>
                <a:sym typeface="Bricolage Grotesque Bold"/>
              </a:rPr>
              <a:t>Pengertian ihsan </a:t>
            </a:r>
          </a:p>
        </p:txBody>
      </p:sp>
      <p:sp>
        <p:nvSpPr>
          <p:cNvPr name="TextBox 10" id="10"/>
          <p:cNvSpPr txBox="true"/>
          <p:nvPr/>
        </p:nvSpPr>
        <p:spPr>
          <a:xfrm rot="0">
            <a:off x="210247" y="2183832"/>
            <a:ext cx="17867506" cy="10347960"/>
          </a:xfrm>
          <a:prstGeom prst="rect">
            <a:avLst/>
          </a:prstGeom>
        </p:spPr>
        <p:txBody>
          <a:bodyPr anchor="t" rtlCol="false" tIns="0" lIns="0" bIns="0" rIns="0">
            <a:spAutoFit/>
          </a:bodyPr>
          <a:lstStyle/>
          <a:p>
            <a:pPr algn="l">
              <a:lnSpc>
                <a:spcPts val="5130"/>
              </a:lnSpc>
            </a:pPr>
            <a:r>
              <a:rPr lang="en-US" sz="3800" spc="228">
                <a:solidFill>
                  <a:srgbClr val="000000"/>
                </a:solidFill>
                <a:latin typeface="Bricolage Grotesque"/>
                <a:ea typeface="Bricolage Grotesque"/>
                <a:cs typeface="Bricolage Grotesque"/>
                <a:sym typeface="Bricolage Grotesque"/>
              </a:rPr>
              <a:t>Ihsan berarti kesempurnaan atau berbuat terbaik. Dalam Islam, ihsan adalah menyembah Allah seolah-olah melihat-Nya, dan jika tidak, yakin bahwa Allah selalu melihat kita (HR. Muslim). Ihsan mencerminkan ibadah yang khusyuk, ikhlas, dan penuh kesadaran akan pengawasan Allah. Bersama iman dan Islam, ihsan menjadi pilar utama agama yang menuntun manusia berbuat baik dan menjauhi keburukan. </a:t>
            </a:r>
          </a:p>
          <a:p>
            <a:pPr algn="l">
              <a:lnSpc>
                <a:spcPts val="5130"/>
              </a:lnSpc>
            </a:pPr>
            <a:r>
              <a:rPr lang="en-US" sz="3800" spc="228">
                <a:solidFill>
                  <a:srgbClr val="000000"/>
                </a:solidFill>
                <a:latin typeface="Bricolage Grotesque"/>
                <a:ea typeface="Bricolage Grotesque"/>
                <a:cs typeface="Bricolage Grotesque"/>
                <a:sym typeface="Bricolage Grotesque"/>
              </a:rPr>
              <a:t>Ihsan adalah puncak ibadah dan akhlak yang membawa kemuliaan di sisi Allah SWT. Dengan ihsan, seorang Muslim akan selalu menjaga hati, ucapan, dan perbuatannya. Nilai ihsan menjadikan hidup lebih bermakna karena selalu berorientasi pada kebaikan dan keridaan Allah.</a:t>
            </a:r>
          </a:p>
          <a:p>
            <a:pPr algn="l" marL="0" indent="0" lvl="0">
              <a:lnSpc>
                <a:spcPts val="5130"/>
              </a:lnSpc>
              <a:spcBef>
                <a:spcPct val="0"/>
              </a:spcBef>
            </a:pPr>
          </a:p>
          <a:p>
            <a:pPr algn="l" marL="0" indent="0" lvl="0">
              <a:lnSpc>
                <a:spcPts val="5130"/>
              </a:lnSpc>
              <a:spcBef>
                <a:spcPct val="0"/>
              </a:spcBef>
            </a:pPr>
          </a:p>
          <a:p>
            <a:pPr algn="l" marL="0" indent="0" lvl="0">
              <a:lnSpc>
                <a:spcPts val="5130"/>
              </a:lnSpc>
              <a:spcBef>
                <a:spcPct val="0"/>
              </a:spcBef>
            </a:pPr>
          </a:p>
          <a:p>
            <a:pPr algn="l" marL="0" indent="0" lvl="0">
              <a:lnSpc>
                <a:spcPts val="5130"/>
              </a:lnSpc>
              <a:spcBef>
                <a:spcPct val="0"/>
              </a:spcBef>
            </a:pPr>
          </a:p>
          <a:p>
            <a:pPr algn="l" marL="0" indent="0" lvl="0">
              <a:lnSpc>
                <a:spcPts val="5130"/>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69563"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509131"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7987825"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2466519" y="-30861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16945212" y="-30861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784327" y="1119022"/>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6392337" y="4870446"/>
            <a:ext cx="3568654" cy="4114800"/>
          </a:xfrm>
          <a:custGeom>
            <a:avLst/>
            <a:gdLst/>
            <a:ahLst/>
            <a:cxnLst/>
            <a:rect r="r" b="b" t="t" l="l"/>
            <a:pathLst>
              <a:path h="4114800" w="3568654">
                <a:moveTo>
                  <a:pt x="0" y="0"/>
                </a:moveTo>
                <a:lnTo>
                  <a:pt x="3568654" y="0"/>
                </a:lnTo>
                <a:lnTo>
                  <a:pt x="35686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030460" y="3800760"/>
            <a:ext cx="19382767" cy="3974774"/>
          </a:xfrm>
          <a:prstGeom prst="rect">
            <a:avLst/>
          </a:prstGeom>
        </p:spPr>
        <p:txBody>
          <a:bodyPr anchor="t" rtlCol="false" tIns="0" lIns="0" bIns="0" rIns="0">
            <a:spAutoFit/>
          </a:bodyPr>
          <a:lstStyle/>
          <a:p>
            <a:pPr algn="ctr">
              <a:lnSpc>
                <a:spcPts val="15936"/>
              </a:lnSpc>
              <a:spcBef>
                <a:spcPct val="0"/>
              </a:spcBef>
            </a:pPr>
            <a:r>
              <a:rPr lang="en-US" b="true" sz="11383">
                <a:solidFill>
                  <a:srgbClr val="000000"/>
                </a:solidFill>
                <a:latin typeface="Bricolage Grotesque Bold"/>
                <a:ea typeface="Bricolage Grotesque Bold"/>
                <a:cs typeface="Bricolage Grotesque Bold"/>
                <a:sym typeface="Bricolage Grotesque Bold"/>
              </a:rPr>
              <a:t>2. </a:t>
            </a:r>
            <a:r>
              <a:rPr lang="en-US" b="true" sz="11383">
                <a:solidFill>
                  <a:srgbClr val="000000"/>
                </a:solidFill>
                <a:latin typeface="Bricolage Grotesque Bold"/>
                <a:ea typeface="Bricolage Grotesque Bold"/>
                <a:cs typeface="Bricolage Grotesque Bold"/>
                <a:sym typeface="Bricolage Grotesque Bold"/>
              </a:rPr>
              <a:t>Hubungan Integrasi  Iman, Islam, dan Ihsan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2F2F2"/>
        </a:solidFill>
      </p:bgPr>
    </p:bg>
    <p:spTree>
      <p:nvGrpSpPr>
        <p:cNvPr id="1" name=""/>
        <p:cNvGrpSpPr/>
        <p:nvPr/>
      </p:nvGrpSpPr>
      <p:grpSpPr>
        <a:xfrm>
          <a:off x="0" y="0"/>
          <a:ext cx="0" cy="0"/>
          <a:chOff x="0" y="0"/>
          <a:chExt cx="0" cy="0"/>
        </a:xfrm>
      </p:grpSpPr>
      <p:sp>
        <p:nvSpPr>
          <p:cNvPr name="Freeform 2" id="2"/>
          <p:cNvSpPr/>
          <p:nvPr/>
        </p:nvSpPr>
        <p:spPr>
          <a:xfrm flipH="false" flipV="false" rot="0">
            <a:off x="-305990"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172704"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651398"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130092" y="9258300"/>
            <a:ext cx="4478694" cy="4114800"/>
          </a:xfrm>
          <a:custGeom>
            <a:avLst/>
            <a:gdLst/>
            <a:ahLst/>
            <a:cxnLst/>
            <a:rect r="r" b="b" t="t" l="l"/>
            <a:pathLst>
              <a:path h="4114800" w="4478694">
                <a:moveTo>
                  <a:pt x="0" y="0"/>
                </a:moveTo>
                <a:lnTo>
                  <a:pt x="4478694" y="0"/>
                </a:lnTo>
                <a:lnTo>
                  <a:pt x="44786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7608786" y="9258300"/>
            <a:ext cx="4478694" cy="4114800"/>
          </a:xfrm>
          <a:custGeom>
            <a:avLst/>
            <a:gdLst/>
            <a:ahLst/>
            <a:cxnLst/>
            <a:rect r="r" b="b" t="t" l="l"/>
            <a:pathLst>
              <a:path h="4114800" w="4478694">
                <a:moveTo>
                  <a:pt x="0" y="0"/>
                </a:moveTo>
                <a:lnTo>
                  <a:pt x="4478693" y="0"/>
                </a:lnTo>
                <a:lnTo>
                  <a:pt x="44786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424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6273074" y="0"/>
            <a:ext cx="1972452" cy="2269557"/>
          </a:xfrm>
          <a:custGeom>
            <a:avLst/>
            <a:gdLst/>
            <a:ahLst/>
            <a:cxnLst/>
            <a:rect r="r" b="b" t="t" l="l"/>
            <a:pathLst>
              <a:path h="2269557" w="1972452">
                <a:moveTo>
                  <a:pt x="0" y="0"/>
                </a:moveTo>
                <a:lnTo>
                  <a:pt x="1972452" y="0"/>
                </a:lnTo>
                <a:lnTo>
                  <a:pt x="1972452" y="2269557"/>
                </a:lnTo>
                <a:lnTo>
                  <a:pt x="0" y="2269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305990" y="516763"/>
            <a:ext cx="19143092" cy="1109599"/>
          </a:xfrm>
          <a:prstGeom prst="rect">
            <a:avLst/>
          </a:prstGeom>
        </p:spPr>
        <p:txBody>
          <a:bodyPr anchor="t" rtlCol="false" tIns="0" lIns="0" bIns="0" rIns="0">
            <a:spAutoFit/>
          </a:bodyPr>
          <a:lstStyle/>
          <a:p>
            <a:pPr algn="ctr">
              <a:lnSpc>
                <a:spcPts val="4267"/>
              </a:lnSpc>
            </a:pPr>
            <a:r>
              <a:rPr lang="en-US" sz="4399" b="true">
                <a:solidFill>
                  <a:srgbClr val="000000"/>
                </a:solidFill>
                <a:latin typeface="Bricolage Grotesque Bold"/>
                <a:ea typeface="Bricolage Grotesque Bold"/>
                <a:cs typeface="Bricolage Grotesque Bold"/>
                <a:sym typeface="Bricolage Grotesque Bold"/>
              </a:rPr>
              <a:t>IMAN, ISLAM, DAN IHSAN</a:t>
            </a:r>
            <a:r>
              <a:rPr lang="en-US" sz="4399" b="true">
                <a:solidFill>
                  <a:srgbClr val="000000"/>
                </a:solidFill>
                <a:latin typeface="Bricolage Grotesque Bold"/>
                <a:ea typeface="Bricolage Grotesque Bold"/>
                <a:cs typeface="Bricolage Grotesque Bold"/>
                <a:sym typeface="Bricolage Grotesque Bold"/>
              </a:rPr>
              <a:t> SEBAGAI AD-DIN (AGAMA)</a:t>
            </a:r>
          </a:p>
          <a:p>
            <a:pPr algn="ctr">
              <a:lnSpc>
                <a:spcPts val="4267"/>
              </a:lnSpc>
            </a:pPr>
            <a:r>
              <a:rPr lang="en-US" sz="4399" b="true">
                <a:solidFill>
                  <a:srgbClr val="000000"/>
                </a:solidFill>
                <a:latin typeface="Bricolage Grotesque Bold"/>
                <a:ea typeface="Bricolage Grotesque Bold"/>
                <a:cs typeface="Bricolage Grotesque Bold"/>
                <a:sym typeface="Bricolage Grotesque Bold"/>
              </a:rPr>
              <a:t> YANG MENCANGKUP TIGA TINGKATAN</a:t>
            </a:r>
          </a:p>
        </p:txBody>
      </p:sp>
      <p:sp>
        <p:nvSpPr>
          <p:cNvPr name="TextBox 10" id="10"/>
          <p:cNvSpPr txBox="true"/>
          <p:nvPr/>
        </p:nvSpPr>
        <p:spPr>
          <a:xfrm rot="0">
            <a:off x="210247" y="2164782"/>
            <a:ext cx="17867506" cy="7109460"/>
          </a:xfrm>
          <a:prstGeom prst="rect">
            <a:avLst/>
          </a:prstGeom>
        </p:spPr>
        <p:txBody>
          <a:bodyPr anchor="t" rtlCol="false" tIns="0" lIns="0" bIns="0" rIns="0">
            <a:spAutoFit/>
          </a:bodyPr>
          <a:lstStyle/>
          <a:p>
            <a:pPr algn="l" marL="0" indent="0" lvl="0">
              <a:lnSpc>
                <a:spcPts val="5130"/>
              </a:lnSpc>
              <a:spcBef>
                <a:spcPct val="0"/>
              </a:spcBef>
            </a:pPr>
            <a:r>
              <a:rPr lang="en-US" sz="3800" spc="228">
                <a:solidFill>
                  <a:srgbClr val="000000"/>
                </a:solidFill>
                <a:latin typeface="Bricolage Grotesque"/>
                <a:ea typeface="Bricolage Grotesque"/>
                <a:cs typeface="Bricolage Grotesque"/>
                <a:sym typeface="Bricolage Grotesque"/>
              </a:rPr>
              <a:t>1. </a:t>
            </a:r>
            <a:r>
              <a:rPr lang="en-US" sz="3800" spc="228" u="none">
                <a:solidFill>
                  <a:srgbClr val="000000"/>
                </a:solidFill>
                <a:latin typeface="Bricolage Grotesque"/>
                <a:ea typeface="Bricolage Grotesque"/>
                <a:cs typeface="Bricolage Grotesque"/>
                <a:sym typeface="Bricolage Grotesque"/>
              </a:rPr>
              <a:t>Islam (Amalan Lahiriah)</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Islam adalah bersaksi bahwa tiada Tuhan selain Allah dan Muhammad SAW utusan-Nya, mendirikan salat, menunaikan zakat, berpuasa Ramadan, dan berhaji bagi yang mampu. Disebut rukun Islam (5 pilar), mencakup amal lahiriah dalam ketaatan kepada Allah SWT.</a:t>
            </a:r>
          </a:p>
          <a:p>
            <a:pPr algn="l" marL="0" indent="0" lvl="0">
              <a:lnSpc>
                <a:spcPts val="5130"/>
              </a:lnSpc>
              <a:spcBef>
                <a:spcPct val="0"/>
              </a:spcBef>
            </a:pP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2. Iman (Amalan Batiniah)</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Iman adalah keyakinan dalam hati kepada Allah, malaikat, kitab, rasul, hari akhir, dan qada-qadar. Rukun Iman (6 perkara) mencerminkan kepercayaan batin seorang Muslim. Jika disebut salah satunya (Islam atau Iman), keduanya saling mencakup. (QS. Al-Maidah: 3).</a:t>
            </a:r>
          </a:p>
        </p:txBody>
      </p:sp>
      <p:sp>
        <p:nvSpPr>
          <p:cNvPr name="TextBox 11" id="11"/>
          <p:cNvSpPr txBox="true"/>
          <p:nvPr/>
        </p:nvSpPr>
        <p:spPr>
          <a:xfrm rot="0">
            <a:off x="210247" y="2164782"/>
            <a:ext cx="17867506" cy="7109460"/>
          </a:xfrm>
          <a:prstGeom prst="rect">
            <a:avLst/>
          </a:prstGeom>
        </p:spPr>
        <p:txBody>
          <a:bodyPr anchor="t" rtlCol="false" tIns="0" lIns="0" bIns="0" rIns="0">
            <a:spAutoFit/>
          </a:bodyPr>
          <a:lstStyle/>
          <a:p>
            <a:pPr algn="l" marL="0" indent="0" lvl="0">
              <a:lnSpc>
                <a:spcPts val="5130"/>
              </a:lnSpc>
              <a:spcBef>
                <a:spcPct val="0"/>
              </a:spcBef>
            </a:pPr>
            <a:r>
              <a:rPr lang="en-US" sz="3800" spc="228">
                <a:solidFill>
                  <a:srgbClr val="000000"/>
                </a:solidFill>
                <a:latin typeface="Bricolage Grotesque"/>
                <a:ea typeface="Bricolage Grotesque"/>
                <a:cs typeface="Bricolage Grotesque"/>
                <a:sym typeface="Bricolage Grotesque"/>
              </a:rPr>
              <a:t>1. </a:t>
            </a:r>
            <a:r>
              <a:rPr lang="en-US" sz="3800" spc="228" u="none">
                <a:solidFill>
                  <a:srgbClr val="000000"/>
                </a:solidFill>
                <a:latin typeface="Bricolage Grotesque"/>
                <a:ea typeface="Bricolage Grotesque"/>
                <a:cs typeface="Bricolage Grotesque"/>
                <a:sym typeface="Bricolage Grotesque"/>
              </a:rPr>
              <a:t>Islam (Amalan Lahiriah)</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Islam adalah bersaksi bahwa tiada Tuhan selain Allah dan Muhammad SAW utusan-Nya, mendirikan salat, menunaikan zakat, berpuasa Ramadan, dan berhaji bagi yang mampu. Disebut rukun Islam (5 pilar), mencakup amal lahiriah dalam ketaatan kepada Allah SWT.</a:t>
            </a:r>
          </a:p>
          <a:p>
            <a:pPr algn="l" marL="0" indent="0" lvl="0">
              <a:lnSpc>
                <a:spcPts val="5130"/>
              </a:lnSpc>
              <a:spcBef>
                <a:spcPct val="0"/>
              </a:spcBef>
            </a:pP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2. Iman (Amalan Batiniah)</a:t>
            </a:r>
          </a:p>
          <a:p>
            <a:pPr algn="l" marL="0" indent="0" lvl="0">
              <a:lnSpc>
                <a:spcPts val="5130"/>
              </a:lnSpc>
              <a:spcBef>
                <a:spcPct val="0"/>
              </a:spcBef>
            </a:pPr>
            <a:r>
              <a:rPr lang="en-US" sz="3800" spc="228" u="none">
                <a:solidFill>
                  <a:srgbClr val="000000"/>
                </a:solidFill>
                <a:latin typeface="Bricolage Grotesque"/>
                <a:ea typeface="Bricolage Grotesque"/>
                <a:cs typeface="Bricolage Grotesque"/>
                <a:sym typeface="Bricolage Grotesque"/>
              </a:rPr>
              <a:t> Iman adalah keyakinan dalam hati kepada Allah, malaikat, kitab, rasul, hari akhir, dan qada-qadar. Rukun Iman (6 perkara) mencerminkan kepercayaan batin seorang Muslim. Jika disebut salah satunya (Islam atau Iman), keduanya saling mencakup. (QS. Al-Maidah: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DAG223ypdrE</dc:identifier>
  <dcterms:modified xsi:type="dcterms:W3CDTF">2011-08-01T06:04:30Z</dcterms:modified>
  <cp:revision>1</cp:revision>
  <dc:title>White and Gold Geometric Pattern Islamic Presentation</dc:title>
</cp:coreProperties>
</file>