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Lst>
  <p:sldSz cx="18288000" cy="10287000"/>
  <p:notesSz cx="6858000" cy="9144000"/>
  <p:embeddedFontLst>
    <p:embeddedFont>
      <p:font typeface="The Seasons" charset="1" panose="00000000000000000000"/>
      <p:regular r:id="rId15"/>
    </p:embeddedFont>
    <p:embeddedFont>
      <p:font typeface="Montserrat" charset="1" panose="00000500000000000000"/>
      <p:regular r:id="rId16"/>
    </p:embeddedFont>
    <p:embeddedFont>
      <p:font typeface="Montserrat Medium" charset="1" panose="00000600000000000000"/>
      <p:regular r:id="rId17"/>
    </p:embeddedFont>
    <p:embeddedFont>
      <p:font typeface="Canva Sans" charset="1" panose="020B0503030501040103"/>
      <p:regular r:id="rId18"/>
    </p:embeddedFont>
    <p:embeddedFont>
      <p:font typeface="The Seasons Bold" charset="1" panose="0000000000000000000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fonts/font15.fntdata" Type="http://schemas.openxmlformats.org/officeDocument/2006/relationships/font"/><Relationship Id="rId16" Target="fonts/font16.fntdata" Type="http://schemas.openxmlformats.org/officeDocument/2006/relationships/font"/><Relationship Id="rId17" Target="fonts/font17.fntdata" Type="http://schemas.openxmlformats.org/officeDocument/2006/relationships/font"/><Relationship Id="rId18" Target="fonts/font18.fntdata" Type="http://schemas.openxmlformats.org/officeDocument/2006/relationships/font"/><Relationship Id="rId19" Target="fonts/font19.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 Id="rId9" Target="../media/image8.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svg" Type="http://schemas.openxmlformats.org/officeDocument/2006/relationships/image"/><Relationship Id="rId2" Target="../media/image10.png" Type="http://schemas.openxmlformats.org/officeDocument/2006/relationships/image"/><Relationship Id="rId3" Target="../media/image11.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 Id="rId9" Target="../media/image8.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11.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11.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5.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11.svg" Type="http://schemas.openxmlformats.org/officeDocument/2006/relationships/image"/><Relationship Id="rId4" Target="../media/image5.png" Type="http://schemas.openxmlformats.org/officeDocument/2006/relationships/image"/><Relationship Id="rId5" Target="../media/image6.png" Type="http://schemas.openxmlformats.org/officeDocument/2006/relationships/image"/><Relationship Id="rId6" Target="../media/image7.sv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5.png" Type="http://schemas.openxmlformats.org/officeDocument/2006/relationships/image"/><Relationship Id="rId5" Target="../media/image8.png" Type="http://schemas.openxmlformats.org/officeDocument/2006/relationships/image"/><Relationship Id="rId6" Target="../media/image9.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5.png" Type="http://schemas.openxmlformats.org/officeDocument/2006/relationships/image"/><Relationship Id="rId5" Target="../media/image6.png" Type="http://schemas.openxmlformats.org/officeDocument/2006/relationships/image"/><Relationship Id="rId6" Target="../media/image7.sv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svg" Type="http://schemas.openxmlformats.org/officeDocument/2006/relationships/image"/><Relationship Id="rId2" Target="../media/image10.png" Type="http://schemas.openxmlformats.org/officeDocument/2006/relationships/image"/><Relationship Id="rId3" Target="../media/image11.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 Id="rId9" Target="../media/image8.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FF9EB"/>
        </a:solidFill>
      </p:bgPr>
    </p:bg>
    <p:spTree>
      <p:nvGrpSpPr>
        <p:cNvPr id="1" name=""/>
        <p:cNvGrpSpPr/>
        <p:nvPr/>
      </p:nvGrpSpPr>
      <p:grpSpPr>
        <a:xfrm>
          <a:off x="0" y="0"/>
          <a:ext cx="0" cy="0"/>
          <a:chOff x="0" y="0"/>
          <a:chExt cx="0" cy="0"/>
        </a:xfrm>
      </p:grpSpPr>
      <p:sp>
        <p:nvSpPr>
          <p:cNvPr name="Freeform 2" id="2"/>
          <p:cNvSpPr/>
          <p:nvPr/>
        </p:nvSpPr>
        <p:spPr>
          <a:xfrm flipH="false" flipV="false" rot="0">
            <a:off x="8237993" y="0"/>
            <a:ext cx="1812014" cy="1199224"/>
          </a:xfrm>
          <a:custGeom>
            <a:avLst/>
            <a:gdLst/>
            <a:ahLst/>
            <a:cxnLst/>
            <a:rect r="r" b="b" t="t" l="l"/>
            <a:pathLst>
              <a:path h="1199224" w="1812014">
                <a:moveTo>
                  <a:pt x="0" y="0"/>
                </a:moveTo>
                <a:lnTo>
                  <a:pt x="1812014" y="0"/>
                </a:lnTo>
                <a:lnTo>
                  <a:pt x="1812014" y="1199224"/>
                </a:lnTo>
                <a:lnTo>
                  <a:pt x="0" y="1199224"/>
                </a:lnTo>
                <a:lnTo>
                  <a:pt x="0" y="0"/>
                </a:lnTo>
                <a:close/>
              </a:path>
            </a:pathLst>
          </a:custGeom>
          <a:blipFill>
            <a:blip r:embed="rId2">
              <a:alphaModFix amt="75000"/>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13401" y="8276160"/>
            <a:ext cx="10163408" cy="2189042"/>
          </a:xfrm>
          <a:custGeom>
            <a:avLst/>
            <a:gdLst/>
            <a:ahLst/>
            <a:cxnLst/>
            <a:rect r="r" b="b" t="t" l="l"/>
            <a:pathLst>
              <a:path h="2189042" w="10163408">
                <a:moveTo>
                  <a:pt x="0" y="0"/>
                </a:moveTo>
                <a:lnTo>
                  <a:pt x="10163408" y="0"/>
                </a:lnTo>
                <a:lnTo>
                  <a:pt x="10163408" y="2189042"/>
                </a:lnTo>
                <a:lnTo>
                  <a:pt x="0" y="218904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0" y="0"/>
            <a:ext cx="3574649" cy="3451635"/>
          </a:xfrm>
          <a:custGeom>
            <a:avLst/>
            <a:gdLst/>
            <a:ahLst/>
            <a:cxnLst/>
            <a:rect r="r" b="b" t="t" l="l"/>
            <a:pathLst>
              <a:path h="3451635" w="3574649">
                <a:moveTo>
                  <a:pt x="0" y="0"/>
                </a:moveTo>
                <a:lnTo>
                  <a:pt x="3574649" y="0"/>
                </a:lnTo>
                <a:lnTo>
                  <a:pt x="3574649" y="3451635"/>
                </a:lnTo>
                <a:lnTo>
                  <a:pt x="0" y="3451635"/>
                </a:lnTo>
                <a:lnTo>
                  <a:pt x="0" y="0"/>
                </a:lnTo>
                <a:close/>
              </a:path>
            </a:pathLst>
          </a:custGeom>
          <a:blipFill>
            <a:blip r:embed="rId6"/>
            <a:stretch>
              <a:fillRect l="0" t="0" r="0" b="0"/>
            </a:stretch>
          </a:blipFill>
        </p:spPr>
      </p:sp>
      <p:sp>
        <p:nvSpPr>
          <p:cNvPr name="Freeform 5" id="5"/>
          <p:cNvSpPr/>
          <p:nvPr/>
        </p:nvSpPr>
        <p:spPr>
          <a:xfrm flipH="true" flipV="false" rot="0">
            <a:off x="14713351" y="0"/>
            <a:ext cx="3574649" cy="3451635"/>
          </a:xfrm>
          <a:custGeom>
            <a:avLst/>
            <a:gdLst/>
            <a:ahLst/>
            <a:cxnLst/>
            <a:rect r="r" b="b" t="t" l="l"/>
            <a:pathLst>
              <a:path h="3451635" w="3574649">
                <a:moveTo>
                  <a:pt x="3574649" y="0"/>
                </a:moveTo>
                <a:lnTo>
                  <a:pt x="0" y="0"/>
                </a:lnTo>
                <a:lnTo>
                  <a:pt x="0" y="3451635"/>
                </a:lnTo>
                <a:lnTo>
                  <a:pt x="3574649" y="3451635"/>
                </a:lnTo>
                <a:lnTo>
                  <a:pt x="3574649" y="0"/>
                </a:lnTo>
                <a:close/>
              </a:path>
            </a:pathLst>
          </a:custGeom>
          <a:blipFill>
            <a:blip r:embed="rId6"/>
            <a:stretch>
              <a:fillRect l="0" t="0" r="0" b="0"/>
            </a:stretch>
          </a:blipFill>
        </p:spPr>
      </p:sp>
      <p:sp>
        <p:nvSpPr>
          <p:cNvPr name="Freeform 6" id="6"/>
          <p:cNvSpPr/>
          <p:nvPr/>
        </p:nvSpPr>
        <p:spPr>
          <a:xfrm flipH="false" flipV="false" rot="0">
            <a:off x="15970497" y="6592430"/>
            <a:ext cx="2317503" cy="3694570"/>
          </a:xfrm>
          <a:custGeom>
            <a:avLst/>
            <a:gdLst/>
            <a:ahLst/>
            <a:cxnLst/>
            <a:rect r="r" b="b" t="t" l="l"/>
            <a:pathLst>
              <a:path h="3694570" w="2317503">
                <a:moveTo>
                  <a:pt x="0" y="0"/>
                </a:moveTo>
                <a:lnTo>
                  <a:pt x="2317503" y="0"/>
                </a:lnTo>
                <a:lnTo>
                  <a:pt x="2317503" y="3694570"/>
                </a:lnTo>
                <a:lnTo>
                  <a:pt x="0" y="3694570"/>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7" id="7"/>
          <p:cNvSpPr/>
          <p:nvPr/>
        </p:nvSpPr>
        <p:spPr>
          <a:xfrm flipH="false" flipV="false" rot="0">
            <a:off x="418408"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8" id="8"/>
          <p:cNvSpPr/>
          <p:nvPr/>
        </p:nvSpPr>
        <p:spPr>
          <a:xfrm flipH="false" flipV="false" rot="0">
            <a:off x="16503343"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TextBox 9" id="9"/>
          <p:cNvSpPr txBox="true"/>
          <p:nvPr/>
        </p:nvSpPr>
        <p:spPr>
          <a:xfrm rot="0">
            <a:off x="1787324" y="3377137"/>
            <a:ext cx="14713351" cy="3732751"/>
          </a:xfrm>
          <a:prstGeom prst="rect">
            <a:avLst/>
          </a:prstGeom>
        </p:spPr>
        <p:txBody>
          <a:bodyPr anchor="t" rtlCol="false" tIns="0" lIns="0" bIns="0" rIns="0">
            <a:spAutoFit/>
          </a:bodyPr>
          <a:lstStyle/>
          <a:p>
            <a:pPr algn="ctr">
              <a:lnSpc>
                <a:spcPts val="9292"/>
              </a:lnSpc>
            </a:pPr>
            <a:r>
              <a:rPr lang="en-US" sz="10440">
                <a:solidFill>
                  <a:srgbClr val="373A24"/>
                </a:solidFill>
                <a:latin typeface="The Seasons"/>
                <a:ea typeface="The Seasons"/>
                <a:cs typeface="The Seasons"/>
                <a:sym typeface="The Seasons"/>
              </a:rPr>
              <a:t>KONSEP PERNIKAHAN DAN KEBAHAGIAAN DALAM ISLAM </a:t>
            </a:r>
          </a:p>
        </p:txBody>
      </p:sp>
      <p:sp>
        <p:nvSpPr>
          <p:cNvPr name="TextBox 10" id="10"/>
          <p:cNvSpPr txBox="true"/>
          <p:nvPr/>
        </p:nvSpPr>
        <p:spPr>
          <a:xfrm rot="0">
            <a:off x="5895522" y="7811874"/>
            <a:ext cx="6496956" cy="358267"/>
          </a:xfrm>
          <a:prstGeom prst="rect">
            <a:avLst/>
          </a:prstGeom>
        </p:spPr>
        <p:txBody>
          <a:bodyPr anchor="t" rtlCol="false" tIns="0" lIns="0" bIns="0" rIns="0">
            <a:spAutoFit/>
          </a:bodyPr>
          <a:lstStyle/>
          <a:p>
            <a:pPr algn="ctr" marL="0" indent="0" lvl="0">
              <a:lnSpc>
                <a:spcPts val="2994"/>
              </a:lnSpc>
              <a:spcBef>
                <a:spcPct val="0"/>
              </a:spcBef>
            </a:pPr>
            <a:r>
              <a:rPr lang="en-US" sz="2138" spc="134">
                <a:solidFill>
                  <a:srgbClr val="373A24"/>
                </a:solidFill>
                <a:latin typeface="Montserrat"/>
                <a:ea typeface="Montserrat"/>
                <a:cs typeface="Montserrat"/>
                <a:sym typeface="Montserrat"/>
              </a:rPr>
              <a:t> Kelompok 9</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FF9EB"/>
        </a:solidFill>
      </p:bgPr>
    </p:bg>
    <p:spTree>
      <p:nvGrpSpPr>
        <p:cNvPr id="1" name=""/>
        <p:cNvGrpSpPr/>
        <p:nvPr/>
      </p:nvGrpSpPr>
      <p:grpSpPr>
        <a:xfrm>
          <a:off x="0" y="0"/>
          <a:ext cx="0" cy="0"/>
          <a:chOff x="0" y="0"/>
          <a:chExt cx="0" cy="0"/>
        </a:xfrm>
      </p:grpSpPr>
      <p:grpSp>
        <p:nvGrpSpPr>
          <p:cNvPr name="Group 2" id="2"/>
          <p:cNvGrpSpPr/>
          <p:nvPr/>
        </p:nvGrpSpPr>
        <p:grpSpPr>
          <a:xfrm rot="0">
            <a:off x="-113401" y="0"/>
            <a:ext cx="18401401" cy="10465202"/>
            <a:chOff x="0" y="0"/>
            <a:chExt cx="24535202" cy="13953603"/>
          </a:xfrm>
        </p:grpSpPr>
        <p:sp>
          <p:nvSpPr>
            <p:cNvPr name="Freeform 3" id="3"/>
            <p:cNvSpPr/>
            <p:nvPr/>
          </p:nvSpPr>
          <p:spPr>
            <a:xfrm flipH="false" flipV="false" rot="0">
              <a:off x="7838408" y="3055835"/>
              <a:ext cx="9009588" cy="5962709"/>
            </a:xfrm>
            <a:custGeom>
              <a:avLst/>
              <a:gdLst/>
              <a:ahLst/>
              <a:cxnLst/>
              <a:rect r="r" b="b" t="t" l="l"/>
              <a:pathLst>
                <a:path h="5962709" w="9009588">
                  <a:moveTo>
                    <a:pt x="0" y="0"/>
                  </a:moveTo>
                  <a:lnTo>
                    <a:pt x="9009588" y="0"/>
                  </a:lnTo>
                  <a:lnTo>
                    <a:pt x="9009588" y="5962709"/>
                  </a:lnTo>
                  <a:lnTo>
                    <a:pt x="0" y="5962709"/>
                  </a:lnTo>
                  <a:lnTo>
                    <a:pt x="0" y="0"/>
                  </a:lnTo>
                  <a:close/>
                </a:path>
              </a:pathLst>
            </a:custGeom>
            <a:blipFill>
              <a:blip r:embed="rId2">
                <a:alphaModFix amt="75000"/>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0" y="11034881"/>
              <a:ext cx="13551211" cy="2918722"/>
            </a:xfrm>
            <a:custGeom>
              <a:avLst/>
              <a:gdLst/>
              <a:ahLst/>
              <a:cxnLst/>
              <a:rect r="r" b="b" t="t" l="l"/>
              <a:pathLst>
                <a:path h="2918722" w="13551211">
                  <a:moveTo>
                    <a:pt x="0" y="0"/>
                  </a:moveTo>
                  <a:lnTo>
                    <a:pt x="13551211" y="0"/>
                  </a:lnTo>
                  <a:lnTo>
                    <a:pt x="13551211" y="2918722"/>
                  </a:lnTo>
                  <a:lnTo>
                    <a:pt x="0" y="291872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151202" y="0"/>
              <a:ext cx="4766199" cy="4602180"/>
            </a:xfrm>
            <a:custGeom>
              <a:avLst/>
              <a:gdLst/>
              <a:ahLst/>
              <a:cxnLst/>
              <a:rect r="r" b="b" t="t" l="l"/>
              <a:pathLst>
                <a:path h="4602180" w="4766199">
                  <a:moveTo>
                    <a:pt x="0" y="0"/>
                  </a:moveTo>
                  <a:lnTo>
                    <a:pt x="4766198" y="0"/>
                  </a:lnTo>
                  <a:lnTo>
                    <a:pt x="4766198" y="4602180"/>
                  </a:lnTo>
                  <a:lnTo>
                    <a:pt x="0" y="4602180"/>
                  </a:lnTo>
                  <a:lnTo>
                    <a:pt x="0" y="0"/>
                  </a:lnTo>
                  <a:close/>
                </a:path>
              </a:pathLst>
            </a:custGeom>
            <a:blipFill>
              <a:blip r:embed="rId6"/>
              <a:stretch>
                <a:fillRect l="0" t="0" r="0" b="0"/>
              </a:stretch>
            </a:blipFill>
          </p:spPr>
        </p:sp>
        <p:sp>
          <p:nvSpPr>
            <p:cNvPr name="Freeform 6" id="6"/>
            <p:cNvSpPr/>
            <p:nvPr/>
          </p:nvSpPr>
          <p:spPr>
            <a:xfrm flipH="true" flipV="false" rot="0">
              <a:off x="19769003" y="0"/>
              <a:ext cx="4766199" cy="4602180"/>
            </a:xfrm>
            <a:custGeom>
              <a:avLst/>
              <a:gdLst/>
              <a:ahLst/>
              <a:cxnLst/>
              <a:rect r="r" b="b" t="t" l="l"/>
              <a:pathLst>
                <a:path h="4602180" w="4766199">
                  <a:moveTo>
                    <a:pt x="4766199" y="0"/>
                  </a:moveTo>
                  <a:lnTo>
                    <a:pt x="0" y="0"/>
                  </a:lnTo>
                  <a:lnTo>
                    <a:pt x="0" y="4602180"/>
                  </a:lnTo>
                  <a:lnTo>
                    <a:pt x="4766199" y="4602180"/>
                  </a:lnTo>
                  <a:lnTo>
                    <a:pt x="4766199" y="0"/>
                  </a:lnTo>
                  <a:close/>
                </a:path>
              </a:pathLst>
            </a:custGeom>
            <a:blipFill>
              <a:blip r:embed="rId6"/>
              <a:stretch>
                <a:fillRect l="0" t="0" r="0" b="0"/>
              </a:stretch>
            </a:blipFill>
          </p:spPr>
        </p:sp>
        <p:sp>
          <p:nvSpPr>
            <p:cNvPr name="Freeform 7" id="7"/>
            <p:cNvSpPr/>
            <p:nvPr/>
          </p:nvSpPr>
          <p:spPr>
            <a:xfrm flipH="false" flipV="false" rot="0">
              <a:off x="21445198" y="8789906"/>
              <a:ext cx="3090004" cy="4926094"/>
            </a:xfrm>
            <a:custGeom>
              <a:avLst/>
              <a:gdLst/>
              <a:ahLst/>
              <a:cxnLst/>
              <a:rect r="r" b="b" t="t" l="l"/>
              <a:pathLst>
                <a:path h="4926094" w="3090004">
                  <a:moveTo>
                    <a:pt x="0" y="0"/>
                  </a:moveTo>
                  <a:lnTo>
                    <a:pt x="3090004" y="0"/>
                  </a:lnTo>
                  <a:lnTo>
                    <a:pt x="3090004" y="4926094"/>
                  </a:lnTo>
                  <a:lnTo>
                    <a:pt x="0" y="4926094"/>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8" id="8"/>
            <p:cNvSpPr/>
            <p:nvPr/>
          </p:nvSpPr>
          <p:spPr>
            <a:xfrm flipH="false" flipV="false" rot="0">
              <a:off x="709079" y="6037190"/>
              <a:ext cx="1317616" cy="1317616"/>
            </a:xfrm>
            <a:custGeom>
              <a:avLst/>
              <a:gdLst/>
              <a:ahLst/>
              <a:cxnLst/>
              <a:rect r="r" b="b" t="t" l="l"/>
              <a:pathLst>
                <a:path h="1317616" w="1317616">
                  <a:moveTo>
                    <a:pt x="0" y="0"/>
                  </a:moveTo>
                  <a:lnTo>
                    <a:pt x="1317616" y="0"/>
                  </a:lnTo>
                  <a:lnTo>
                    <a:pt x="1317616" y="1317616"/>
                  </a:lnTo>
                  <a:lnTo>
                    <a:pt x="0" y="1317616"/>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9" id="9"/>
            <p:cNvSpPr/>
            <p:nvPr/>
          </p:nvSpPr>
          <p:spPr>
            <a:xfrm flipH="false" flipV="false" rot="0">
              <a:off x="22155659" y="6037190"/>
              <a:ext cx="1317616" cy="1317616"/>
            </a:xfrm>
            <a:custGeom>
              <a:avLst/>
              <a:gdLst/>
              <a:ahLst/>
              <a:cxnLst/>
              <a:rect r="r" b="b" t="t" l="l"/>
              <a:pathLst>
                <a:path h="1317616" w="1317616">
                  <a:moveTo>
                    <a:pt x="0" y="0"/>
                  </a:moveTo>
                  <a:lnTo>
                    <a:pt x="1317616" y="0"/>
                  </a:lnTo>
                  <a:lnTo>
                    <a:pt x="1317616" y="1317616"/>
                  </a:lnTo>
                  <a:lnTo>
                    <a:pt x="0" y="1317616"/>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grpSp>
      <p:sp>
        <p:nvSpPr>
          <p:cNvPr name="TextBox 10" id="10"/>
          <p:cNvSpPr txBox="true"/>
          <p:nvPr/>
        </p:nvSpPr>
        <p:spPr>
          <a:xfrm rot="0">
            <a:off x="5473089" y="2258427"/>
            <a:ext cx="7341823" cy="835999"/>
          </a:xfrm>
          <a:prstGeom prst="rect">
            <a:avLst/>
          </a:prstGeom>
        </p:spPr>
        <p:txBody>
          <a:bodyPr anchor="t" rtlCol="false" tIns="0" lIns="0" bIns="0" rIns="0">
            <a:spAutoFit/>
          </a:bodyPr>
          <a:lstStyle/>
          <a:p>
            <a:pPr algn="ctr">
              <a:lnSpc>
                <a:spcPts val="5548"/>
              </a:lnSpc>
            </a:pPr>
            <a:r>
              <a:rPr lang="en-US" sz="6234">
                <a:solidFill>
                  <a:srgbClr val="000000"/>
                </a:solidFill>
                <a:latin typeface="The Seasons"/>
                <a:ea typeface="The Seasons"/>
                <a:cs typeface="The Seasons"/>
                <a:sym typeface="The Seasons"/>
              </a:rPr>
              <a:t>NAMA ANGGOTA</a:t>
            </a:r>
          </a:p>
        </p:txBody>
      </p:sp>
      <p:sp>
        <p:nvSpPr>
          <p:cNvPr name="TextBox 11" id="11"/>
          <p:cNvSpPr txBox="true"/>
          <p:nvPr/>
        </p:nvSpPr>
        <p:spPr>
          <a:xfrm rot="0">
            <a:off x="6168927" y="4042250"/>
            <a:ext cx="7147890" cy="953135"/>
          </a:xfrm>
          <a:prstGeom prst="rect">
            <a:avLst/>
          </a:prstGeom>
        </p:spPr>
        <p:txBody>
          <a:bodyPr anchor="t" rtlCol="false" tIns="0" lIns="0" bIns="0" rIns="0">
            <a:spAutoFit/>
          </a:bodyPr>
          <a:lstStyle/>
          <a:p>
            <a:pPr algn="l" marL="1209041" indent="-604520" lvl="1">
              <a:lnSpc>
                <a:spcPts val="7840"/>
              </a:lnSpc>
              <a:buFont typeface="Arial"/>
              <a:buChar char="•"/>
            </a:pPr>
            <a:r>
              <a:rPr lang="en-US" b="true" sz="5600" spc="352">
                <a:solidFill>
                  <a:srgbClr val="000000"/>
                </a:solidFill>
                <a:latin typeface="Montserrat Medium"/>
                <a:ea typeface="Montserrat Medium"/>
                <a:cs typeface="Montserrat Medium"/>
                <a:sym typeface="Montserrat Medium"/>
              </a:rPr>
              <a:t>Neli Susanti </a:t>
            </a:r>
          </a:p>
        </p:txBody>
      </p:sp>
      <p:sp>
        <p:nvSpPr>
          <p:cNvPr name="TextBox 12" id="12"/>
          <p:cNvSpPr txBox="true"/>
          <p:nvPr/>
        </p:nvSpPr>
        <p:spPr>
          <a:xfrm rot="0">
            <a:off x="6168927" y="5799820"/>
            <a:ext cx="9019289" cy="877570"/>
          </a:xfrm>
          <a:prstGeom prst="rect">
            <a:avLst/>
          </a:prstGeom>
        </p:spPr>
        <p:txBody>
          <a:bodyPr anchor="t" rtlCol="false" tIns="0" lIns="0" bIns="0" rIns="0">
            <a:spAutoFit/>
          </a:bodyPr>
          <a:lstStyle/>
          <a:p>
            <a:pPr algn="l" marL="1122679" indent="-561340" lvl="1">
              <a:lnSpc>
                <a:spcPts val="7279"/>
              </a:lnSpc>
              <a:buFont typeface="Arial"/>
              <a:buChar char="•"/>
            </a:pPr>
            <a:r>
              <a:rPr lang="en-US" b="true" sz="5199" spc="327">
                <a:solidFill>
                  <a:srgbClr val="000000"/>
                </a:solidFill>
                <a:latin typeface="Montserrat Medium"/>
                <a:ea typeface="Montserrat Medium"/>
                <a:cs typeface="Montserrat Medium"/>
                <a:sym typeface="Montserrat Medium"/>
              </a:rPr>
              <a:t>Agisya Riliani</a:t>
            </a:r>
          </a:p>
        </p:txBody>
      </p:sp>
    </p:spTree>
  </p:cSld>
  <p:clrMapOvr>
    <a:masterClrMapping/>
  </p:clrMapOvr>
  <p:transition spd="fast">
    <p:wipe dir="l"/>
  </p:transition>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FF9EB"/>
        </a:solidFill>
      </p:bgPr>
    </p:bg>
    <p:spTree>
      <p:nvGrpSpPr>
        <p:cNvPr id="1" name=""/>
        <p:cNvGrpSpPr/>
        <p:nvPr/>
      </p:nvGrpSpPr>
      <p:grpSpPr>
        <a:xfrm>
          <a:off x="0" y="0"/>
          <a:ext cx="0" cy="0"/>
          <a:chOff x="0" y="0"/>
          <a:chExt cx="0" cy="0"/>
        </a:xfrm>
      </p:grpSpPr>
      <p:sp>
        <p:nvSpPr>
          <p:cNvPr name="Freeform 2" id="2"/>
          <p:cNvSpPr/>
          <p:nvPr/>
        </p:nvSpPr>
        <p:spPr>
          <a:xfrm flipH="false" flipV="false" rot="0">
            <a:off x="5765405" y="2291877"/>
            <a:ext cx="6757191" cy="4472032"/>
          </a:xfrm>
          <a:custGeom>
            <a:avLst/>
            <a:gdLst/>
            <a:ahLst/>
            <a:cxnLst/>
            <a:rect r="r" b="b" t="t" l="l"/>
            <a:pathLst>
              <a:path h="4472032" w="6757191">
                <a:moveTo>
                  <a:pt x="0" y="0"/>
                </a:moveTo>
                <a:lnTo>
                  <a:pt x="6757190" y="0"/>
                </a:lnTo>
                <a:lnTo>
                  <a:pt x="6757190" y="4472031"/>
                </a:lnTo>
                <a:lnTo>
                  <a:pt x="0" y="4472031"/>
                </a:lnTo>
                <a:lnTo>
                  <a:pt x="0" y="0"/>
                </a:lnTo>
                <a:close/>
              </a:path>
            </a:pathLst>
          </a:custGeom>
          <a:blipFill>
            <a:blip r:embed="rId2">
              <a:alphaModFix amt="75000"/>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8953500" y="8392379"/>
            <a:ext cx="10163408" cy="2189042"/>
          </a:xfrm>
          <a:custGeom>
            <a:avLst/>
            <a:gdLst/>
            <a:ahLst/>
            <a:cxnLst/>
            <a:rect r="r" b="b" t="t" l="l"/>
            <a:pathLst>
              <a:path h="2189042" w="10163408">
                <a:moveTo>
                  <a:pt x="0" y="0"/>
                </a:moveTo>
                <a:lnTo>
                  <a:pt x="10163408" y="0"/>
                </a:lnTo>
                <a:lnTo>
                  <a:pt x="10163408" y="2189042"/>
                </a:lnTo>
                <a:lnTo>
                  <a:pt x="0" y="218904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0" y="0"/>
            <a:ext cx="3574649" cy="3451635"/>
          </a:xfrm>
          <a:custGeom>
            <a:avLst/>
            <a:gdLst/>
            <a:ahLst/>
            <a:cxnLst/>
            <a:rect r="r" b="b" t="t" l="l"/>
            <a:pathLst>
              <a:path h="3451635" w="3574649">
                <a:moveTo>
                  <a:pt x="0" y="0"/>
                </a:moveTo>
                <a:lnTo>
                  <a:pt x="3574649" y="0"/>
                </a:lnTo>
                <a:lnTo>
                  <a:pt x="3574649" y="3451635"/>
                </a:lnTo>
                <a:lnTo>
                  <a:pt x="0" y="3451635"/>
                </a:lnTo>
                <a:lnTo>
                  <a:pt x="0" y="0"/>
                </a:lnTo>
                <a:close/>
              </a:path>
            </a:pathLst>
          </a:custGeom>
          <a:blipFill>
            <a:blip r:embed="rId6"/>
            <a:stretch>
              <a:fillRect l="0" t="0" r="0" b="0"/>
            </a:stretch>
          </a:blipFill>
        </p:spPr>
      </p:sp>
      <p:sp>
        <p:nvSpPr>
          <p:cNvPr name="Freeform 5" id="5"/>
          <p:cNvSpPr/>
          <p:nvPr/>
        </p:nvSpPr>
        <p:spPr>
          <a:xfrm flipH="true" flipV="false" rot="0">
            <a:off x="14713351" y="0"/>
            <a:ext cx="3574649" cy="3451635"/>
          </a:xfrm>
          <a:custGeom>
            <a:avLst/>
            <a:gdLst/>
            <a:ahLst/>
            <a:cxnLst/>
            <a:rect r="r" b="b" t="t" l="l"/>
            <a:pathLst>
              <a:path h="3451635" w="3574649">
                <a:moveTo>
                  <a:pt x="3574649" y="0"/>
                </a:moveTo>
                <a:lnTo>
                  <a:pt x="0" y="0"/>
                </a:lnTo>
                <a:lnTo>
                  <a:pt x="0" y="3451635"/>
                </a:lnTo>
                <a:lnTo>
                  <a:pt x="3574649" y="3451635"/>
                </a:lnTo>
                <a:lnTo>
                  <a:pt x="3574649" y="0"/>
                </a:lnTo>
                <a:close/>
              </a:path>
            </a:pathLst>
          </a:custGeom>
          <a:blipFill>
            <a:blip r:embed="rId6"/>
            <a:stretch>
              <a:fillRect l="0" t="0" r="0" b="0"/>
            </a:stretch>
          </a:blipFill>
        </p:spPr>
      </p:sp>
      <p:sp>
        <p:nvSpPr>
          <p:cNvPr name="Freeform 6" id="6"/>
          <p:cNvSpPr/>
          <p:nvPr/>
        </p:nvSpPr>
        <p:spPr>
          <a:xfrm flipH="false" flipV="false" rot="0">
            <a:off x="418408"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7" id="7"/>
          <p:cNvSpPr/>
          <p:nvPr/>
        </p:nvSpPr>
        <p:spPr>
          <a:xfrm flipH="false" flipV="false" rot="0">
            <a:off x="16503343"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8" id="8"/>
          <p:cNvSpPr txBox="true"/>
          <p:nvPr/>
        </p:nvSpPr>
        <p:spPr>
          <a:xfrm rot="0">
            <a:off x="3574649" y="750261"/>
            <a:ext cx="11138702" cy="1461008"/>
          </a:xfrm>
          <a:prstGeom prst="rect">
            <a:avLst/>
          </a:prstGeom>
        </p:spPr>
        <p:txBody>
          <a:bodyPr anchor="t" rtlCol="false" tIns="0" lIns="0" bIns="0" rIns="0">
            <a:spAutoFit/>
          </a:bodyPr>
          <a:lstStyle/>
          <a:p>
            <a:pPr algn="ctr">
              <a:lnSpc>
                <a:spcPts val="5251"/>
              </a:lnSpc>
            </a:pPr>
            <a:r>
              <a:rPr lang="en-US" sz="5900">
                <a:solidFill>
                  <a:srgbClr val="000000"/>
                </a:solidFill>
                <a:latin typeface="The Seasons"/>
                <a:ea typeface="The Seasons"/>
                <a:cs typeface="The Seasons"/>
                <a:sym typeface="The Seasons"/>
              </a:rPr>
              <a:t>DEFINISI PERNIKAHAN DALAM ISLAM </a:t>
            </a:r>
          </a:p>
        </p:txBody>
      </p:sp>
      <p:sp>
        <p:nvSpPr>
          <p:cNvPr name="TextBox 9" id="9"/>
          <p:cNvSpPr txBox="true"/>
          <p:nvPr/>
        </p:nvSpPr>
        <p:spPr>
          <a:xfrm rot="0">
            <a:off x="294583" y="3384960"/>
            <a:ext cx="17869592" cy="5648440"/>
          </a:xfrm>
          <a:prstGeom prst="rect">
            <a:avLst/>
          </a:prstGeom>
        </p:spPr>
        <p:txBody>
          <a:bodyPr anchor="t" rtlCol="false" tIns="0" lIns="0" bIns="0" rIns="0">
            <a:spAutoFit/>
          </a:bodyPr>
          <a:lstStyle/>
          <a:p>
            <a:pPr algn="just">
              <a:lnSpc>
                <a:spcPts val="4527"/>
              </a:lnSpc>
            </a:pPr>
            <a:r>
              <a:rPr lang="en-US" sz="3233" spc="203">
                <a:solidFill>
                  <a:srgbClr val="000000"/>
                </a:solidFill>
                <a:latin typeface="Canva Sans"/>
                <a:ea typeface="Canva Sans"/>
                <a:cs typeface="Canva Sans"/>
                <a:sym typeface="Canva Sans"/>
              </a:rPr>
              <a:t>Secaara bahasa pernikahan yaitu ikatan dan penyatuan. Secara istilah akad yang menghalalkan hubungan antara laki-laki dan perempuan untuk membangun rumah tangga sesuai syariat pernikahan bukan sekedar hubungan biologis tetapi sarana ibadah dan jalan meraih Ridho Allah.</a:t>
            </a:r>
          </a:p>
          <a:p>
            <a:pPr algn="just">
              <a:lnSpc>
                <a:spcPts val="4527"/>
              </a:lnSpc>
            </a:pPr>
            <a:r>
              <a:rPr lang="en-US" sz="3233" spc="203">
                <a:solidFill>
                  <a:srgbClr val="000000"/>
                </a:solidFill>
                <a:latin typeface="Canva Sans"/>
                <a:ea typeface="Canva Sans"/>
                <a:cs typeface="Canva Sans"/>
                <a:sym typeface="Canva Sans"/>
              </a:rPr>
              <a:t>pernikahan dalam Alquran terdapat pada Qs.Ar-rum ayat 21</a:t>
            </a:r>
          </a:p>
          <a:p>
            <a:pPr algn="just">
              <a:lnSpc>
                <a:spcPts val="4527"/>
              </a:lnSpc>
            </a:pPr>
            <a:r>
              <a:rPr lang="en-US" sz="3233" spc="203">
                <a:solidFill>
                  <a:srgbClr val="000000"/>
                </a:solidFill>
                <a:latin typeface="Canva Sans"/>
                <a:ea typeface="Canva Sans"/>
                <a:cs typeface="Canva Sans"/>
                <a:sym typeface="Canva Sans"/>
              </a:rPr>
              <a:t> yaitu tujuan pernikahan adalah sakinah mawadah dan warohmah.</a:t>
            </a:r>
          </a:p>
          <a:p>
            <a:pPr algn="just">
              <a:lnSpc>
                <a:spcPts val="4527"/>
              </a:lnSpc>
            </a:pPr>
          </a:p>
          <a:p>
            <a:pPr algn="just">
              <a:lnSpc>
                <a:spcPts val="4527"/>
              </a:lnSpc>
            </a:pPr>
            <a:r>
              <a:rPr lang="en-US" sz="3233" spc="203">
                <a:solidFill>
                  <a:srgbClr val="000000"/>
                </a:solidFill>
                <a:latin typeface="Canva Sans"/>
                <a:ea typeface="Canva Sans"/>
                <a:cs typeface="Canva Sans"/>
                <a:sym typeface="Canva Sans"/>
              </a:rPr>
              <a:t>dalam hadis Nabi Muhammad SAW</a:t>
            </a:r>
          </a:p>
          <a:p>
            <a:pPr algn="just" marL="0" indent="0" lvl="0">
              <a:lnSpc>
                <a:spcPts val="4527"/>
              </a:lnSpc>
              <a:spcBef>
                <a:spcPct val="0"/>
              </a:spcBef>
            </a:pPr>
            <a:r>
              <a:rPr lang="en-US" sz="3233" spc="203">
                <a:solidFill>
                  <a:srgbClr val="000000"/>
                </a:solidFill>
                <a:latin typeface="Canva Sans"/>
                <a:ea typeface="Canva Sans"/>
                <a:cs typeface="Canva Sans"/>
                <a:sym typeface="Canva Sans"/>
              </a:rPr>
              <a:t>"Nikah itu sunnahku siapa yang tidak suka sunnahku maka bukan golonganku" (HR.Ibnu Majah)</a:t>
            </a:r>
          </a:p>
        </p:txBody>
      </p:sp>
    </p:spTree>
  </p:cSld>
  <p:clrMapOvr>
    <a:masterClrMapping/>
  </p:clrMapOvr>
  <p:transition spd="fast">
    <p:wipe dir="l"/>
  </p:transition>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FF9EB"/>
        </a:solidFill>
      </p:bgPr>
    </p:bg>
    <p:spTree>
      <p:nvGrpSpPr>
        <p:cNvPr id="1" name=""/>
        <p:cNvGrpSpPr/>
        <p:nvPr/>
      </p:nvGrpSpPr>
      <p:grpSpPr>
        <a:xfrm>
          <a:off x="0" y="0"/>
          <a:ext cx="0" cy="0"/>
          <a:chOff x="0" y="0"/>
          <a:chExt cx="0" cy="0"/>
        </a:xfrm>
      </p:grpSpPr>
      <p:sp>
        <p:nvSpPr>
          <p:cNvPr name="Freeform 2" id="2"/>
          <p:cNvSpPr/>
          <p:nvPr/>
        </p:nvSpPr>
        <p:spPr>
          <a:xfrm flipH="false" flipV="false" rot="0">
            <a:off x="5765405" y="2291877"/>
            <a:ext cx="6757191" cy="4472032"/>
          </a:xfrm>
          <a:custGeom>
            <a:avLst/>
            <a:gdLst/>
            <a:ahLst/>
            <a:cxnLst/>
            <a:rect r="r" b="b" t="t" l="l"/>
            <a:pathLst>
              <a:path h="4472032" w="6757191">
                <a:moveTo>
                  <a:pt x="0" y="0"/>
                </a:moveTo>
                <a:lnTo>
                  <a:pt x="6757190" y="0"/>
                </a:lnTo>
                <a:lnTo>
                  <a:pt x="6757190" y="4472031"/>
                </a:lnTo>
                <a:lnTo>
                  <a:pt x="0" y="4472031"/>
                </a:lnTo>
                <a:lnTo>
                  <a:pt x="0" y="0"/>
                </a:lnTo>
                <a:close/>
              </a:path>
            </a:pathLst>
          </a:custGeom>
          <a:blipFill>
            <a:blip r:embed="rId2">
              <a:alphaModFix amt="75000"/>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216548" y="8847190"/>
            <a:ext cx="10163408" cy="2189042"/>
          </a:xfrm>
          <a:custGeom>
            <a:avLst/>
            <a:gdLst/>
            <a:ahLst/>
            <a:cxnLst/>
            <a:rect r="r" b="b" t="t" l="l"/>
            <a:pathLst>
              <a:path h="2189042" w="10163408">
                <a:moveTo>
                  <a:pt x="0" y="0"/>
                </a:moveTo>
                <a:lnTo>
                  <a:pt x="10163408" y="0"/>
                </a:lnTo>
                <a:lnTo>
                  <a:pt x="10163408" y="2189041"/>
                </a:lnTo>
                <a:lnTo>
                  <a:pt x="0" y="218904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72128">
            <a:off x="-180734" y="-1196876"/>
            <a:ext cx="3574649" cy="3451635"/>
          </a:xfrm>
          <a:custGeom>
            <a:avLst/>
            <a:gdLst/>
            <a:ahLst/>
            <a:cxnLst/>
            <a:rect r="r" b="b" t="t" l="l"/>
            <a:pathLst>
              <a:path h="3451635" w="3574649">
                <a:moveTo>
                  <a:pt x="0" y="0"/>
                </a:moveTo>
                <a:lnTo>
                  <a:pt x="3574649" y="0"/>
                </a:lnTo>
                <a:lnTo>
                  <a:pt x="3574649" y="3451635"/>
                </a:lnTo>
                <a:lnTo>
                  <a:pt x="0" y="3451635"/>
                </a:lnTo>
                <a:lnTo>
                  <a:pt x="0" y="0"/>
                </a:lnTo>
                <a:close/>
              </a:path>
            </a:pathLst>
          </a:custGeom>
          <a:blipFill>
            <a:blip r:embed="rId6"/>
            <a:stretch>
              <a:fillRect l="0" t="0" r="0" b="0"/>
            </a:stretch>
          </a:blipFill>
        </p:spPr>
      </p:sp>
      <p:sp>
        <p:nvSpPr>
          <p:cNvPr name="Freeform 5" id="5"/>
          <p:cNvSpPr/>
          <p:nvPr/>
        </p:nvSpPr>
        <p:spPr>
          <a:xfrm flipH="true" flipV="false" rot="0">
            <a:off x="14713351" y="-1159758"/>
            <a:ext cx="3574649" cy="3451635"/>
          </a:xfrm>
          <a:custGeom>
            <a:avLst/>
            <a:gdLst/>
            <a:ahLst/>
            <a:cxnLst/>
            <a:rect r="r" b="b" t="t" l="l"/>
            <a:pathLst>
              <a:path h="3451635" w="3574649">
                <a:moveTo>
                  <a:pt x="3574649" y="0"/>
                </a:moveTo>
                <a:lnTo>
                  <a:pt x="0" y="0"/>
                </a:lnTo>
                <a:lnTo>
                  <a:pt x="0" y="3451635"/>
                </a:lnTo>
                <a:lnTo>
                  <a:pt x="3574649" y="3451635"/>
                </a:lnTo>
                <a:lnTo>
                  <a:pt x="3574649" y="0"/>
                </a:lnTo>
                <a:close/>
              </a:path>
            </a:pathLst>
          </a:custGeom>
          <a:blipFill>
            <a:blip r:embed="rId6"/>
            <a:stretch>
              <a:fillRect l="0" t="0" r="0" b="0"/>
            </a:stretch>
          </a:blipFill>
        </p:spPr>
      </p:sp>
      <p:sp>
        <p:nvSpPr>
          <p:cNvPr name="Freeform 6" id="6"/>
          <p:cNvSpPr/>
          <p:nvPr/>
        </p:nvSpPr>
        <p:spPr>
          <a:xfrm flipH="false" flipV="false" rot="0">
            <a:off x="15970497" y="7411015"/>
            <a:ext cx="2317503" cy="3694570"/>
          </a:xfrm>
          <a:custGeom>
            <a:avLst/>
            <a:gdLst/>
            <a:ahLst/>
            <a:cxnLst/>
            <a:rect r="r" b="b" t="t" l="l"/>
            <a:pathLst>
              <a:path h="3694570" w="2317503">
                <a:moveTo>
                  <a:pt x="0" y="0"/>
                </a:moveTo>
                <a:lnTo>
                  <a:pt x="2317503" y="0"/>
                </a:lnTo>
                <a:lnTo>
                  <a:pt x="2317503" y="3694570"/>
                </a:lnTo>
                <a:lnTo>
                  <a:pt x="0" y="3694570"/>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7" id="7"/>
          <p:cNvSpPr txBox="true"/>
          <p:nvPr/>
        </p:nvSpPr>
        <p:spPr>
          <a:xfrm rot="0">
            <a:off x="3574649" y="502611"/>
            <a:ext cx="10099252" cy="1559033"/>
          </a:xfrm>
          <a:prstGeom prst="rect">
            <a:avLst/>
          </a:prstGeom>
        </p:spPr>
        <p:txBody>
          <a:bodyPr anchor="t" rtlCol="false" tIns="0" lIns="0" bIns="0" rIns="0">
            <a:spAutoFit/>
          </a:bodyPr>
          <a:lstStyle/>
          <a:p>
            <a:pPr algn="ctr">
              <a:lnSpc>
                <a:spcPts val="5548"/>
              </a:lnSpc>
            </a:pPr>
            <a:r>
              <a:rPr lang="en-US" b="true" sz="6234">
                <a:solidFill>
                  <a:srgbClr val="000000"/>
                </a:solidFill>
                <a:latin typeface="The Seasons Bold"/>
                <a:ea typeface="The Seasons Bold"/>
                <a:cs typeface="The Seasons Bold"/>
                <a:sym typeface="The Seasons Bold"/>
              </a:rPr>
              <a:t>TUJUAN PERNIKAHAN DALAM ISLAM </a:t>
            </a:r>
          </a:p>
        </p:txBody>
      </p:sp>
      <p:sp>
        <p:nvSpPr>
          <p:cNvPr name="TextBox 8" id="8"/>
          <p:cNvSpPr txBox="true"/>
          <p:nvPr/>
        </p:nvSpPr>
        <p:spPr>
          <a:xfrm rot="0">
            <a:off x="1175898" y="2574873"/>
            <a:ext cx="15813480" cy="6272316"/>
          </a:xfrm>
          <a:prstGeom prst="rect">
            <a:avLst/>
          </a:prstGeom>
        </p:spPr>
        <p:txBody>
          <a:bodyPr anchor="t" rtlCol="false" tIns="0" lIns="0" bIns="0" rIns="0">
            <a:spAutoFit/>
          </a:bodyPr>
          <a:lstStyle/>
          <a:p>
            <a:pPr algn="l">
              <a:lnSpc>
                <a:spcPts val="6241"/>
              </a:lnSpc>
            </a:pPr>
            <a:r>
              <a:rPr lang="en-US" sz="4458" spc="280" b="true">
                <a:solidFill>
                  <a:srgbClr val="000000"/>
                </a:solidFill>
                <a:latin typeface="Montserrat Medium"/>
                <a:ea typeface="Montserrat Medium"/>
                <a:cs typeface="Montserrat Medium"/>
                <a:sym typeface="Montserrat Medium"/>
              </a:rPr>
              <a:t>1. Melaksanakan perintah Allah dan Sunnah Rasul.</a:t>
            </a:r>
          </a:p>
          <a:p>
            <a:pPr algn="l">
              <a:lnSpc>
                <a:spcPts val="6241"/>
              </a:lnSpc>
            </a:pPr>
            <a:r>
              <a:rPr lang="en-US" sz="4458" spc="280" b="true">
                <a:solidFill>
                  <a:srgbClr val="000000"/>
                </a:solidFill>
                <a:latin typeface="Montserrat Medium"/>
                <a:ea typeface="Montserrat Medium"/>
                <a:cs typeface="Montserrat Medium"/>
                <a:sym typeface="Montserrat Medium"/>
              </a:rPr>
              <a:t>2. Menjaga kehormatan diri dari zina.</a:t>
            </a:r>
          </a:p>
          <a:p>
            <a:pPr algn="l">
              <a:lnSpc>
                <a:spcPts val="6241"/>
              </a:lnSpc>
            </a:pPr>
            <a:r>
              <a:rPr lang="en-US" sz="4458" spc="280" b="true">
                <a:solidFill>
                  <a:srgbClr val="000000"/>
                </a:solidFill>
                <a:latin typeface="Montserrat Medium"/>
                <a:ea typeface="Montserrat Medium"/>
                <a:cs typeface="Montserrat Medium"/>
                <a:sym typeface="Montserrat Medium"/>
              </a:rPr>
              <a:t>3. melanjutkan keturunan atau nasab yang sah.</a:t>
            </a:r>
          </a:p>
          <a:p>
            <a:pPr algn="l">
              <a:lnSpc>
                <a:spcPts val="6241"/>
              </a:lnSpc>
            </a:pPr>
            <a:r>
              <a:rPr lang="en-US" sz="4458" spc="280" b="true">
                <a:solidFill>
                  <a:srgbClr val="000000"/>
                </a:solidFill>
                <a:latin typeface="Montserrat Medium"/>
                <a:ea typeface="Montserrat Medium"/>
                <a:cs typeface="Montserrat Medium"/>
                <a:sym typeface="Montserrat Medium"/>
              </a:rPr>
              <a:t>4. Mewujudkan  rumah tangga yang penuh kasih sayang. </a:t>
            </a:r>
          </a:p>
          <a:p>
            <a:pPr algn="l">
              <a:lnSpc>
                <a:spcPts val="6241"/>
              </a:lnSpc>
            </a:pPr>
            <a:r>
              <a:rPr lang="en-US" b="true" sz="4458" spc="280">
                <a:solidFill>
                  <a:srgbClr val="000000"/>
                </a:solidFill>
                <a:latin typeface="Montserrat Medium"/>
                <a:ea typeface="Montserrat Medium"/>
                <a:cs typeface="Montserrat Medium"/>
                <a:sym typeface="Montserrat Medium"/>
              </a:rPr>
              <a:t>5. Menjadi ladang pahala melalui tanggung jawab keluarga.</a:t>
            </a:r>
          </a:p>
        </p:txBody>
      </p:sp>
    </p:spTree>
  </p:cSld>
  <p:clrMapOvr>
    <a:masterClrMapping/>
  </p:clrMapOvr>
  <p:transition spd="fast">
    <p:wipe dir="l"/>
  </p:transition>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FF9EB"/>
        </a:solidFill>
      </p:bgPr>
    </p:bg>
    <p:spTree>
      <p:nvGrpSpPr>
        <p:cNvPr id="1" name=""/>
        <p:cNvGrpSpPr/>
        <p:nvPr/>
      </p:nvGrpSpPr>
      <p:grpSpPr>
        <a:xfrm>
          <a:off x="0" y="0"/>
          <a:ext cx="0" cy="0"/>
          <a:chOff x="0" y="0"/>
          <a:chExt cx="0" cy="0"/>
        </a:xfrm>
      </p:grpSpPr>
      <p:sp>
        <p:nvSpPr>
          <p:cNvPr name="Freeform 2" id="2"/>
          <p:cNvSpPr/>
          <p:nvPr/>
        </p:nvSpPr>
        <p:spPr>
          <a:xfrm flipH="false" flipV="false" rot="0">
            <a:off x="8124592" y="8620979"/>
            <a:ext cx="10163408" cy="2189042"/>
          </a:xfrm>
          <a:custGeom>
            <a:avLst/>
            <a:gdLst/>
            <a:ahLst/>
            <a:cxnLst/>
            <a:rect r="r" b="b" t="t" l="l"/>
            <a:pathLst>
              <a:path h="2189042" w="10163408">
                <a:moveTo>
                  <a:pt x="0" y="0"/>
                </a:moveTo>
                <a:lnTo>
                  <a:pt x="10163408" y="0"/>
                </a:lnTo>
                <a:lnTo>
                  <a:pt x="10163408" y="2189042"/>
                </a:lnTo>
                <a:lnTo>
                  <a:pt x="0" y="218904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1097749"/>
            <a:ext cx="3574649" cy="3451635"/>
          </a:xfrm>
          <a:custGeom>
            <a:avLst/>
            <a:gdLst/>
            <a:ahLst/>
            <a:cxnLst/>
            <a:rect r="r" b="b" t="t" l="l"/>
            <a:pathLst>
              <a:path h="3451635" w="3574649">
                <a:moveTo>
                  <a:pt x="0" y="0"/>
                </a:moveTo>
                <a:lnTo>
                  <a:pt x="3574649" y="0"/>
                </a:lnTo>
                <a:lnTo>
                  <a:pt x="3574649" y="3451635"/>
                </a:lnTo>
                <a:lnTo>
                  <a:pt x="0" y="3451635"/>
                </a:lnTo>
                <a:lnTo>
                  <a:pt x="0" y="0"/>
                </a:lnTo>
                <a:close/>
              </a:path>
            </a:pathLst>
          </a:custGeom>
          <a:blipFill>
            <a:blip r:embed="rId4"/>
            <a:stretch>
              <a:fillRect l="0" t="0" r="0" b="0"/>
            </a:stretch>
          </a:blipFill>
        </p:spPr>
      </p:sp>
      <p:sp>
        <p:nvSpPr>
          <p:cNvPr name="Freeform 4" id="4"/>
          <p:cNvSpPr/>
          <p:nvPr/>
        </p:nvSpPr>
        <p:spPr>
          <a:xfrm flipH="true" flipV="false" rot="0">
            <a:off x="14183172" y="-1097749"/>
            <a:ext cx="3574649" cy="3451635"/>
          </a:xfrm>
          <a:custGeom>
            <a:avLst/>
            <a:gdLst/>
            <a:ahLst/>
            <a:cxnLst/>
            <a:rect r="r" b="b" t="t" l="l"/>
            <a:pathLst>
              <a:path h="3451635" w="3574649">
                <a:moveTo>
                  <a:pt x="3574649" y="0"/>
                </a:moveTo>
                <a:lnTo>
                  <a:pt x="0" y="0"/>
                </a:lnTo>
                <a:lnTo>
                  <a:pt x="0" y="3451635"/>
                </a:lnTo>
                <a:lnTo>
                  <a:pt x="3574649" y="3451635"/>
                </a:lnTo>
                <a:lnTo>
                  <a:pt x="3574649" y="0"/>
                </a:lnTo>
                <a:close/>
              </a:path>
            </a:pathLst>
          </a:custGeom>
          <a:blipFill>
            <a:blip r:embed="rId4"/>
            <a:stretch>
              <a:fillRect l="0" t="0" r="0" b="0"/>
            </a:stretch>
          </a:blipFill>
        </p:spPr>
      </p:sp>
      <p:sp>
        <p:nvSpPr>
          <p:cNvPr name="TextBox 5" id="5"/>
          <p:cNvSpPr txBox="true"/>
          <p:nvPr/>
        </p:nvSpPr>
        <p:spPr>
          <a:xfrm rot="0">
            <a:off x="4021457" y="732843"/>
            <a:ext cx="9195483" cy="1559033"/>
          </a:xfrm>
          <a:prstGeom prst="rect">
            <a:avLst/>
          </a:prstGeom>
        </p:spPr>
        <p:txBody>
          <a:bodyPr anchor="t" rtlCol="false" tIns="0" lIns="0" bIns="0" rIns="0">
            <a:spAutoFit/>
          </a:bodyPr>
          <a:lstStyle/>
          <a:p>
            <a:pPr algn="ctr">
              <a:lnSpc>
                <a:spcPts val="5548"/>
              </a:lnSpc>
            </a:pPr>
            <a:r>
              <a:rPr lang="en-US" b="true" sz="6234">
                <a:solidFill>
                  <a:srgbClr val="000000"/>
                </a:solidFill>
                <a:latin typeface="The Seasons Bold"/>
                <a:ea typeface="The Seasons Bold"/>
                <a:cs typeface="The Seasons Bold"/>
                <a:sym typeface="The Seasons Bold"/>
              </a:rPr>
              <a:t>KONSEP KEBAHAGIAAN DALAM PERNIKAHAN </a:t>
            </a:r>
          </a:p>
        </p:txBody>
      </p:sp>
      <p:sp>
        <p:nvSpPr>
          <p:cNvPr name="TextBox 6" id="6"/>
          <p:cNvSpPr txBox="true"/>
          <p:nvPr/>
        </p:nvSpPr>
        <p:spPr>
          <a:xfrm rot="0">
            <a:off x="5723360" y="4208811"/>
            <a:ext cx="888007" cy="670019"/>
          </a:xfrm>
          <a:prstGeom prst="rect">
            <a:avLst/>
          </a:prstGeom>
        </p:spPr>
        <p:txBody>
          <a:bodyPr anchor="t" rtlCol="false" tIns="0" lIns="0" bIns="0" rIns="0">
            <a:spAutoFit/>
          </a:bodyPr>
          <a:lstStyle/>
          <a:p>
            <a:pPr algn="ctr">
              <a:lnSpc>
                <a:spcPts val="4433"/>
              </a:lnSpc>
            </a:pPr>
            <a:r>
              <a:rPr lang="en-US" sz="4980">
                <a:solidFill>
                  <a:srgbClr val="FFFFFF"/>
                </a:solidFill>
                <a:latin typeface="The Seasons"/>
                <a:ea typeface="The Seasons"/>
                <a:cs typeface="The Seasons"/>
                <a:sym typeface="The Seasons"/>
              </a:rPr>
              <a:t>1</a:t>
            </a:r>
          </a:p>
        </p:txBody>
      </p:sp>
      <p:sp>
        <p:nvSpPr>
          <p:cNvPr name="TextBox 7" id="7"/>
          <p:cNvSpPr txBox="true"/>
          <p:nvPr/>
        </p:nvSpPr>
        <p:spPr>
          <a:xfrm rot="0">
            <a:off x="418408" y="2757243"/>
            <a:ext cx="17869592" cy="5763260"/>
          </a:xfrm>
          <a:prstGeom prst="rect">
            <a:avLst/>
          </a:prstGeom>
        </p:spPr>
        <p:txBody>
          <a:bodyPr anchor="t" rtlCol="false" tIns="0" lIns="0" bIns="0" rIns="0">
            <a:spAutoFit/>
          </a:bodyPr>
          <a:lstStyle/>
          <a:p>
            <a:pPr algn="l">
              <a:lnSpc>
                <a:spcPts val="5740"/>
              </a:lnSpc>
            </a:pPr>
            <a:r>
              <a:rPr lang="en-US" sz="4100" spc="258" b="true">
                <a:solidFill>
                  <a:srgbClr val="000000"/>
                </a:solidFill>
                <a:latin typeface="Montserrat Medium"/>
                <a:ea typeface="Montserrat Medium"/>
                <a:cs typeface="Montserrat Medium"/>
                <a:sym typeface="Montserrat Medium"/>
              </a:rPr>
              <a:t>1. Sakinah : ketenangan batin dan ketentraman hidup</a:t>
            </a:r>
          </a:p>
          <a:p>
            <a:pPr algn="l">
              <a:lnSpc>
                <a:spcPts val="5740"/>
              </a:lnSpc>
            </a:pPr>
          </a:p>
          <a:p>
            <a:pPr algn="l">
              <a:lnSpc>
                <a:spcPts val="5740"/>
              </a:lnSpc>
            </a:pPr>
            <a:r>
              <a:rPr lang="en-US" sz="4100" spc="258" b="true">
                <a:solidFill>
                  <a:srgbClr val="000000"/>
                </a:solidFill>
                <a:latin typeface="Montserrat Medium"/>
                <a:ea typeface="Montserrat Medium"/>
                <a:cs typeface="Montserrat Medium"/>
                <a:sym typeface="Montserrat Medium"/>
              </a:rPr>
              <a:t>2. Mawaddah : cinta kasih yang lahir dari ikatan suami istri.</a:t>
            </a:r>
          </a:p>
          <a:p>
            <a:pPr algn="l">
              <a:lnSpc>
                <a:spcPts val="5740"/>
              </a:lnSpc>
            </a:pPr>
          </a:p>
          <a:p>
            <a:pPr algn="l">
              <a:lnSpc>
                <a:spcPts val="5740"/>
              </a:lnSpc>
            </a:pPr>
            <a:r>
              <a:rPr lang="en-US" sz="4100" spc="258" b="true">
                <a:solidFill>
                  <a:srgbClr val="000000"/>
                </a:solidFill>
                <a:latin typeface="Montserrat Medium"/>
                <a:ea typeface="Montserrat Medium"/>
                <a:cs typeface="Montserrat Medium"/>
                <a:sym typeface="Montserrat Medium"/>
              </a:rPr>
              <a:t>3. Rahmah : kasih sayang yang menumbuhkan kepedulian dan tolong-menolong. </a:t>
            </a:r>
          </a:p>
          <a:p>
            <a:pPr algn="l" marL="0" indent="0" lvl="0">
              <a:lnSpc>
                <a:spcPts val="5740"/>
              </a:lnSpc>
              <a:spcBef>
                <a:spcPct val="0"/>
              </a:spcBef>
            </a:pPr>
            <a:r>
              <a:rPr lang="en-US" b="true" sz="4100" spc="258">
                <a:solidFill>
                  <a:srgbClr val="000000"/>
                </a:solidFill>
                <a:latin typeface="Montserrat Medium"/>
                <a:ea typeface="Montserrat Medium"/>
                <a:cs typeface="Montserrat Medium"/>
                <a:sym typeface="Montserrat Medium"/>
              </a:rPr>
              <a:t>kebahagiaan bukan hanya materi tetapi ketenangan hati dan keberkahan hidup.</a:t>
            </a:r>
          </a:p>
        </p:txBody>
      </p:sp>
    </p:spTree>
  </p:cSld>
  <p:clrMapOvr>
    <a:masterClrMapping/>
  </p:clrMapOvr>
  <p:transition spd="fast">
    <p:wipe dir="l"/>
  </p:transition>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FF9EB"/>
        </a:solidFill>
      </p:bgPr>
    </p:bg>
    <p:spTree>
      <p:nvGrpSpPr>
        <p:cNvPr id="1" name=""/>
        <p:cNvGrpSpPr/>
        <p:nvPr/>
      </p:nvGrpSpPr>
      <p:grpSpPr>
        <a:xfrm>
          <a:off x="0" y="0"/>
          <a:ext cx="0" cy="0"/>
          <a:chOff x="0" y="0"/>
          <a:chExt cx="0" cy="0"/>
        </a:xfrm>
      </p:grpSpPr>
      <p:sp>
        <p:nvSpPr>
          <p:cNvPr name="Freeform 2" id="2"/>
          <p:cNvSpPr/>
          <p:nvPr/>
        </p:nvSpPr>
        <p:spPr>
          <a:xfrm flipH="false" flipV="false" rot="0">
            <a:off x="5765405" y="2291877"/>
            <a:ext cx="6757191" cy="4472032"/>
          </a:xfrm>
          <a:custGeom>
            <a:avLst/>
            <a:gdLst/>
            <a:ahLst/>
            <a:cxnLst/>
            <a:rect r="r" b="b" t="t" l="l"/>
            <a:pathLst>
              <a:path h="4472032" w="6757191">
                <a:moveTo>
                  <a:pt x="0" y="0"/>
                </a:moveTo>
                <a:lnTo>
                  <a:pt x="6757190" y="0"/>
                </a:lnTo>
                <a:lnTo>
                  <a:pt x="6757190" y="4472031"/>
                </a:lnTo>
                <a:lnTo>
                  <a:pt x="0" y="4472031"/>
                </a:lnTo>
                <a:lnTo>
                  <a:pt x="0" y="0"/>
                </a:lnTo>
                <a:close/>
              </a:path>
            </a:pathLst>
          </a:custGeom>
          <a:blipFill>
            <a:blip r:embed="rId2">
              <a:alphaModFix amt="75000"/>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697117"/>
            <a:ext cx="3574649" cy="3451635"/>
          </a:xfrm>
          <a:custGeom>
            <a:avLst/>
            <a:gdLst/>
            <a:ahLst/>
            <a:cxnLst/>
            <a:rect r="r" b="b" t="t" l="l"/>
            <a:pathLst>
              <a:path h="3451635" w="3574649">
                <a:moveTo>
                  <a:pt x="0" y="0"/>
                </a:moveTo>
                <a:lnTo>
                  <a:pt x="3574649" y="0"/>
                </a:lnTo>
                <a:lnTo>
                  <a:pt x="3574649" y="3451634"/>
                </a:lnTo>
                <a:lnTo>
                  <a:pt x="0" y="3451634"/>
                </a:lnTo>
                <a:lnTo>
                  <a:pt x="0" y="0"/>
                </a:lnTo>
                <a:close/>
              </a:path>
            </a:pathLst>
          </a:custGeom>
          <a:blipFill>
            <a:blip r:embed="rId4"/>
            <a:stretch>
              <a:fillRect l="0" t="0" r="0" b="0"/>
            </a:stretch>
          </a:blipFill>
        </p:spPr>
      </p:sp>
      <p:sp>
        <p:nvSpPr>
          <p:cNvPr name="Freeform 4" id="4"/>
          <p:cNvSpPr/>
          <p:nvPr/>
        </p:nvSpPr>
        <p:spPr>
          <a:xfrm flipH="true" flipV="false" rot="0">
            <a:off x="14713351" y="0"/>
            <a:ext cx="3574649" cy="3451635"/>
          </a:xfrm>
          <a:custGeom>
            <a:avLst/>
            <a:gdLst/>
            <a:ahLst/>
            <a:cxnLst/>
            <a:rect r="r" b="b" t="t" l="l"/>
            <a:pathLst>
              <a:path h="3451635" w="3574649">
                <a:moveTo>
                  <a:pt x="3574649" y="0"/>
                </a:moveTo>
                <a:lnTo>
                  <a:pt x="0" y="0"/>
                </a:lnTo>
                <a:lnTo>
                  <a:pt x="0" y="3451635"/>
                </a:lnTo>
                <a:lnTo>
                  <a:pt x="3574649" y="3451635"/>
                </a:lnTo>
                <a:lnTo>
                  <a:pt x="3574649" y="0"/>
                </a:lnTo>
                <a:close/>
              </a:path>
            </a:pathLst>
          </a:custGeom>
          <a:blipFill>
            <a:blip r:embed="rId4"/>
            <a:stretch>
              <a:fillRect l="0" t="0" r="0" b="0"/>
            </a:stretch>
          </a:blipFill>
        </p:spPr>
      </p:sp>
      <p:sp>
        <p:nvSpPr>
          <p:cNvPr name="Freeform 5" id="5"/>
          <p:cNvSpPr/>
          <p:nvPr/>
        </p:nvSpPr>
        <p:spPr>
          <a:xfrm flipH="false" flipV="false" rot="0">
            <a:off x="15970497" y="6592430"/>
            <a:ext cx="2317503" cy="3694570"/>
          </a:xfrm>
          <a:custGeom>
            <a:avLst/>
            <a:gdLst/>
            <a:ahLst/>
            <a:cxnLst/>
            <a:rect r="r" b="b" t="t" l="l"/>
            <a:pathLst>
              <a:path h="3694570" w="2317503">
                <a:moveTo>
                  <a:pt x="0" y="0"/>
                </a:moveTo>
                <a:lnTo>
                  <a:pt x="2317503" y="0"/>
                </a:lnTo>
                <a:lnTo>
                  <a:pt x="2317503" y="3694570"/>
                </a:lnTo>
                <a:lnTo>
                  <a:pt x="0" y="3694570"/>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418408"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7" id="7"/>
          <p:cNvSpPr/>
          <p:nvPr/>
        </p:nvSpPr>
        <p:spPr>
          <a:xfrm flipH="false" flipV="false" rot="0">
            <a:off x="16503343"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8" id="8"/>
          <p:cNvSpPr txBox="true"/>
          <p:nvPr/>
        </p:nvSpPr>
        <p:spPr>
          <a:xfrm rot="0">
            <a:off x="4180904" y="301571"/>
            <a:ext cx="9195483" cy="1559033"/>
          </a:xfrm>
          <a:prstGeom prst="rect">
            <a:avLst/>
          </a:prstGeom>
        </p:spPr>
        <p:txBody>
          <a:bodyPr anchor="t" rtlCol="false" tIns="0" lIns="0" bIns="0" rIns="0">
            <a:spAutoFit/>
          </a:bodyPr>
          <a:lstStyle/>
          <a:p>
            <a:pPr algn="ctr">
              <a:lnSpc>
                <a:spcPts val="5548"/>
              </a:lnSpc>
            </a:pPr>
            <a:r>
              <a:rPr lang="en-US" b="true" sz="6234">
                <a:solidFill>
                  <a:srgbClr val="000000"/>
                </a:solidFill>
                <a:latin typeface="The Seasons Bold"/>
                <a:ea typeface="The Seasons Bold"/>
                <a:cs typeface="The Seasons Bold"/>
                <a:sym typeface="The Seasons Bold"/>
              </a:rPr>
              <a:t>FAK TOR KEBAHAGIAAN DALAM ISLAM </a:t>
            </a:r>
          </a:p>
        </p:txBody>
      </p:sp>
      <p:sp>
        <p:nvSpPr>
          <p:cNvPr name="TextBox 9" id="9"/>
          <p:cNvSpPr txBox="true"/>
          <p:nvPr/>
        </p:nvSpPr>
        <p:spPr>
          <a:xfrm rot="0">
            <a:off x="1536671" y="2668792"/>
            <a:ext cx="15722629" cy="5897880"/>
          </a:xfrm>
          <a:prstGeom prst="rect">
            <a:avLst/>
          </a:prstGeom>
        </p:spPr>
        <p:txBody>
          <a:bodyPr anchor="t" rtlCol="false" tIns="0" lIns="0" bIns="0" rIns="0">
            <a:spAutoFit/>
          </a:bodyPr>
          <a:lstStyle/>
          <a:p>
            <a:pPr algn="l">
              <a:lnSpc>
                <a:spcPts val="6719"/>
              </a:lnSpc>
            </a:pPr>
            <a:r>
              <a:rPr lang="en-US" sz="4800" spc="302" b="true">
                <a:solidFill>
                  <a:srgbClr val="000000"/>
                </a:solidFill>
                <a:latin typeface="Montserrat Medium"/>
                <a:ea typeface="Montserrat Medium"/>
                <a:cs typeface="Montserrat Medium"/>
                <a:sym typeface="Montserrat Medium"/>
              </a:rPr>
              <a:t>1. Iman dan ketakwaan sebagai pondasi. </a:t>
            </a:r>
          </a:p>
          <a:p>
            <a:pPr algn="l">
              <a:lnSpc>
                <a:spcPts val="6719"/>
              </a:lnSpc>
            </a:pPr>
            <a:r>
              <a:rPr lang="en-US" sz="4800" spc="302" b="true">
                <a:solidFill>
                  <a:srgbClr val="000000"/>
                </a:solidFill>
                <a:latin typeface="Montserrat Medium"/>
                <a:ea typeface="Montserrat Medium"/>
                <a:cs typeface="Montserrat Medium"/>
                <a:sym typeface="Montserrat Medium"/>
              </a:rPr>
              <a:t>2. Komunikasi yang sehat antar pasangan. </a:t>
            </a:r>
          </a:p>
          <a:p>
            <a:pPr algn="l">
              <a:lnSpc>
                <a:spcPts val="6719"/>
              </a:lnSpc>
            </a:pPr>
            <a:r>
              <a:rPr lang="en-US" sz="4800" spc="302" b="true">
                <a:solidFill>
                  <a:srgbClr val="000000"/>
                </a:solidFill>
                <a:latin typeface="Montserrat Medium"/>
                <a:ea typeface="Montserrat Medium"/>
                <a:cs typeface="Montserrat Medium"/>
                <a:sym typeface="Montserrat Medium"/>
              </a:rPr>
              <a:t>3. Saling pengertian dan menerima perbedaan. </a:t>
            </a:r>
          </a:p>
          <a:p>
            <a:pPr algn="l">
              <a:lnSpc>
                <a:spcPts val="6719"/>
              </a:lnSpc>
            </a:pPr>
            <a:r>
              <a:rPr lang="en-US" sz="4800" spc="302" b="true">
                <a:solidFill>
                  <a:srgbClr val="000000"/>
                </a:solidFill>
                <a:latin typeface="Montserrat Medium"/>
                <a:ea typeface="Montserrat Medium"/>
                <a:cs typeface="Montserrat Medium"/>
                <a:sym typeface="Montserrat Medium"/>
              </a:rPr>
              <a:t>4. Kecukupan ekonomi dengan rezeki halal. </a:t>
            </a:r>
          </a:p>
          <a:p>
            <a:pPr algn="l">
              <a:lnSpc>
                <a:spcPts val="6719"/>
              </a:lnSpc>
            </a:pPr>
            <a:r>
              <a:rPr lang="en-US" sz="4800" spc="302" b="true">
                <a:solidFill>
                  <a:srgbClr val="000000"/>
                </a:solidFill>
                <a:latin typeface="Montserrat Medium"/>
                <a:ea typeface="Montserrat Medium"/>
                <a:cs typeface="Montserrat Medium"/>
                <a:sym typeface="Montserrat Medium"/>
              </a:rPr>
              <a:t>5. Kesetiaan dan komitmen. </a:t>
            </a:r>
          </a:p>
          <a:p>
            <a:pPr algn="l" marL="0" indent="0" lvl="0">
              <a:lnSpc>
                <a:spcPts val="6719"/>
              </a:lnSpc>
              <a:spcBef>
                <a:spcPct val="0"/>
              </a:spcBef>
            </a:pPr>
            <a:r>
              <a:rPr lang="en-US" b="true" sz="4800" spc="302">
                <a:solidFill>
                  <a:srgbClr val="000000"/>
                </a:solidFill>
                <a:latin typeface="Montserrat Medium"/>
                <a:ea typeface="Montserrat Medium"/>
                <a:cs typeface="Montserrat Medium"/>
                <a:sym typeface="Montserrat Medium"/>
              </a:rPr>
              <a:t>6. Doa dan tawakal kepada Allah.</a:t>
            </a:r>
          </a:p>
        </p:txBody>
      </p:sp>
    </p:spTree>
  </p:cSld>
  <p:clrMapOvr>
    <a:masterClrMapping/>
  </p:clrMapOvr>
  <p:transition spd="fast">
    <p:wipe dir="l"/>
  </p:transition>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FF9EB"/>
        </a:solidFill>
      </p:bgPr>
    </p:bg>
    <p:spTree>
      <p:nvGrpSpPr>
        <p:cNvPr id="1" name=""/>
        <p:cNvGrpSpPr/>
        <p:nvPr/>
      </p:nvGrpSpPr>
      <p:grpSpPr>
        <a:xfrm>
          <a:off x="0" y="0"/>
          <a:ext cx="0" cy="0"/>
          <a:chOff x="0" y="0"/>
          <a:chExt cx="0" cy="0"/>
        </a:xfrm>
      </p:grpSpPr>
      <p:sp>
        <p:nvSpPr>
          <p:cNvPr name="Freeform 2" id="2"/>
          <p:cNvSpPr/>
          <p:nvPr/>
        </p:nvSpPr>
        <p:spPr>
          <a:xfrm flipH="false" flipV="false" rot="0">
            <a:off x="-529341" y="8484426"/>
            <a:ext cx="10163408" cy="2189042"/>
          </a:xfrm>
          <a:custGeom>
            <a:avLst/>
            <a:gdLst/>
            <a:ahLst/>
            <a:cxnLst/>
            <a:rect r="r" b="b" t="t" l="l"/>
            <a:pathLst>
              <a:path h="2189042" w="10163408">
                <a:moveTo>
                  <a:pt x="0" y="0"/>
                </a:moveTo>
                <a:lnTo>
                  <a:pt x="10163408" y="0"/>
                </a:lnTo>
                <a:lnTo>
                  <a:pt x="10163408" y="2189042"/>
                </a:lnTo>
                <a:lnTo>
                  <a:pt x="0" y="218904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0"/>
            <a:ext cx="3574649" cy="3451635"/>
          </a:xfrm>
          <a:custGeom>
            <a:avLst/>
            <a:gdLst/>
            <a:ahLst/>
            <a:cxnLst/>
            <a:rect r="r" b="b" t="t" l="l"/>
            <a:pathLst>
              <a:path h="3451635" w="3574649">
                <a:moveTo>
                  <a:pt x="0" y="0"/>
                </a:moveTo>
                <a:lnTo>
                  <a:pt x="3574649" y="0"/>
                </a:lnTo>
                <a:lnTo>
                  <a:pt x="3574649" y="3451635"/>
                </a:lnTo>
                <a:lnTo>
                  <a:pt x="0" y="3451635"/>
                </a:lnTo>
                <a:lnTo>
                  <a:pt x="0" y="0"/>
                </a:lnTo>
                <a:close/>
              </a:path>
            </a:pathLst>
          </a:custGeom>
          <a:blipFill>
            <a:blip r:embed="rId4"/>
            <a:stretch>
              <a:fillRect l="0" t="0" r="0" b="0"/>
            </a:stretch>
          </a:blipFill>
        </p:spPr>
      </p:sp>
      <p:sp>
        <p:nvSpPr>
          <p:cNvPr name="Freeform 4" id="4"/>
          <p:cNvSpPr/>
          <p:nvPr/>
        </p:nvSpPr>
        <p:spPr>
          <a:xfrm flipH="true" flipV="false" rot="0">
            <a:off x="14713351" y="0"/>
            <a:ext cx="3574649" cy="3451635"/>
          </a:xfrm>
          <a:custGeom>
            <a:avLst/>
            <a:gdLst/>
            <a:ahLst/>
            <a:cxnLst/>
            <a:rect r="r" b="b" t="t" l="l"/>
            <a:pathLst>
              <a:path h="3451635" w="3574649">
                <a:moveTo>
                  <a:pt x="3574649" y="0"/>
                </a:moveTo>
                <a:lnTo>
                  <a:pt x="0" y="0"/>
                </a:lnTo>
                <a:lnTo>
                  <a:pt x="0" y="3451635"/>
                </a:lnTo>
                <a:lnTo>
                  <a:pt x="3574649" y="3451635"/>
                </a:lnTo>
                <a:lnTo>
                  <a:pt x="3574649" y="0"/>
                </a:lnTo>
                <a:close/>
              </a:path>
            </a:pathLst>
          </a:custGeom>
          <a:blipFill>
            <a:blip r:embed="rId4"/>
            <a:stretch>
              <a:fillRect l="0" t="0" r="0" b="0"/>
            </a:stretch>
          </a:blipFill>
        </p:spPr>
      </p:sp>
      <p:sp>
        <p:nvSpPr>
          <p:cNvPr name="Freeform 5" id="5"/>
          <p:cNvSpPr/>
          <p:nvPr/>
        </p:nvSpPr>
        <p:spPr>
          <a:xfrm flipH="false" flipV="false" rot="0">
            <a:off x="418408"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16503343"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7" id="7"/>
          <p:cNvSpPr txBox="true"/>
          <p:nvPr/>
        </p:nvSpPr>
        <p:spPr>
          <a:xfrm rot="0">
            <a:off x="4130808" y="301571"/>
            <a:ext cx="9195483" cy="1559033"/>
          </a:xfrm>
          <a:prstGeom prst="rect">
            <a:avLst/>
          </a:prstGeom>
        </p:spPr>
        <p:txBody>
          <a:bodyPr anchor="t" rtlCol="false" tIns="0" lIns="0" bIns="0" rIns="0">
            <a:spAutoFit/>
          </a:bodyPr>
          <a:lstStyle/>
          <a:p>
            <a:pPr algn="ctr">
              <a:lnSpc>
                <a:spcPts val="5548"/>
              </a:lnSpc>
            </a:pPr>
            <a:r>
              <a:rPr lang="en-US" b="true" sz="6234">
                <a:solidFill>
                  <a:srgbClr val="000000"/>
                </a:solidFill>
                <a:latin typeface="The Seasons Bold"/>
                <a:ea typeface="The Seasons Bold"/>
                <a:cs typeface="The Seasons Bold"/>
                <a:sym typeface="The Seasons Bold"/>
              </a:rPr>
              <a:t>TANTANGAN DALAM PERNIKAHAN </a:t>
            </a:r>
          </a:p>
        </p:txBody>
      </p:sp>
      <p:sp>
        <p:nvSpPr>
          <p:cNvPr name="TextBox 8" id="8"/>
          <p:cNvSpPr txBox="true"/>
          <p:nvPr/>
        </p:nvSpPr>
        <p:spPr>
          <a:xfrm rot="0">
            <a:off x="2270685" y="2462058"/>
            <a:ext cx="14726764" cy="6022368"/>
          </a:xfrm>
          <a:prstGeom prst="rect">
            <a:avLst/>
          </a:prstGeom>
        </p:spPr>
        <p:txBody>
          <a:bodyPr anchor="t" rtlCol="false" tIns="0" lIns="0" bIns="0" rIns="0">
            <a:spAutoFit/>
          </a:bodyPr>
          <a:lstStyle/>
          <a:p>
            <a:pPr algn="l">
              <a:lnSpc>
                <a:spcPts val="6003"/>
              </a:lnSpc>
            </a:pPr>
            <a:r>
              <a:rPr lang="en-US" sz="4288" spc="270" b="true">
                <a:solidFill>
                  <a:srgbClr val="000000"/>
                </a:solidFill>
                <a:latin typeface="Montserrat Medium"/>
                <a:ea typeface="Montserrat Medium"/>
                <a:cs typeface="Montserrat Medium"/>
                <a:sym typeface="Montserrat Medium"/>
              </a:rPr>
              <a:t>• Masalah ekonomi solusinya bekerja keras hidup sederhana dan tawakal.</a:t>
            </a:r>
          </a:p>
          <a:p>
            <a:pPr algn="l">
              <a:lnSpc>
                <a:spcPts val="6003"/>
              </a:lnSpc>
            </a:pPr>
            <a:r>
              <a:rPr lang="en-US" sz="4288" spc="270" b="true">
                <a:solidFill>
                  <a:srgbClr val="000000"/>
                </a:solidFill>
                <a:latin typeface="Montserrat Medium"/>
                <a:ea typeface="Montserrat Medium"/>
                <a:cs typeface="Montserrat Medium"/>
                <a:sym typeface="Montserrat Medium"/>
              </a:rPr>
              <a:t>• Perbedaan karakter solusinya saling memahami dan komunikasi efektif.</a:t>
            </a:r>
          </a:p>
          <a:p>
            <a:pPr algn="l">
              <a:lnSpc>
                <a:spcPts val="6003"/>
              </a:lnSpc>
            </a:pPr>
            <a:r>
              <a:rPr lang="en-US" sz="4288" spc="270" b="true">
                <a:solidFill>
                  <a:srgbClr val="000000"/>
                </a:solidFill>
                <a:latin typeface="Montserrat Medium"/>
                <a:ea typeface="Montserrat Medium"/>
                <a:cs typeface="Montserrat Medium"/>
                <a:sym typeface="Montserrat Medium"/>
              </a:rPr>
              <a:t>• Campur tangan pihak ketiga solusi yang tepat adalah menjaga privasi rumah tangga.</a:t>
            </a:r>
          </a:p>
          <a:p>
            <a:pPr algn="l" marL="0" indent="0" lvl="0">
              <a:lnSpc>
                <a:spcPts val="6003"/>
              </a:lnSpc>
              <a:spcBef>
                <a:spcPct val="0"/>
              </a:spcBef>
            </a:pPr>
            <a:r>
              <a:rPr lang="en-US" b="true" sz="4288" spc="270">
                <a:solidFill>
                  <a:srgbClr val="000000"/>
                </a:solidFill>
                <a:latin typeface="Montserrat Medium"/>
                <a:ea typeface="Montserrat Medium"/>
                <a:cs typeface="Montserrat Medium"/>
                <a:sym typeface="Montserrat Medium"/>
              </a:rPr>
              <a:t>• Kurangnya iman dan ibadah solusinya adalah memperbanyak ibadah bersama.</a:t>
            </a:r>
          </a:p>
        </p:txBody>
      </p:sp>
    </p:spTree>
  </p:cSld>
  <p:clrMapOvr>
    <a:masterClrMapping/>
  </p:clrMapOvr>
  <p:transition spd="fast">
    <p:wipe dir="l"/>
  </p:transition>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FF9EB"/>
        </a:solidFill>
      </p:bgPr>
    </p:bg>
    <p:spTree>
      <p:nvGrpSpPr>
        <p:cNvPr id="1" name=""/>
        <p:cNvGrpSpPr/>
        <p:nvPr/>
      </p:nvGrpSpPr>
      <p:grpSpPr>
        <a:xfrm>
          <a:off x="0" y="0"/>
          <a:ext cx="0" cy="0"/>
          <a:chOff x="0" y="0"/>
          <a:chExt cx="0" cy="0"/>
        </a:xfrm>
      </p:grpSpPr>
      <p:sp>
        <p:nvSpPr>
          <p:cNvPr name="Freeform 2" id="2"/>
          <p:cNvSpPr/>
          <p:nvPr/>
        </p:nvSpPr>
        <p:spPr>
          <a:xfrm flipH="false" flipV="false" rot="0">
            <a:off x="-535446" y="9192479"/>
            <a:ext cx="10163408" cy="2189042"/>
          </a:xfrm>
          <a:custGeom>
            <a:avLst/>
            <a:gdLst/>
            <a:ahLst/>
            <a:cxnLst/>
            <a:rect r="r" b="b" t="t" l="l"/>
            <a:pathLst>
              <a:path h="2189042" w="10163408">
                <a:moveTo>
                  <a:pt x="0" y="0"/>
                </a:moveTo>
                <a:lnTo>
                  <a:pt x="10163409" y="0"/>
                </a:lnTo>
                <a:lnTo>
                  <a:pt x="10163409" y="2189042"/>
                </a:lnTo>
                <a:lnTo>
                  <a:pt x="0" y="218904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0" y="-957999"/>
            <a:ext cx="3574649" cy="3451635"/>
          </a:xfrm>
          <a:custGeom>
            <a:avLst/>
            <a:gdLst/>
            <a:ahLst/>
            <a:cxnLst/>
            <a:rect r="r" b="b" t="t" l="l"/>
            <a:pathLst>
              <a:path h="3451635" w="3574649">
                <a:moveTo>
                  <a:pt x="0" y="0"/>
                </a:moveTo>
                <a:lnTo>
                  <a:pt x="3574649" y="0"/>
                </a:lnTo>
                <a:lnTo>
                  <a:pt x="3574649" y="3451634"/>
                </a:lnTo>
                <a:lnTo>
                  <a:pt x="0" y="3451634"/>
                </a:lnTo>
                <a:lnTo>
                  <a:pt x="0" y="0"/>
                </a:lnTo>
                <a:close/>
              </a:path>
            </a:pathLst>
          </a:custGeom>
          <a:blipFill>
            <a:blip r:embed="rId4"/>
            <a:stretch>
              <a:fillRect l="0" t="0" r="0" b="0"/>
            </a:stretch>
          </a:blipFill>
        </p:spPr>
      </p:sp>
      <p:sp>
        <p:nvSpPr>
          <p:cNvPr name="Freeform 4" id="4"/>
          <p:cNvSpPr/>
          <p:nvPr/>
        </p:nvSpPr>
        <p:spPr>
          <a:xfrm flipH="true" flipV="false" rot="0">
            <a:off x="14713292" y="-697117"/>
            <a:ext cx="3574649" cy="3451635"/>
          </a:xfrm>
          <a:custGeom>
            <a:avLst/>
            <a:gdLst/>
            <a:ahLst/>
            <a:cxnLst/>
            <a:rect r="r" b="b" t="t" l="l"/>
            <a:pathLst>
              <a:path h="3451635" w="3574649">
                <a:moveTo>
                  <a:pt x="3574649" y="0"/>
                </a:moveTo>
                <a:lnTo>
                  <a:pt x="0" y="0"/>
                </a:lnTo>
                <a:lnTo>
                  <a:pt x="0" y="3451634"/>
                </a:lnTo>
                <a:lnTo>
                  <a:pt x="3574649" y="3451634"/>
                </a:lnTo>
                <a:lnTo>
                  <a:pt x="3574649" y="0"/>
                </a:lnTo>
                <a:close/>
              </a:path>
            </a:pathLst>
          </a:custGeom>
          <a:blipFill>
            <a:blip r:embed="rId4"/>
            <a:stretch>
              <a:fillRect l="0" t="0" r="0" b="0"/>
            </a:stretch>
          </a:blipFill>
        </p:spPr>
      </p:sp>
      <p:sp>
        <p:nvSpPr>
          <p:cNvPr name="Freeform 5" id="5"/>
          <p:cNvSpPr/>
          <p:nvPr/>
        </p:nvSpPr>
        <p:spPr>
          <a:xfrm flipH="false" flipV="false" rot="0">
            <a:off x="15970497" y="6592430"/>
            <a:ext cx="2317503" cy="3694570"/>
          </a:xfrm>
          <a:custGeom>
            <a:avLst/>
            <a:gdLst/>
            <a:ahLst/>
            <a:cxnLst/>
            <a:rect r="r" b="b" t="t" l="l"/>
            <a:pathLst>
              <a:path h="3694570" w="2317503">
                <a:moveTo>
                  <a:pt x="0" y="0"/>
                </a:moveTo>
                <a:lnTo>
                  <a:pt x="2317503" y="0"/>
                </a:lnTo>
                <a:lnTo>
                  <a:pt x="2317503" y="3694570"/>
                </a:lnTo>
                <a:lnTo>
                  <a:pt x="0" y="3694570"/>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418408"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7" id="7"/>
          <p:cNvSpPr/>
          <p:nvPr/>
        </p:nvSpPr>
        <p:spPr>
          <a:xfrm flipH="false" flipV="false" rot="0">
            <a:off x="16503343"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8" id="8"/>
          <p:cNvSpPr txBox="true"/>
          <p:nvPr/>
        </p:nvSpPr>
        <p:spPr>
          <a:xfrm rot="0">
            <a:off x="4546229" y="656161"/>
            <a:ext cx="9195483" cy="849854"/>
          </a:xfrm>
          <a:prstGeom prst="rect">
            <a:avLst/>
          </a:prstGeom>
        </p:spPr>
        <p:txBody>
          <a:bodyPr anchor="t" rtlCol="false" tIns="0" lIns="0" bIns="0" rIns="0">
            <a:spAutoFit/>
          </a:bodyPr>
          <a:lstStyle/>
          <a:p>
            <a:pPr algn="ctr">
              <a:lnSpc>
                <a:spcPts val="5548"/>
              </a:lnSpc>
            </a:pPr>
            <a:r>
              <a:rPr lang="en-US" b="true" sz="6234">
                <a:solidFill>
                  <a:srgbClr val="000000"/>
                </a:solidFill>
                <a:latin typeface="The Seasons Bold"/>
                <a:ea typeface="The Seasons Bold"/>
                <a:cs typeface="The Seasons Bold"/>
                <a:sym typeface="The Seasons Bold"/>
              </a:rPr>
              <a:t>KESIMPULAN</a:t>
            </a:r>
          </a:p>
        </p:txBody>
      </p:sp>
      <p:sp>
        <p:nvSpPr>
          <p:cNvPr name="TextBox 9" id="9"/>
          <p:cNvSpPr txBox="true"/>
          <p:nvPr/>
        </p:nvSpPr>
        <p:spPr>
          <a:xfrm rot="0">
            <a:off x="1598306" y="2865304"/>
            <a:ext cx="14713351" cy="6130664"/>
          </a:xfrm>
          <a:prstGeom prst="rect">
            <a:avLst/>
          </a:prstGeom>
        </p:spPr>
        <p:txBody>
          <a:bodyPr anchor="t" rtlCol="false" tIns="0" lIns="0" bIns="0" rIns="0">
            <a:spAutoFit/>
          </a:bodyPr>
          <a:lstStyle/>
          <a:p>
            <a:pPr algn="l" marL="0" indent="0" lvl="0">
              <a:lnSpc>
                <a:spcPts val="6995"/>
              </a:lnSpc>
              <a:spcBef>
                <a:spcPct val="0"/>
              </a:spcBef>
            </a:pPr>
            <a:r>
              <a:rPr lang="en-US" b="true" sz="4996" spc="314">
                <a:solidFill>
                  <a:srgbClr val="000000"/>
                </a:solidFill>
                <a:latin typeface="Montserrat Medium"/>
                <a:ea typeface="Montserrat Medium"/>
                <a:cs typeface="Montserrat Medium"/>
                <a:sym typeface="Montserrat Medium"/>
              </a:rPr>
              <a:t>Pernikahan adalah ibadah dan Sunnah Rasul tujuan utama pernikahan adalah sakinah mawadah dan warohmah kebahagiaan rumah tangga lahir dari iman komunikasi dan tanggung jawab dan meneladani Rasul Allah adalah kunci keluarga islami.</a:t>
            </a:r>
          </a:p>
        </p:txBody>
      </p:sp>
    </p:spTree>
  </p:cSld>
  <p:clrMapOvr>
    <a:masterClrMapping/>
  </p:clrMapOvr>
  <p:transition spd="fast">
    <p:wipe dir="l"/>
  </p:transition>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FF9EB"/>
        </a:solidFill>
      </p:bgPr>
    </p:bg>
    <p:spTree>
      <p:nvGrpSpPr>
        <p:cNvPr id="1" name=""/>
        <p:cNvGrpSpPr/>
        <p:nvPr/>
      </p:nvGrpSpPr>
      <p:grpSpPr>
        <a:xfrm>
          <a:off x="0" y="0"/>
          <a:ext cx="0" cy="0"/>
          <a:chOff x="0" y="0"/>
          <a:chExt cx="0" cy="0"/>
        </a:xfrm>
      </p:grpSpPr>
      <p:sp>
        <p:nvSpPr>
          <p:cNvPr name="Freeform 2" id="2"/>
          <p:cNvSpPr/>
          <p:nvPr/>
        </p:nvSpPr>
        <p:spPr>
          <a:xfrm flipH="false" flipV="false" rot="0">
            <a:off x="5765405" y="2291877"/>
            <a:ext cx="6757191" cy="4472032"/>
          </a:xfrm>
          <a:custGeom>
            <a:avLst/>
            <a:gdLst/>
            <a:ahLst/>
            <a:cxnLst/>
            <a:rect r="r" b="b" t="t" l="l"/>
            <a:pathLst>
              <a:path h="4472032" w="6757191">
                <a:moveTo>
                  <a:pt x="0" y="0"/>
                </a:moveTo>
                <a:lnTo>
                  <a:pt x="6757190" y="0"/>
                </a:lnTo>
                <a:lnTo>
                  <a:pt x="6757190" y="4472031"/>
                </a:lnTo>
                <a:lnTo>
                  <a:pt x="0" y="4472031"/>
                </a:lnTo>
                <a:lnTo>
                  <a:pt x="0" y="0"/>
                </a:lnTo>
                <a:close/>
              </a:path>
            </a:pathLst>
          </a:custGeom>
          <a:blipFill>
            <a:blip r:embed="rId2">
              <a:alphaModFix amt="75000"/>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13401" y="8276160"/>
            <a:ext cx="10163408" cy="2189042"/>
          </a:xfrm>
          <a:custGeom>
            <a:avLst/>
            <a:gdLst/>
            <a:ahLst/>
            <a:cxnLst/>
            <a:rect r="r" b="b" t="t" l="l"/>
            <a:pathLst>
              <a:path h="2189042" w="10163408">
                <a:moveTo>
                  <a:pt x="0" y="0"/>
                </a:moveTo>
                <a:lnTo>
                  <a:pt x="10163408" y="0"/>
                </a:lnTo>
                <a:lnTo>
                  <a:pt x="10163408" y="2189042"/>
                </a:lnTo>
                <a:lnTo>
                  <a:pt x="0" y="218904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0" y="0"/>
            <a:ext cx="3574649" cy="3451635"/>
          </a:xfrm>
          <a:custGeom>
            <a:avLst/>
            <a:gdLst/>
            <a:ahLst/>
            <a:cxnLst/>
            <a:rect r="r" b="b" t="t" l="l"/>
            <a:pathLst>
              <a:path h="3451635" w="3574649">
                <a:moveTo>
                  <a:pt x="0" y="0"/>
                </a:moveTo>
                <a:lnTo>
                  <a:pt x="3574649" y="0"/>
                </a:lnTo>
                <a:lnTo>
                  <a:pt x="3574649" y="3451635"/>
                </a:lnTo>
                <a:lnTo>
                  <a:pt x="0" y="3451635"/>
                </a:lnTo>
                <a:lnTo>
                  <a:pt x="0" y="0"/>
                </a:lnTo>
                <a:close/>
              </a:path>
            </a:pathLst>
          </a:custGeom>
          <a:blipFill>
            <a:blip r:embed="rId6"/>
            <a:stretch>
              <a:fillRect l="0" t="0" r="0" b="0"/>
            </a:stretch>
          </a:blipFill>
        </p:spPr>
      </p:sp>
      <p:sp>
        <p:nvSpPr>
          <p:cNvPr name="Freeform 5" id="5"/>
          <p:cNvSpPr/>
          <p:nvPr/>
        </p:nvSpPr>
        <p:spPr>
          <a:xfrm flipH="true" flipV="false" rot="0">
            <a:off x="14713351" y="0"/>
            <a:ext cx="3574649" cy="3451635"/>
          </a:xfrm>
          <a:custGeom>
            <a:avLst/>
            <a:gdLst/>
            <a:ahLst/>
            <a:cxnLst/>
            <a:rect r="r" b="b" t="t" l="l"/>
            <a:pathLst>
              <a:path h="3451635" w="3574649">
                <a:moveTo>
                  <a:pt x="3574649" y="0"/>
                </a:moveTo>
                <a:lnTo>
                  <a:pt x="0" y="0"/>
                </a:lnTo>
                <a:lnTo>
                  <a:pt x="0" y="3451635"/>
                </a:lnTo>
                <a:lnTo>
                  <a:pt x="3574649" y="3451635"/>
                </a:lnTo>
                <a:lnTo>
                  <a:pt x="3574649" y="0"/>
                </a:lnTo>
                <a:close/>
              </a:path>
            </a:pathLst>
          </a:custGeom>
          <a:blipFill>
            <a:blip r:embed="rId6"/>
            <a:stretch>
              <a:fillRect l="0" t="0" r="0" b="0"/>
            </a:stretch>
          </a:blipFill>
        </p:spPr>
      </p:sp>
      <p:sp>
        <p:nvSpPr>
          <p:cNvPr name="Freeform 6" id="6"/>
          <p:cNvSpPr/>
          <p:nvPr/>
        </p:nvSpPr>
        <p:spPr>
          <a:xfrm flipH="false" flipV="false" rot="0">
            <a:off x="15970497" y="6592430"/>
            <a:ext cx="2317503" cy="3694570"/>
          </a:xfrm>
          <a:custGeom>
            <a:avLst/>
            <a:gdLst/>
            <a:ahLst/>
            <a:cxnLst/>
            <a:rect r="r" b="b" t="t" l="l"/>
            <a:pathLst>
              <a:path h="3694570" w="2317503">
                <a:moveTo>
                  <a:pt x="0" y="0"/>
                </a:moveTo>
                <a:lnTo>
                  <a:pt x="2317503" y="0"/>
                </a:lnTo>
                <a:lnTo>
                  <a:pt x="2317503" y="3694570"/>
                </a:lnTo>
                <a:lnTo>
                  <a:pt x="0" y="3694570"/>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7" id="7"/>
          <p:cNvSpPr/>
          <p:nvPr/>
        </p:nvSpPr>
        <p:spPr>
          <a:xfrm flipH="false" flipV="false" rot="0">
            <a:off x="418408"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Freeform 8" id="8"/>
          <p:cNvSpPr/>
          <p:nvPr/>
        </p:nvSpPr>
        <p:spPr>
          <a:xfrm flipH="false" flipV="false" rot="0">
            <a:off x="16503343" y="4527892"/>
            <a:ext cx="988212" cy="988212"/>
          </a:xfrm>
          <a:custGeom>
            <a:avLst/>
            <a:gdLst/>
            <a:ahLst/>
            <a:cxnLst/>
            <a:rect r="r" b="b" t="t" l="l"/>
            <a:pathLst>
              <a:path h="988212" w="988212">
                <a:moveTo>
                  <a:pt x="0" y="0"/>
                </a:moveTo>
                <a:lnTo>
                  <a:pt x="988212" y="0"/>
                </a:lnTo>
                <a:lnTo>
                  <a:pt x="988212" y="988213"/>
                </a:lnTo>
                <a:lnTo>
                  <a:pt x="0" y="988213"/>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TextBox 9" id="9"/>
          <p:cNvSpPr txBox="true"/>
          <p:nvPr/>
        </p:nvSpPr>
        <p:spPr>
          <a:xfrm rot="0">
            <a:off x="3969542" y="3692607"/>
            <a:ext cx="10348915" cy="3139911"/>
          </a:xfrm>
          <a:prstGeom prst="rect">
            <a:avLst/>
          </a:prstGeom>
        </p:spPr>
        <p:txBody>
          <a:bodyPr anchor="t" rtlCol="false" tIns="0" lIns="0" bIns="0" rIns="0">
            <a:spAutoFit/>
          </a:bodyPr>
          <a:lstStyle/>
          <a:p>
            <a:pPr algn="ctr">
              <a:lnSpc>
                <a:spcPts val="11384"/>
              </a:lnSpc>
            </a:pPr>
            <a:r>
              <a:rPr lang="en-US" sz="12791">
                <a:solidFill>
                  <a:srgbClr val="000000"/>
                </a:solidFill>
                <a:latin typeface="The Seasons"/>
                <a:ea typeface="The Seasons"/>
                <a:cs typeface="The Seasons"/>
                <a:sym typeface="The Seasons"/>
              </a:rPr>
              <a:t>TERIMA KASIH</a:t>
            </a:r>
          </a:p>
        </p:txBody>
      </p:sp>
    </p:spTree>
  </p:cSld>
  <p:clrMapOvr>
    <a:masterClrMapping/>
  </p:clrMapOvr>
  <p:transition spd="fast">
    <p:wipe dir="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DAG3mxao22g</dc:identifier>
  <dcterms:modified xsi:type="dcterms:W3CDTF">2011-08-01T06:04:30Z</dcterms:modified>
  <cp:revision>1</cp:revision>
  <dc:title>Krem Emas Ilustratif Agama Islam Presentasi</dc:title>
</cp:coreProperties>
</file>