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x="18288000" cy="10287000"/>
  <p:notesSz cx="6858000" cy="9144000"/>
  <p:embeddedFontLst>
    <p:embeddedFont>
      <p:font typeface="Amaranth Bold Italics" charset="1" panose="02000500000000020004"/>
      <p:regular r:id="rId27"/>
    </p:embeddedFont>
    <p:embeddedFont>
      <p:font typeface="Solway" charset="1" panose="00000500000000000000"/>
      <p:regular r:id="rId28"/>
    </p:embeddedFont>
    <p:embeddedFont>
      <p:font typeface="Open Sans Bold" charset="1" panose="020B0806030504020204"/>
      <p:regular r:id="rId29"/>
    </p:embeddedFont>
    <p:embeddedFont>
      <p:font typeface="Solway Bold" charset="1" panose="00000900000000000000"/>
      <p:regular r:id="rId30"/>
    </p:embeddedFont>
    <p:embeddedFont>
      <p:font typeface="Open Sans" charset="1" panose="020B0606030504020204"/>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fonts/font27.fntdata" Type="http://schemas.openxmlformats.org/officeDocument/2006/relationships/font"/><Relationship Id="rId28" Target="fonts/font28.fntdata" Type="http://schemas.openxmlformats.org/officeDocument/2006/relationships/font"/><Relationship Id="rId29" Target="fonts/font29.fntdata" Type="http://schemas.openxmlformats.org/officeDocument/2006/relationships/font"/><Relationship Id="rId3" Target="viewProps.xml" Type="http://schemas.openxmlformats.org/officeDocument/2006/relationships/viewProps"/><Relationship Id="rId30" Target="fonts/font30.fntdata" Type="http://schemas.openxmlformats.org/officeDocument/2006/relationships/font"/><Relationship Id="rId31" Target="fonts/font31.fntdata" Type="http://schemas.openxmlformats.org/officeDocument/2006/relationships/font"/><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 Id="rId8" Target="../media/image7.png" Type="http://schemas.openxmlformats.org/officeDocument/2006/relationships/image"/><Relationship Id="rId9" Target="../media/image8.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7.png" Type="http://schemas.openxmlformats.org/officeDocument/2006/relationships/image"/><Relationship Id="rId8" Target="../media/image6.png" Type="http://schemas.openxmlformats.org/officeDocument/2006/relationships/image"/><Relationship Id="rId9" Target="../media/image8.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7.png" Type="http://schemas.openxmlformats.org/officeDocument/2006/relationships/image"/><Relationship Id="rId7" Target="../media/image2.png" Type="http://schemas.openxmlformats.org/officeDocument/2006/relationships/image"/><Relationship Id="rId8" Target="../media/image8.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true" flipV="true" rot="-8414361">
            <a:off x="-1867263" y="8575585"/>
            <a:ext cx="5020511" cy="3090752"/>
          </a:xfrm>
          <a:custGeom>
            <a:avLst/>
            <a:gdLst/>
            <a:ahLst/>
            <a:cxnLst/>
            <a:rect r="r" b="b" t="t" l="l"/>
            <a:pathLst>
              <a:path h="3090752" w="5020511">
                <a:moveTo>
                  <a:pt x="5020512" y="3090752"/>
                </a:moveTo>
                <a:lnTo>
                  <a:pt x="0" y="3090752"/>
                </a:lnTo>
                <a:lnTo>
                  <a:pt x="0" y="0"/>
                </a:lnTo>
                <a:lnTo>
                  <a:pt x="5020512" y="0"/>
                </a:lnTo>
                <a:lnTo>
                  <a:pt x="5020512" y="3090752"/>
                </a:lnTo>
                <a:close/>
              </a:path>
            </a:pathLst>
          </a:custGeom>
          <a:blipFill>
            <a:blip r:embed="rId3"/>
            <a:stretch>
              <a:fillRect l="0" t="0" r="0" b="0"/>
            </a:stretch>
          </a:blipFill>
        </p:spPr>
      </p:sp>
      <p:sp>
        <p:nvSpPr>
          <p:cNvPr name="Freeform 4" id="4"/>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4"/>
            <a:stretch>
              <a:fillRect l="0" t="0" r="0" b="0"/>
            </a:stretch>
          </a:blipFill>
        </p:spPr>
      </p:sp>
      <p:sp>
        <p:nvSpPr>
          <p:cNvPr name="Freeform 5" id="5"/>
          <p:cNvSpPr/>
          <p:nvPr/>
        </p:nvSpPr>
        <p:spPr>
          <a:xfrm flipH="false" flipV="false" rot="0">
            <a:off x="1028700" y="1560767"/>
            <a:ext cx="16230600" cy="7222617"/>
          </a:xfrm>
          <a:custGeom>
            <a:avLst/>
            <a:gdLst/>
            <a:ahLst/>
            <a:cxnLst/>
            <a:rect r="r" b="b" t="t" l="l"/>
            <a:pathLst>
              <a:path h="7222617" w="16230600">
                <a:moveTo>
                  <a:pt x="0" y="0"/>
                </a:moveTo>
                <a:lnTo>
                  <a:pt x="16230600" y="0"/>
                </a:lnTo>
                <a:lnTo>
                  <a:pt x="16230600" y="7222617"/>
                </a:lnTo>
                <a:lnTo>
                  <a:pt x="0" y="7222617"/>
                </a:lnTo>
                <a:lnTo>
                  <a:pt x="0" y="0"/>
                </a:lnTo>
                <a:close/>
              </a:path>
            </a:pathLst>
          </a:custGeom>
          <a:blipFill>
            <a:blip r:embed="rId5"/>
            <a:stretch>
              <a:fillRect l="0" t="0" r="0" b="0"/>
            </a:stretch>
          </a:blipFill>
        </p:spPr>
      </p:sp>
      <p:sp>
        <p:nvSpPr>
          <p:cNvPr name="Freeform 6" id="6"/>
          <p:cNvSpPr/>
          <p:nvPr/>
        </p:nvSpPr>
        <p:spPr>
          <a:xfrm flipH="true" flipV="false" rot="-1942618">
            <a:off x="-2216403" y="-2366974"/>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6"/>
            <a:stretch>
              <a:fillRect l="0" t="0" r="0" b="0"/>
            </a:stretch>
          </a:blipFill>
        </p:spPr>
      </p:sp>
      <p:sp>
        <p:nvSpPr>
          <p:cNvPr name="Freeform 7" id="7"/>
          <p:cNvSpPr/>
          <p:nvPr/>
        </p:nvSpPr>
        <p:spPr>
          <a:xfrm flipH="false" flipV="false" rot="1700313">
            <a:off x="3093988" y="2986650"/>
            <a:ext cx="1601812" cy="1013589"/>
          </a:xfrm>
          <a:custGeom>
            <a:avLst/>
            <a:gdLst/>
            <a:ahLst/>
            <a:cxnLst/>
            <a:rect r="r" b="b" t="t" l="l"/>
            <a:pathLst>
              <a:path h="1013589" w="1601812">
                <a:moveTo>
                  <a:pt x="0" y="0"/>
                </a:moveTo>
                <a:lnTo>
                  <a:pt x="1601812" y="0"/>
                </a:lnTo>
                <a:lnTo>
                  <a:pt x="1601812" y="1013589"/>
                </a:lnTo>
                <a:lnTo>
                  <a:pt x="0" y="1013589"/>
                </a:lnTo>
                <a:lnTo>
                  <a:pt x="0" y="0"/>
                </a:lnTo>
                <a:close/>
              </a:path>
            </a:pathLst>
          </a:custGeom>
          <a:blipFill>
            <a:blip r:embed="rId7"/>
            <a:stretch>
              <a:fillRect l="0" t="0" r="0" b="0"/>
            </a:stretch>
          </a:blipFill>
        </p:spPr>
      </p:sp>
      <p:sp>
        <p:nvSpPr>
          <p:cNvPr name="Freeform 8" id="8"/>
          <p:cNvSpPr/>
          <p:nvPr/>
        </p:nvSpPr>
        <p:spPr>
          <a:xfrm flipH="true" flipV="false" rot="0">
            <a:off x="13564881" y="6454093"/>
            <a:ext cx="6704124" cy="6906721"/>
          </a:xfrm>
          <a:custGeom>
            <a:avLst/>
            <a:gdLst/>
            <a:ahLst/>
            <a:cxnLst/>
            <a:rect r="r" b="b" t="t" l="l"/>
            <a:pathLst>
              <a:path h="6906721" w="6704124">
                <a:moveTo>
                  <a:pt x="6704124" y="0"/>
                </a:moveTo>
                <a:lnTo>
                  <a:pt x="0" y="0"/>
                </a:lnTo>
                <a:lnTo>
                  <a:pt x="0" y="6906720"/>
                </a:lnTo>
                <a:lnTo>
                  <a:pt x="6704124" y="6906720"/>
                </a:lnTo>
                <a:lnTo>
                  <a:pt x="6704124" y="0"/>
                </a:lnTo>
                <a:close/>
              </a:path>
            </a:pathLst>
          </a:custGeom>
          <a:blipFill>
            <a:blip r:embed="rId8"/>
            <a:stretch>
              <a:fillRect l="0" t="0" r="0" b="0"/>
            </a:stretch>
          </a:blipFill>
        </p:spPr>
      </p:sp>
      <p:sp>
        <p:nvSpPr>
          <p:cNvPr name="Freeform 9" id="9"/>
          <p:cNvSpPr/>
          <p:nvPr/>
        </p:nvSpPr>
        <p:spPr>
          <a:xfrm flipH="false" flipV="false" rot="-1097350">
            <a:off x="13745056" y="6398377"/>
            <a:ext cx="2433833" cy="1540073"/>
          </a:xfrm>
          <a:custGeom>
            <a:avLst/>
            <a:gdLst/>
            <a:ahLst/>
            <a:cxnLst/>
            <a:rect r="r" b="b" t="t" l="l"/>
            <a:pathLst>
              <a:path h="1540073" w="2433833">
                <a:moveTo>
                  <a:pt x="0" y="0"/>
                </a:moveTo>
                <a:lnTo>
                  <a:pt x="2433833" y="0"/>
                </a:lnTo>
                <a:lnTo>
                  <a:pt x="2433833" y="1540073"/>
                </a:lnTo>
                <a:lnTo>
                  <a:pt x="0" y="1540073"/>
                </a:lnTo>
                <a:lnTo>
                  <a:pt x="0" y="0"/>
                </a:lnTo>
                <a:close/>
              </a:path>
            </a:pathLst>
          </a:custGeom>
          <a:blipFill>
            <a:blip r:embed="rId7"/>
            <a:stretch>
              <a:fillRect l="0" t="0" r="0" b="0"/>
            </a:stretch>
          </a:blipFill>
        </p:spPr>
      </p:sp>
      <p:sp>
        <p:nvSpPr>
          <p:cNvPr name="Freeform 10" id="10"/>
          <p:cNvSpPr/>
          <p:nvPr/>
        </p:nvSpPr>
        <p:spPr>
          <a:xfrm flipH="false" flipV="false" rot="-9366962">
            <a:off x="14726456" y="-1341146"/>
            <a:ext cx="5020511" cy="3090752"/>
          </a:xfrm>
          <a:custGeom>
            <a:avLst/>
            <a:gdLst/>
            <a:ahLst/>
            <a:cxnLst/>
            <a:rect r="r" b="b" t="t" l="l"/>
            <a:pathLst>
              <a:path h="3090752" w="5020511">
                <a:moveTo>
                  <a:pt x="0" y="0"/>
                </a:moveTo>
                <a:lnTo>
                  <a:pt x="5020511" y="0"/>
                </a:lnTo>
                <a:lnTo>
                  <a:pt x="5020511" y="3090753"/>
                </a:lnTo>
                <a:lnTo>
                  <a:pt x="0" y="3090753"/>
                </a:lnTo>
                <a:lnTo>
                  <a:pt x="0" y="0"/>
                </a:lnTo>
                <a:close/>
              </a:path>
            </a:pathLst>
          </a:custGeom>
          <a:blipFill>
            <a:blip r:embed="rId3"/>
            <a:stretch>
              <a:fillRect l="0" t="0" r="0" b="0"/>
            </a:stretch>
          </a:blipFill>
        </p:spPr>
      </p:sp>
      <p:grpSp>
        <p:nvGrpSpPr>
          <p:cNvPr name="Group 11" id="11"/>
          <p:cNvGrpSpPr/>
          <p:nvPr/>
        </p:nvGrpSpPr>
        <p:grpSpPr>
          <a:xfrm rot="0">
            <a:off x="-1787291" y="-1011510"/>
            <a:ext cx="21862581" cy="6866118"/>
            <a:chOff x="0" y="0"/>
            <a:chExt cx="29150108" cy="9154824"/>
          </a:xfrm>
        </p:grpSpPr>
        <p:sp>
          <p:nvSpPr>
            <p:cNvPr name="Freeform 12" id="12"/>
            <p:cNvSpPr/>
            <p:nvPr/>
          </p:nvSpPr>
          <p:spPr>
            <a:xfrm flipH="true" flipV="false" rot="0">
              <a:off x="0" y="0"/>
              <a:ext cx="7289528" cy="9154824"/>
            </a:xfrm>
            <a:custGeom>
              <a:avLst/>
              <a:gdLst/>
              <a:ahLst/>
              <a:cxnLst/>
              <a:rect r="r" b="b" t="t" l="l"/>
              <a:pathLst>
                <a:path h="9154824" w="7289528">
                  <a:moveTo>
                    <a:pt x="7289528" y="0"/>
                  </a:moveTo>
                  <a:lnTo>
                    <a:pt x="0" y="0"/>
                  </a:lnTo>
                  <a:lnTo>
                    <a:pt x="0" y="9154824"/>
                  </a:lnTo>
                  <a:lnTo>
                    <a:pt x="7289528" y="9154824"/>
                  </a:lnTo>
                  <a:lnTo>
                    <a:pt x="7289528" y="0"/>
                  </a:lnTo>
                  <a:close/>
                </a:path>
              </a:pathLst>
            </a:custGeom>
            <a:blipFill>
              <a:blip r:embed="rId9"/>
              <a:stretch>
                <a:fillRect l="0" t="0" r="0" b="0"/>
              </a:stretch>
            </a:blipFill>
          </p:spPr>
        </p:sp>
        <p:sp>
          <p:nvSpPr>
            <p:cNvPr name="Freeform 13" id="13"/>
            <p:cNvSpPr/>
            <p:nvPr/>
          </p:nvSpPr>
          <p:spPr>
            <a:xfrm flipH="false" flipV="false" rot="0">
              <a:off x="21860580" y="0"/>
              <a:ext cx="7289528" cy="9154824"/>
            </a:xfrm>
            <a:custGeom>
              <a:avLst/>
              <a:gdLst/>
              <a:ahLst/>
              <a:cxnLst/>
              <a:rect r="r" b="b" t="t" l="l"/>
              <a:pathLst>
                <a:path h="9154824" w="7289528">
                  <a:moveTo>
                    <a:pt x="0" y="0"/>
                  </a:moveTo>
                  <a:lnTo>
                    <a:pt x="7289528" y="0"/>
                  </a:lnTo>
                  <a:lnTo>
                    <a:pt x="7289528" y="9154824"/>
                  </a:lnTo>
                  <a:lnTo>
                    <a:pt x="0" y="9154824"/>
                  </a:lnTo>
                  <a:lnTo>
                    <a:pt x="0" y="0"/>
                  </a:lnTo>
                  <a:close/>
                </a:path>
              </a:pathLst>
            </a:custGeom>
            <a:blipFill>
              <a:blip r:embed="rId9"/>
              <a:stretch>
                <a:fillRect l="0" t="0" r="0" b="0"/>
              </a:stretch>
            </a:blipFill>
          </p:spPr>
        </p:sp>
      </p:grpSp>
      <p:sp>
        <p:nvSpPr>
          <p:cNvPr name="TextBox 14" id="14"/>
          <p:cNvSpPr txBox="true"/>
          <p:nvPr/>
        </p:nvSpPr>
        <p:spPr>
          <a:xfrm rot="0">
            <a:off x="2756825" y="6492879"/>
            <a:ext cx="12205148" cy="834602"/>
          </a:xfrm>
          <a:prstGeom prst="rect">
            <a:avLst/>
          </a:prstGeom>
        </p:spPr>
        <p:txBody>
          <a:bodyPr anchor="t" rtlCol="false" tIns="0" lIns="0" bIns="0" rIns="0">
            <a:spAutoFit/>
          </a:bodyPr>
          <a:lstStyle/>
          <a:p>
            <a:pPr algn="ctr">
              <a:lnSpc>
                <a:spcPts val="6719"/>
              </a:lnSpc>
            </a:pPr>
            <a:r>
              <a:rPr lang="en-US" b="true" sz="4800" i="true">
                <a:solidFill>
                  <a:srgbClr val="602A09"/>
                </a:solidFill>
                <a:latin typeface="Amaranth Bold Italics"/>
                <a:ea typeface="Amaranth Bold Italics"/>
                <a:cs typeface="Amaranth Bold Italics"/>
                <a:sym typeface="Amaranth Bold Italics"/>
              </a:rPr>
              <a:t>Dosen pengajar: Bpk.Muhisom,M.Pd.I</a:t>
            </a:r>
          </a:p>
        </p:txBody>
      </p:sp>
      <p:sp>
        <p:nvSpPr>
          <p:cNvPr name="TextBox 15" id="15"/>
          <p:cNvSpPr txBox="true"/>
          <p:nvPr/>
        </p:nvSpPr>
        <p:spPr>
          <a:xfrm rot="0">
            <a:off x="5017489" y="1888511"/>
            <a:ext cx="8253022" cy="951775"/>
          </a:xfrm>
          <a:prstGeom prst="rect">
            <a:avLst/>
          </a:prstGeom>
        </p:spPr>
        <p:txBody>
          <a:bodyPr anchor="t" rtlCol="false" tIns="0" lIns="0" bIns="0" rIns="0">
            <a:spAutoFit/>
          </a:bodyPr>
          <a:lstStyle/>
          <a:p>
            <a:pPr algn="ctr">
              <a:lnSpc>
                <a:spcPts val="7739"/>
              </a:lnSpc>
            </a:pPr>
            <a:r>
              <a:rPr lang="en-US" sz="5528" spc="-110">
                <a:solidFill>
                  <a:srgbClr val="602A09"/>
                </a:solidFill>
                <a:latin typeface="Solway"/>
                <a:ea typeface="Solway"/>
                <a:cs typeface="Solway"/>
                <a:sym typeface="Solway"/>
              </a:rPr>
              <a:t>Kelompok 4</a:t>
            </a:r>
          </a:p>
        </p:txBody>
      </p:sp>
      <p:sp>
        <p:nvSpPr>
          <p:cNvPr name="TextBox 16" id="16"/>
          <p:cNvSpPr txBox="true"/>
          <p:nvPr/>
        </p:nvSpPr>
        <p:spPr>
          <a:xfrm rot="0">
            <a:off x="4243715" y="2918966"/>
            <a:ext cx="9800571" cy="3535126"/>
          </a:xfrm>
          <a:prstGeom prst="rect">
            <a:avLst/>
          </a:prstGeom>
        </p:spPr>
        <p:txBody>
          <a:bodyPr anchor="t" rtlCol="false" tIns="0" lIns="0" bIns="0" rIns="0">
            <a:spAutoFit/>
          </a:bodyPr>
          <a:lstStyle/>
          <a:p>
            <a:pPr algn="ctr">
              <a:lnSpc>
                <a:spcPts val="9221"/>
              </a:lnSpc>
            </a:pPr>
            <a:r>
              <a:rPr lang="en-US" b="true" sz="6586" i="true">
                <a:solidFill>
                  <a:srgbClr val="602A09"/>
                </a:solidFill>
                <a:latin typeface="Amaranth Bold Italics"/>
                <a:ea typeface="Amaranth Bold Italics"/>
                <a:cs typeface="Amaranth Bold Italics"/>
                <a:sym typeface="Amaranth Bold Italics"/>
              </a:rPr>
              <a:t>KONSEP AKIDAH, SYARIAH, DAN AKHLAK DALAM ISLAM</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525727" y="-3433059"/>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207864" y="2450914"/>
            <a:ext cx="15639250" cy="5318497"/>
          </a:xfrm>
          <a:prstGeom prst="rect">
            <a:avLst/>
          </a:prstGeom>
        </p:spPr>
        <p:txBody>
          <a:bodyPr anchor="t" rtlCol="false" tIns="0" lIns="0" bIns="0" rIns="0">
            <a:spAutoFit/>
          </a:bodyPr>
          <a:lstStyle/>
          <a:p>
            <a:pPr algn="l">
              <a:lnSpc>
                <a:spcPts val="4674"/>
              </a:lnSpc>
            </a:pPr>
            <a:r>
              <a:rPr lang="en-US" sz="3338" spc="-66" b="true">
                <a:solidFill>
                  <a:srgbClr val="282D17"/>
                </a:solidFill>
                <a:latin typeface="Solway Bold"/>
                <a:ea typeface="Solway Bold"/>
                <a:cs typeface="Solway Bold"/>
                <a:sym typeface="Solway Bold"/>
              </a:rPr>
              <a:t>2. Keterkaitan antar kaidah, syariah, </a:t>
            </a:r>
            <a:r>
              <a:rPr lang="en-US" sz="3338" spc="-66" b="true">
                <a:solidFill>
                  <a:srgbClr val="282D17"/>
                </a:solidFill>
                <a:latin typeface="Solway Bold"/>
                <a:ea typeface="Solway Bold"/>
                <a:cs typeface="Solway Bold"/>
                <a:sym typeface="Solway Bold"/>
              </a:rPr>
              <a:t>dan ahlak dalam kehidupan seorang muslim</a:t>
            </a:r>
          </a:p>
          <a:p>
            <a:pPr algn="l">
              <a:lnSpc>
                <a:spcPts val="4674"/>
              </a:lnSpc>
            </a:pPr>
            <a:r>
              <a:rPr lang="en-US" sz="3338" spc="-66">
                <a:solidFill>
                  <a:srgbClr val="282D17"/>
                </a:solidFill>
                <a:latin typeface="Solway"/>
                <a:ea typeface="Solway"/>
                <a:cs typeface="Solway"/>
                <a:sym typeface="Solway"/>
              </a:rPr>
              <a:t>1. Akidah sebagai pondasi</a:t>
            </a:r>
          </a:p>
          <a:p>
            <a:pPr algn="l">
              <a:lnSpc>
                <a:spcPts val="4674"/>
              </a:lnSpc>
            </a:pPr>
            <a:r>
              <a:rPr lang="en-US" sz="3338" spc="-66">
                <a:solidFill>
                  <a:srgbClr val="282D17"/>
                </a:solidFill>
                <a:latin typeface="Solway"/>
                <a:ea typeface="Solway"/>
                <a:cs typeface="Solway"/>
                <a:sym typeface="Solway"/>
              </a:rPr>
              <a:t>Akidah adalah dasar keyakinan seorang muslim kepada ALLAH SWT, malaikat, kitab rusul, hari akhir, serta qadha dan qadar. Akidah yang bener melahirkan keyakinan yang kuat, sehingga seorang muslim memiliki orientasi hidup yang jelas, hanya beribadah dan mengabdi kepada ALLAH SWT. Tanpa akidah yang kokoh, Syariah akan kehilangan makna, dan ahlak mulai goyah.</a:t>
            </a:r>
          </a:p>
          <a:p>
            <a:pPr algn="l">
              <a:lnSpc>
                <a:spcPts val="4674"/>
              </a:lnSpc>
            </a:pPr>
          </a:p>
        </p:txBody>
      </p:sp>
    </p:spTree>
  </p:cSld>
  <p:clrMapOvr>
    <a:masterClrMapping/>
  </p:clrMapOvr>
  <p:transition spd="fast">
    <p:fade/>
  </p:transition>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592245" y="-2013184"/>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207864" y="2491251"/>
            <a:ext cx="19028527" cy="6767049"/>
          </a:xfrm>
          <a:prstGeom prst="rect">
            <a:avLst/>
          </a:prstGeom>
        </p:spPr>
        <p:txBody>
          <a:bodyPr anchor="t" rtlCol="false" tIns="0" lIns="0" bIns="0" rIns="0">
            <a:spAutoFit/>
          </a:bodyPr>
          <a:lstStyle/>
          <a:p>
            <a:pPr algn="just">
              <a:lnSpc>
                <a:spcPts val="4894"/>
              </a:lnSpc>
            </a:pPr>
            <a:r>
              <a:rPr lang="en-US" sz="3495" spc="-69">
                <a:solidFill>
                  <a:srgbClr val="282D17"/>
                </a:solidFill>
                <a:latin typeface="Solway"/>
                <a:ea typeface="Solway"/>
                <a:cs typeface="Solway"/>
                <a:sym typeface="Solway"/>
              </a:rPr>
              <a:t>2. Syariah Sebagai pedoman hidup</a:t>
            </a:r>
          </a:p>
          <a:p>
            <a:pPr algn="just">
              <a:lnSpc>
                <a:spcPts val="4894"/>
              </a:lnSpc>
            </a:pPr>
            <a:r>
              <a:rPr lang="en-US" sz="3495" spc="-69">
                <a:solidFill>
                  <a:srgbClr val="282D17"/>
                </a:solidFill>
                <a:latin typeface="Solway"/>
                <a:ea typeface="Solway"/>
                <a:cs typeface="Solway"/>
                <a:sym typeface="Solway"/>
              </a:rPr>
              <a:t>Syariah adalah aturan Allah yang m</a:t>
            </a:r>
            <a:r>
              <a:rPr lang="en-US" sz="3495" spc="-69">
                <a:solidFill>
                  <a:srgbClr val="282D17"/>
                </a:solidFill>
                <a:latin typeface="Solway"/>
                <a:ea typeface="Solway"/>
                <a:cs typeface="Solway"/>
                <a:sym typeface="Solway"/>
              </a:rPr>
              <a:t>engatur hubungan manusia dengan Allah (ibadah) </a:t>
            </a:r>
          </a:p>
          <a:p>
            <a:pPr algn="just">
              <a:lnSpc>
                <a:spcPts val="4894"/>
              </a:lnSpc>
            </a:pPr>
            <a:r>
              <a:rPr lang="en-US" sz="3495" spc="-69">
                <a:solidFill>
                  <a:srgbClr val="282D17"/>
                </a:solidFill>
                <a:latin typeface="Solway"/>
                <a:ea typeface="Solway"/>
                <a:cs typeface="Solway"/>
                <a:sym typeface="Solway"/>
              </a:rPr>
              <a:t>dan dengan sesama serta lingkungannya (muamalah). Syariah berfungsi sebagai </a:t>
            </a:r>
          </a:p>
          <a:p>
            <a:pPr algn="just">
              <a:lnSpc>
                <a:spcPts val="4894"/>
              </a:lnSpc>
            </a:pPr>
            <a:r>
              <a:rPr lang="en-US" sz="3495" spc="-69">
                <a:solidFill>
                  <a:srgbClr val="282D17"/>
                </a:solidFill>
                <a:latin typeface="Solway"/>
                <a:ea typeface="Solway"/>
                <a:cs typeface="Solway"/>
                <a:sym typeface="Solway"/>
              </a:rPr>
              <a:t>implementasi praktis dari akidah. Keyakinan kepada Allah menuntun seorang Muslim </a:t>
            </a:r>
          </a:p>
          <a:p>
            <a:pPr algn="just">
              <a:lnSpc>
                <a:spcPts val="4894"/>
              </a:lnSpc>
            </a:pPr>
            <a:r>
              <a:rPr lang="en-US" sz="3495" spc="-69">
                <a:solidFill>
                  <a:srgbClr val="282D17"/>
                </a:solidFill>
                <a:latin typeface="Solway"/>
                <a:ea typeface="Solway"/>
                <a:cs typeface="Solway"/>
                <a:sym typeface="Solway"/>
              </a:rPr>
              <a:t>untuk m</a:t>
            </a:r>
            <a:r>
              <a:rPr lang="en-US" sz="3495" spc="-69">
                <a:solidFill>
                  <a:srgbClr val="282D17"/>
                </a:solidFill>
                <a:latin typeface="Solway"/>
                <a:ea typeface="Solway"/>
                <a:cs typeface="Solway"/>
                <a:sym typeface="Solway"/>
              </a:rPr>
              <a:t>elaksanakan ibadah seperti shalat, puasa, zakat, dan menjauhi yang </a:t>
            </a:r>
          </a:p>
          <a:p>
            <a:pPr algn="just">
              <a:lnSpc>
                <a:spcPts val="4894"/>
              </a:lnSpc>
            </a:pPr>
            <a:r>
              <a:rPr lang="en-US" sz="3495" spc="-69">
                <a:solidFill>
                  <a:srgbClr val="282D17"/>
                </a:solidFill>
                <a:latin typeface="Solway"/>
                <a:ea typeface="Solway"/>
                <a:cs typeface="Solway"/>
                <a:sym typeface="Solway"/>
              </a:rPr>
              <a:t>diharamkan. Syariah juga melahirkan keteraturan dalam kehidupan sosial, sehingga </a:t>
            </a:r>
          </a:p>
          <a:p>
            <a:pPr algn="just">
              <a:lnSpc>
                <a:spcPts val="4894"/>
              </a:lnSpc>
            </a:pPr>
            <a:r>
              <a:rPr lang="en-US" sz="3495" spc="-69">
                <a:solidFill>
                  <a:srgbClr val="282D17"/>
                </a:solidFill>
                <a:latin typeface="Solway"/>
                <a:ea typeface="Solway"/>
                <a:cs typeface="Solway"/>
                <a:sym typeface="Solway"/>
              </a:rPr>
              <a:t>tercipta keadilan dan kesejahteraan.</a:t>
            </a:r>
          </a:p>
          <a:p>
            <a:pPr algn="ctr">
              <a:lnSpc>
                <a:spcPts val="4894"/>
              </a:lnSpc>
            </a:pPr>
          </a:p>
          <a:p>
            <a:pPr algn="ctr">
              <a:lnSpc>
                <a:spcPts val="4894"/>
              </a:lnSpc>
            </a:pPr>
          </a:p>
          <a:p>
            <a:pPr algn="ctr">
              <a:lnSpc>
                <a:spcPts val="4894"/>
              </a:lnSpc>
            </a:pPr>
          </a:p>
          <a:p>
            <a:pPr algn="ctr">
              <a:lnSpc>
                <a:spcPts val="4894"/>
              </a:lnSpc>
            </a:pPr>
          </a:p>
        </p:txBody>
      </p:sp>
    </p:spTree>
  </p:cSld>
  <p:clrMapOvr>
    <a:masterClrMapping/>
  </p:clrMapOvr>
  <p:transition spd="fast">
    <p:fade/>
  </p:transition>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1887681" y="-3705013"/>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849720" y="-3705013"/>
            <a:ext cx="5467146" cy="6866118"/>
          </a:xfrm>
          <a:custGeom>
            <a:avLst/>
            <a:gdLst/>
            <a:ahLst/>
            <a:cxnLst/>
            <a:rect r="r" b="b" t="t" l="l"/>
            <a:pathLst>
              <a:path h="6866118" w="5467146">
                <a:moveTo>
                  <a:pt x="0" y="0"/>
                </a:moveTo>
                <a:lnTo>
                  <a:pt x="5467147" y="0"/>
                </a:lnTo>
                <a:lnTo>
                  <a:pt x="5467147"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463814" y="1835264"/>
            <a:ext cx="17360372" cy="5981065"/>
          </a:xfrm>
          <a:prstGeom prst="rect">
            <a:avLst/>
          </a:prstGeom>
        </p:spPr>
        <p:txBody>
          <a:bodyPr anchor="t" rtlCol="false" tIns="0" lIns="0" bIns="0" rIns="0">
            <a:spAutoFit/>
          </a:bodyPr>
          <a:lstStyle/>
          <a:p>
            <a:pPr algn="l">
              <a:lnSpc>
                <a:spcPts val="4759"/>
              </a:lnSpc>
            </a:pPr>
            <a:r>
              <a:rPr lang="en-US" sz="3399">
                <a:solidFill>
                  <a:srgbClr val="000000"/>
                </a:solidFill>
                <a:latin typeface="Open Sans"/>
                <a:ea typeface="Open Sans"/>
                <a:cs typeface="Open Sans"/>
                <a:sym typeface="Open Sans"/>
              </a:rPr>
              <a:t>3. Ahlak</a:t>
            </a:r>
          </a:p>
          <a:p>
            <a:pPr algn="l">
              <a:lnSpc>
                <a:spcPts val="4759"/>
              </a:lnSpc>
            </a:pPr>
            <a:r>
              <a:rPr lang="en-US" sz="3399">
                <a:solidFill>
                  <a:srgbClr val="000000"/>
                </a:solidFill>
                <a:latin typeface="Open Sans"/>
                <a:ea typeface="Open Sans"/>
                <a:cs typeface="Open Sans"/>
                <a:sym typeface="Open Sans"/>
              </a:rPr>
              <a:t>sebagai Buah Iman dan Syariah Akhlak adalah cerminan dari akidah yang benar dan </a:t>
            </a:r>
          </a:p>
          <a:p>
            <a:pPr algn="l">
              <a:lnSpc>
                <a:spcPts val="4759"/>
              </a:lnSpc>
            </a:pPr>
            <a:r>
              <a:rPr lang="en-US" sz="3399">
                <a:solidFill>
                  <a:srgbClr val="000000"/>
                </a:solidFill>
                <a:latin typeface="Open Sans"/>
                <a:ea typeface="Open Sans"/>
                <a:cs typeface="Open Sans"/>
                <a:sym typeface="Open Sans"/>
              </a:rPr>
              <a:t>syariah yang dijalankan dengan ikhlas. Keterpaduan Ketiganya Akidah → Syariah → </a:t>
            </a:r>
          </a:p>
          <a:p>
            <a:pPr algn="l">
              <a:lnSpc>
                <a:spcPts val="4759"/>
              </a:lnSpc>
            </a:pPr>
            <a:r>
              <a:rPr lang="en-US" sz="3399">
                <a:solidFill>
                  <a:srgbClr val="000000"/>
                </a:solidFill>
                <a:latin typeface="Open Sans"/>
                <a:ea typeface="Open Sans"/>
                <a:cs typeface="Open Sans"/>
                <a:sym typeface="Open Sans"/>
              </a:rPr>
              <a:t>Akhlak: Akidah yang benar menumbuhkan ketaatan dalam menjalankan syariah, dan </a:t>
            </a:r>
          </a:p>
          <a:p>
            <a:pPr algn="l">
              <a:lnSpc>
                <a:spcPts val="4759"/>
              </a:lnSpc>
            </a:pPr>
            <a:r>
              <a:rPr lang="en-US" sz="3399">
                <a:solidFill>
                  <a:srgbClr val="000000"/>
                </a:solidFill>
                <a:latin typeface="Open Sans"/>
                <a:ea typeface="Open Sans"/>
                <a:cs typeface="Open Sans"/>
                <a:sym typeface="Open Sans"/>
              </a:rPr>
              <a:t>ketaatan itu melahirkan akhlak mulia. Ketiganya membentuk kesatuan utuh: iman </a:t>
            </a:r>
          </a:p>
          <a:p>
            <a:pPr algn="l">
              <a:lnSpc>
                <a:spcPts val="4759"/>
              </a:lnSpc>
            </a:pPr>
            <a:r>
              <a:rPr lang="en-US" sz="3399">
                <a:solidFill>
                  <a:srgbClr val="000000"/>
                </a:solidFill>
                <a:latin typeface="Open Sans"/>
                <a:ea typeface="Open Sans"/>
                <a:cs typeface="Open Sans"/>
                <a:sym typeface="Open Sans"/>
              </a:rPr>
              <a:t>(akidah) memberikan dasar, Islam (syariah) memberikan aturan, dan ihsan (akhlak) </a:t>
            </a:r>
          </a:p>
          <a:p>
            <a:pPr algn="l">
              <a:lnSpc>
                <a:spcPts val="4759"/>
              </a:lnSpc>
            </a:pPr>
            <a:r>
              <a:rPr lang="en-US" sz="3399">
                <a:solidFill>
                  <a:srgbClr val="000000"/>
                </a:solidFill>
                <a:latin typeface="Open Sans"/>
                <a:ea typeface="Open Sans"/>
                <a:cs typeface="Open Sans"/>
                <a:sym typeface="Open Sans"/>
              </a:rPr>
              <a:t>menjadi wujud keindahan dalam amal perbuatan. Jika salah satu hilang, kehidupan </a:t>
            </a:r>
          </a:p>
          <a:p>
            <a:pPr algn="l">
              <a:lnSpc>
                <a:spcPts val="4759"/>
              </a:lnSpc>
            </a:pPr>
            <a:r>
              <a:rPr lang="en-US" sz="3399">
                <a:solidFill>
                  <a:srgbClr val="000000"/>
                </a:solidFill>
                <a:latin typeface="Open Sans"/>
                <a:ea typeface="Open Sans"/>
                <a:cs typeface="Open Sans"/>
                <a:sym typeface="Open Sans"/>
              </a:rPr>
              <a:t>seorang Muslim menjadi timpang. Misalnya: Akidah tanpa syariah → iman tanpa amal. </a:t>
            </a:r>
          </a:p>
          <a:p>
            <a:pPr algn="l">
              <a:lnSpc>
                <a:spcPts val="4759"/>
              </a:lnSpc>
            </a:pPr>
            <a:r>
              <a:rPr lang="en-US" sz="3399">
                <a:solidFill>
                  <a:srgbClr val="000000"/>
                </a:solidFill>
                <a:latin typeface="Open Sans"/>
                <a:ea typeface="Open Sans"/>
                <a:cs typeface="Open Sans"/>
                <a:sym typeface="Open Sans"/>
              </a:rPr>
              <a:t>Syariah tanpa akidah → amal tanpa dasar keimanan. Akidah dan syariah tanpa akhlak</a:t>
            </a:r>
          </a:p>
          <a:p>
            <a:pPr algn="l">
              <a:lnSpc>
                <a:spcPts val="4759"/>
              </a:lnSpc>
            </a:pPr>
            <a:r>
              <a:rPr lang="en-US" sz="3399">
                <a:solidFill>
                  <a:srgbClr val="000000"/>
                </a:solidFill>
                <a:latin typeface="Open Sans"/>
                <a:ea typeface="Open Sans"/>
                <a:cs typeface="Open Sans"/>
                <a:sym typeface="Open Sans"/>
              </a:rPr>
              <a:t>→ iman dan ibadah yang tidak membekas pada perilaku.</a:t>
            </a:r>
          </a:p>
        </p:txBody>
      </p:sp>
    </p:spTree>
  </p:cSld>
  <p:clrMapOvr>
    <a:masterClrMapping/>
  </p:clrMapOvr>
  <p:transition spd="fast">
    <p:fade/>
  </p:transition>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849720" y="-3209750"/>
            <a:ext cx="5467146" cy="6866118"/>
          </a:xfrm>
          <a:custGeom>
            <a:avLst/>
            <a:gdLst/>
            <a:ahLst/>
            <a:cxnLst/>
            <a:rect r="r" b="b" t="t" l="l"/>
            <a:pathLst>
              <a:path h="6866118" w="5467146">
                <a:moveTo>
                  <a:pt x="0" y="0"/>
                </a:moveTo>
                <a:lnTo>
                  <a:pt x="5467147" y="0"/>
                </a:lnTo>
                <a:lnTo>
                  <a:pt x="5467147"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399175" y="1856775"/>
            <a:ext cx="17680961" cy="7434223"/>
          </a:xfrm>
          <a:prstGeom prst="rect">
            <a:avLst/>
          </a:prstGeom>
        </p:spPr>
        <p:txBody>
          <a:bodyPr anchor="t" rtlCol="false" tIns="0" lIns="0" bIns="0" rIns="0">
            <a:spAutoFit/>
          </a:bodyPr>
          <a:lstStyle/>
          <a:p>
            <a:pPr algn="l">
              <a:lnSpc>
                <a:spcPts val="6564"/>
              </a:lnSpc>
            </a:pPr>
            <a:r>
              <a:rPr lang="en-US" sz="4689" spc="-93" b="true">
                <a:solidFill>
                  <a:srgbClr val="282D17"/>
                </a:solidFill>
                <a:latin typeface="Solway Bold"/>
                <a:ea typeface="Solway Bold"/>
                <a:cs typeface="Solway Bold"/>
                <a:sym typeface="Solway Bold"/>
              </a:rPr>
              <a:t>3. penerapan akidah, syariah, dan a</a:t>
            </a:r>
            <a:r>
              <a:rPr lang="en-US" sz="4689" spc="-93" b="true">
                <a:solidFill>
                  <a:srgbClr val="282D17"/>
                </a:solidFill>
                <a:latin typeface="Solway Bold"/>
                <a:ea typeface="Solway Bold"/>
                <a:cs typeface="Solway Bold"/>
                <a:sym typeface="Solway Bold"/>
              </a:rPr>
              <a:t>hlak dalam kehidupan sehari hari diera modern</a:t>
            </a:r>
          </a:p>
          <a:p>
            <a:pPr algn="l">
              <a:lnSpc>
                <a:spcPts val="6564"/>
              </a:lnSpc>
            </a:pPr>
            <a:r>
              <a:rPr lang="en-US" sz="4689" spc="-93">
                <a:solidFill>
                  <a:srgbClr val="282D17"/>
                </a:solidFill>
                <a:latin typeface="Solway"/>
                <a:ea typeface="Solway"/>
                <a:cs typeface="Solway"/>
                <a:sym typeface="Solway"/>
              </a:rPr>
              <a:t>1. Penerapan Akidah Akidah adalah fondasi keimanan seorang Muslim. Di era modern </a:t>
            </a:r>
          </a:p>
          <a:p>
            <a:pPr algn="l">
              <a:lnSpc>
                <a:spcPts val="6564"/>
              </a:lnSpc>
            </a:pPr>
            <a:r>
              <a:rPr lang="en-US" sz="4689" spc="-93">
                <a:solidFill>
                  <a:srgbClr val="282D17"/>
                </a:solidFill>
                <a:latin typeface="Solway"/>
                <a:ea typeface="Solway"/>
                <a:cs typeface="Solway"/>
                <a:sym typeface="Solway"/>
              </a:rPr>
              <a:t>yang penuh dengan tantangan globalisasi, sekularisasi, dan pengaruh teknologi, </a:t>
            </a:r>
          </a:p>
          <a:p>
            <a:pPr algn="l">
              <a:lnSpc>
                <a:spcPts val="6564"/>
              </a:lnSpc>
            </a:pPr>
            <a:r>
              <a:rPr lang="en-US" sz="4689" spc="-93">
                <a:solidFill>
                  <a:srgbClr val="282D17"/>
                </a:solidFill>
                <a:latin typeface="Solway"/>
                <a:ea typeface="Solway"/>
                <a:cs typeface="Solway"/>
                <a:sym typeface="Solway"/>
              </a:rPr>
              <a:t>penerapan akidah menjadi sangat penting agar seorang Muslim tetap memiliki </a:t>
            </a:r>
          </a:p>
          <a:p>
            <a:pPr algn="l">
              <a:lnSpc>
                <a:spcPts val="6564"/>
              </a:lnSpc>
            </a:pPr>
            <a:r>
              <a:rPr lang="en-US" sz="4689" spc="-93">
                <a:solidFill>
                  <a:srgbClr val="282D17"/>
                </a:solidFill>
                <a:latin typeface="Solway"/>
                <a:ea typeface="Solway"/>
                <a:cs typeface="Solway"/>
                <a:sym typeface="Solway"/>
              </a:rPr>
              <a:t>keyakinan yang kokoh</a:t>
            </a:r>
          </a:p>
        </p:txBody>
      </p:sp>
    </p:spTree>
  </p:cSld>
  <p:clrMapOvr>
    <a:masterClrMapping/>
  </p:clrMapOvr>
  <p:transition spd="fast">
    <p:fade/>
  </p:transition>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772962"/>
            <a:ext cx="19600809" cy="9514038"/>
          </a:xfrm>
          <a:custGeom>
            <a:avLst/>
            <a:gdLst/>
            <a:ahLst/>
            <a:cxnLst/>
            <a:rect r="r" b="b" t="t" l="l"/>
            <a:pathLst>
              <a:path h="9514038" w="19600809">
                <a:moveTo>
                  <a:pt x="0" y="0"/>
                </a:moveTo>
                <a:lnTo>
                  <a:pt x="19600809" y="0"/>
                </a:lnTo>
                <a:lnTo>
                  <a:pt x="19600809" y="9514038"/>
                </a:lnTo>
                <a:lnTo>
                  <a:pt x="0" y="9514038"/>
                </a:lnTo>
                <a:lnTo>
                  <a:pt x="0" y="0"/>
                </a:lnTo>
                <a:close/>
              </a:path>
            </a:pathLst>
          </a:custGeom>
          <a:blipFill>
            <a:blip r:embed="rId4"/>
            <a:stretch>
              <a:fillRect l="-4538" t="0" r="-4538"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1887681" y="-4022212"/>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849720" y="-3433059"/>
            <a:ext cx="5467146" cy="6866118"/>
          </a:xfrm>
          <a:custGeom>
            <a:avLst/>
            <a:gdLst/>
            <a:ahLst/>
            <a:cxnLst/>
            <a:rect r="r" b="b" t="t" l="l"/>
            <a:pathLst>
              <a:path h="6866118" w="5467146">
                <a:moveTo>
                  <a:pt x="0" y="0"/>
                </a:moveTo>
                <a:lnTo>
                  <a:pt x="5467147" y="0"/>
                </a:lnTo>
                <a:lnTo>
                  <a:pt x="5467147"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207864" y="2273594"/>
            <a:ext cx="18444709" cy="5654088"/>
          </a:xfrm>
          <a:prstGeom prst="rect">
            <a:avLst/>
          </a:prstGeom>
        </p:spPr>
        <p:txBody>
          <a:bodyPr anchor="t" rtlCol="false" tIns="0" lIns="0" bIns="0" rIns="0">
            <a:spAutoFit/>
          </a:bodyPr>
          <a:lstStyle/>
          <a:p>
            <a:pPr algn="l">
              <a:lnSpc>
                <a:spcPts val="5003"/>
              </a:lnSpc>
            </a:pPr>
            <a:r>
              <a:rPr lang="en-US" sz="3573" spc="-71">
                <a:solidFill>
                  <a:srgbClr val="282D17"/>
                </a:solidFill>
                <a:latin typeface="Solway"/>
                <a:ea typeface="Solway"/>
                <a:cs typeface="Solway"/>
                <a:sym typeface="Solway"/>
              </a:rPr>
              <a:t>A. Dalam k</a:t>
            </a:r>
            <a:r>
              <a:rPr lang="en-US" sz="3573" spc="-71">
                <a:solidFill>
                  <a:srgbClr val="282D17"/>
                </a:solidFill>
                <a:latin typeface="Solway"/>
                <a:ea typeface="Solway"/>
                <a:cs typeface="Solway"/>
                <a:sym typeface="Solway"/>
              </a:rPr>
              <a:t>ehidupan pribadi: Seorang Muslim meyakini keesaan Allah SWT, selalu </a:t>
            </a:r>
          </a:p>
          <a:p>
            <a:pPr algn="l">
              <a:lnSpc>
                <a:spcPts val="5003"/>
              </a:lnSpc>
            </a:pPr>
            <a:r>
              <a:rPr lang="en-US" sz="3573" spc="-71">
                <a:solidFill>
                  <a:srgbClr val="282D17"/>
                </a:solidFill>
                <a:latin typeface="Solway"/>
                <a:ea typeface="Solway"/>
                <a:cs typeface="Solway"/>
                <a:sym typeface="Solway"/>
              </a:rPr>
              <a:t>beribadah dengan niat ikhlas, serta menjaga hubungan spiritual melalui doa, dzikir, </a:t>
            </a:r>
          </a:p>
          <a:p>
            <a:pPr algn="l">
              <a:lnSpc>
                <a:spcPts val="5003"/>
              </a:lnSpc>
            </a:pPr>
            <a:r>
              <a:rPr lang="en-US" sz="3573" spc="-71">
                <a:solidFill>
                  <a:srgbClr val="282D17"/>
                </a:solidFill>
                <a:latin typeface="Solway"/>
                <a:ea typeface="Solway"/>
                <a:cs typeface="Solway"/>
                <a:sym typeface="Solway"/>
              </a:rPr>
              <a:t>dan tadabbur Al-Qur’an. Keyakinan kepada qadha dan qadar menjadikan Muslim </a:t>
            </a:r>
          </a:p>
          <a:p>
            <a:pPr algn="l">
              <a:lnSpc>
                <a:spcPts val="5003"/>
              </a:lnSpc>
            </a:pPr>
            <a:r>
              <a:rPr lang="en-US" sz="3573" spc="-71">
                <a:solidFill>
                  <a:srgbClr val="282D17"/>
                </a:solidFill>
                <a:latin typeface="Solway"/>
                <a:ea typeface="Solway"/>
                <a:cs typeface="Solway"/>
                <a:sym typeface="Solway"/>
              </a:rPr>
              <a:t>lebih sabar, ikhlas, dan tabah dalam menghadapi berbagai ujian hidup. Dalam </a:t>
            </a:r>
          </a:p>
          <a:p>
            <a:pPr algn="l">
              <a:lnSpc>
                <a:spcPts val="5003"/>
              </a:lnSpc>
            </a:pPr>
            <a:r>
              <a:rPr lang="en-US" sz="3573" spc="-71">
                <a:solidFill>
                  <a:srgbClr val="282D17"/>
                </a:solidFill>
                <a:latin typeface="Solway"/>
                <a:ea typeface="Solway"/>
                <a:cs typeface="Solway"/>
                <a:sym typeface="Solway"/>
              </a:rPr>
              <a:t>menghadapi</a:t>
            </a:r>
          </a:p>
          <a:p>
            <a:pPr algn="l">
              <a:lnSpc>
                <a:spcPts val="5003"/>
              </a:lnSpc>
            </a:pPr>
            <a:r>
              <a:rPr lang="en-US" sz="3573" spc="-71">
                <a:solidFill>
                  <a:srgbClr val="282D17"/>
                </a:solidFill>
                <a:latin typeface="Solway"/>
                <a:ea typeface="Solway"/>
                <a:cs typeface="Solway"/>
                <a:sym typeface="Solway"/>
              </a:rPr>
              <a:t>B. arus modernisasi: Akidah menjadi filter terhadap ideologi-ideologi yang </a:t>
            </a:r>
          </a:p>
          <a:p>
            <a:pPr algn="l">
              <a:lnSpc>
                <a:spcPts val="5003"/>
              </a:lnSpc>
            </a:pPr>
            <a:r>
              <a:rPr lang="en-US" sz="3573" spc="-71">
                <a:solidFill>
                  <a:srgbClr val="282D17"/>
                </a:solidFill>
                <a:latin typeface="Solway"/>
                <a:ea typeface="Solway"/>
                <a:cs typeface="Solway"/>
                <a:sym typeface="Solway"/>
              </a:rPr>
              <a:t>bertentangan dengan Islam, seperti materialisme, hedonisme, dan ateisme. Seorang </a:t>
            </a:r>
          </a:p>
          <a:p>
            <a:pPr algn="l">
              <a:lnSpc>
                <a:spcPts val="5003"/>
              </a:lnSpc>
            </a:pPr>
            <a:r>
              <a:rPr lang="en-US" sz="3573" spc="-71">
                <a:solidFill>
                  <a:srgbClr val="282D17"/>
                </a:solidFill>
                <a:latin typeface="Solway"/>
                <a:ea typeface="Solway"/>
                <a:cs typeface="Solway"/>
                <a:sym typeface="Solway"/>
              </a:rPr>
              <a:t>Muslim yang kuat akidahnya tidak mudah terpengaruh oleh gaya hidup yang </a:t>
            </a:r>
          </a:p>
          <a:p>
            <a:pPr algn="l">
              <a:lnSpc>
                <a:spcPts val="5003"/>
              </a:lnSpc>
            </a:pPr>
            <a:r>
              <a:rPr lang="en-US" sz="3573" spc="-71">
                <a:solidFill>
                  <a:srgbClr val="282D17"/>
                </a:solidFill>
                <a:latin typeface="Solway"/>
                <a:ea typeface="Solway"/>
                <a:cs typeface="Solway"/>
                <a:sym typeface="Solway"/>
              </a:rPr>
              <a:t>menyimpang</a:t>
            </a:r>
          </a:p>
        </p:txBody>
      </p:sp>
    </p:spTree>
  </p:cSld>
  <p:clrMapOvr>
    <a:masterClrMapping/>
  </p:clrMapOvr>
  <p:transition spd="fast">
    <p:fade/>
  </p:transition>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772962"/>
            <a:ext cx="19600809" cy="9514038"/>
          </a:xfrm>
          <a:custGeom>
            <a:avLst/>
            <a:gdLst/>
            <a:ahLst/>
            <a:cxnLst/>
            <a:rect r="r" b="b" t="t" l="l"/>
            <a:pathLst>
              <a:path h="9514038" w="19600809">
                <a:moveTo>
                  <a:pt x="0" y="0"/>
                </a:moveTo>
                <a:lnTo>
                  <a:pt x="19600809" y="0"/>
                </a:lnTo>
                <a:lnTo>
                  <a:pt x="19600809" y="9514038"/>
                </a:lnTo>
                <a:lnTo>
                  <a:pt x="0" y="9514038"/>
                </a:lnTo>
                <a:lnTo>
                  <a:pt x="0" y="0"/>
                </a:lnTo>
                <a:close/>
              </a:path>
            </a:pathLst>
          </a:custGeom>
          <a:blipFill>
            <a:blip r:embed="rId4"/>
            <a:stretch>
              <a:fillRect l="-4538" t="0" r="-4538"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1887681" y="-4022212"/>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849720" y="-3433059"/>
            <a:ext cx="5467146" cy="6866118"/>
          </a:xfrm>
          <a:custGeom>
            <a:avLst/>
            <a:gdLst/>
            <a:ahLst/>
            <a:cxnLst/>
            <a:rect r="r" b="b" t="t" l="l"/>
            <a:pathLst>
              <a:path h="6866118" w="5467146">
                <a:moveTo>
                  <a:pt x="0" y="0"/>
                </a:moveTo>
                <a:lnTo>
                  <a:pt x="5467147" y="0"/>
                </a:lnTo>
                <a:lnTo>
                  <a:pt x="5467147"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1028700" y="2292763"/>
            <a:ext cx="16230600" cy="5014168"/>
          </a:xfrm>
          <a:prstGeom prst="rect">
            <a:avLst/>
          </a:prstGeom>
        </p:spPr>
        <p:txBody>
          <a:bodyPr anchor="t" rtlCol="false" tIns="0" lIns="0" bIns="0" rIns="0">
            <a:spAutoFit/>
          </a:bodyPr>
          <a:lstStyle/>
          <a:p>
            <a:pPr algn="l">
              <a:lnSpc>
                <a:spcPts val="8029"/>
              </a:lnSpc>
            </a:pPr>
            <a:r>
              <a:rPr lang="en-US" sz="5735" spc="-114">
                <a:solidFill>
                  <a:srgbClr val="282D17"/>
                </a:solidFill>
                <a:latin typeface="Solway"/>
                <a:ea typeface="Solway"/>
                <a:cs typeface="Solway"/>
                <a:sym typeface="Solway"/>
              </a:rPr>
              <a:t>C. Dalam bermasyarakat: Akidah mendorong setiap Muslim untuk yakin bahwa </a:t>
            </a:r>
            <a:r>
              <a:rPr lang="en-US" sz="5735" spc="-114">
                <a:solidFill>
                  <a:srgbClr val="282D17"/>
                </a:solidFill>
                <a:latin typeface="Solway"/>
                <a:ea typeface="Solway"/>
                <a:cs typeface="Solway"/>
                <a:sym typeface="Solway"/>
              </a:rPr>
              <a:t>keadilan dan kebaikan akan berbuah pahala di sisi Allah, sehingga lahir semangat </a:t>
            </a:r>
          </a:p>
          <a:p>
            <a:pPr algn="l">
              <a:lnSpc>
                <a:spcPts val="8029"/>
              </a:lnSpc>
            </a:pPr>
            <a:r>
              <a:rPr lang="en-US" sz="5735" spc="-114">
                <a:solidFill>
                  <a:srgbClr val="282D17"/>
                </a:solidFill>
                <a:latin typeface="Solway"/>
                <a:ea typeface="Solway"/>
                <a:cs typeface="Solway"/>
                <a:sym typeface="Solway"/>
              </a:rPr>
              <a:t>amar ma’ruf nahi munkar</a:t>
            </a:r>
          </a:p>
        </p:txBody>
      </p:sp>
    </p:spTree>
  </p:cSld>
  <p:clrMapOvr>
    <a:masterClrMapping/>
  </p:clrMapOvr>
  <p:transition spd="fast">
    <p:fade/>
  </p:transition>
</p:sld>
</file>

<file path=ppt/slides/slide1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328668" y="7688356"/>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849720" y="-3433059"/>
            <a:ext cx="5467146" cy="6866118"/>
          </a:xfrm>
          <a:custGeom>
            <a:avLst/>
            <a:gdLst/>
            <a:ahLst/>
            <a:cxnLst/>
            <a:rect r="r" b="b" t="t" l="l"/>
            <a:pathLst>
              <a:path h="6866118" w="5467146">
                <a:moveTo>
                  <a:pt x="0" y="0"/>
                </a:moveTo>
                <a:lnTo>
                  <a:pt x="5467147" y="0"/>
                </a:lnTo>
                <a:lnTo>
                  <a:pt x="5467147"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845892" y="2271141"/>
            <a:ext cx="16413408" cy="6665441"/>
          </a:xfrm>
          <a:prstGeom prst="rect">
            <a:avLst/>
          </a:prstGeom>
        </p:spPr>
        <p:txBody>
          <a:bodyPr anchor="t" rtlCol="false" tIns="0" lIns="0" bIns="0" rIns="0">
            <a:spAutoFit/>
          </a:bodyPr>
          <a:lstStyle/>
          <a:p>
            <a:pPr algn="just">
              <a:lnSpc>
                <a:spcPts val="5888"/>
              </a:lnSpc>
            </a:pPr>
            <a:r>
              <a:rPr lang="en-US" sz="4206" spc="-84">
                <a:solidFill>
                  <a:srgbClr val="282D17"/>
                </a:solidFill>
                <a:latin typeface="Solway"/>
                <a:ea typeface="Solway"/>
                <a:cs typeface="Solway"/>
                <a:sym typeface="Solway"/>
              </a:rPr>
              <a:t>2. Penerapan Syariah Syariah adalah pedoman hidup yang mengatur tata cara ibadah </a:t>
            </a:r>
            <a:r>
              <a:rPr lang="en-US" sz="4206" spc="-84">
                <a:solidFill>
                  <a:srgbClr val="282D17"/>
                </a:solidFill>
                <a:latin typeface="Solway"/>
                <a:ea typeface="Solway"/>
                <a:cs typeface="Solway"/>
                <a:sym typeface="Solway"/>
              </a:rPr>
              <a:t>dan muamalah. Dalam kehidupan sehari-hari di era modern, penerapan syariah bisa </a:t>
            </a:r>
          </a:p>
          <a:p>
            <a:pPr algn="l">
              <a:lnSpc>
                <a:spcPts val="5888"/>
              </a:lnSpc>
            </a:pPr>
            <a:r>
              <a:rPr lang="en-US" sz="4206" spc="-84">
                <a:solidFill>
                  <a:srgbClr val="282D17"/>
                </a:solidFill>
                <a:latin typeface="Solway"/>
                <a:ea typeface="Solway"/>
                <a:cs typeface="Solway"/>
                <a:sym typeface="Solway"/>
              </a:rPr>
              <a:t>diwujudkan dalam berbagai aspek:</a:t>
            </a:r>
          </a:p>
          <a:p>
            <a:pPr algn="l">
              <a:lnSpc>
                <a:spcPts val="5888"/>
              </a:lnSpc>
            </a:pPr>
            <a:r>
              <a:rPr lang="en-US" sz="4206" spc="-84">
                <a:solidFill>
                  <a:srgbClr val="282D17"/>
                </a:solidFill>
                <a:latin typeface="Solway"/>
                <a:ea typeface="Solway"/>
                <a:cs typeface="Solway"/>
                <a:sym typeface="Solway"/>
              </a:rPr>
              <a:t>A. Ibadah</a:t>
            </a:r>
          </a:p>
          <a:p>
            <a:pPr algn="l">
              <a:lnSpc>
                <a:spcPts val="5888"/>
              </a:lnSpc>
            </a:pPr>
            <a:r>
              <a:rPr lang="en-US" sz="4206" spc="-84">
                <a:solidFill>
                  <a:srgbClr val="282D17"/>
                </a:solidFill>
                <a:latin typeface="Solway"/>
                <a:ea typeface="Solway"/>
                <a:cs typeface="Solway"/>
                <a:sym typeface="Solway"/>
              </a:rPr>
              <a:t>B. Ekonomi </a:t>
            </a:r>
          </a:p>
          <a:p>
            <a:pPr algn="l">
              <a:lnSpc>
                <a:spcPts val="5888"/>
              </a:lnSpc>
            </a:pPr>
            <a:r>
              <a:rPr lang="en-US" sz="4206" spc="-84">
                <a:solidFill>
                  <a:srgbClr val="282D17"/>
                </a:solidFill>
                <a:latin typeface="Solway"/>
                <a:ea typeface="Solway"/>
                <a:cs typeface="Solway"/>
                <a:sym typeface="Solway"/>
              </a:rPr>
              <a:t>C. Sosial </a:t>
            </a:r>
          </a:p>
          <a:p>
            <a:pPr algn="l">
              <a:lnSpc>
                <a:spcPts val="5888"/>
              </a:lnSpc>
            </a:pPr>
            <a:r>
              <a:rPr lang="en-US" sz="4206" spc="-84">
                <a:solidFill>
                  <a:srgbClr val="282D17"/>
                </a:solidFill>
                <a:latin typeface="Solway"/>
                <a:ea typeface="Solway"/>
                <a:cs typeface="Solway"/>
                <a:sym typeface="Solway"/>
              </a:rPr>
              <a:t>D. Hukum dan etika</a:t>
            </a:r>
          </a:p>
        </p:txBody>
      </p:sp>
    </p:spTree>
  </p:cSld>
  <p:clrMapOvr>
    <a:masterClrMapping/>
  </p:clrMapOvr>
  <p:transition spd="fast">
    <p:fade/>
  </p:transition>
</p:sld>
</file>

<file path=ppt/slides/slide1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328668" y="7688356"/>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525727" y="-3209750"/>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207864" y="2688216"/>
            <a:ext cx="18863225" cy="4331021"/>
          </a:xfrm>
          <a:prstGeom prst="rect">
            <a:avLst/>
          </a:prstGeom>
        </p:spPr>
        <p:txBody>
          <a:bodyPr anchor="t" rtlCol="false" tIns="0" lIns="0" bIns="0" rIns="0">
            <a:spAutoFit/>
          </a:bodyPr>
          <a:lstStyle/>
          <a:p>
            <a:pPr algn="l">
              <a:lnSpc>
                <a:spcPts val="4938"/>
              </a:lnSpc>
            </a:pPr>
            <a:r>
              <a:rPr lang="en-US" sz="3527" spc="-70">
                <a:solidFill>
                  <a:srgbClr val="282D17"/>
                </a:solidFill>
                <a:latin typeface="Solway"/>
                <a:ea typeface="Solway"/>
                <a:cs typeface="Solway"/>
                <a:sym typeface="Solway"/>
              </a:rPr>
              <a:t>3. Penerapan Akhlak Akhlak adalah perwujudan nyata dari akidah dan syariah dalam </a:t>
            </a:r>
          </a:p>
          <a:p>
            <a:pPr algn="l">
              <a:lnSpc>
                <a:spcPts val="4938"/>
              </a:lnSpc>
            </a:pPr>
            <a:r>
              <a:rPr lang="en-US" sz="3527" spc="-70">
                <a:solidFill>
                  <a:srgbClr val="282D17"/>
                </a:solidFill>
                <a:latin typeface="Solway"/>
                <a:ea typeface="Solway"/>
                <a:cs typeface="Solway"/>
                <a:sym typeface="Solway"/>
              </a:rPr>
              <a:t>perilaku sehari-hari. Di era modern yang ditandai dengan kemajuan teknologi, </a:t>
            </a:r>
          </a:p>
          <a:p>
            <a:pPr algn="l">
              <a:lnSpc>
                <a:spcPts val="4938"/>
              </a:lnSpc>
            </a:pPr>
            <a:r>
              <a:rPr lang="en-US" sz="3527" spc="-70">
                <a:solidFill>
                  <a:srgbClr val="282D17"/>
                </a:solidFill>
                <a:latin typeface="Solway"/>
                <a:ea typeface="Solway"/>
                <a:cs typeface="Solway"/>
                <a:sym typeface="Solway"/>
              </a:rPr>
              <a:t>individualisme, dan kompetisi global, akhlak menjadi pilar penting untuk menjaga </a:t>
            </a:r>
          </a:p>
          <a:p>
            <a:pPr algn="l">
              <a:lnSpc>
                <a:spcPts val="4938"/>
              </a:lnSpc>
            </a:pPr>
            <a:r>
              <a:rPr lang="en-US" sz="3527" spc="-70">
                <a:solidFill>
                  <a:srgbClr val="282D17"/>
                </a:solidFill>
                <a:latin typeface="Solway"/>
                <a:ea typeface="Solway"/>
                <a:cs typeface="Solway"/>
                <a:sym typeface="Solway"/>
              </a:rPr>
              <a:t>martabat umat Islam.</a:t>
            </a:r>
          </a:p>
          <a:p>
            <a:pPr algn="l">
              <a:lnSpc>
                <a:spcPts val="4938"/>
              </a:lnSpc>
            </a:pPr>
            <a:r>
              <a:rPr lang="en-US" sz="3527" spc="-70">
                <a:solidFill>
                  <a:srgbClr val="282D17"/>
                </a:solidFill>
                <a:latin typeface="Solway"/>
                <a:ea typeface="Solway"/>
                <a:cs typeface="Solway"/>
                <a:sym typeface="Solway"/>
              </a:rPr>
              <a:t>A. Akhlak kepada Allah SWT: Tunduk, taat, ikhlas, serta selalu bersyukur atas nikmat?Nya. Seorang Muslim modern harus tetap menjadikan Allah sebagai pusat </a:t>
            </a:r>
          </a:p>
          <a:p>
            <a:pPr algn="l">
              <a:lnSpc>
                <a:spcPts val="4938"/>
              </a:lnSpc>
            </a:pPr>
            <a:r>
              <a:rPr lang="en-US" sz="3527" spc="-70">
                <a:solidFill>
                  <a:srgbClr val="282D17"/>
                </a:solidFill>
                <a:latin typeface="Solway"/>
                <a:ea typeface="Solway"/>
                <a:cs typeface="Solway"/>
                <a:sym typeface="Solway"/>
              </a:rPr>
              <a:t>kehidupannya meski sibuk dengan aktivitas dunia.</a:t>
            </a:r>
          </a:p>
        </p:txBody>
      </p:sp>
    </p:spTree>
  </p:cSld>
  <p:clrMapOvr>
    <a:masterClrMapping/>
  </p:clrMapOvr>
  <p:transition spd="fast">
    <p:fade/>
  </p:transition>
</p:sld>
</file>

<file path=ppt/slides/slide1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328668" y="7688356"/>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525727" y="-3209750"/>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207864" y="2697741"/>
            <a:ext cx="17872272" cy="5178411"/>
          </a:xfrm>
          <a:prstGeom prst="rect">
            <a:avLst/>
          </a:prstGeom>
        </p:spPr>
        <p:txBody>
          <a:bodyPr anchor="t" rtlCol="false" tIns="0" lIns="0" bIns="0" rIns="0">
            <a:spAutoFit/>
          </a:bodyPr>
          <a:lstStyle/>
          <a:p>
            <a:pPr algn="l">
              <a:lnSpc>
                <a:spcPts val="5177"/>
              </a:lnSpc>
            </a:pPr>
            <a:r>
              <a:rPr lang="en-US" sz="3698" spc="-73">
                <a:solidFill>
                  <a:srgbClr val="282D17"/>
                </a:solidFill>
                <a:latin typeface="Solway"/>
                <a:ea typeface="Solway"/>
                <a:cs typeface="Solway"/>
                <a:sym typeface="Solway"/>
              </a:rPr>
              <a:t>C. Akhlak kepada sesama manusia: Bersikap jujur, amanah, adil, saling </a:t>
            </a:r>
          </a:p>
          <a:p>
            <a:pPr algn="l">
              <a:lnSpc>
                <a:spcPts val="5177"/>
              </a:lnSpc>
            </a:pPr>
            <a:r>
              <a:rPr lang="en-US" sz="3698" spc="-73">
                <a:solidFill>
                  <a:srgbClr val="282D17"/>
                </a:solidFill>
                <a:latin typeface="Solway"/>
                <a:ea typeface="Solway"/>
                <a:cs typeface="Solway"/>
                <a:sym typeface="Solway"/>
              </a:rPr>
              <a:t>menghormati, menghargai perbedaan, serta peduli kepada fakir miskin. Dalam </a:t>
            </a:r>
          </a:p>
          <a:p>
            <a:pPr algn="l">
              <a:lnSpc>
                <a:spcPts val="5177"/>
              </a:lnSpc>
            </a:pPr>
            <a:r>
              <a:rPr lang="en-US" sz="3698" spc="-73">
                <a:solidFill>
                  <a:srgbClr val="282D17"/>
                </a:solidFill>
                <a:latin typeface="Solway"/>
                <a:ea typeface="Solway"/>
                <a:cs typeface="Solway"/>
                <a:sym typeface="Solway"/>
              </a:rPr>
              <a:t>dunia kerja modern, akhlak terwujud melalui profesionalitas, kerja sama, dan etos </a:t>
            </a:r>
          </a:p>
          <a:p>
            <a:pPr algn="l">
              <a:lnSpc>
                <a:spcPts val="5177"/>
              </a:lnSpc>
            </a:pPr>
            <a:r>
              <a:rPr lang="en-US" sz="3698" spc="-73">
                <a:solidFill>
                  <a:srgbClr val="282D17"/>
                </a:solidFill>
                <a:latin typeface="Solway"/>
                <a:ea typeface="Solway"/>
                <a:cs typeface="Solway"/>
                <a:sym typeface="Solway"/>
              </a:rPr>
              <a:t>kerja yang baik.</a:t>
            </a:r>
          </a:p>
          <a:p>
            <a:pPr algn="l">
              <a:lnSpc>
                <a:spcPts val="5177"/>
              </a:lnSpc>
            </a:pPr>
            <a:r>
              <a:rPr lang="en-US" sz="3698" spc="-73">
                <a:solidFill>
                  <a:srgbClr val="282D17"/>
                </a:solidFill>
                <a:latin typeface="Solway"/>
                <a:ea typeface="Solway"/>
                <a:cs typeface="Solway"/>
                <a:sym typeface="Solway"/>
              </a:rPr>
              <a:t>D. Akhlak kepada lingkungan: Menjaga kelestarian alam, mengurangi polusi, </a:t>
            </a:r>
          </a:p>
          <a:p>
            <a:pPr algn="l">
              <a:lnSpc>
                <a:spcPts val="5177"/>
              </a:lnSpc>
            </a:pPr>
            <a:r>
              <a:rPr lang="en-US" sz="3698" spc="-73">
                <a:solidFill>
                  <a:srgbClr val="282D17"/>
                </a:solidFill>
                <a:latin typeface="Solway"/>
                <a:ea typeface="Solway"/>
                <a:cs typeface="Solway"/>
                <a:sym typeface="Solway"/>
              </a:rPr>
              <a:t>mengelola sampah, serta menggunakan energi secara bijak. Hal ini sejalan dengan </a:t>
            </a:r>
          </a:p>
          <a:p>
            <a:pPr algn="l">
              <a:lnSpc>
                <a:spcPts val="5177"/>
              </a:lnSpc>
            </a:pPr>
            <a:r>
              <a:rPr lang="en-US" sz="3698" spc="-73">
                <a:solidFill>
                  <a:srgbClr val="282D17"/>
                </a:solidFill>
                <a:latin typeface="Solway"/>
                <a:ea typeface="Solway"/>
                <a:cs typeface="Solway"/>
                <a:sym typeface="Solway"/>
              </a:rPr>
              <a:t>konsep Islam sebagai rahmatan lil ‘alamin.</a:t>
            </a:r>
          </a:p>
        </p:txBody>
      </p:sp>
    </p:spTree>
  </p:cSld>
  <p:clrMapOvr>
    <a:masterClrMapping/>
  </p:clrMapOvr>
  <p:transition spd="fast">
    <p:fade/>
  </p:transition>
</p:sld>
</file>

<file path=ppt/slides/slide1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1803190" y="-3480683"/>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690562" y="-3480683"/>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1028700" y="1845674"/>
            <a:ext cx="15888900" cy="6528978"/>
          </a:xfrm>
          <a:prstGeom prst="rect">
            <a:avLst/>
          </a:prstGeom>
        </p:spPr>
        <p:txBody>
          <a:bodyPr anchor="t" rtlCol="false" tIns="0" lIns="0" bIns="0" rIns="0">
            <a:spAutoFit/>
          </a:bodyPr>
          <a:lstStyle/>
          <a:p>
            <a:pPr algn="ctr">
              <a:lnSpc>
                <a:spcPts val="4773"/>
              </a:lnSpc>
            </a:pPr>
            <a:r>
              <a:rPr lang="en-US" sz="3409" spc="-68">
                <a:solidFill>
                  <a:srgbClr val="282D17"/>
                </a:solidFill>
                <a:latin typeface="Solway"/>
                <a:ea typeface="Solway"/>
                <a:cs typeface="Solway"/>
                <a:sym typeface="Solway"/>
              </a:rPr>
              <a:t>Konsep akidah, syariah, dan akhlak memang sangat penting dalam ajaran Islam. Akidah sebagai fondasi keyakinan, syariah sebagai pedoman hidup, dan akhlak sebagai perilaku yang mencerminkan iman dan ketaatan. Ketiga aspek ini saling melengkapi dan tidak dapat dipisahkan untuk membentuk kepribadian Muslim yang seimbang dan berakhlak mulia.</a:t>
            </a:r>
          </a:p>
          <a:p>
            <a:pPr algn="ctr">
              <a:lnSpc>
                <a:spcPts val="4773"/>
              </a:lnSpc>
            </a:pPr>
          </a:p>
          <a:p>
            <a:pPr algn="ctr">
              <a:lnSpc>
                <a:spcPts val="4773"/>
              </a:lnSpc>
            </a:pPr>
            <a:r>
              <a:rPr lang="en-US" sz="3409" spc="-68">
                <a:solidFill>
                  <a:srgbClr val="282D17"/>
                </a:solidFill>
                <a:latin typeface="Solway"/>
                <a:ea typeface="Solway"/>
                <a:cs typeface="Solway"/>
                <a:sym typeface="Solway"/>
              </a:rPr>
              <a:t>Dengan memahami dan menerapkan akidah, syariah, dan akhlak secara seimbang, seorang Muslim dapat menjalani kehidupan dengan harmonis, bermanfaat bagi orang lain, dan menjadi teladan dalam membangun peradaban yang bermartabat. Semoga kita semua dapat memahami dan mengamalkan ketiga aspek ini dalam kehidupan sehari-hari!</a:t>
            </a:r>
          </a:p>
        </p:txBody>
      </p:sp>
      <p:sp>
        <p:nvSpPr>
          <p:cNvPr name="TextBox 12" id="12"/>
          <p:cNvSpPr txBox="true"/>
          <p:nvPr/>
        </p:nvSpPr>
        <p:spPr>
          <a:xfrm rot="0">
            <a:off x="3663956" y="-247649"/>
            <a:ext cx="9791671" cy="1812289"/>
          </a:xfrm>
          <a:prstGeom prst="rect">
            <a:avLst/>
          </a:prstGeom>
        </p:spPr>
        <p:txBody>
          <a:bodyPr anchor="t" rtlCol="false" tIns="0" lIns="0" bIns="0" rIns="0">
            <a:spAutoFit/>
          </a:bodyPr>
          <a:lstStyle/>
          <a:p>
            <a:pPr algn="ctr">
              <a:lnSpc>
                <a:spcPts val="14560"/>
              </a:lnSpc>
            </a:pPr>
            <a:r>
              <a:rPr lang="en-US" b="true" sz="10400" i="true">
                <a:solidFill>
                  <a:srgbClr val="602A09"/>
                </a:solidFill>
                <a:latin typeface="Amaranth Bold Italics"/>
                <a:ea typeface="Amaranth Bold Italics"/>
                <a:cs typeface="Amaranth Bold Italics"/>
                <a:sym typeface="Amaranth Bold Italics"/>
              </a:rPr>
              <a:t>KESIMPULAN</a:t>
            </a:r>
          </a:p>
        </p:txBody>
      </p:sp>
    </p:spTree>
  </p:cSld>
  <p:clrMapOvr>
    <a:masterClrMapping/>
  </p:clrMapOvr>
  <p:transition spd="fast">
    <p:fade/>
  </p:transition>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1803190" y="-2013184"/>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592245" y="-2013184"/>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3289772" y="1584708"/>
            <a:ext cx="11708457" cy="3658658"/>
          </a:xfrm>
          <a:prstGeom prst="rect">
            <a:avLst/>
          </a:prstGeom>
        </p:spPr>
        <p:txBody>
          <a:bodyPr anchor="t" rtlCol="false" tIns="0" lIns="0" bIns="0" rIns="0">
            <a:spAutoFit/>
          </a:bodyPr>
          <a:lstStyle/>
          <a:p>
            <a:pPr algn="ctr">
              <a:lnSpc>
                <a:spcPts val="14560"/>
              </a:lnSpc>
            </a:pPr>
            <a:r>
              <a:rPr lang="en-US" b="true" sz="10400" i="true">
                <a:solidFill>
                  <a:srgbClr val="602A09"/>
                </a:solidFill>
                <a:latin typeface="Amaranth Bold Italics"/>
                <a:ea typeface="Amaranth Bold Italics"/>
                <a:cs typeface="Amaranth Bold Italics"/>
                <a:sym typeface="Amaranth Bold Italics"/>
              </a:rPr>
              <a:t>ANGGOTA : </a:t>
            </a:r>
          </a:p>
          <a:p>
            <a:pPr algn="ctr">
              <a:lnSpc>
                <a:spcPts val="14560"/>
              </a:lnSpc>
            </a:pPr>
          </a:p>
        </p:txBody>
      </p:sp>
      <p:sp>
        <p:nvSpPr>
          <p:cNvPr name="TextBox 12" id="12"/>
          <p:cNvSpPr txBox="true"/>
          <p:nvPr/>
        </p:nvSpPr>
        <p:spPr>
          <a:xfrm rot="0">
            <a:off x="3847148" y="3944592"/>
            <a:ext cx="10593704" cy="3632256"/>
          </a:xfrm>
          <a:prstGeom prst="rect">
            <a:avLst/>
          </a:prstGeom>
        </p:spPr>
        <p:txBody>
          <a:bodyPr anchor="t" rtlCol="false" tIns="0" lIns="0" bIns="0" rIns="0">
            <a:spAutoFit/>
          </a:bodyPr>
          <a:lstStyle/>
          <a:p>
            <a:pPr algn="ctr">
              <a:lnSpc>
                <a:spcPts val="9503"/>
              </a:lnSpc>
            </a:pPr>
            <a:r>
              <a:rPr lang="en-US" b="true" sz="6788" i="true">
                <a:solidFill>
                  <a:srgbClr val="602A09"/>
                </a:solidFill>
                <a:latin typeface="Amaranth Bold Italics"/>
                <a:ea typeface="Amaranth Bold Italics"/>
                <a:cs typeface="Amaranth Bold Italics"/>
                <a:sym typeface="Amaranth Bold Italics"/>
              </a:rPr>
              <a:t>1.AULIA SARI RAMADHANI</a:t>
            </a:r>
          </a:p>
          <a:p>
            <a:pPr algn="ctr">
              <a:lnSpc>
                <a:spcPts val="9503"/>
              </a:lnSpc>
            </a:pPr>
            <a:r>
              <a:rPr lang="en-US" b="true" sz="6788" i="true">
                <a:solidFill>
                  <a:srgbClr val="602A09"/>
                </a:solidFill>
                <a:latin typeface="Amaranth Bold Italics"/>
                <a:ea typeface="Amaranth Bold Italics"/>
                <a:cs typeface="Amaranth Bold Italics"/>
                <a:sym typeface="Amaranth Bold Italics"/>
              </a:rPr>
              <a:t>2.NIKEN DEWI KHOTIJAH</a:t>
            </a:r>
          </a:p>
          <a:p>
            <a:pPr algn="ctr">
              <a:lnSpc>
                <a:spcPts val="9503"/>
              </a:lnSpc>
            </a:pPr>
            <a:r>
              <a:rPr lang="en-US" b="true" sz="6788" i="true">
                <a:solidFill>
                  <a:srgbClr val="602A09"/>
                </a:solidFill>
                <a:latin typeface="Amaranth Bold Italics"/>
                <a:ea typeface="Amaranth Bold Italics"/>
                <a:cs typeface="Amaranth Bold Italics"/>
                <a:sym typeface="Amaranth Bold Italics"/>
              </a:rPr>
              <a:t>3.ERY NOSALIA</a:t>
            </a:r>
          </a:p>
        </p:txBody>
      </p:sp>
    </p:spTree>
  </p:cSld>
  <p:clrMapOvr>
    <a:masterClrMapping/>
  </p:clrMapOvr>
  <p:transition spd="fast">
    <p:fade/>
  </p:transition>
</p:sld>
</file>

<file path=ppt/slides/slide2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1887681" y="-3210491"/>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592245" y="-3210491"/>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1043948" y="2554753"/>
            <a:ext cx="16281869" cy="6091260"/>
          </a:xfrm>
          <a:prstGeom prst="rect">
            <a:avLst/>
          </a:prstGeom>
        </p:spPr>
        <p:txBody>
          <a:bodyPr anchor="t" rtlCol="false" tIns="0" lIns="0" bIns="0" rIns="0">
            <a:spAutoFit/>
          </a:bodyPr>
          <a:lstStyle/>
          <a:p>
            <a:pPr algn="l">
              <a:lnSpc>
                <a:spcPts val="4449"/>
              </a:lnSpc>
            </a:pPr>
            <a:r>
              <a:rPr lang="en-US" sz="3178" spc="-63">
                <a:solidFill>
                  <a:srgbClr val="282D17"/>
                </a:solidFill>
                <a:latin typeface="Solway"/>
                <a:ea typeface="Solway"/>
                <a:cs typeface="Solway"/>
                <a:sym typeface="Solway"/>
              </a:rPr>
              <a:t>Rochim, Muhammad Fatchur, and Moch Tolchah. "Ruang Lingkup Materi Pendidikan </a:t>
            </a:r>
          </a:p>
          <a:p>
            <a:pPr algn="l">
              <a:lnSpc>
                <a:spcPts val="4449"/>
              </a:lnSpc>
            </a:pPr>
            <a:r>
              <a:rPr lang="en-US" sz="3178" spc="-63">
                <a:solidFill>
                  <a:srgbClr val="282D17"/>
                </a:solidFill>
                <a:latin typeface="Solway"/>
                <a:ea typeface="Solway"/>
                <a:cs typeface="Solway"/>
                <a:sym typeface="Solway"/>
              </a:rPr>
              <a:t>Agama Islam dalam Al Quran." Risâlah Jurnal Pendidikan dan Studi Islam 10.3 (2024): </a:t>
            </a:r>
          </a:p>
          <a:p>
            <a:pPr algn="l">
              <a:lnSpc>
                <a:spcPts val="4449"/>
              </a:lnSpc>
            </a:pPr>
            <a:r>
              <a:rPr lang="en-US" sz="3178" spc="-63">
                <a:solidFill>
                  <a:srgbClr val="282D17"/>
                </a:solidFill>
                <a:latin typeface="Solway"/>
                <a:ea typeface="Solway"/>
                <a:cs typeface="Solway"/>
                <a:sym typeface="Solway"/>
              </a:rPr>
              <a:t>1228-1241.</a:t>
            </a:r>
          </a:p>
          <a:p>
            <a:pPr algn="l">
              <a:lnSpc>
                <a:spcPts val="4449"/>
              </a:lnSpc>
            </a:pPr>
            <a:r>
              <a:rPr lang="en-US" sz="3178" spc="-63">
                <a:solidFill>
                  <a:srgbClr val="282D17"/>
                </a:solidFill>
                <a:latin typeface="Solway"/>
                <a:ea typeface="Solway"/>
                <a:cs typeface="Solway"/>
                <a:sym typeface="Solway"/>
              </a:rPr>
              <a:t>Khofifah, S., &amp; Mahmudah, S. (2021). Integrasi Akidah dan Akhlak: Studi Pemikiran Imam </a:t>
            </a:r>
          </a:p>
          <a:p>
            <a:pPr algn="l">
              <a:lnSpc>
                <a:spcPts val="4449"/>
              </a:lnSpc>
            </a:pPr>
            <a:r>
              <a:rPr lang="en-US" sz="3178" spc="-63">
                <a:solidFill>
                  <a:srgbClr val="282D17"/>
                </a:solidFill>
                <a:latin typeface="Solway"/>
                <a:ea typeface="Solway"/>
                <a:cs typeface="Solway"/>
                <a:sym typeface="Solway"/>
              </a:rPr>
              <a:t>Al-Ghazali. Ghaidan: Jurnal Bimbingan Konseling Islam &amp; Kemasyarakatan, 5(2), 116–121. </a:t>
            </a:r>
          </a:p>
          <a:p>
            <a:pPr algn="l">
              <a:lnSpc>
                <a:spcPts val="4449"/>
              </a:lnSpc>
            </a:pPr>
            <a:r>
              <a:rPr lang="en-US" sz="3178" spc="-63">
                <a:solidFill>
                  <a:srgbClr val="282D17"/>
                </a:solidFill>
                <a:latin typeface="Solway"/>
                <a:ea typeface="Solway"/>
                <a:cs typeface="Solway"/>
                <a:sym typeface="Solway"/>
              </a:rPr>
              <a:t>DOI: https://doi.org/10.19109/2fvky869.</a:t>
            </a:r>
          </a:p>
          <a:p>
            <a:pPr algn="l">
              <a:lnSpc>
                <a:spcPts val="4449"/>
              </a:lnSpc>
            </a:pPr>
            <a:r>
              <a:rPr lang="en-US" sz="3178" spc="-63">
                <a:solidFill>
                  <a:srgbClr val="282D17"/>
                </a:solidFill>
                <a:latin typeface="Solway"/>
                <a:ea typeface="Solway"/>
                <a:cs typeface="Solway"/>
                <a:sym typeface="Solway"/>
              </a:rPr>
              <a:t>Lubis, J. (n.d.). Hukum, Antara Akidah dan Akhlak. Al-Fikra: Jurnal Ilmiah Keislaman, 11(1). </a:t>
            </a:r>
          </a:p>
          <a:p>
            <a:pPr algn="l">
              <a:lnSpc>
                <a:spcPts val="4449"/>
              </a:lnSpc>
            </a:pPr>
            <a:r>
              <a:rPr lang="en-US" sz="3178" spc="-63">
                <a:solidFill>
                  <a:srgbClr val="282D17"/>
                </a:solidFill>
                <a:latin typeface="Solway"/>
                <a:ea typeface="Solway"/>
                <a:cs typeface="Solway"/>
                <a:sym typeface="Solway"/>
              </a:rPr>
              <a:t>DOI: http://dx.doi.org/10.24014/af.v11i1.3853.</a:t>
            </a:r>
          </a:p>
        </p:txBody>
      </p:sp>
      <p:sp>
        <p:nvSpPr>
          <p:cNvPr name="TextBox 12" id="12"/>
          <p:cNvSpPr txBox="true"/>
          <p:nvPr/>
        </p:nvSpPr>
        <p:spPr>
          <a:xfrm rot="0">
            <a:off x="2869945" y="22543"/>
            <a:ext cx="12548110" cy="1812289"/>
          </a:xfrm>
          <a:prstGeom prst="rect">
            <a:avLst/>
          </a:prstGeom>
        </p:spPr>
        <p:txBody>
          <a:bodyPr anchor="t" rtlCol="false" tIns="0" lIns="0" bIns="0" rIns="0">
            <a:spAutoFit/>
          </a:bodyPr>
          <a:lstStyle/>
          <a:p>
            <a:pPr algn="ctr">
              <a:lnSpc>
                <a:spcPts val="14560"/>
              </a:lnSpc>
            </a:pPr>
            <a:r>
              <a:rPr lang="en-US" b="true" sz="10400" i="true">
                <a:solidFill>
                  <a:srgbClr val="602A09"/>
                </a:solidFill>
                <a:latin typeface="Amaranth Bold Italics"/>
                <a:ea typeface="Amaranth Bold Italics"/>
                <a:cs typeface="Amaranth Bold Italics"/>
                <a:sym typeface="Amaranth Bold Italics"/>
              </a:rPr>
              <a:t>DAFTAR PUSTAKA</a:t>
            </a:r>
          </a:p>
        </p:txBody>
      </p:sp>
    </p:spTree>
  </p:cSld>
  <p:clrMapOvr>
    <a:masterClrMapping/>
  </p:clrMapOvr>
  <p:transition spd="fast">
    <p:fade/>
  </p:transition>
</p:sld>
</file>

<file path=ppt/slides/slide2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3"/>
            <a:stretch>
              <a:fillRect l="0" t="0" r="0" b="0"/>
            </a:stretch>
          </a:blipFill>
        </p:spPr>
      </p:sp>
      <p:sp>
        <p:nvSpPr>
          <p:cNvPr name="Freeform 4" id="4"/>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4"/>
            <a:stretch>
              <a:fillRect l="0" t="0" r="0" b="0"/>
            </a:stretch>
          </a:blipFill>
        </p:spPr>
      </p:sp>
      <p:sp>
        <p:nvSpPr>
          <p:cNvPr name="Freeform 5" id="5"/>
          <p:cNvSpPr/>
          <p:nvPr/>
        </p:nvSpPr>
        <p:spPr>
          <a:xfrm flipH="false" flipV="false" rot="0">
            <a:off x="1028700" y="1560767"/>
            <a:ext cx="16230600" cy="7222617"/>
          </a:xfrm>
          <a:custGeom>
            <a:avLst/>
            <a:gdLst/>
            <a:ahLst/>
            <a:cxnLst/>
            <a:rect r="r" b="b" t="t" l="l"/>
            <a:pathLst>
              <a:path h="7222617" w="16230600">
                <a:moveTo>
                  <a:pt x="0" y="0"/>
                </a:moveTo>
                <a:lnTo>
                  <a:pt x="16230600" y="0"/>
                </a:lnTo>
                <a:lnTo>
                  <a:pt x="16230600" y="7222617"/>
                </a:lnTo>
                <a:lnTo>
                  <a:pt x="0" y="7222617"/>
                </a:lnTo>
                <a:lnTo>
                  <a:pt x="0" y="0"/>
                </a:lnTo>
                <a:close/>
              </a:path>
            </a:pathLst>
          </a:custGeom>
          <a:blipFill>
            <a:blip r:embed="rId5"/>
            <a:stretch>
              <a:fillRect l="0" t="0" r="0" b="0"/>
            </a:stretch>
          </a:blipFill>
        </p:spPr>
      </p:sp>
      <p:sp>
        <p:nvSpPr>
          <p:cNvPr name="Freeform 6" id="6"/>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6"/>
            <a:stretch>
              <a:fillRect l="0" t="0" r="0" b="0"/>
            </a:stretch>
          </a:blipFill>
        </p:spPr>
      </p:sp>
      <p:sp>
        <p:nvSpPr>
          <p:cNvPr name="Freeform 7" id="7"/>
          <p:cNvSpPr/>
          <p:nvPr/>
        </p:nvSpPr>
        <p:spPr>
          <a:xfrm flipH="true" flipV="false" rot="0">
            <a:off x="13170888" y="7310275"/>
            <a:ext cx="5985442" cy="6166320"/>
          </a:xfrm>
          <a:custGeom>
            <a:avLst/>
            <a:gdLst/>
            <a:ahLst/>
            <a:cxnLst/>
            <a:rect r="r" b="b" t="t" l="l"/>
            <a:pathLst>
              <a:path h="6166320" w="5985442">
                <a:moveTo>
                  <a:pt x="5985442" y="0"/>
                </a:moveTo>
                <a:lnTo>
                  <a:pt x="0" y="0"/>
                </a:lnTo>
                <a:lnTo>
                  <a:pt x="0" y="6166320"/>
                </a:lnTo>
                <a:lnTo>
                  <a:pt x="5985442" y="6166320"/>
                </a:lnTo>
                <a:lnTo>
                  <a:pt x="5985442" y="0"/>
                </a:lnTo>
                <a:close/>
              </a:path>
            </a:pathLst>
          </a:custGeom>
          <a:blipFill>
            <a:blip r:embed="rId7"/>
            <a:stretch>
              <a:fillRect l="0" t="0" r="0" b="0"/>
            </a:stretch>
          </a:blipFill>
        </p:spPr>
      </p:sp>
      <p:sp>
        <p:nvSpPr>
          <p:cNvPr name="Freeform 8" id="8"/>
          <p:cNvSpPr/>
          <p:nvPr/>
        </p:nvSpPr>
        <p:spPr>
          <a:xfrm flipH="false" flipV="false" rot="-1097350">
            <a:off x="13779331" y="6434833"/>
            <a:ext cx="2433833" cy="1540073"/>
          </a:xfrm>
          <a:custGeom>
            <a:avLst/>
            <a:gdLst/>
            <a:ahLst/>
            <a:cxnLst/>
            <a:rect r="r" b="b" t="t" l="l"/>
            <a:pathLst>
              <a:path h="1540073" w="2433833">
                <a:moveTo>
                  <a:pt x="0" y="0"/>
                </a:moveTo>
                <a:lnTo>
                  <a:pt x="2433833" y="0"/>
                </a:lnTo>
                <a:lnTo>
                  <a:pt x="2433833" y="1540074"/>
                </a:lnTo>
                <a:lnTo>
                  <a:pt x="0" y="1540074"/>
                </a:lnTo>
                <a:lnTo>
                  <a:pt x="0" y="0"/>
                </a:lnTo>
                <a:close/>
              </a:path>
            </a:pathLst>
          </a:custGeom>
          <a:blipFill>
            <a:blip r:embed="rId8"/>
            <a:stretch>
              <a:fillRect l="0" t="0" r="0" b="0"/>
            </a:stretch>
          </a:blipFill>
        </p:spPr>
      </p:sp>
      <p:sp>
        <p:nvSpPr>
          <p:cNvPr name="Freeform 9" id="9"/>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3"/>
            <a:stretch>
              <a:fillRect l="0" t="0" r="0" b="0"/>
            </a:stretch>
          </a:blipFill>
        </p:spPr>
      </p:sp>
      <p:sp>
        <p:nvSpPr>
          <p:cNvPr name="Freeform 10" id="10"/>
          <p:cNvSpPr/>
          <p:nvPr/>
        </p:nvSpPr>
        <p:spPr>
          <a:xfrm flipH="false" flipV="false" rot="1700313">
            <a:off x="1624661" y="2205055"/>
            <a:ext cx="2057519" cy="1301950"/>
          </a:xfrm>
          <a:custGeom>
            <a:avLst/>
            <a:gdLst/>
            <a:ahLst/>
            <a:cxnLst/>
            <a:rect r="r" b="b" t="t" l="l"/>
            <a:pathLst>
              <a:path h="1301950" w="2057519">
                <a:moveTo>
                  <a:pt x="0" y="0"/>
                </a:moveTo>
                <a:lnTo>
                  <a:pt x="2057518" y="0"/>
                </a:lnTo>
                <a:lnTo>
                  <a:pt x="2057518" y="1301950"/>
                </a:lnTo>
                <a:lnTo>
                  <a:pt x="0" y="1301950"/>
                </a:lnTo>
                <a:lnTo>
                  <a:pt x="0" y="0"/>
                </a:lnTo>
                <a:close/>
              </a:path>
            </a:pathLst>
          </a:custGeom>
          <a:blipFill>
            <a:blip r:embed="rId8"/>
            <a:stretch>
              <a:fillRect l="0" t="0" r="0" b="0"/>
            </a:stretch>
          </a:blipFill>
        </p:spPr>
      </p:sp>
      <p:sp>
        <p:nvSpPr>
          <p:cNvPr name="Freeform 11" id="11"/>
          <p:cNvSpPr/>
          <p:nvPr/>
        </p:nvSpPr>
        <p:spPr>
          <a:xfrm flipH="true" flipV="false" rot="0">
            <a:off x="-1803190" y="-2013184"/>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9"/>
            <a:stretch>
              <a:fillRect l="0" t="0" r="0" b="0"/>
            </a:stretch>
          </a:blipFill>
        </p:spPr>
      </p:sp>
      <p:sp>
        <p:nvSpPr>
          <p:cNvPr name="Freeform 12" id="12"/>
          <p:cNvSpPr/>
          <p:nvPr/>
        </p:nvSpPr>
        <p:spPr>
          <a:xfrm flipH="false" flipV="false" rot="0">
            <a:off x="14592245" y="-2013184"/>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9"/>
            <a:stretch>
              <a:fillRect l="0" t="0" r="0" b="0"/>
            </a:stretch>
          </a:blipFill>
        </p:spPr>
      </p:sp>
      <p:sp>
        <p:nvSpPr>
          <p:cNvPr name="TextBox 13" id="13"/>
          <p:cNvSpPr txBox="true"/>
          <p:nvPr/>
        </p:nvSpPr>
        <p:spPr>
          <a:xfrm rot="0">
            <a:off x="6998987" y="6044222"/>
            <a:ext cx="3923756" cy="365760"/>
          </a:xfrm>
          <a:prstGeom prst="rect">
            <a:avLst/>
          </a:prstGeom>
        </p:spPr>
        <p:txBody>
          <a:bodyPr anchor="t" rtlCol="false" tIns="0" lIns="0" bIns="0" rIns="0">
            <a:spAutoFit/>
          </a:bodyPr>
          <a:lstStyle/>
          <a:p>
            <a:pPr algn="ctr">
              <a:lnSpc>
                <a:spcPts val="2940"/>
              </a:lnSpc>
            </a:pPr>
            <a:r>
              <a:rPr lang="en-US" sz="2100">
                <a:solidFill>
                  <a:srgbClr val="602A09"/>
                </a:solidFill>
                <a:latin typeface="Solway"/>
                <a:ea typeface="Solway"/>
                <a:cs typeface="Solway"/>
                <a:sym typeface="Solway"/>
              </a:rPr>
              <a:t>www.reallygreatsite.com</a:t>
            </a:r>
          </a:p>
        </p:txBody>
      </p:sp>
      <p:sp>
        <p:nvSpPr>
          <p:cNvPr name="TextBox 14" id="14"/>
          <p:cNvSpPr txBox="true"/>
          <p:nvPr/>
        </p:nvSpPr>
        <p:spPr>
          <a:xfrm rot="0">
            <a:off x="2124391" y="3128098"/>
            <a:ext cx="14039217" cy="2736858"/>
          </a:xfrm>
          <a:prstGeom prst="rect">
            <a:avLst/>
          </a:prstGeom>
        </p:spPr>
        <p:txBody>
          <a:bodyPr anchor="t" rtlCol="false" tIns="0" lIns="0" bIns="0" rIns="0">
            <a:spAutoFit/>
          </a:bodyPr>
          <a:lstStyle/>
          <a:p>
            <a:pPr algn="ctr">
              <a:lnSpc>
                <a:spcPts val="21971"/>
              </a:lnSpc>
            </a:pPr>
            <a:r>
              <a:rPr lang="en-US" b="true" sz="15693" i="true">
                <a:solidFill>
                  <a:srgbClr val="602A09"/>
                </a:solidFill>
                <a:latin typeface="Amaranth Bold Italics"/>
                <a:ea typeface="Amaranth Bold Italics"/>
                <a:cs typeface="Amaranth Bold Italics"/>
                <a:sym typeface="Amaranth Bold Italics"/>
              </a:rPr>
              <a:t>TERIMA KASIH</a:t>
            </a:r>
          </a:p>
        </p:txBody>
      </p:sp>
      <p:sp>
        <p:nvSpPr>
          <p:cNvPr name="TextBox 15" id="15"/>
          <p:cNvSpPr txBox="true"/>
          <p:nvPr/>
        </p:nvSpPr>
        <p:spPr>
          <a:xfrm rot="0">
            <a:off x="7053928" y="2932518"/>
            <a:ext cx="4180145" cy="490855"/>
          </a:xfrm>
          <a:prstGeom prst="rect">
            <a:avLst/>
          </a:prstGeom>
        </p:spPr>
        <p:txBody>
          <a:bodyPr anchor="t" rtlCol="false" tIns="0" lIns="0" bIns="0" rIns="0">
            <a:spAutoFit/>
          </a:bodyPr>
          <a:lstStyle/>
          <a:p>
            <a:pPr algn="ctr">
              <a:lnSpc>
                <a:spcPts val="3919"/>
              </a:lnSpc>
            </a:pPr>
            <a:r>
              <a:rPr lang="en-US" sz="2799" spc="-55">
                <a:solidFill>
                  <a:srgbClr val="602A09"/>
                </a:solidFill>
                <a:latin typeface="Solway"/>
                <a:ea typeface="Solway"/>
                <a:cs typeface="Solway"/>
                <a:sym typeface="Solway"/>
              </a:rPr>
              <a:t>Aldenaire &amp; Partners</a:t>
            </a:r>
          </a:p>
        </p:txBody>
      </p:sp>
    </p:spTree>
  </p:cSld>
  <p:clrMapOvr>
    <a:masterClrMapping/>
  </p:clrMapOvr>
  <p:transition spd="fast">
    <p:fade/>
  </p:transition>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328668" y="7559097"/>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1887681" y="-2818576"/>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849720" y="-3352069"/>
            <a:ext cx="5467146" cy="6866118"/>
          </a:xfrm>
          <a:custGeom>
            <a:avLst/>
            <a:gdLst/>
            <a:ahLst/>
            <a:cxnLst/>
            <a:rect r="r" b="b" t="t" l="l"/>
            <a:pathLst>
              <a:path h="6866118" w="5467146">
                <a:moveTo>
                  <a:pt x="0" y="0"/>
                </a:moveTo>
                <a:lnTo>
                  <a:pt x="5467147" y="0"/>
                </a:lnTo>
                <a:lnTo>
                  <a:pt x="5467147"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845892" y="2004090"/>
            <a:ext cx="16238753" cy="7254210"/>
          </a:xfrm>
          <a:prstGeom prst="rect">
            <a:avLst/>
          </a:prstGeom>
        </p:spPr>
        <p:txBody>
          <a:bodyPr anchor="t" rtlCol="false" tIns="0" lIns="0" bIns="0" rIns="0">
            <a:spAutoFit/>
          </a:bodyPr>
          <a:lstStyle/>
          <a:p>
            <a:pPr algn="ctr">
              <a:lnSpc>
                <a:spcPts val="3604"/>
              </a:lnSpc>
            </a:pPr>
            <a:r>
              <a:rPr lang="en-US" sz="2574" spc="-51">
                <a:solidFill>
                  <a:srgbClr val="282D17"/>
                </a:solidFill>
                <a:latin typeface="Solway"/>
                <a:ea typeface="Solway"/>
                <a:cs typeface="Solway"/>
                <a:sym typeface="Solway"/>
              </a:rPr>
              <a:t>Islam merupakan agama yang menyeluruh dan sempurna karena mengatur segala aspek </a:t>
            </a:r>
            <a:r>
              <a:rPr lang="en-US" sz="2574" spc="-51">
                <a:solidFill>
                  <a:srgbClr val="282D17"/>
                </a:solidFill>
                <a:latin typeface="Solway"/>
                <a:ea typeface="Solway"/>
                <a:cs typeface="Solway"/>
                <a:sym typeface="Solway"/>
              </a:rPr>
              <a:t>kehidupan manusia, baik dalam hubungan dengan Allah maupun dengan sesama manusia. Tiga pilar utama yang menjadi landasan dalam ajaran Islam adalah akidah, syariah, dan akhlak Akidah berfungsi sebagai dasar keimanan yang meneguhkan keyakinan seorang Muslim terhadap Allah, malaikat, kitab-kitab,rasul-rasul, hari akhir, dan takdir. Tanpa akidah yang kuat, seorang Muslimakan mudah goyah dalam menjalani kehidupannya. Syariah merupakan aturan dan hukum Allah yang mengatur tata cara ibadah serta hubungan sosial, ekonomi, politik, hingga muamalah. Syariah menjadi pedoman praktis agar kehidupan umat Islam berjalan sesuai dengan tuntunan Ilahi. Akhlak adalah buah dari akidah yang benar dan syariah yang dijalankan. Akhlak mulia menjadi cermin dari kesempurnaan iman seseorang, baik dalam sikap terhadap Allah, sesama manusia, maupun lingkungan. Keterpaduan antara akidah, syariah, dan akhlak sangat penting, sebab ketiganya tidak bisa dipisahkan. Akidah tanpa syariah hanya menjadi keyakinan kosong, syariah tanpa akhlak dapat menjadikan agama kaku, dan akhlak tanpa akidah berpotensi kehilangan arah. Oleh karena itu, pembahasan mengenai konsep akidah, syariah, dan akhlak menjadi penting agar umat Islam mampu memahami, menghayati, dan mengamalkannya dalam kehidupan sehari-hari.</a:t>
            </a:r>
          </a:p>
          <a:p>
            <a:pPr algn="ctr">
              <a:lnSpc>
                <a:spcPts val="3604"/>
              </a:lnSpc>
            </a:pPr>
            <a:r>
              <a:rPr lang="en-US" sz="2574" spc="-51">
                <a:solidFill>
                  <a:srgbClr val="282D17"/>
                </a:solidFill>
                <a:latin typeface="Solway"/>
                <a:ea typeface="Solway"/>
                <a:cs typeface="Solway"/>
                <a:sym typeface="Solway"/>
              </a:rPr>
              <a:t>.</a:t>
            </a:r>
          </a:p>
        </p:txBody>
      </p:sp>
      <p:sp>
        <p:nvSpPr>
          <p:cNvPr name="TextBox 12" id="12"/>
          <p:cNvSpPr txBox="true"/>
          <p:nvPr/>
        </p:nvSpPr>
        <p:spPr>
          <a:xfrm rot="0">
            <a:off x="1945660" y="250432"/>
            <a:ext cx="14039217" cy="1810808"/>
          </a:xfrm>
          <a:prstGeom prst="rect">
            <a:avLst/>
          </a:prstGeom>
        </p:spPr>
        <p:txBody>
          <a:bodyPr anchor="t" rtlCol="false" tIns="0" lIns="0" bIns="0" rIns="0">
            <a:spAutoFit/>
          </a:bodyPr>
          <a:lstStyle/>
          <a:p>
            <a:pPr algn="ctr">
              <a:lnSpc>
                <a:spcPts val="14560"/>
              </a:lnSpc>
            </a:pPr>
            <a:r>
              <a:rPr lang="en-US" b="true" sz="10400" i="true">
                <a:solidFill>
                  <a:srgbClr val="602A09"/>
                </a:solidFill>
                <a:latin typeface="Amaranth Bold Italics"/>
                <a:ea typeface="Amaranth Bold Italics"/>
                <a:cs typeface="Amaranth Bold Italics"/>
                <a:sym typeface="Amaranth Bold Italics"/>
              </a:rPr>
              <a:t>LATAR BELAKANG </a:t>
            </a:r>
          </a:p>
        </p:txBody>
      </p:sp>
    </p:spTree>
  </p:cSld>
  <p:clrMapOvr>
    <a:masterClrMapping/>
  </p:clrMapOvr>
  <p:transition spd="fast">
    <p:fade/>
  </p:transition>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1704873" y="-3662558"/>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849720" y="-3352069"/>
            <a:ext cx="5467146" cy="6866118"/>
          </a:xfrm>
          <a:custGeom>
            <a:avLst/>
            <a:gdLst/>
            <a:ahLst/>
            <a:cxnLst/>
            <a:rect r="r" b="b" t="t" l="l"/>
            <a:pathLst>
              <a:path h="6866118" w="5467146">
                <a:moveTo>
                  <a:pt x="0" y="0"/>
                </a:moveTo>
                <a:lnTo>
                  <a:pt x="5467147" y="0"/>
                </a:lnTo>
                <a:lnTo>
                  <a:pt x="5467147"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514350" y="2569646"/>
            <a:ext cx="17773650" cy="6250220"/>
          </a:xfrm>
          <a:prstGeom prst="rect">
            <a:avLst/>
          </a:prstGeom>
        </p:spPr>
        <p:txBody>
          <a:bodyPr anchor="t" rtlCol="false" tIns="0" lIns="0" bIns="0" rIns="0">
            <a:spAutoFit/>
          </a:bodyPr>
          <a:lstStyle/>
          <a:p>
            <a:pPr algn="l">
              <a:lnSpc>
                <a:spcPts val="4577"/>
              </a:lnSpc>
            </a:pPr>
            <a:r>
              <a:rPr lang="en-US" sz="3269" spc="-65">
                <a:solidFill>
                  <a:srgbClr val="282D17"/>
                </a:solidFill>
                <a:latin typeface="Solway"/>
                <a:ea typeface="Solway"/>
                <a:cs typeface="Solway"/>
                <a:sym typeface="Solway"/>
              </a:rPr>
              <a:t>1. Apa pengertian dan ruang lingkup akidah, syariah, dan ahlak dalam islam?</a:t>
            </a:r>
          </a:p>
          <a:p>
            <a:pPr algn="l">
              <a:lnSpc>
                <a:spcPts val="4577"/>
              </a:lnSpc>
            </a:pPr>
            <a:r>
              <a:rPr lang="en-US" sz="3269" spc="-65">
                <a:solidFill>
                  <a:srgbClr val="282D17"/>
                </a:solidFill>
                <a:latin typeface="Solway"/>
                <a:ea typeface="Solway"/>
                <a:cs typeface="Solway"/>
                <a:sym typeface="Solway"/>
              </a:rPr>
              <a:t>2. Bagaimana keterkaitan antar kaidah, syariah, dan ahlak dalam kehidupan seorang </a:t>
            </a:r>
          </a:p>
          <a:p>
            <a:pPr algn="l">
              <a:lnSpc>
                <a:spcPts val="4577"/>
              </a:lnSpc>
            </a:pPr>
            <a:r>
              <a:rPr lang="en-US" sz="3269" spc="-65">
                <a:solidFill>
                  <a:srgbClr val="282D17"/>
                </a:solidFill>
                <a:latin typeface="Solway"/>
                <a:ea typeface="Solway"/>
                <a:cs typeface="Solway"/>
                <a:sym typeface="Solway"/>
              </a:rPr>
              <a:t>muslim?</a:t>
            </a:r>
          </a:p>
          <a:p>
            <a:pPr algn="l">
              <a:lnSpc>
                <a:spcPts val="4577"/>
              </a:lnSpc>
            </a:pPr>
            <a:r>
              <a:rPr lang="en-US" sz="3269" spc="-65">
                <a:solidFill>
                  <a:srgbClr val="282D17"/>
                </a:solidFill>
                <a:latin typeface="Solway"/>
                <a:ea typeface="Solway"/>
                <a:cs typeface="Solway"/>
                <a:sym typeface="Solway"/>
              </a:rPr>
              <a:t>3. Bagaimana penerapan akidah, syariah, dan ahlak dalam kehidupan sehari hari diera </a:t>
            </a:r>
          </a:p>
          <a:p>
            <a:pPr algn="l">
              <a:lnSpc>
                <a:spcPts val="4577"/>
              </a:lnSpc>
            </a:pPr>
            <a:r>
              <a:rPr lang="en-US" sz="3269" spc="-65">
                <a:solidFill>
                  <a:srgbClr val="282D17"/>
                </a:solidFill>
                <a:latin typeface="Solway"/>
                <a:ea typeface="Solway"/>
                <a:cs typeface="Solway"/>
                <a:sym typeface="Solway"/>
              </a:rPr>
              <a:t>moderen</a:t>
            </a:r>
          </a:p>
          <a:p>
            <a:pPr algn="l">
              <a:lnSpc>
                <a:spcPts val="4577"/>
              </a:lnSpc>
            </a:pPr>
            <a:r>
              <a:rPr lang="en-US" sz="3269" spc="-65">
                <a:solidFill>
                  <a:srgbClr val="282D17"/>
                </a:solidFill>
                <a:latin typeface="Solway"/>
                <a:ea typeface="Solway"/>
                <a:cs typeface="Solway"/>
                <a:sym typeface="Solway"/>
              </a:rPr>
              <a:t>Tujuan Masalah</a:t>
            </a:r>
          </a:p>
          <a:p>
            <a:pPr algn="l">
              <a:lnSpc>
                <a:spcPts val="4577"/>
              </a:lnSpc>
            </a:pPr>
            <a:r>
              <a:rPr lang="en-US" sz="3269" spc="-65">
                <a:solidFill>
                  <a:srgbClr val="282D17"/>
                </a:solidFill>
                <a:latin typeface="Solway"/>
                <a:ea typeface="Solway"/>
                <a:cs typeface="Solway"/>
                <a:sym typeface="Solway"/>
              </a:rPr>
              <a:t>1. Untuk memahami pengertian serta ruang lingkup akidah,syariah,dan ahlak</a:t>
            </a:r>
          </a:p>
          <a:p>
            <a:pPr algn="l">
              <a:lnSpc>
                <a:spcPts val="4577"/>
              </a:lnSpc>
            </a:pPr>
            <a:r>
              <a:rPr lang="en-US" sz="3269" spc="-65">
                <a:solidFill>
                  <a:srgbClr val="282D17"/>
                </a:solidFill>
                <a:latin typeface="Solway"/>
                <a:ea typeface="Solway"/>
                <a:cs typeface="Solway"/>
                <a:sym typeface="Solway"/>
              </a:rPr>
              <a:t>2. Untuk mengatahui hebungan dan keterkaitan antara ketiga aspek pokok agama islam</a:t>
            </a:r>
          </a:p>
          <a:p>
            <a:pPr algn="l">
              <a:lnSpc>
                <a:spcPts val="4577"/>
              </a:lnSpc>
            </a:pPr>
            <a:r>
              <a:rPr lang="en-US" sz="3269" spc="-65">
                <a:solidFill>
                  <a:srgbClr val="282D17"/>
                </a:solidFill>
                <a:latin typeface="Solway"/>
                <a:ea typeface="Solway"/>
                <a:cs typeface="Solway"/>
                <a:sym typeface="Solway"/>
              </a:rPr>
              <a:t>3. Untuk menganalisis bagaimana penerapan akidah, syariah, dan ahlak dapat </a:t>
            </a:r>
          </a:p>
          <a:p>
            <a:pPr algn="l">
              <a:lnSpc>
                <a:spcPts val="4577"/>
              </a:lnSpc>
            </a:pPr>
            <a:r>
              <a:rPr lang="en-US" sz="3269" spc="-65">
                <a:solidFill>
                  <a:srgbClr val="282D17"/>
                </a:solidFill>
                <a:latin typeface="Solway"/>
                <a:ea typeface="Solway"/>
                <a:cs typeface="Solway"/>
                <a:sym typeface="Solway"/>
              </a:rPr>
              <a:t>diaplikasikan dalam kehidupan sehari hari sebagai bekal menghadapi tantangan zaman </a:t>
            </a:r>
          </a:p>
          <a:p>
            <a:pPr algn="l">
              <a:lnSpc>
                <a:spcPts val="4577"/>
              </a:lnSpc>
            </a:pPr>
            <a:r>
              <a:rPr lang="en-US" sz="3269" spc="-65">
                <a:solidFill>
                  <a:srgbClr val="282D17"/>
                </a:solidFill>
                <a:latin typeface="Solway"/>
                <a:ea typeface="Solway"/>
                <a:cs typeface="Solway"/>
                <a:sym typeface="Solway"/>
              </a:rPr>
              <a:t>moderen</a:t>
            </a:r>
          </a:p>
        </p:txBody>
      </p:sp>
      <p:sp>
        <p:nvSpPr>
          <p:cNvPr name="TextBox 12" id="12"/>
          <p:cNvSpPr txBox="true"/>
          <p:nvPr/>
        </p:nvSpPr>
        <p:spPr>
          <a:xfrm rot="0">
            <a:off x="3209181" y="-123825"/>
            <a:ext cx="11383064" cy="2351071"/>
          </a:xfrm>
          <a:prstGeom prst="rect">
            <a:avLst/>
          </a:prstGeom>
        </p:spPr>
        <p:txBody>
          <a:bodyPr anchor="t" rtlCol="false" tIns="0" lIns="0" bIns="0" rIns="0">
            <a:spAutoFit/>
          </a:bodyPr>
          <a:lstStyle/>
          <a:p>
            <a:pPr algn="ctr">
              <a:lnSpc>
                <a:spcPts val="9450"/>
              </a:lnSpc>
            </a:pPr>
            <a:r>
              <a:rPr lang="en-US" sz="6750" b="true">
                <a:solidFill>
                  <a:srgbClr val="282D17"/>
                </a:solidFill>
                <a:latin typeface="Open Sans Bold"/>
                <a:ea typeface="Open Sans Bold"/>
                <a:cs typeface="Open Sans Bold"/>
                <a:sym typeface="Open Sans Bold"/>
              </a:rPr>
              <a:t>Rumusan masalah dan </a:t>
            </a:r>
          </a:p>
          <a:p>
            <a:pPr algn="ctr">
              <a:lnSpc>
                <a:spcPts val="9450"/>
              </a:lnSpc>
            </a:pPr>
            <a:r>
              <a:rPr lang="en-US" sz="6750" b="true">
                <a:solidFill>
                  <a:srgbClr val="282D17"/>
                </a:solidFill>
                <a:latin typeface="Open Sans Bold"/>
                <a:ea typeface="Open Sans Bold"/>
                <a:cs typeface="Open Sans Bold"/>
                <a:sym typeface="Open Sans Bold"/>
              </a:rPr>
              <a:t>tujuan penelitian </a:t>
            </a:r>
          </a:p>
        </p:txBody>
      </p:sp>
    </p:spTree>
  </p:cSld>
  <p:clrMapOvr>
    <a:masterClrMapping/>
  </p:clrMapOvr>
  <p:transition spd="fast">
    <p:fade/>
  </p:transition>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028700"/>
            <a:ext cx="19492360" cy="8674100"/>
          </a:xfrm>
          <a:custGeom>
            <a:avLst/>
            <a:gdLst/>
            <a:ahLst/>
            <a:cxnLst/>
            <a:rect r="r" b="b" t="t" l="l"/>
            <a:pathLst>
              <a:path h="8674100" w="19492360">
                <a:moveTo>
                  <a:pt x="0" y="0"/>
                </a:moveTo>
                <a:lnTo>
                  <a:pt x="19492360" y="0"/>
                </a:lnTo>
                <a:lnTo>
                  <a:pt x="19492360" y="8674100"/>
                </a:lnTo>
                <a:lnTo>
                  <a:pt x="0" y="867410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010351" y="7666496"/>
            <a:ext cx="7988198" cy="8229600"/>
          </a:xfrm>
          <a:custGeom>
            <a:avLst/>
            <a:gdLst/>
            <a:ahLst/>
            <a:cxnLst/>
            <a:rect r="r" b="b" t="t" l="l"/>
            <a:pathLst>
              <a:path h="8229600" w="7988198">
                <a:moveTo>
                  <a:pt x="7988198" y="0"/>
                </a:moveTo>
                <a:lnTo>
                  <a:pt x="0" y="0"/>
                </a:lnTo>
                <a:lnTo>
                  <a:pt x="0" y="8229600"/>
                </a:lnTo>
                <a:lnTo>
                  <a:pt x="7988198" y="8229600"/>
                </a:lnTo>
                <a:lnTo>
                  <a:pt x="7988198"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1095756" y="-3433059"/>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849720" y="-2653499"/>
            <a:ext cx="5467146" cy="6866118"/>
          </a:xfrm>
          <a:custGeom>
            <a:avLst/>
            <a:gdLst/>
            <a:ahLst/>
            <a:cxnLst/>
            <a:rect r="r" b="b" t="t" l="l"/>
            <a:pathLst>
              <a:path h="6866118" w="5467146">
                <a:moveTo>
                  <a:pt x="0" y="0"/>
                </a:moveTo>
                <a:lnTo>
                  <a:pt x="5467147" y="0"/>
                </a:lnTo>
                <a:lnTo>
                  <a:pt x="5467147" y="6866117"/>
                </a:lnTo>
                <a:lnTo>
                  <a:pt x="0" y="6866117"/>
                </a:lnTo>
                <a:lnTo>
                  <a:pt x="0" y="0"/>
                </a:lnTo>
                <a:close/>
              </a:path>
            </a:pathLst>
          </a:custGeom>
          <a:blipFill>
            <a:blip r:embed="rId8"/>
            <a:stretch>
              <a:fillRect l="0" t="0" r="0" b="0"/>
            </a:stretch>
          </a:blipFill>
        </p:spPr>
      </p:sp>
      <p:sp>
        <p:nvSpPr>
          <p:cNvPr name="TextBox 11" id="11"/>
          <p:cNvSpPr txBox="true"/>
          <p:nvPr/>
        </p:nvSpPr>
        <p:spPr>
          <a:xfrm rot="0">
            <a:off x="834663" y="1898097"/>
            <a:ext cx="17245473" cy="6683870"/>
          </a:xfrm>
          <a:prstGeom prst="rect">
            <a:avLst/>
          </a:prstGeom>
        </p:spPr>
        <p:txBody>
          <a:bodyPr anchor="t" rtlCol="false" tIns="0" lIns="0" bIns="0" rIns="0">
            <a:spAutoFit/>
          </a:bodyPr>
          <a:lstStyle/>
          <a:p>
            <a:pPr algn="l">
              <a:lnSpc>
                <a:spcPts val="4872"/>
              </a:lnSpc>
            </a:pPr>
            <a:r>
              <a:rPr lang="en-US" sz="3480" spc="-69" b="true">
                <a:solidFill>
                  <a:srgbClr val="282D17"/>
                </a:solidFill>
                <a:latin typeface="Solway Bold"/>
                <a:ea typeface="Solway Bold"/>
                <a:cs typeface="Solway Bold"/>
                <a:sym typeface="Solway Bold"/>
              </a:rPr>
              <a:t>1. Pengertian dan ruang lingkup akidah, syariah, dan ahlak dalam islam</a:t>
            </a:r>
          </a:p>
          <a:p>
            <a:pPr algn="l">
              <a:lnSpc>
                <a:spcPts val="4872"/>
              </a:lnSpc>
            </a:pPr>
            <a:r>
              <a:rPr lang="en-US" sz="3480" spc="-69">
                <a:solidFill>
                  <a:srgbClr val="282D17"/>
                </a:solidFill>
                <a:latin typeface="Solway"/>
                <a:ea typeface="Solway"/>
                <a:cs typeface="Solway"/>
                <a:sym typeface="Solway"/>
              </a:rPr>
              <a:t>Ruang lingkup aqidah adalah segala hal yang menjadi objek keyakinan seorang </a:t>
            </a:r>
          </a:p>
          <a:p>
            <a:pPr algn="l">
              <a:lnSpc>
                <a:spcPts val="4872"/>
              </a:lnSpc>
            </a:pPr>
            <a:r>
              <a:rPr lang="en-US" sz="3480" spc="-69">
                <a:solidFill>
                  <a:srgbClr val="282D17"/>
                </a:solidFill>
                <a:latin typeface="Solway"/>
                <a:ea typeface="Solway"/>
                <a:cs typeface="Solway"/>
                <a:sym typeface="Solway"/>
              </a:rPr>
              <a:t>Muslim, yaitu hal- hal yang wajib diimani dengan sepenuh hati tanpa keraguan. </a:t>
            </a:r>
          </a:p>
          <a:p>
            <a:pPr algn="l">
              <a:lnSpc>
                <a:spcPts val="4872"/>
              </a:lnSpc>
            </a:pPr>
            <a:r>
              <a:rPr lang="en-US" sz="3480" spc="-69">
                <a:solidFill>
                  <a:srgbClr val="282D17"/>
                </a:solidFill>
                <a:latin typeface="Solway"/>
                <a:ea typeface="Solway"/>
                <a:cs typeface="Solway"/>
                <a:sym typeface="Solway"/>
              </a:rPr>
              <a:t>Aqidah berhubungan dengan keyakinan kepada yang gaib (al-ghaibiyyat) dan </a:t>
            </a:r>
          </a:p>
          <a:p>
            <a:pPr algn="l">
              <a:lnSpc>
                <a:spcPts val="4872"/>
              </a:lnSpc>
            </a:pPr>
            <a:r>
              <a:rPr lang="en-US" sz="3480" spc="-69">
                <a:solidFill>
                  <a:srgbClr val="282D17"/>
                </a:solidFill>
                <a:latin typeface="Solway"/>
                <a:ea typeface="Solway"/>
                <a:cs typeface="Solway"/>
                <a:sym typeface="Solway"/>
              </a:rPr>
              <a:t>bersifat mendasar, sehingga menjadi fondasi dari seluruh ajaran Islam.</a:t>
            </a:r>
          </a:p>
          <a:p>
            <a:pPr algn="l">
              <a:lnSpc>
                <a:spcPts val="4872"/>
              </a:lnSpc>
            </a:pPr>
            <a:r>
              <a:rPr lang="en-US" sz="3480" spc="-69">
                <a:solidFill>
                  <a:srgbClr val="282D17"/>
                </a:solidFill>
                <a:latin typeface="Solway"/>
                <a:ea typeface="Solway"/>
                <a:cs typeface="Solway"/>
                <a:sym typeface="Solway"/>
              </a:rPr>
              <a:t>Secara sederhana, ruang lingkup aqidah mencakup:</a:t>
            </a:r>
          </a:p>
          <a:p>
            <a:pPr algn="l">
              <a:lnSpc>
                <a:spcPts val="4872"/>
              </a:lnSpc>
            </a:pPr>
            <a:r>
              <a:rPr lang="en-US" sz="3480" spc="-69">
                <a:solidFill>
                  <a:srgbClr val="282D17"/>
                </a:solidFill>
                <a:latin typeface="Solway"/>
                <a:ea typeface="Solway"/>
                <a:cs typeface="Solway"/>
                <a:sym typeface="Solway"/>
              </a:rPr>
              <a:t>• Keyakinan kepada Allah SWT dengan segala sifat kesempurnaan-Nya.</a:t>
            </a:r>
          </a:p>
          <a:p>
            <a:pPr algn="l">
              <a:lnSpc>
                <a:spcPts val="4872"/>
              </a:lnSpc>
            </a:pPr>
            <a:r>
              <a:rPr lang="en-US" sz="3480" spc="-69">
                <a:solidFill>
                  <a:srgbClr val="282D17"/>
                </a:solidFill>
                <a:latin typeface="Solway"/>
                <a:ea typeface="Solway"/>
                <a:cs typeface="Solway"/>
                <a:sym typeface="Solway"/>
              </a:rPr>
              <a:t>• Keyakinan kepada hal-hal gaib yang diberitakan dalam Al-Qur’an dan hadis,seperti </a:t>
            </a:r>
          </a:p>
          <a:p>
            <a:pPr algn="l">
              <a:lnSpc>
                <a:spcPts val="4872"/>
              </a:lnSpc>
            </a:pPr>
            <a:r>
              <a:rPr lang="en-US" sz="3480" spc="-69">
                <a:solidFill>
                  <a:srgbClr val="282D17"/>
                </a:solidFill>
                <a:latin typeface="Solway"/>
                <a:ea typeface="Solway"/>
                <a:cs typeface="Solway"/>
                <a:sym typeface="Solway"/>
              </a:rPr>
              <a:t>malaikat, kitab-kitab Allah, rasul-rasul, hari akhir, dan takdir.</a:t>
            </a:r>
          </a:p>
          <a:p>
            <a:pPr algn="l">
              <a:lnSpc>
                <a:spcPts val="4872"/>
              </a:lnSpc>
            </a:pPr>
            <a:r>
              <a:rPr lang="en-US" sz="3480" spc="-69">
                <a:solidFill>
                  <a:srgbClr val="282D17"/>
                </a:solidFill>
                <a:latin typeface="Solway"/>
                <a:ea typeface="Solway"/>
                <a:cs typeface="Solway"/>
                <a:sym typeface="Solway"/>
              </a:rPr>
              <a:t>• Keyakinan terhadap kebenaran ajaran Islam yang bersumber dari wahyu Allah</a:t>
            </a:r>
          </a:p>
        </p:txBody>
      </p:sp>
      <p:sp>
        <p:nvSpPr>
          <p:cNvPr name="TextBox 12" id="12"/>
          <p:cNvSpPr txBox="true"/>
          <p:nvPr/>
        </p:nvSpPr>
        <p:spPr>
          <a:xfrm rot="0">
            <a:off x="5560761" y="42506"/>
            <a:ext cx="7166477" cy="1318037"/>
          </a:xfrm>
          <a:prstGeom prst="rect">
            <a:avLst/>
          </a:prstGeom>
        </p:spPr>
        <p:txBody>
          <a:bodyPr anchor="t" rtlCol="false" tIns="0" lIns="0" bIns="0" rIns="0">
            <a:spAutoFit/>
          </a:bodyPr>
          <a:lstStyle/>
          <a:p>
            <a:pPr algn="ctr">
              <a:lnSpc>
                <a:spcPts val="10622"/>
              </a:lnSpc>
            </a:pPr>
            <a:r>
              <a:rPr lang="en-US" b="true" sz="7587" i="true">
                <a:solidFill>
                  <a:srgbClr val="602A09"/>
                </a:solidFill>
                <a:latin typeface="Amaranth Bold Italics"/>
                <a:ea typeface="Amaranth Bold Italics"/>
                <a:cs typeface="Amaranth Bold Italics"/>
                <a:sym typeface="Amaranth Bold Italics"/>
              </a:rPr>
              <a:t>PEMBAHASAN </a:t>
            </a:r>
          </a:p>
        </p:txBody>
      </p:sp>
    </p:spTree>
  </p:cSld>
  <p:clrMapOvr>
    <a:masterClrMapping/>
  </p:clrMapOvr>
  <p:transition spd="fast">
    <p:fade/>
  </p:transition>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602180" y="1419875"/>
            <a:ext cx="19492360" cy="8674100"/>
          </a:xfrm>
          <a:custGeom>
            <a:avLst/>
            <a:gdLst/>
            <a:ahLst/>
            <a:cxnLst/>
            <a:rect r="r" b="b" t="t" l="l"/>
            <a:pathLst>
              <a:path h="8674100" w="19492360">
                <a:moveTo>
                  <a:pt x="0" y="0"/>
                </a:moveTo>
                <a:lnTo>
                  <a:pt x="19492360" y="0"/>
                </a:lnTo>
                <a:lnTo>
                  <a:pt x="19492360" y="8674100"/>
                </a:lnTo>
                <a:lnTo>
                  <a:pt x="0" y="867410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7577561"/>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690562" y="-3209750"/>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618282" y="2046260"/>
            <a:ext cx="17051436" cy="7345130"/>
          </a:xfrm>
          <a:prstGeom prst="rect">
            <a:avLst/>
          </a:prstGeom>
        </p:spPr>
        <p:txBody>
          <a:bodyPr anchor="t" rtlCol="false" tIns="0" lIns="0" bIns="0" rIns="0">
            <a:spAutoFit/>
          </a:bodyPr>
          <a:lstStyle/>
          <a:p>
            <a:pPr algn="l">
              <a:lnSpc>
                <a:spcPts val="4915"/>
              </a:lnSpc>
            </a:pPr>
            <a:r>
              <a:rPr lang="en-US" sz="3511" spc="-70">
                <a:solidFill>
                  <a:srgbClr val="282D17"/>
                </a:solidFill>
                <a:latin typeface="Solway"/>
                <a:ea typeface="Solway"/>
                <a:cs typeface="Solway"/>
                <a:sym typeface="Solway"/>
              </a:rPr>
              <a:t>Syariah Pengertian Secara bahasa, syariah berarti jalan menuju sumber air, yakni jalan </a:t>
            </a:r>
            <a:r>
              <a:rPr lang="en-US" sz="3511" spc="-70">
                <a:solidFill>
                  <a:srgbClr val="282D17"/>
                </a:solidFill>
                <a:latin typeface="Solway"/>
                <a:ea typeface="Solway"/>
                <a:cs typeface="Solway"/>
                <a:sym typeface="Solway"/>
              </a:rPr>
              <a:t>hidup yang lurus. Secara istilah, syariah adalah seperangkat aturan atau hukum Islam yang mengatur hubungan manusia dengan Allah (ibadah) dan hubungan manusia </a:t>
            </a:r>
          </a:p>
          <a:p>
            <a:pPr algn="l">
              <a:lnSpc>
                <a:spcPts val="4915"/>
              </a:lnSpc>
            </a:pPr>
            <a:r>
              <a:rPr lang="en-US" sz="3511" spc="-70">
                <a:solidFill>
                  <a:srgbClr val="282D17"/>
                </a:solidFill>
                <a:latin typeface="Solway"/>
                <a:ea typeface="Solway"/>
                <a:cs typeface="Solway"/>
                <a:sym typeface="Solway"/>
              </a:rPr>
              <a:t>dengan sesama serta lingkungannya (muamalah).</a:t>
            </a:r>
          </a:p>
          <a:p>
            <a:pPr algn="l">
              <a:lnSpc>
                <a:spcPts val="4915"/>
              </a:lnSpc>
            </a:pPr>
            <a:r>
              <a:rPr lang="en-US" sz="3511" spc="-70">
                <a:solidFill>
                  <a:srgbClr val="282D17"/>
                </a:solidFill>
                <a:latin typeface="Solway"/>
                <a:ea typeface="Solway"/>
                <a:cs typeface="Solway"/>
                <a:sym typeface="Solway"/>
              </a:rPr>
              <a:t>Ruang Lingkup Ibadah:</a:t>
            </a:r>
          </a:p>
          <a:p>
            <a:pPr algn="l">
              <a:lnSpc>
                <a:spcPts val="4915"/>
              </a:lnSpc>
            </a:pPr>
            <a:r>
              <a:rPr lang="en-US" sz="3511" spc="-70">
                <a:solidFill>
                  <a:srgbClr val="282D17"/>
                </a:solidFill>
                <a:latin typeface="Solway"/>
                <a:ea typeface="Solway"/>
                <a:cs typeface="Solway"/>
                <a:sym typeface="Solway"/>
              </a:rPr>
              <a:t>• Mengatur tata cara beribadah kepada Allah, seperti shalat, puasa, zakat, haji.</a:t>
            </a:r>
          </a:p>
          <a:p>
            <a:pPr algn="l">
              <a:lnSpc>
                <a:spcPts val="4915"/>
              </a:lnSpc>
            </a:pPr>
            <a:r>
              <a:rPr lang="en-US" sz="3511" spc="-70">
                <a:solidFill>
                  <a:srgbClr val="282D17"/>
                </a:solidFill>
                <a:latin typeface="Solway"/>
                <a:ea typeface="Solway"/>
                <a:cs typeface="Solway"/>
                <a:sym typeface="Solway"/>
              </a:rPr>
              <a:t>• Muamalah: Mengatur hubungan sosial, ekonomi, politik, dan budaya, seperti </a:t>
            </a:r>
          </a:p>
          <a:p>
            <a:pPr algn="l">
              <a:lnSpc>
                <a:spcPts val="4915"/>
              </a:lnSpc>
            </a:pPr>
            <a:r>
              <a:rPr lang="en-US" sz="3511" spc="-70">
                <a:solidFill>
                  <a:srgbClr val="282D17"/>
                </a:solidFill>
                <a:latin typeface="Solway"/>
                <a:ea typeface="Solway"/>
                <a:cs typeface="Solway"/>
                <a:sym typeface="Solway"/>
              </a:rPr>
              <a:t>jual beli, pernikahan, warisan, peradilan, dan pemerintahan.</a:t>
            </a:r>
          </a:p>
          <a:p>
            <a:pPr algn="l">
              <a:lnSpc>
                <a:spcPts val="4915"/>
              </a:lnSpc>
            </a:pPr>
            <a:r>
              <a:rPr lang="en-US" sz="3511" spc="-70">
                <a:solidFill>
                  <a:srgbClr val="282D17"/>
                </a:solidFill>
                <a:latin typeface="Solway"/>
                <a:ea typeface="Solway"/>
                <a:cs typeface="Solway"/>
                <a:sym typeface="Solway"/>
              </a:rPr>
              <a:t>• Uqubat (sanksi hukum): Mengatur ketentuan hukuman bagi pelanggaran</a:t>
            </a:r>
          </a:p>
          <a:p>
            <a:pPr algn="l">
              <a:lnSpc>
                <a:spcPts val="4915"/>
              </a:lnSpc>
            </a:pPr>
            <a:r>
              <a:rPr lang="en-US" sz="3511" spc="-70">
                <a:solidFill>
                  <a:srgbClr val="282D17"/>
                </a:solidFill>
                <a:latin typeface="Solway"/>
                <a:ea typeface="Solway"/>
                <a:cs typeface="Solway"/>
                <a:sym typeface="Solway"/>
              </a:rPr>
              <a:t>syariah, misalnya hudud, qishash, dan ta’zir.</a:t>
            </a:r>
          </a:p>
          <a:p>
            <a:pPr algn="l">
              <a:lnSpc>
                <a:spcPts val="4915"/>
              </a:lnSpc>
            </a:pPr>
          </a:p>
        </p:txBody>
      </p:sp>
    </p:spTree>
  </p:cSld>
  <p:clrMapOvr>
    <a:masterClrMapping/>
  </p:clrMapOvr>
  <p:transition spd="fast">
    <p:fade/>
  </p:transition>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441112" y="1028700"/>
            <a:ext cx="19170223" cy="9479492"/>
          </a:xfrm>
          <a:custGeom>
            <a:avLst/>
            <a:gdLst/>
            <a:ahLst/>
            <a:cxnLst/>
            <a:rect r="r" b="b" t="t" l="l"/>
            <a:pathLst>
              <a:path h="9479492" w="19170223">
                <a:moveTo>
                  <a:pt x="0" y="0"/>
                </a:moveTo>
                <a:lnTo>
                  <a:pt x="19170224" y="0"/>
                </a:lnTo>
                <a:lnTo>
                  <a:pt x="19170224" y="9479492"/>
                </a:lnTo>
                <a:lnTo>
                  <a:pt x="0" y="9479492"/>
                </a:lnTo>
                <a:lnTo>
                  <a:pt x="0" y="0"/>
                </a:lnTo>
                <a:close/>
              </a:path>
            </a:pathLst>
          </a:custGeom>
          <a:blipFill>
            <a:blip r:embed="rId4"/>
            <a:stretch>
              <a:fillRect l="-5560" t="0" r="-556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592245" y="-2013184"/>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845892" y="2037383"/>
            <a:ext cx="16717174" cy="6107458"/>
          </a:xfrm>
          <a:prstGeom prst="rect">
            <a:avLst/>
          </a:prstGeom>
        </p:spPr>
        <p:txBody>
          <a:bodyPr anchor="t" rtlCol="false" tIns="0" lIns="0" bIns="0" rIns="0">
            <a:spAutoFit/>
          </a:bodyPr>
          <a:lstStyle/>
          <a:p>
            <a:pPr algn="l">
              <a:lnSpc>
                <a:spcPts val="7020"/>
              </a:lnSpc>
            </a:pPr>
            <a:r>
              <a:rPr lang="en-US" sz="5014" spc="-100">
                <a:solidFill>
                  <a:srgbClr val="282D17"/>
                </a:solidFill>
                <a:latin typeface="Solway"/>
                <a:ea typeface="Solway"/>
                <a:cs typeface="Solway"/>
                <a:sym typeface="Solway"/>
              </a:rPr>
              <a:t>Akhlak Pengertian Secara bahasa, akhlak b</a:t>
            </a:r>
            <a:r>
              <a:rPr lang="en-US" sz="5014" spc="-100">
                <a:solidFill>
                  <a:srgbClr val="282D17"/>
                </a:solidFill>
                <a:latin typeface="Solway"/>
                <a:ea typeface="Solway"/>
                <a:cs typeface="Solway"/>
                <a:sym typeface="Solway"/>
              </a:rPr>
              <a:t>erasal dari kata khuluq yang berarti budi </a:t>
            </a:r>
          </a:p>
          <a:p>
            <a:pPr algn="l">
              <a:lnSpc>
                <a:spcPts val="7020"/>
              </a:lnSpc>
            </a:pPr>
            <a:r>
              <a:rPr lang="en-US" sz="5014" spc="-100">
                <a:solidFill>
                  <a:srgbClr val="282D17"/>
                </a:solidFill>
                <a:latin typeface="Solway"/>
                <a:ea typeface="Solway"/>
                <a:cs typeface="Solway"/>
                <a:sym typeface="Solway"/>
              </a:rPr>
              <a:t>pekerti, tabiat, atau perangai. Secara istilah, akhlak adalah sifat atau perilaku yang </a:t>
            </a:r>
          </a:p>
          <a:p>
            <a:pPr algn="l">
              <a:lnSpc>
                <a:spcPts val="7020"/>
              </a:lnSpc>
            </a:pPr>
            <a:r>
              <a:rPr lang="en-US" sz="5014" spc="-100">
                <a:solidFill>
                  <a:srgbClr val="282D17"/>
                </a:solidFill>
                <a:latin typeface="Solway"/>
                <a:ea typeface="Solway"/>
                <a:cs typeface="Solway"/>
                <a:sym typeface="Solway"/>
              </a:rPr>
              <a:t>tertanam dalam jiwa yang mendorong seseorang untuk bertindak secara spontan, </a:t>
            </a:r>
          </a:p>
          <a:p>
            <a:pPr algn="l">
              <a:lnSpc>
                <a:spcPts val="7020"/>
              </a:lnSpc>
            </a:pPr>
            <a:r>
              <a:rPr lang="en-US" sz="5014" spc="-100">
                <a:solidFill>
                  <a:srgbClr val="282D17"/>
                </a:solidFill>
                <a:latin typeface="Solway"/>
                <a:ea typeface="Solway"/>
                <a:cs typeface="Solway"/>
                <a:sym typeface="Solway"/>
              </a:rPr>
              <a:t>baik maupun buruk, sesuai dengan nilai-nilai Islam</a:t>
            </a:r>
          </a:p>
        </p:txBody>
      </p:sp>
    </p:spTree>
  </p:cSld>
  <p:clrMapOvr>
    <a:masterClrMapping/>
  </p:clrMapOvr>
  <p:transition spd="fast">
    <p:fade/>
  </p:transition>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441112" y="1028700"/>
            <a:ext cx="19170223" cy="9479492"/>
          </a:xfrm>
          <a:custGeom>
            <a:avLst/>
            <a:gdLst/>
            <a:ahLst/>
            <a:cxnLst/>
            <a:rect r="r" b="b" t="t" l="l"/>
            <a:pathLst>
              <a:path h="9479492" w="19170223">
                <a:moveTo>
                  <a:pt x="0" y="0"/>
                </a:moveTo>
                <a:lnTo>
                  <a:pt x="19170224" y="0"/>
                </a:lnTo>
                <a:lnTo>
                  <a:pt x="19170224" y="9479492"/>
                </a:lnTo>
                <a:lnTo>
                  <a:pt x="0" y="9479492"/>
                </a:lnTo>
                <a:lnTo>
                  <a:pt x="0" y="0"/>
                </a:lnTo>
                <a:close/>
              </a:path>
            </a:pathLst>
          </a:custGeom>
          <a:blipFill>
            <a:blip r:embed="rId4"/>
            <a:stretch>
              <a:fillRect l="-5560" t="0" r="-556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592245" y="-2013184"/>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524359" y="2148433"/>
            <a:ext cx="17763641" cy="6195229"/>
          </a:xfrm>
          <a:prstGeom prst="rect">
            <a:avLst/>
          </a:prstGeom>
        </p:spPr>
        <p:txBody>
          <a:bodyPr anchor="t" rtlCol="false" tIns="0" lIns="0" bIns="0" rIns="0">
            <a:spAutoFit/>
          </a:bodyPr>
          <a:lstStyle/>
          <a:p>
            <a:pPr algn="l">
              <a:lnSpc>
                <a:spcPts val="5531"/>
              </a:lnSpc>
            </a:pPr>
            <a:r>
              <a:rPr lang="en-US" sz="3951" spc="-79">
                <a:solidFill>
                  <a:srgbClr val="282D17"/>
                </a:solidFill>
                <a:latin typeface="Solway"/>
                <a:ea typeface="Solway"/>
                <a:cs typeface="Solway"/>
                <a:sym typeface="Solway"/>
              </a:rPr>
              <a:t>Ruang Lingkup Akhlak kepada Allah SWT:</a:t>
            </a:r>
          </a:p>
          <a:p>
            <a:pPr algn="l">
              <a:lnSpc>
                <a:spcPts val="5531"/>
              </a:lnSpc>
            </a:pPr>
            <a:r>
              <a:rPr lang="en-US" sz="3951" spc="-79">
                <a:solidFill>
                  <a:srgbClr val="282D17"/>
                </a:solidFill>
                <a:latin typeface="Solway"/>
                <a:ea typeface="Solway"/>
                <a:cs typeface="Solway"/>
                <a:sym typeface="Solway"/>
              </a:rPr>
              <a:t>• Taat beribadah, bersyukur, sabar, tawakal, ikhla</a:t>
            </a:r>
            <a:r>
              <a:rPr lang="en-US" sz="3951" spc="-79">
                <a:solidFill>
                  <a:srgbClr val="282D17"/>
                </a:solidFill>
                <a:latin typeface="Solway"/>
                <a:ea typeface="Solway"/>
                <a:cs typeface="Solway"/>
                <a:sym typeface="Solway"/>
              </a:rPr>
              <a:t>s, cinta dan takut kepada </a:t>
            </a:r>
          </a:p>
          <a:p>
            <a:pPr algn="l">
              <a:lnSpc>
                <a:spcPts val="5531"/>
              </a:lnSpc>
            </a:pPr>
            <a:r>
              <a:rPr lang="en-US" sz="3951" spc="-79">
                <a:solidFill>
                  <a:srgbClr val="282D17"/>
                </a:solidFill>
                <a:latin typeface="Solway"/>
                <a:ea typeface="Solway"/>
                <a:cs typeface="Solway"/>
                <a:sym typeface="Solway"/>
              </a:rPr>
              <a:t>Allah. Akhlak kepada sesama manusia: Berbuat baik kepada orang tua, </a:t>
            </a:r>
          </a:p>
          <a:p>
            <a:pPr algn="l">
              <a:lnSpc>
                <a:spcPts val="5531"/>
              </a:lnSpc>
            </a:pPr>
            <a:r>
              <a:rPr lang="en-US" sz="3951" spc="-79">
                <a:solidFill>
                  <a:srgbClr val="282D17"/>
                </a:solidFill>
                <a:latin typeface="Solway"/>
                <a:ea typeface="Solway"/>
                <a:cs typeface="Solway"/>
                <a:sym typeface="Solway"/>
              </a:rPr>
              <a:t>menghormati tetangga, jujur, adil, amanah, rendah hati, menolong sesama.</a:t>
            </a:r>
          </a:p>
          <a:p>
            <a:pPr algn="l">
              <a:lnSpc>
                <a:spcPts val="5531"/>
              </a:lnSpc>
            </a:pPr>
            <a:r>
              <a:rPr lang="en-US" sz="3951" spc="-79">
                <a:solidFill>
                  <a:srgbClr val="282D17"/>
                </a:solidFill>
                <a:latin typeface="Solway"/>
                <a:ea typeface="Solway"/>
                <a:cs typeface="Solway"/>
                <a:sym typeface="Solway"/>
              </a:rPr>
              <a:t>• Akhlak kepada dirisendiri: Menjaga kehormatan diri, menahan hawa nafsu, </a:t>
            </a:r>
          </a:p>
          <a:p>
            <a:pPr algn="l">
              <a:lnSpc>
                <a:spcPts val="5531"/>
              </a:lnSpc>
            </a:pPr>
            <a:r>
              <a:rPr lang="en-US" sz="3951" spc="-79">
                <a:solidFill>
                  <a:srgbClr val="282D17"/>
                </a:solidFill>
                <a:latin typeface="Solway"/>
                <a:ea typeface="Solway"/>
                <a:cs typeface="Solway"/>
                <a:sym typeface="Solway"/>
              </a:rPr>
              <a:t>menjaga kesehatan, menuntut ilmu. Akhlak kepada lingkungan: Menjaga </a:t>
            </a:r>
          </a:p>
          <a:p>
            <a:pPr algn="l">
              <a:lnSpc>
                <a:spcPts val="5531"/>
              </a:lnSpc>
            </a:pPr>
            <a:r>
              <a:rPr lang="en-US" sz="3951" spc="-79">
                <a:solidFill>
                  <a:srgbClr val="282D17"/>
                </a:solidFill>
                <a:latin typeface="Solway"/>
                <a:ea typeface="Solway"/>
                <a:cs typeface="Solway"/>
                <a:sym typeface="Solway"/>
              </a:rPr>
              <a:t>kelestarian alam, tidak merusak, serta memperlakukan hewan dan </a:t>
            </a:r>
          </a:p>
          <a:p>
            <a:pPr algn="l">
              <a:lnSpc>
                <a:spcPts val="5531"/>
              </a:lnSpc>
            </a:pPr>
            <a:r>
              <a:rPr lang="en-US" sz="3951" spc="-79">
                <a:solidFill>
                  <a:srgbClr val="282D17"/>
                </a:solidFill>
                <a:latin typeface="Solway"/>
                <a:ea typeface="Solway"/>
                <a:cs typeface="Solway"/>
                <a:sym typeface="Solway"/>
              </a:rPr>
              <a:t>tumbuhan dengan baik</a:t>
            </a:r>
          </a:p>
        </p:txBody>
      </p:sp>
    </p:spTree>
  </p:cSld>
  <p:clrMapOvr>
    <a:masterClrMapping/>
  </p:clrMapOvr>
  <p:transition spd="fast">
    <p:fade/>
  </p:transition>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4000500" y="-4000500"/>
            <a:ext cx="10287000" cy="18288000"/>
          </a:xfrm>
          <a:custGeom>
            <a:avLst/>
            <a:gdLst/>
            <a:ahLst/>
            <a:cxnLst/>
            <a:rect r="r" b="b" t="t" l="l"/>
            <a:pathLst>
              <a:path h="18288000" w="10287000">
                <a:moveTo>
                  <a:pt x="10287000" y="0"/>
                </a:moveTo>
                <a:lnTo>
                  <a:pt x="10287000" y="18288000"/>
                </a:lnTo>
                <a:lnTo>
                  <a:pt x="0" y="18288000"/>
                </a:lnTo>
                <a:lnTo>
                  <a:pt x="0" y="0"/>
                </a:lnTo>
                <a:lnTo>
                  <a:pt x="10287000" y="0"/>
                </a:lnTo>
                <a:close/>
              </a:path>
            </a:pathLst>
          </a:custGeom>
          <a:blipFill>
            <a:blip r:embed="rId2"/>
            <a:stretch>
              <a:fillRect l="0" t="0" r="-166666" b="0"/>
            </a:stretch>
          </a:blipFill>
        </p:spPr>
      </p:sp>
      <p:sp>
        <p:nvSpPr>
          <p:cNvPr name="Freeform 3" id="3"/>
          <p:cNvSpPr/>
          <p:nvPr/>
        </p:nvSpPr>
        <p:spPr>
          <a:xfrm flipH="false" flipV="false" rot="0">
            <a:off x="207864" y="4859134"/>
            <a:ext cx="17872272" cy="4691471"/>
          </a:xfrm>
          <a:custGeom>
            <a:avLst/>
            <a:gdLst/>
            <a:ahLst/>
            <a:cxnLst/>
            <a:rect r="r" b="b" t="t" l="l"/>
            <a:pathLst>
              <a:path h="4691471" w="17872272">
                <a:moveTo>
                  <a:pt x="0" y="0"/>
                </a:moveTo>
                <a:lnTo>
                  <a:pt x="17872272" y="0"/>
                </a:lnTo>
                <a:lnTo>
                  <a:pt x="17872272" y="4691472"/>
                </a:lnTo>
                <a:lnTo>
                  <a:pt x="0" y="4691472"/>
                </a:lnTo>
                <a:lnTo>
                  <a:pt x="0" y="0"/>
                </a:lnTo>
                <a:close/>
              </a:path>
            </a:pathLst>
          </a:custGeom>
          <a:blipFill>
            <a:blip r:embed="rId3"/>
            <a:stretch>
              <a:fillRect l="0" t="0" r="0" b="0"/>
            </a:stretch>
          </a:blipFill>
        </p:spPr>
      </p:sp>
      <p:sp>
        <p:nvSpPr>
          <p:cNvPr name="Freeform 4" id="4"/>
          <p:cNvSpPr/>
          <p:nvPr/>
        </p:nvSpPr>
        <p:spPr>
          <a:xfrm flipH="false" flipV="false" rot="0">
            <a:off x="0" y="1564640"/>
            <a:ext cx="18288000" cy="8138160"/>
          </a:xfrm>
          <a:custGeom>
            <a:avLst/>
            <a:gdLst/>
            <a:ahLst/>
            <a:cxnLst/>
            <a:rect r="r" b="b" t="t" l="l"/>
            <a:pathLst>
              <a:path h="8138160" w="18288000">
                <a:moveTo>
                  <a:pt x="0" y="0"/>
                </a:moveTo>
                <a:lnTo>
                  <a:pt x="18288000" y="0"/>
                </a:lnTo>
                <a:lnTo>
                  <a:pt x="18288000" y="8138160"/>
                </a:lnTo>
                <a:lnTo>
                  <a:pt x="0" y="8138160"/>
                </a:lnTo>
                <a:lnTo>
                  <a:pt x="0" y="0"/>
                </a:lnTo>
                <a:close/>
              </a:path>
            </a:pathLst>
          </a:custGeom>
          <a:blipFill>
            <a:blip r:embed="rId4"/>
            <a:stretch>
              <a:fillRect l="0" t="0" r="0" b="0"/>
            </a:stretch>
          </a:blipFill>
        </p:spPr>
      </p:sp>
      <p:sp>
        <p:nvSpPr>
          <p:cNvPr name="Freeform 5" id="5"/>
          <p:cNvSpPr/>
          <p:nvPr/>
        </p:nvSpPr>
        <p:spPr>
          <a:xfrm flipH="true" flipV="false" rot="0">
            <a:off x="-1723516" y="-1968125"/>
            <a:ext cx="6722665" cy="5482174"/>
          </a:xfrm>
          <a:custGeom>
            <a:avLst/>
            <a:gdLst/>
            <a:ahLst/>
            <a:cxnLst/>
            <a:rect r="r" b="b" t="t" l="l"/>
            <a:pathLst>
              <a:path h="5482174" w="6722665">
                <a:moveTo>
                  <a:pt x="6722666" y="0"/>
                </a:moveTo>
                <a:lnTo>
                  <a:pt x="0" y="0"/>
                </a:lnTo>
                <a:lnTo>
                  <a:pt x="0" y="5482174"/>
                </a:lnTo>
                <a:lnTo>
                  <a:pt x="6722666" y="5482174"/>
                </a:lnTo>
                <a:lnTo>
                  <a:pt x="6722666" y="0"/>
                </a:lnTo>
                <a:close/>
              </a:path>
            </a:pathLst>
          </a:custGeom>
          <a:blipFill>
            <a:blip r:embed="rId5"/>
            <a:stretch>
              <a:fillRect l="0" t="0" r="0" b="0"/>
            </a:stretch>
          </a:blipFill>
        </p:spPr>
      </p:sp>
      <p:sp>
        <p:nvSpPr>
          <p:cNvPr name="Freeform 6" id="6"/>
          <p:cNvSpPr/>
          <p:nvPr/>
        </p:nvSpPr>
        <p:spPr>
          <a:xfrm flipH="true" flipV="false" rot="0">
            <a:off x="12169509" y="6728170"/>
            <a:ext cx="7988198" cy="8229600"/>
          </a:xfrm>
          <a:custGeom>
            <a:avLst/>
            <a:gdLst/>
            <a:ahLst/>
            <a:cxnLst/>
            <a:rect r="r" b="b" t="t" l="l"/>
            <a:pathLst>
              <a:path h="8229600" w="7988198">
                <a:moveTo>
                  <a:pt x="7988199" y="0"/>
                </a:moveTo>
                <a:lnTo>
                  <a:pt x="0" y="0"/>
                </a:lnTo>
                <a:lnTo>
                  <a:pt x="0" y="8229600"/>
                </a:lnTo>
                <a:lnTo>
                  <a:pt x="7988199" y="8229600"/>
                </a:lnTo>
                <a:lnTo>
                  <a:pt x="7988199" y="0"/>
                </a:lnTo>
                <a:close/>
              </a:path>
            </a:pathLst>
          </a:custGeom>
          <a:blipFill>
            <a:blip r:embed="rId6"/>
            <a:stretch>
              <a:fillRect l="0" t="0" r="0" b="0"/>
            </a:stretch>
          </a:blipFill>
        </p:spPr>
      </p:sp>
      <p:sp>
        <p:nvSpPr>
          <p:cNvPr name="Freeform 7" id="7"/>
          <p:cNvSpPr/>
          <p:nvPr/>
        </p:nvSpPr>
        <p:spPr>
          <a:xfrm flipH="false" flipV="false" rot="-9366962">
            <a:off x="12594368" y="-2448040"/>
            <a:ext cx="7138481" cy="4394628"/>
          </a:xfrm>
          <a:custGeom>
            <a:avLst/>
            <a:gdLst/>
            <a:ahLst/>
            <a:cxnLst/>
            <a:rect r="r" b="b" t="t" l="l"/>
            <a:pathLst>
              <a:path h="4394628" w="7138481">
                <a:moveTo>
                  <a:pt x="0" y="0"/>
                </a:moveTo>
                <a:lnTo>
                  <a:pt x="7138481" y="0"/>
                </a:lnTo>
                <a:lnTo>
                  <a:pt x="7138481" y="4394627"/>
                </a:lnTo>
                <a:lnTo>
                  <a:pt x="0" y="4394627"/>
                </a:lnTo>
                <a:lnTo>
                  <a:pt x="0" y="0"/>
                </a:lnTo>
                <a:close/>
              </a:path>
            </a:pathLst>
          </a:custGeom>
          <a:blipFill>
            <a:blip r:embed="rId7"/>
            <a:stretch>
              <a:fillRect l="0" t="0" r="0" b="0"/>
            </a:stretch>
          </a:blipFill>
        </p:spPr>
      </p:sp>
      <p:sp>
        <p:nvSpPr>
          <p:cNvPr name="Freeform 8" id="8"/>
          <p:cNvSpPr/>
          <p:nvPr/>
        </p:nvSpPr>
        <p:spPr>
          <a:xfrm flipH="true" flipV="true" rot="-9366962">
            <a:off x="-2723349" y="8461842"/>
            <a:ext cx="7138481" cy="4394628"/>
          </a:xfrm>
          <a:custGeom>
            <a:avLst/>
            <a:gdLst/>
            <a:ahLst/>
            <a:cxnLst/>
            <a:rect r="r" b="b" t="t" l="l"/>
            <a:pathLst>
              <a:path h="4394628" w="7138481">
                <a:moveTo>
                  <a:pt x="7138482" y="4394628"/>
                </a:moveTo>
                <a:lnTo>
                  <a:pt x="0" y="4394628"/>
                </a:lnTo>
                <a:lnTo>
                  <a:pt x="0" y="0"/>
                </a:lnTo>
                <a:lnTo>
                  <a:pt x="7138482" y="0"/>
                </a:lnTo>
                <a:lnTo>
                  <a:pt x="7138482" y="4394628"/>
                </a:lnTo>
                <a:close/>
              </a:path>
            </a:pathLst>
          </a:custGeom>
          <a:blipFill>
            <a:blip r:embed="rId7"/>
            <a:stretch>
              <a:fillRect l="0" t="0" r="0" b="0"/>
            </a:stretch>
          </a:blipFill>
        </p:spPr>
      </p:sp>
      <p:sp>
        <p:nvSpPr>
          <p:cNvPr name="Freeform 9" id="9"/>
          <p:cNvSpPr/>
          <p:nvPr/>
        </p:nvSpPr>
        <p:spPr>
          <a:xfrm flipH="true" flipV="false" rot="0">
            <a:off x="-2209214" y="-3209750"/>
            <a:ext cx="5467146" cy="6866118"/>
          </a:xfrm>
          <a:custGeom>
            <a:avLst/>
            <a:gdLst/>
            <a:ahLst/>
            <a:cxnLst/>
            <a:rect r="r" b="b" t="t" l="l"/>
            <a:pathLst>
              <a:path h="6866118" w="5467146">
                <a:moveTo>
                  <a:pt x="5467146" y="0"/>
                </a:moveTo>
                <a:lnTo>
                  <a:pt x="0" y="0"/>
                </a:lnTo>
                <a:lnTo>
                  <a:pt x="0" y="6866118"/>
                </a:lnTo>
                <a:lnTo>
                  <a:pt x="5467146" y="6866118"/>
                </a:lnTo>
                <a:lnTo>
                  <a:pt x="5467146" y="0"/>
                </a:lnTo>
                <a:close/>
              </a:path>
            </a:pathLst>
          </a:custGeom>
          <a:blipFill>
            <a:blip r:embed="rId8"/>
            <a:stretch>
              <a:fillRect l="0" t="0" r="0" b="0"/>
            </a:stretch>
          </a:blipFill>
        </p:spPr>
      </p:sp>
      <p:sp>
        <p:nvSpPr>
          <p:cNvPr name="Freeform 10" id="10"/>
          <p:cNvSpPr/>
          <p:nvPr/>
        </p:nvSpPr>
        <p:spPr>
          <a:xfrm flipH="false" flipV="false" rot="0">
            <a:off x="14592245" y="-2013184"/>
            <a:ext cx="5467146" cy="6866118"/>
          </a:xfrm>
          <a:custGeom>
            <a:avLst/>
            <a:gdLst/>
            <a:ahLst/>
            <a:cxnLst/>
            <a:rect r="r" b="b" t="t" l="l"/>
            <a:pathLst>
              <a:path h="6866118" w="5467146">
                <a:moveTo>
                  <a:pt x="0" y="0"/>
                </a:moveTo>
                <a:lnTo>
                  <a:pt x="5467146" y="0"/>
                </a:lnTo>
                <a:lnTo>
                  <a:pt x="5467146" y="6866118"/>
                </a:lnTo>
                <a:lnTo>
                  <a:pt x="0" y="6866118"/>
                </a:lnTo>
                <a:lnTo>
                  <a:pt x="0" y="0"/>
                </a:lnTo>
                <a:close/>
              </a:path>
            </a:pathLst>
          </a:custGeom>
          <a:blipFill>
            <a:blip r:embed="rId8"/>
            <a:stretch>
              <a:fillRect l="0" t="0" r="0" b="0"/>
            </a:stretch>
          </a:blipFill>
        </p:spPr>
      </p:sp>
      <p:sp>
        <p:nvSpPr>
          <p:cNvPr name="TextBox 11" id="11"/>
          <p:cNvSpPr txBox="true"/>
          <p:nvPr/>
        </p:nvSpPr>
        <p:spPr>
          <a:xfrm rot="0">
            <a:off x="1678841" y="1469390"/>
            <a:ext cx="14930317" cy="7706050"/>
          </a:xfrm>
          <a:prstGeom prst="rect">
            <a:avLst/>
          </a:prstGeom>
        </p:spPr>
        <p:txBody>
          <a:bodyPr anchor="t" rtlCol="false" tIns="0" lIns="0" bIns="0" rIns="0">
            <a:spAutoFit/>
          </a:bodyPr>
          <a:lstStyle/>
          <a:p>
            <a:pPr algn="l">
              <a:lnSpc>
                <a:spcPts val="6891"/>
              </a:lnSpc>
            </a:pPr>
            <a:r>
              <a:rPr lang="en-US" sz="4922" spc="-98">
                <a:solidFill>
                  <a:srgbClr val="282D17"/>
                </a:solidFill>
                <a:latin typeface="Solway"/>
                <a:ea typeface="Solway"/>
                <a:cs typeface="Solway"/>
                <a:sym typeface="Solway"/>
              </a:rPr>
              <a:t>.</a:t>
            </a:r>
          </a:p>
          <a:p>
            <a:pPr algn="l">
              <a:lnSpc>
                <a:spcPts val="6891"/>
              </a:lnSpc>
            </a:pPr>
            <a:r>
              <a:rPr lang="en-US" sz="4922" spc="-98">
                <a:solidFill>
                  <a:srgbClr val="282D17"/>
                </a:solidFill>
                <a:latin typeface="Solway"/>
                <a:ea typeface="Solway"/>
                <a:cs typeface="Solway"/>
                <a:sym typeface="Solway"/>
              </a:rPr>
              <a:t>Akidah, syariah, dan akhlak adalah tiga aspek utama ajaran Islam yang saling melengkapi. </a:t>
            </a:r>
          </a:p>
          <a:p>
            <a:pPr algn="l">
              <a:lnSpc>
                <a:spcPts val="6891"/>
              </a:lnSpc>
            </a:pPr>
            <a:r>
              <a:rPr lang="en-US" sz="4922" spc="-98">
                <a:solidFill>
                  <a:srgbClr val="282D17"/>
                </a:solidFill>
                <a:latin typeface="Solway"/>
                <a:ea typeface="Solway"/>
                <a:cs typeface="Solway"/>
                <a:sym typeface="Solway"/>
              </a:rPr>
              <a:t>Akidah memberikan dasar keimanan, syariah menjadi pedoman hukum dan aturan hidup, </a:t>
            </a:r>
          </a:p>
          <a:p>
            <a:pPr algn="l">
              <a:lnSpc>
                <a:spcPts val="6891"/>
              </a:lnSpc>
            </a:pPr>
            <a:r>
              <a:rPr lang="en-US" sz="4922" spc="-98">
                <a:solidFill>
                  <a:srgbClr val="282D17"/>
                </a:solidFill>
                <a:latin typeface="Solway"/>
                <a:ea typeface="Solway"/>
                <a:cs typeface="Solway"/>
                <a:sym typeface="Solway"/>
              </a:rPr>
              <a:t>sementara akhlak menjadi wujud nyata dari keimanan dan ketaatan tersebut dalam perilaku </a:t>
            </a:r>
          </a:p>
          <a:p>
            <a:pPr algn="l">
              <a:lnSpc>
                <a:spcPts val="6891"/>
              </a:lnSpc>
            </a:pPr>
            <a:r>
              <a:rPr lang="en-US" sz="4922" spc="-98">
                <a:solidFill>
                  <a:srgbClr val="282D17"/>
                </a:solidFill>
                <a:latin typeface="Solway"/>
                <a:ea typeface="Solway"/>
                <a:cs typeface="Solway"/>
                <a:sym typeface="Solway"/>
              </a:rPr>
              <a:t>sehari-hari.</a:t>
            </a:r>
          </a:p>
          <a:p>
            <a:pPr algn="l">
              <a:lnSpc>
                <a:spcPts val="6891"/>
              </a:lnSpc>
            </a:pPr>
          </a:p>
        </p:txBody>
      </p:sp>
    </p:spTree>
  </p:cSld>
  <p:clrMapOvr>
    <a:masterClrMapping/>
  </p:clrMapOvr>
  <p:transition spd="fast">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DAGyHQfovtE</dc:identifier>
  <dcterms:modified xsi:type="dcterms:W3CDTF">2011-08-01T06:04:30Z</dcterms:modified>
  <cp:revision>1</cp:revision>
  <dc:title>PPT Pendidikan Agama Islam kelompk 4</dc:title>
</cp:coreProperties>
</file>