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TAN Tangkiwood" charset="1" panose="00000000000000000000"/>
      <p:regular r:id="rId13"/>
    </p:embeddedFont>
    <p:embeddedFont>
      <p:font typeface="Century Gothic Paneuropean Bold" charset="1" panose="020B0702020202020204"/>
      <p:regular r:id="rId14"/>
    </p:embeddedFont>
    <p:embeddedFont>
      <p:font typeface="Century Gothic Paneuropean" charset="1" panose="020B05020202020202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jpe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jpeg" Type="http://schemas.openxmlformats.org/officeDocument/2006/relationships/image"/><Relationship Id="rId9"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jpeg" Type="http://schemas.openxmlformats.org/officeDocument/2006/relationships/image"/><Relationship Id="rId9"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jpeg" Type="http://schemas.openxmlformats.org/officeDocument/2006/relationships/image"/><Relationship Id="rId9"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jpeg" Type="http://schemas.openxmlformats.org/officeDocument/2006/relationships/image"/><Relationship Id="rId9"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jpeg" Type="http://schemas.openxmlformats.org/officeDocument/2006/relationships/image"/><Relationship Id="rId9"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 y="342900"/>
            <a:ext cx="4277274" cy="9957942"/>
          </a:xfrm>
          <a:custGeom>
            <a:avLst/>
            <a:gdLst/>
            <a:ahLst/>
            <a:cxnLst/>
            <a:rect r="r" b="b" t="t" l="l"/>
            <a:pathLst>
              <a:path h="9957942" w="4277274">
                <a:moveTo>
                  <a:pt x="0" y="0"/>
                </a:moveTo>
                <a:lnTo>
                  <a:pt x="4277274" y="0"/>
                </a:lnTo>
                <a:lnTo>
                  <a:pt x="4277274" y="9957942"/>
                </a:lnTo>
                <a:lnTo>
                  <a:pt x="0" y="99579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832" y="-1179"/>
            <a:ext cx="3535011" cy="10281059"/>
          </a:xfrm>
          <a:custGeom>
            <a:avLst/>
            <a:gdLst/>
            <a:ahLst/>
            <a:cxnLst/>
            <a:rect r="r" b="b" t="t" l="l"/>
            <a:pathLst>
              <a:path h="10281059" w="3535011">
                <a:moveTo>
                  <a:pt x="0" y="0"/>
                </a:moveTo>
                <a:lnTo>
                  <a:pt x="3535011" y="0"/>
                </a:lnTo>
                <a:lnTo>
                  <a:pt x="3535011" y="10281059"/>
                </a:lnTo>
                <a:lnTo>
                  <a:pt x="0" y="102810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0"/>
            <a:ext cx="274320" cy="10287000"/>
            <a:chOff x="0" y="0"/>
            <a:chExt cx="365760" cy="13716000"/>
          </a:xfrm>
        </p:grpSpPr>
        <p:sp>
          <p:nvSpPr>
            <p:cNvPr name="Freeform 6" id="6"/>
            <p:cNvSpPr/>
            <p:nvPr/>
          </p:nvSpPr>
          <p:spPr>
            <a:xfrm flipH="false" flipV="false" rot="0">
              <a:off x="0" y="0"/>
              <a:ext cx="365760" cy="13716000"/>
            </a:xfrm>
            <a:custGeom>
              <a:avLst/>
              <a:gdLst/>
              <a:ahLst/>
              <a:cxnLst/>
              <a:rect r="r" b="b" t="t" l="l"/>
              <a:pathLst>
                <a:path h="13716000" w="365760">
                  <a:moveTo>
                    <a:pt x="0" y="0"/>
                  </a:moveTo>
                  <a:lnTo>
                    <a:pt x="365760" y="0"/>
                  </a:lnTo>
                  <a:lnTo>
                    <a:pt x="365760" y="13716000"/>
                  </a:lnTo>
                  <a:lnTo>
                    <a:pt x="0" y="13716000"/>
                  </a:lnTo>
                  <a:close/>
                </a:path>
              </a:pathLst>
            </a:custGeom>
            <a:solidFill>
              <a:srgbClr val="766F54"/>
            </a:solidFill>
          </p:spPr>
        </p:sp>
      </p:grpSp>
      <p:grpSp>
        <p:nvGrpSpPr>
          <p:cNvPr name="Group 7" id="7"/>
          <p:cNvGrpSpPr/>
          <p:nvPr/>
        </p:nvGrpSpPr>
        <p:grpSpPr>
          <a:xfrm rot="0">
            <a:off x="-6283" y="1071563"/>
            <a:ext cx="2382791" cy="760946"/>
            <a:chOff x="0" y="0"/>
            <a:chExt cx="3177055" cy="1014595"/>
          </a:xfrm>
        </p:grpSpPr>
        <p:sp>
          <p:nvSpPr>
            <p:cNvPr name="Freeform 8" id="8"/>
            <p:cNvSpPr/>
            <p:nvPr/>
          </p:nvSpPr>
          <p:spPr>
            <a:xfrm flipH="false" flipV="false" rot="0">
              <a:off x="0" y="0"/>
              <a:ext cx="3191224" cy="1014603"/>
            </a:xfrm>
            <a:custGeom>
              <a:avLst/>
              <a:gdLst/>
              <a:ahLst/>
              <a:cxnLst/>
              <a:rect r="r" b="b" t="t" l="l"/>
              <a:pathLst>
                <a:path h="1014603" w="3191224">
                  <a:moveTo>
                    <a:pt x="3177032" y="537591"/>
                  </a:moveTo>
                  <a:lnTo>
                    <a:pt x="2719070" y="995553"/>
                  </a:lnTo>
                  <a:cubicBezTo>
                    <a:pt x="2716022" y="998855"/>
                    <a:pt x="2712212" y="1001903"/>
                    <a:pt x="2709164" y="1005078"/>
                  </a:cubicBezTo>
                  <a:cubicBezTo>
                    <a:pt x="2699893" y="1014603"/>
                    <a:pt x="2690241" y="1014603"/>
                    <a:pt x="2680589" y="1014603"/>
                  </a:cubicBezTo>
                  <a:lnTo>
                    <a:pt x="2499233" y="1014603"/>
                  </a:lnTo>
                  <a:lnTo>
                    <a:pt x="0" y="1007491"/>
                  </a:lnTo>
                  <a:cubicBezTo>
                    <a:pt x="2794" y="671703"/>
                    <a:pt x="5842" y="335788"/>
                    <a:pt x="8636" y="0"/>
                  </a:cubicBezTo>
                  <a:lnTo>
                    <a:pt x="2499233" y="3429"/>
                  </a:lnTo>
                  <a:lnTo>
                    <a:pt x="2680589" y="3429"/>
                  </a:lnTo>
                  <a:cubicBezTo>
                    <a:pt x="2690241" y="3429"/>
                    <a:pt x="2699766" y="12954"/>
                    <a:pt x="2709164" y="12954"/>
                  </a:cubicBezTo>
                  <a:cubicBezTo>
                    <a:pt x="2709164" y="22479"/>
                    <a:pt x="2719070" y="22479"/>
                    <a:pt x="2719070" y="22479"/>
                  </a:cubicBezTo>
                  <a:lnTo>
                    <a:pt x="3177032" y="480314"/>
                  </a:lnTo>
                  <a:cubicBezTo>
                    <a:pt x="3195955" y="499364"/>
                    <a:pt x="3195955" y="518414"/>
                    <a:pt x="3177032" y="537591"/>
                  </a:cubicBezTo>
                  <a:close/>
                </a:path>
              </a:pathLst>
            </a:custGeom>
            <a:solidFill>
              <a:srgbClr val="A53010"/>
            </a:solidFill>
          </p:spPr>
        </p:sp>
      </p:grpSp>
      <p:grpSp>
        <p:nvGrpSpPr>
          <p:cNvPr name="Group 9" id="9"/>
          <p:cNvGrpSpPr/>
          <p:nvPr/>
        </p:nvGrpSpPr>
        <p:grpSpPr>
          <a:xfrm rot="0">
            <a:off x="0" y="0"/>
            <a:ext cx="18288000" cy="10287000"/>
            <a:chOff x="0" y="0"/>
            <a:chExt cx="24384000" cy="13716000"/>
          </a:xfrm>
        </p:grpSpPr>
        <p:sp>
          <p:nvSpPr>
            <p:cNvPr name="Freeform 10" id="10"/>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8"/>
              <a:stretch>
                <a:fillRect l="0" t="-9259" r="0" b="-9259"/>
              </a:stretch>
            </a:blipFill>
          </p:spPr>
        </p:sp>
      </p:grpSp>
      <p:sp>
        <p:nvSpPr>
          <p:cNvPr name="Freeform 11" id="11"/>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true" flipV="false" rot="0">
            <a:off x="12306437" y="4286387"/>
            <a:ext cx="6105388" cy="6105388"/>
          </a:xfrm>
          <a:custGeom>
            <a:avLst/>
            <a:gdLst/>
            <a:ahLst/>
            <a:cxnLst/>
            <a:rect r="r" b="b" t="t" l="l"/>
            <a:pathLst>
              <a:path h="6105388" w="6105388">
                <a:moveTo>
                  <a:pt x="6105388" y="0"/>
                </a:moveTo>
                <a:lnTo>
                  <a:pt x="0" y="0"/>
                </a:lnTo>
                <a:lnTo>
                  <a:pt x="0" y="6105388"/>
                </a:lnTo>
                <a:lnTo>
                  <a:pt x="6105388" y="6105388"/>
                </a:lnTo>
                <a:lnTo>
                  <a:pt x="6105388"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3885247" y="4495800"/>
            <a:ext cx="12803506" cy="186233"/>
          </a:xfrm>
          <a:custGeom>
            <a:avLst/>
            <a:gdLst/>
            <a:ahLst/>
            <a:cxnLst/>
            <a:rect r="r" b="b" t="t" l="l"/>
            <a:pathLst>
              <a:path h="186233" w="12803506">
                <a:moveTo>
                  <a:pt x="0" y="0"/>
                </a:moveTo>
                <a:lnTo>
                  <a:pt x="12803506" y="0"/>
                </a:lnTo>
                <a:lnTo>
                  <a:pt x="12803506" y="186233"/>
                </a:lnTo>
                <a:lnTo>
                  <a:pt x="0" y="186233"/>
                </a:lnTo>
                <a:lnTo>
                  <a:pt x="0" y="0"/>
                </a:lnTo>
                <a:close/>
              </a:path>
            </a:pathLst>
          </a:custGeom>
          <a:blipFill>
            <a:blip r:embed="rId13">
              <a:extLst>
                <a:ext uri="{96DAC541-7B7A-43D3-8B79-37D633B846F1}">
                  <asvg:svgBlip xmlns:asvg="http://schemas.microsoft.com/office/drawing/2016/SVG/main" r:embed="rId14"/>
                </a:ext>
              </a:extLst>
            </a:blip>
            <a:stretch>
              <a:fillRect l="-800" t="0" r="-800" b="0"/>
            </a:stretch>
          </a:blipFill>
        </p:spPr>
      </p:sp>
      <p:grpSp>
        <p:nvGrpSpPr>
          <p:cNvPr name="Group 14" id="14"/>
          <p:cNvGrpSpPr/>
          <p:nvPr/>
        </p:nvGrpSpPr>
        <p:grpSpPr>
          <a:xfrm rot="0">
            <a:off x="0" y="-17924"/>
            <a:ext cx="3528695" cy="3481854"/>
            <a:chOff x="0" y="0"/>
            <a:chExt cx="4704927" cy="4642472"/>
          </a:xfrm>
        </p:grpSpPr>
        <p:sp>
          <p:nvSpPr>
            <p:cNvPr name="Freeform 15" id="15"/>
            <p:cNvSpPr/>
            <p:nvPr/>
          </p:nvSpPr>
          <p:spPr>
            <a:xfrm flipH="false" flipV="false" rot="0">
              <a:off x="0" y="0"/>
              <a:ext cx="4704969" cy="4642485"/>
            </a:xfrm>
            <a:custGeom>
              <a:avLst/>
              <a:gdLst/>
              <a:ahLst/>
              <a:cxnLst/>
              <a:rect r="r" b="b" t="t" l="l"/>
              <a:pathLst>
                <a:path h="4642485" w="4704969">
                  <a:moveTo>
                    <a:pt x="0" y="0"/>
                  </a:moveTo>
                  <a:lnTo>
                    <a:pt x="4704969" y="0"/>
                  </a:lnTo>
                  <a:lnTo>
                    <a:pt x="4704969" y="4642485"/>
                  </a:lnTo>
                  <a:lnTo>
                    <a:pt x="0" y="4642485"/>
                  </a:lnTo>
                  <a:lnTo>
                    <a:pt x="0" y="0"/>
                  </a:lnTo>
                  <a:close/>
                </a:path>
              </a:pathLst>
            </a:custGeom>
            <a:blipFill>
              <a:blip r:embed="rId15"/>
              <a:stretch>
                <a:fillRect l="0" t="0" r="0" b="0"/>
              </a:stretch>
            </a:blipFill>
          </p:spPr>
        </p:sp>
      </p:grpSp>
      <p:sp>
        <p:nvSpPr>
          <p:cNvPr name="TextBox 16" id="16"/>
          <p:cNvSpPr txBox="true"/>
          <p:nvPr/>
        </p:nvSpPr>
        <p:spPr>
          <a:xfrm rot="0">
            <a:off x="6910345" y="1814528"/>
            <a:ext cx="10348955" cy="3162300"/>
          </a:xfrm>
          <a:prstGeom prst="rect">
            <a:avLst/>
          </a:prstGeom>
        </p:spPr>
        <p:txBody>
          <a:bodyPr anchor="t" rtlCol="false" tIns="0" lIns="0" bIns="0" rIns="0">
            <a:spAutoFit/>
          </a:bodyPr>
          <a:lstStyle/>
          <a:p>
            <a:pPr algn="r">
              <a:lnSpc>
                <a:spcPts val="10080"/>
              </a:lnSpc>
            </a:pPr>
            <a:r>
              <a:rPr lang="en-US" sz="14400">
                <a:solidFill>
                  <a:srgbClr val="08326D"/>
                </a:solidFill>
                <a:latin typeface="TAN Tangkiwood"/>
                <a:ea typeface="TAN Tangkiwood"/>
                <a:cs typeface="TAN Tangkiwood"/>
                <a:sym typeface="TAN Tangkiwood"/>
              </a:rPr>
              <a:t>PENDIDIKAN AGAMA ISLAM </a:t>
            </a:r>
          </a:p>
        </p:txBody>
      </p:sp>
      <p:sp>
        <p:nvSpPr>
          <p:cNvPr name="TextBox 17" id="17"/>
          <p:cNvSpPr txBox="true"/>
          <p:nvPr/>
        </p:nvSpPr>
        <p:spPr>
          <a:xfrm rot="0">
            <a:off x="3885247" y="6626295"/>
            <a:ext cx="12803506" cy="777914"/>
          </a:xfrm>
          <a:prstGeom prst="rect">
            <a:avLst/>
          </a:prstGeom>
        </p:spPr>
        <p:txBody>
          <a:bodyPr anchor="t" rtlCol="false" tIns="0" lIns="0" bIns="0" rIns="0">
            <a:spAutoFit/>
          </a:bodyPr>
          <a:lstStyle/>
          <a:p>
            <a:pPr algn="r">
              <a:lnSpc>
                <a:spcPts val="4900"/>
              </a:lnSpc>
            </a:pPr>
            <a:r>
              <a:rPr lang="en-US" sz="7000">
                <a:solidFill>
                  <a:srgbClr val="08326D"/>
                </a:solidFill>
                <a:latin typeface="TAN Tangkiwood"/>
                <a:ea typeface="TAN Tangkiwood"/>
                <a:cs typeface="TAN Tangkiwood"/>
                <a:sym typeface="TAN Tangkiwood"/>
              </a:rPr>
              <a:t>HALIZA DANI  (2513043015)</a:t>
            </a:r>
          </a:p>
        </p:txBody>
      </p:sp>
      <p:sp>
        <p:nvSpPr>
          <p:cNvPr name="TextBox 18" id="18"/>
          <p:cNvSpPr txBox="true"/>
          <p:nvPr/>
        </p:nvSpPr>
        <p:spPr>
          <a:xfrm rot="0">
            <a:off x="3885247" y="7624831"/>
            <a:ext cx="12803506" cy="777914"/>
          </a:xfrm>
          <a:prstGeom prst="rect">
            <a:avLst/>
          </a:prstGeom>
        </p:spPr>
        <p:txBody>
          <a:bodyPr anchor="t" rtlCol="false" tIns="0" lIns="0" bIns="0" rIns="0">
            <a:spAutoFit/>
          </a:bodyPr>
          <a:lstStyle/>
          <a:p>
            <a:pPr algn="r">
              <a:lnSpc>
                <a:spcPts val="4900"/>
              </a:lnSpc>
            </a:pPr>
            <a:r>
              <a:rPr lang="en-US" sz="7000">
                <a:solidFill>
                  <a:srgbClr val="08326D"/>
                </a:solidFill>
                <a:latin typeface="TAN Tangkiwood"/>
                <a:ea typeface="TAN Tangkiwood"/>
                <a:cs typeface="TAN Tangkiwood"/>
                <a:sym typeface="TAN Tangkiwood"/>
              </a:rPr>
              <a:t>M. DAFFA FERDINANDO (2513043049)</a:t>
            </a:r>
          </a:p>
        </p:txBody>
      </p:sp>
      <p:sp>
        <p:nvSpPr>
          <p:cNvPr name="TextBox 19" id="19"/>
          <p:cNvSpPr txBox="true"/>
          <p:nvPr/>
        </p:nvSpPr>
        <p:spPr>
          <a:xfrm rot="0">
            <a:off x="3885247" y="8717070"/>
            <a:ext cx="12803506" cy="777914"/>
          </a:xfrm>
          <a:prstGeom prst="rect">
            <a:avLst/>
          </a:prstGeom>
        </p:spPr>
        <p:txBody>
          <a:bodyPr anchor="t" rtlCol="false" tIns="0" lIns="0" bIns="0" rIns="0">
            <a:spAutoFit/>
          </a:bodyPr>
          <a:lstStyle/>
          <a:p>
            <a:pPr algn="r">
              <a:lnSpc>
                <a:spcPts val="4900"/>
              </a:lnSpc>
            </a:pPr>
            <a:r>
              <a:rPr lang="en-US" sz="7000">
                <a:solidFill>
                  <a:srgbClr val="08326D"/>
                </a:solidFill>
                <a:latin typeface="TAN Tangkiwood"/>
                <a:ea typeface="TAN Tangkiwood"/>
                <a:cs typeface="TAN Tangkiwood"/>
                <a:sym typeface="TAN Tangkiwood"/>
              </a:rPr>
              <a:t>ANI ADHA MUTAWALIA (2513043001)</a:t>
            </a:r>
          </a:p>
        </p:txBody>
      </p:sp>
      <p:sp>
        <p:nvSpPr>
          <p:cNvPr name="TextBox 20" id="20"/>
          <p:cNvSpPr txBox="true"/>
          <p:nvPr/>
        </p:nvSpPr>
        <p:spPr>
          <a:xfrm rot="0">
            <a:off x="3885247" y="5291153"/>
            <a:ext cx="12803506" cy="777914"/>
          </a:xfrm>
          <a:prstGeom prst="rect">
            <a:avLst/>
          </a:prstGeom>
        </p:spPr>
        <p:txBody>
          <a:bodyPr anchor="t" rtlCol="false" tIns="0" lIns="0" bIns="0" rIns="0">
            <a:spAutoFit/>
          </a:bodyPr>
          <a:lstStyle/>
          <a:p>
            <a:pPr algn="r">
              <a:lnSpc>
                <a:spcPts val="4900"/>
              </a:lnSpc>
            </a:pPr>
            <a:r>
              <a:rPr lang="en-US" sz="7000">
                <a:solidFill>
                  <a:srgbClr val="FF3131"/>
                </a:solidFill>
                <a:latin typeface="TAN Tangkiwood"/>
                <a:ea typeface="TAN Tangkiwood"/>
                <a:cs typeface="TAN Tangkiwood"/>
                <a:sym typeface="TAN Tangkiwood"/>
              </a:rPr>
              <a:t>Oleh Kelompok 3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 y="342900"/>
            <a:ext cx="4277274" cy="9957942"/>
          </a:xfrm>
          <a:custGeom>
            <a:avLst/>
            <a:gdLst/>
            <a:ahLst/>
            <a:cxnLst/>
            <a:rect r="r" b="b" t="t" l="l"/>
            <a:pathLst>
              <a:path h="9957942" w="4277274">
                <a:moveTo>
                  <a:pt x="0" y="0"/>
                </a:moveTo>
                <a:lnTo>
                  <a:pt x="4277274" y="0"/>
                </a:lnTo>
                <a:lnTo>
                  <a:pt x="4277274" y="9957942"/>
                </a:lnTo>
                <a:lnTo>
                  <a:pt x="0" y="99579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832" y="-1179"/>
            <a:ext cx="3535011" cy="10281059"/>
          </a:xfrm>
          <a:custGeom>
            <a:avLst/>
            <a:gdLst/>
            <a:ahLst/>
            <a:cxnLst/>
            <a:rect r="r" b="b" t="t" l="l"/>
            <a:pathLst>
              <a:path h="10281059" w="3535011">
                <a:moveTo>
                  <a:pt x="0" y="0"/>
                </a:moveTo>
                <a:lnTo>
                  <a:pt x="3535011" y="0"/>
                </a:lnTo>
                <a:lnTo>
                  <a:pt x="3535011" y="10281059"/>
                </a:lnTo>
                <a:lnTo>
                  <a:pt x="0" y="102810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0"/>
            <a:ext cx="274320" cy="10287000"/>
            <a:chOff x="0" y="0"/>
            <a:chExt cx="365760" cy="13716000"/>
          </a:xfrm>
        </p:grpSpPr>
        <p:sp>
          <p:nvSpPr>
            <p:cNvPr name="Freeform 6" id="6"/>
            <p:cNvSpPr/>
            <p:nvPr/>
          </p:nvSpPr>
          <p:spPr>
            <a:xfrm flipH="false" flipV="false" rot="0">
              <a:off x="0" y="0"/>
              <a:ext cx="365760" cy="13716000"/>
            </a:xfrm>
            <a:custGeom>
              <a:avLst/>
              <a:gdLst/>
              <a:ahLst/>
              <a:cxnLst/>
              <a:rect r="r" b="b" t="t" l="l"/>
              <a:pathLst>
                <a:path h="13716000" w="365760">
                  <a:moveTo>
                    <a:pt x="0" y="0"/>
                  </a:moveTo>
                  <a:lnTo>
                    <a:pt x="365760" y="0"/>
                  </a:lnTo>
                  <a:lnTo>
                    <a:pt x="365760" y="13716000"/>
                  </a:lnTo>
                  <a:lnTo>
                    <a:pt x="0" y="13716000"/>
                  </a:lnTo>
                  <a:close/>
                </a:path>
              </a:pathLst>
            </a:custGeom>
            <a:solidFill>
              <a:srgbClr val="766F54"/>
            </a:solidFill>
          </p:spPr>
        </p:sp>
      </p:grpSp>
      <p:grpSp>
        <p:nvGrpSpPr>
          <p:cNvPr name="Group 7" id="7"/>
          <p:cNvGrpSpPr/>
          <p:nvPr/>
        </p:nvGrpSpPr>
        <p:grpSpPr>
          <a:xfrm rot="0">
            <a:off x="-6283" y="1071563"/>
            <a:ext cx="2382791" cy="760946"/>
            <a:chOff x="0" y="0"/>
            <a:chExt cx="3177055" cy="1014595"/>
          </a:xfrm>
        </p:grpSpPr>
        <p:sp>
          <p:nvSpPr>
            <p:cNvPr name="Freeform 8" id="8"/>
            <p:cNvSpPr/>
            <p:nvPr/>
          </p:nvSpPr>
          <p:spPr>
            <a:xfrm flipH="false" flipV="false" rot="0">
              <a:off x="0" y="0"/>
              <a:ext cx="3191224" cy="1014603"/>
            </a:xfrm>
            <a:custGeom>
              <a:avLst/>
              <a:gdLst/>
              <a:ahLst/>
              <a:cxnLst/>
              <a:rect r="r" b="b" t="t" l="l"/>
              <a:pathLst>
                <a:path h="1014603" w="3191224">
                  <a:moveTo>
                    <a:pt x="3177032" y="537591"/>
                  </a:moveTo>
                  <a:lnTo>
                    <a:pt x="2719070" y="995553"/>
                  </a:lnTo>
                  <a:cubicBezTo>
                    <a:pt x="2716022" y="998855"/>
                    <a:pt x="2712212" y="1001903"/>
                    <a:pt x="2709164" y="1005078"/>
                  </a:cubicBezTo>
                  <a:cubicBezTo>
                    <a:pt x="2699893" y="1014603"/>
                    <a:pt x="2690241" y="1014603"/>
                    <a:pt x="2680589" y="1014603"/>
                  </a:cubicBezTo>
                  <a:lnTo>
                    <a:pt x="2499233" y="1014603"/>
                  </a:lnTo>
                  <a:lnTo>
                    <a:pt x="0" y="1007491"/>
                  </a:lnTo>
                  <a:cubicBezTo>
                    <a:pt x="2794" y="671703"/>
                    <a:pt x="5842" y="335788"/>
                    <a:pt x="8636" y="0"/>
                  </a:cubicBezTo>
                  <a:lnTo>
                    <a:pt x="2499233" y="3429"/>
                  </a:lnTo>
                  <a:lnTo>
                    <a:pt x="2680589" y="3429"/>
                  </a:lnTo>
                  <a:cubicBezTo>
                    <a:pt x="2690241" y="3429"/>
                    <a:pt x="2699766" y="12954"/>
                    <a:pt x="2709164" y="12954"/>
                  </a:cubicBezTo>
                  <a:cubicBezTo>
                    <a:pt x="2709164" y="22479"/>
                    <a:pt x="2719070" y="22479"/>
                    <a:pt x="2719070" y="22479"/>
                  </a:cubicBezTo>
                  <a:lnTo>
                    <a:pt x="3177032" y="480314"/>
                  </a:lnTo>
                  <a:cubicBezTo>
                    <a:pt x="3195955" y="499364"/>
                    <a:pt x="3195955" y="518414"/>
                    <a:pt x="3177032" y="537591"/>
                  </a:cubicBezTo>
                  <a:close/>
                </a:path>
              </a:pathLst>
            </a:custGeom>
            <a:solidFill>
              <a:srgbClr val="A53010"/>
            </a:solidFill>
          </p:spPr>
        </p:sp>
      </p:grpSp>
      <p:grpSp>
        <p:nvGrpSpPr>
          <p:cNvPr name="Group 9" id="9"/>
          <p:cNvGrpSpPr/>
          <p:nvPr/>
        </p:nvGrpSpPr>
        <p:grpSpPr>
          <a:xfrm rot="0">
            <a:off x="0" y="0"/>
            <a:ext cx="18288000" cy="10287000"/>
            <a:chOff x="0" y="0"/>
            <a:chExt cx="24384000" cy="13716000"/>
          </a:xfrm>
        </p:grpSpPr>
        <p:sp>
          <p:nvSpPr>
            <p:cNvPr name="Freeform 10" id="10"/>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8"/>
              <a:stretch>
                <a:fillRect l="0" t="-9259" r="0" b="-9259"/>
              </a:stretch>
            </a:blipFill>
          </p:spPr>
        </p:sp>
      </p:grpSp>
      <p:sp>
        <p:nvSpPr>
          <p:cNvPr name="Freeform 11" id="11"/>
          <p:cNvSpPr/>
          <p:nvPr/>
        </p:nvSpPr>
        <p:spPr>
          <a:xfrm flipH="true" flipV="false" rot="0">
            <a:off x="12306437" y="4286387"/>
            <a:ext cx="6105388" cy="6105388"/>
          </a:xfrm>
          <a:custGeom>
            <a:avLst/>
            <a:gdLst/>
            <a:ahLst/>
            <a:cxnLst/>
            <a:rect r="r" b="b" t="t" l="l"/>
            <a:pathLst>
              <a:path h="6105388" w="6105388">
                <a:moveTo>
                  <a:pt x="6105388" y="0"/>
                </a:moveTo>
                <a:lnTo>
                  <a:pt x="0" y="0"/>
                </a:lnTo>
                <a:lnTo>
                  <a:pt x="0" y="6105388"/>
                </a:lnTo>
                <a:lnTo>
                  <a:pt x="6105388" y="6105388"/>
                </a:lnTo>
                <a:lnTo>
                  <a:pt x="6105388"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2742247" y="1816233"/>
            <a:ext cx="811260" cy="591878"/>
          </a:xfrm>
          <a:prstGeom prst="rect">
            <a:avLst/>
          </a:prstGeom>
        </p:spPr>
        <p:txBody>
          <a:bodyPr anchor="t" rtlCol="false" tIns="0" lIns="0" bIns="0" rIns="0">
            <a:spAutoFit/>
          </a:bodyPr>
          <a:lstStyle/>
          <a:p>
            <a:pPr algn="ctr">
              <a:lnSpc>
                <a:spcPts val="4902"/>
              </a:lnSpc>
            </a:pPr>
            <a:r>
              <a:rPr lang="en-US" sz="7003">
                <a:solidFill>
                  <a:srgbClr val="08326D"/>
                </a:solidFill>
                <a:latin typeface="TAN Tangkiwood"/>
                <a:ea typeface="TAN Tangkiwood"/>
                <a:cs typeface="TAN Tangkiwood"/>
                <a:sym typeface="TAN Tangkiwood"/>
              </a:rPr>
              <a:t>3.</a:t>
            </a:r>
          </a:p>
        </p:txBody>
      </p:sp>
      <p:sp>
        <p:nvSpPr>
          <p:cNvPr name="Freeform 13" id="13"/>
          <p:cNvSpPr/>
          <p:nvPr/>
        </p:nvSpPr>
        <p:spPr>
          <a:xfrm flipH="false" flipV="true" rot="0">
            <a:off x="-53353" y="0"/>
            <a:ext cx="6105388" cy="6105388"/>
          </a:xfrm>
          <a:custGeom>
            <a:avLst/>
            <a:gdLst/>
            <a:ahLst/>
            <a:cxnLst/>
            <a:rect r="r" b="b" t="t" l="l"/>
            <a:pathLst>
              <a:path h="6105388" w="6105388">
                <a:moveTo>
                  <a:pt x="0" y="6105388"/>
                </a:moveTo>
                <a:lnTo>
                  <a:pt x="6105388" y="6105388"/>
                </a:lnTo>
                <a:lnTo>
                  <a:pt x="6105388" y="0"/>
                </a:lnTo>
                <a:lnTo>
                  <a:pt x="0" y="0"/>
                </a:lnTo>
                <a:lnTo>
                  <a:pt x="0" y="6105388"/>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3553507" y="1368960"/>
            <a:ext cx="13705793" cy="1846659"/>
          </a:xfrm>
          <a:prstGeom prst="rect">
            <a:avLst/>
          </a:prstGeom>
        </p:spPr>
        <p:txBody>
          <a:bodyPr anchor="t" rtlCol="false" tIns="0" lIns="0" bIns="0" rIns="0">
            <a:spAutoFit/>
          </a:bodyPr>
          <a:lstStyle/>
          <a:p>
            <a:pPr algn="l">
              <a:lnSpc>
                <a:spcPts val="7200"/>
              </a:lnSpc>
            </a:pPr>
            <a:r>
              <a:rPr lang="en-US" sz="6000" b="true">
                <a:solidFill>
                  <a:srgbClr val="000000"/>
                </a:solidFill>
                <a:latin typeface="Century Gothic Paneuropean Bold"/>
                <a:ea typeface="Century Gothic Paneuropean Bold"/>
                <a:cs typeface="Century Gothic Paneuropean Bold"/>
                <a:sym typeface="Century Gothic Paneuropean Bold"/>
              </a:rPr>
              <a:t>Al-Quran, as-Sunnah/al-Hadits, dan Ijtihad</a:t>
            </a:r>
          </a:p>
        </p:txBody>
      </p:sp>
      <p:sp>
        <p:nvSpPr>
          <p:cNvPr name="TextBox 15" id="15"/>
          <p:cNvSpPr txBox="true"/>
          <p:nvPr/>
        </p:nvSpPr>
        <p:spPr>
          <a:xfrm rot="0">
            <a:off x="1238354" y="3967095"/>
            <a:ext cx="15811291" cy="4636447"/>
          </a:xfrm>
          <a:prstGeom prst="rect">
            <a:avLst/>
          </a:prstGeom>
        </p:spPr>
        <p:txBody>
          <a:bodyPr anchor="t" rtlCol="false" tIns="0" lIns="0" bIns="0" rIns="0">
            <a:spAutoFit/>
          </a:bodyPr>
          <a:lstStyle/>
          <a:p>
            <a:pPr algn="just">
              <a:lnSpc>
                <a:spcPts val="3720"/>
              </a:lnSpc>
            </a:pPr>
            <a:r>
              <a:rPr lang="en-US" sz="4400">
                <a:solidFill>
                  <a:srgbClr val="000000"/>
                </a:solidFill>
                <a:latin typeface="Century Gothic Paneuropean"/>
                <a:ea typeface="Century Gothic Paneuropean"/>
                <a:cs typeface="Century Gothic Paneuropean"/>
                <a:sym typeface="Century Gothic Paneuropean"/>
              </a:rPr>
              <a:t>Al-Qur'an, as-Sunnah/al-Hadits, dan ijtihad adalah tiga sumber utama ajaran Islam yang disusun secara hierarkis, di mana Al-Qur'an sebagai sumber pertama, diikuti as-Sunnah (hadis) sebagai sumber kedua, dan kemudian ijtihad sebagai sumber ketiga. Al-Qur'an berisi firman Allah SWT yang diturunkan kepada Nabi Muhammad SAW, sementara as-Sunnah adalah perkataan, perbuatan, dan ketetapan Nabi, dan ijtihad adalah upaya para ulama untuk menemukan solusi hukum ketika masalah tidak ditemukan dalam Al-Qur'an dan Sunnah.</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 y="342900"/>
            <a:ext cx="4277274" cy="9957942"/>
          </a:xfrm>
          <a:custGeom>
            <a:avLst/>
            <a:gdLst/>
            <a:ahLst/>
            <a:cxnLst/>
            <a:rect r="r" b="b" t="t" l="l"/>
            <a:pathLst>
              <a:path h="9957942" w="4277274">
                <a:moveTo>
                  <a:pt x="0" y="0"/>
                </a:moveTo>
                <a:lnTo>
                  <a:pt x="4277274" y="0"/>
                </a:lnTo>
                <a:lnTo>
                  <a:pt x="4277274" y="9957942"/>
                </a:lnTo>
                <a:lnTo>
                  <a:pt x="0" y="99579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832" y="-1179"/>
            <a:ext cx="3535011" cy="10281059"/>
          </a:xfrm>
          <a:custGeom>
            <a:avLst/>
            <a:gdLst/>
            <a:ahLst/>
            <a:cxnLst/>
            <a:rect r="r" b="b" t="t" l="l"/>
            <a:pathLst>
              <a:path h="10281059" w="3535011">
                <a:moveTo>
                  <a:pt x="0" y="0"/>
                </a:moveTo>
                <a:lnTo>
                  <a:pt x="3535011" y="0"/>
                </a:lnTo>
                <a:lnTo>
                  <a:pt x="3535011" y="10281059"/>
                </a:lnTo>
                <a:lnTo>
                  <a:pt x="0" y="102810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0"/>
            <a:ext cx="274320" cy="10287000"/>
            <a:chOff x="0" y="0"/>
            <a:chExt cx="365760" cy="13716000"/>
          </a:xfrm>
        </p:grpSpPr>
        <p:sp>
          <p:nvSpPr>
            <p:cNvPr name="Freeform 6" id="6"/>
            <p:cNvSpPr/>
            <p:nvPr/>
          </p:nvSpPr>
          <p:spPr>
            <a:xfrm flipH="false" flipV="false" rot="0">
              <a:off x="0" y="0"/>
              <a:ext cx="365760" cy="13716000"/>
            </a:xfrm>
            <a:custGeom>
              <a:avLst/>
              <a:gdLst/>
              <a:ahLst/>
              <a:cxnLst/>
              <a:rect r="r" b="b" t="t" l="l"/>
              <a:pathLst>
                <a:path h="13716000" w="365760">
                  <a:moveTo>
                    <a:pt x="0" y="0"/>
                  </a:moveTo>
                  <a:lnTo>
                    <a:pt x="365760" y="0"/>
                  </a:lnTo>
                  <a:lnTo>
                    <a:pt x="365760" y="13716000"/>
                  </a:lnTo>
                  <a:lnTo>
                    <a:pt x="0" y="13716000"/>
                  </a:lnTo>
                  <a:close/>
                </a:path>
              </a:pathLst>
            </a:custGeom>
            <a:solidFill>
              <a:srgbClr val="766F54"/>
            </a:solidFill>
          </p:spPr>
        </p:sp>
      </p:grpSp>
      <p:grpSp>
        <p:nvGrpSpPr>
          <p:cNvPr name="Group 7" id="7"/>
          <p:cNvGrpSpPr/>
          <p:nvPr/>
        </p:nvGrpSpPr>
        <p:grpSpPr>
          <a:xfrm rot="0">
            <a:off x="-6283" y="1071563"/>
            <a:ext cx="2382791" cy="760946"/>
            <a:chOff x="0" y="0"/>
            <a:chExt cx="3177055" cy="1014595"/>
          </a:xfrm>
        </p:grpSpPr>
        <p:sp>
          <p:nvSpPr>
            <p:cNvPr name="Freeform 8" id="8"/>
            <p:cNvSpPr/>
            <p:nvPr/>
          </p:nvSpPr>
          <p:spPr>
            <a:xfrm flipH="false" flipV="false" rot="0">
              <a:off x="0" y="0"/>
              <a:ext cx="3191224" cy="1014603"/>
            </a:xfrm>
            <a:custGeom>
              <a:avLst/>
              <a:gdLst/>
              <a:ahLst/>
              <a:cxnLst/>
              <a:rect r="r" b="b" t="t" l="l"/>
              <a:pathLst>
                <a:path h="1014603" w="3191224">
                  <a:moveTo>
                    <a:pt x="3177032" y="537591"/>
                  </a:moveTo>
                  <a:lnTo>
                    <a:pt x="2719070" y="995553"/>
                  </a:lnTo>
                  <a:cubicBezTo>
                    <a:pt x="2716022" y="998855"/>
                    <a:pt x="2712212" y="1001903"/>
                    <a:pt x="2709164" y="1005078"/>
                  </a:cubicBezTo>
                  <a:cubicBezTo>
                    <a:pt x="2699893" y="1014603"/>
                    <a:pt x="2690241" y="1014603"/>
                    <a:pt x="2680589" y="1014603"/>
                  </a:cubicBezTo>
                  <a:lnTo>
                    <a:pt x="2499233" y="1014603"/>
                  </a:lnTo>
                  <a:lnTo>
                    <a:pt x="0" y="1007491"/>
                  </a:lnTo>
                  <a:cubicBezTo>
                    <a:pt x="2794" y="671703"/>
                    <a:pt x="5842" y="335788"/>
                    <a:pt x="8636" y="0"/>
                  </a:cubicBezTo>
                  <a:lnTo>
                    <a:pt x="2499233" y="3429"/>
                  </a:lnTo>
                  <a:lnTo>
                    <a:pt x="2680589" y="3429"/>
                  </a:lnTo>
                  <a:cubicBezTo>
                    <a:pt x="2690241" y="3429"/>
                    <a:pt x="2699766" y="12954"/>
                    <a:pt x="2709164" y="12954"/>
                  </a:cubicBezTo>
                  <a:cubicBezTo>
                    <a:pt x="2709164" y="22479"/>
                    <a:pt x="2719070" y="22479"/>
                    <a:pt x="2719070" y="22479"/>
                  </a:cubicBezTo>
                  <a:lnTo>
                    <a:pt x="3177032" y="480314"/>
                  </a:lnTo>
                  <a:cubicBezTo>
                    <a:pt x="3195955" y="499364"/>
                    <a:pt x="3195955" y="518414"/>
                    <a:pt x="3177032" y="537591"/>
                  </a:cubicBezTo>
                  <a:close/>
                </a:path>
              </a:pathLst>
            </a:custGeom>
            <a:solidFill>
              <a:srgbClr val="A53010"/>
            </a:solidFill>
          </p:spPr>
        </p:sp>
      </p:grpSp>
      <p:grpSp>
        <p:nvGrpSpPr>
          <p:cNvPr name="Group 9" id="9"/>
          <p:cNvGrpSpPr/>
          <p:nvPr/>
        </p:nvGrpSpPr>
        <p:grpSpPr>
          <a:xfrm rot="0">
            <a:off x="0" y="0"/>
            <a:ext cx="18288000" cy="10287000"/>
            <a:chOff x="0" y="0"/>
            <a:chExt cx="24384000" cy="13716000"/>
          </a:xfrm>
        </p:grpSpPr>
        <p:sp>
          <p:nvSpPr>
            <p:cNvPr name="Freeform 10" id="10"/>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8"/>
              <a:stretch>
                <a:fillRect l="0" t="-9259" r="0" b="-9259"/>
              </a:stretch>
            </a:blipFill>
          </p:spPr>
        </p:sp>
      </p:grpSp>
      <p:sp>
        <p:nvSpPr>
          <p:cNvPr name="Freeform 11" id="11"/>
          <p:cNvSpPr/>
          <p:nvPr/>
        </p:nvSpPr>
        <p:spPr>
          <a:xfrm flipH="true" flipV="false" rot="0">
            <a:off x="12306437" y="4286387"/>
            <a:ext cx="6105388" cy="6105388"/>
          </a:xfrm>
          <a:custGeom>
            <a:avLst/>
            <a:gdLst/>
            <a:ahLst/>
            <a:cxnLst/>
            <a:rect r="r" b="b" t="t" l="l"/>
            <a:pathLst>
              <a:path h="6105388" w="6105388">
                <a:moveTo>
                  <a:pt x="6105388" y="0"/>
                </a:moveTo>
                <a:lnTo>
                  <a:pt x="0" y="0"/>
                </a:lnTo>
                <a:lnTo>
                  <a:pt x="0" y="6105388"/>
                </a:lnTo>
                <a:lnTo>
                  <a:pt x="6105388" y="6105388"/>
                </a:lnTo>
                <a:lnTo>
                  <a:pt x="6105388"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true" rot="0">
            <a:off x="0" y="7620"/>
            <a:ext cx="6105388" cy="6105388"/>
          </a:xfrm>
          <a:custGeom>
            <a:avLst/>
            <a:gdLst/>
            <a:ahLst/>
            <a:cxnLst/>
            <a:rect r="r" b="b" t="t" l="l"/>
            <a:pathLst>
              <a:path h="6105388" w="6105388">
                <a:moveTo>
                  <a:pt x="0" y="6105388"/>
                </a:moveTo>
                <a:lnTo>
                  <a:pt x="6105388" y="6105388"/>
                </a:lnTo>
                <a:lnTo>
                  <a:pt x="6105388" y="0"/>
                </a:lnTo>
                <a:lnTo>
                  <a:pt x="0" y="0"/>
                </a:lnTo>
                <a:lnTo>
                  <a:pt x="0" y="6105388"/>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3553507" y="1368960"/>
            <a:ext cx="5133293" cy="1107996"/>
          </a:xfrm>
          <a:prstGeom prst="rect">
            <a:avLst/>
          </a:prstGeom>
        </p:spPr>
        <p:txBody>
          <a:bodyPr anchor="t" rtlCol="false" tIns="0" lIns="0" bIns="0" rIns="0">
            <a:spAutoFit/>
          </a:bodyPr>
          <a:lstStyle/>
          <a:p>
            <a:pPr algn="l">
              <a:lnSpc>
                <a:spcPts val="8640"/>
              </a:lnSpc>
            </a:pPr>
            <a:r>
              <a:rPr lang="en-US" sz="7200" b="true">
                <a:solidFill>
                  <a:srgbClr val="000000"/>
                </a:solidFill>
                <a:latin typeface="Century Gothic Paneuropean Bold"/>
                <a:ea typeface="Century Gothic Paneuropean Bold"/>
                <a:cs typeface="Century Gothic Paneuropean Bold"/>
                <a:sym typeface="Century Gothic Paneuropean Bold"/>
              </a:rPr>
              <a:t>Al-Quran</a:t>
            </a:r>
          </a:p>
        </p:txBody>
      </p:sp>
      <p:sp>
        <p:nvSpPr>
          <p:cNvPr name="TextBox 14" id="14"/>
          <p:cNvSpPr txBox="true"/>
          <p:nvPr/>
        </p:nvSpPr>
        <p:spPr>
          <a:xfrm rot="0">
            <a:off x="1300267" y="3238500"/>
            <a:ext cx="15811291" cy="5170646"/>
          </a:xfrm>
          <a:prstGeom prst="rect">
            <a:avLst/>
          </a:prstGeom>
        </p:spPr>
        <p:txBody>
          <a:bodyPr anchor="t" rtlCol="false" tIns="0" lIns="0" bIns="0" rIns="0">
            <a:spAutoFit/>
          </a:bodyPr>
          <a:lstStyle/>
          <a:p>
            <a:pPr algn="l">
              <a:lnSpc>
                <a:spcPts val="5759"/>
              </a:lnSpc>
            </a:pPr>
            <a:r>
              <a:rPr lang="en-US" sz="4800" b="true">
                <a:solidFill>
                  <a:srgbClr val="000000"/>
                </a:solidFill>
                <a:latin typeface="Century Gothic Paneuropean Bold"/>
                <a:ea typeface="Century Gothic Paneuropean Bold"/>
                <a:cs typeface="Century Gothic Paneuropean Bold"/>
                <a:sym typeface="Century Gothic Paneuropean Bold"/>
              </a:rPr>
              <a:t>Definisi:</a:t>
            </a:r>
          </a:p>
          <a:p>
            <a:pPr algn="l">
              <a:lnSpc>
                <a:spcPts val="5759"/>
              </a:lnSpc>
            </a:pPr>
            <a:r>
              <a:rPr lang="en-US" sz="4800">
                <a:solidFill>
                  <a:srgbClr val="000000"/>
                </a:solidFill>
                <a:latin typeface="Century Gothic Paneuropean"/>
                <a:ea typeface="Century Gothic Paneuropean"/>
                <a:cs typeface="Century Gothic Paneuropean"/>
                <a:sym typeface="Century Gothic Paneuropean"/>
              </a:rPr>
              <a:t>Al-Qur'an adalah firman Allah SWT yang diturunkan kepada Nabi Muhammad SAW dan merupakan sumber hukum Islam yang paling utama. </a:t>
            </a:r>
          </a:p>
          <a:p>
            <a:pPr algn="l">
              <a:lnSpc>
                <a:spcPts val="5759"/>
              </a:lnSpc>
            </a:pPr>
            <a:r>
              <a:rPr lang="en-US" sz="4800" b="true">
                <a:solidFill>
                  <a:srgbClr val="000000"/>
                </a:solidFill>
                <a:latin typeface="Century Gothic Paneuropean Bold"/>
                <a:ea typeface="Century Gothic Paneuropean Bold"/>
                <a:cs typeface="Century Gothic Paneuropean Bold"/>
                <a:sym typeface="Century Gothic Paneuropean Bold"/>
              </a:rPr>
              <a:t>Fungsi:</a:t>
            </a:r>
          </a:p>
          <a:p>
            <a:pPr algn="l">
              <a:lnSpc>
                <a:spcPts val="5759"/>
              </a:lnSpc>
            </a:pPr>
            <a:r>
              <a:rPr lang="en-US" sz="4800">
                <a:solidFill>
                  <a:srgbClr val="000000"/>
                </a:solidFill>
                <a:latin typeface="Century Gothic Paneuropean"/>
                <a:ea typeface="Century Gothic Paneuropean"/>
                <a:cs typeface="Century Gothic Paneuropean"/>
                <a:sym typeface="Century Gothic Paneuropean"/>
              </a:rPr>
              <a:t>Menjadi pedoman utama dan landasan bagi seluruh ajaran Islam, serta menjadi sumber inspirasi untuk kehidupan beragama.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 y="342900"/>
            <a:ext cx="4277274" cy="9957942"/>
          </a:xfrm>
          <a:custGeom>
            <a:avLst/>
            <a:gdLst/>
            <a:ahLst/>
            <a:cxnLst/>
            <a:rect r="r" b="b" t="t" l="l"/>
            <a:pathLst>
              <a:path h="9957942" w="4277274">
                <a:moveTo>
                  <a:pt x="0" y="0"/>
                </a:moveTo>
                <a:lnTo>
                  <a:pt x="4277274" y="0"/>
                </a:lnTo>
                <a:lnTo>
                  <a:pt x="4277274" y="9957942"/>
                </a:lnTo>
                <a:lnTo>
                  <a:pt x="0" y="99579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832" y="-1179"/>
            <a:ext cx="3535011" cy="10281059"/>
          </a:xfrm>
          <a:custGeom>
            <a:avLst/>
            <a:gdLst/>
            <a:ahLst/>
            <a:cxnLst/>
            <a:rect r="r" b="b" t="t" l="l"/>
            <a:pathLst>
              <a:path h="10281059" w="3535011">
                <a:moveTo>
                  <a:pt x="0" y="0"/>
                </a:moveTo>
                <a:lnTo>
                  <a:pt x="3535011" y="0"/>
                </a:lnTo>
                <a:lnTo>
                  <a:pt x="3535011" y="10281059"/>
                </a:lnTo>
                <a:lnTo>
                  <a:pt x="0" y="102810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0"/>
            <a:ext cx="274320" cy="10287000"/>
            <a:chOff x="0" y="0"/>
            <a:chExt cx="365760" cy="13716000"/>
          </a:xfrm>
        </p:grpSpPr>
        <p:sp>
          <p:nvSpPr>
            <p:cNvPr name="Freeform 6" id="6"/>
            <p:cNvSpPr/>
            <p:nvPr/>
          </p:nvSpPr>
          <p:spPr>
            <a:xfrm flipH="false" flipV="false" rot="0">
              <a:off x="0" y="0"/>
              <a:ext cx="365760" cy="13716000"/>
            </a:xfrm>
            <a:custGeom>
              <a:avLst/>
              <a:gdLst/>
              <a:ahLst/>
              <a:cxnLst/>
              <a:rect r="r" b="b" t="t" l="l"/>
              <a:pathLst>
                <a:path h="13716000" w="365760">
                  <a:moveTo>
                    <a:pt x="0" y="0"/>
                  </a:moveTo>
                  <a:lnTo>
                    <a:pt x="365760" y="0"/>
                  </a:lnTo>
                  <a:lnTo>
                    <a:pt x="365760" y="13716000"/>
                  </a:lnTo>
                  <a:lnTo>
                    <a:pt x="0" y="13716000"/>
                  </a:lnTo>
                  <a:close/>
                </a:path>
              </a:pathLst>
            </a:custGeom>
            <a:solidFill>
              <a:srgbClr val="766F54"/>
            </a:solidFill>
          </p:spPr>
        </p:sp>
      </p:grpSp>
      <p:grpSp>
        <p:nvGrpSpPr>
          <p:cNvPr name="Group 7" id="7"/>
          <p:cNvGrpSpPr/>
          <p:nvPr/>
        </p:nvGrpSpPr>
        <p:grpSpPr>
          <a:xfrm rot="0">
            <a:off x="-6283" y="1071563"/>
            <a:ext cx="2382791" cy="760946"/>
            <a:chOff x="0" y="0"/>
            <a:chExt cx="3177055" cy="1014595"/>
          </a:xfrm>
        </p:grpSpPr>
        <p:sp>
          <p:nvSpPr>
            <p:cNvPr name="Freeform 8" id="8"/>
            <p:cNvSpPr/>
            <p:nvPr/>
          </p:nvSpPr>
          <p:spPr>
            <a:xfrm flipH="false" flipV="false" rot="0">
              <a:off x="0" y="0"/>
              <a:ext cx="3191224" cy="1014603"/>
            </a:xfrm>
            <a:custGeom>
              <a:avLst/>
              <a:gdLst/>
              <a:ahLst/>
              <a:cxnLst/>
              <a:rect r="r" b="b" t="t" l="l"/>
              <a:pathLst>
                <a:path h="1014603" w="3191224">
                  <a:moveTo>
                    <a:pt x="3177032" y="537591"/>
                  </a:moveTo>
                  <a:lnTo>
                    <a:pt x="2719070" y="995553"/>
                  </a:lnTo>
                  <a:cubicBezTo>
                    <a:pt x="2716022" y="998855"/>
                    <a:pt x="2712212" y="1001903"/>
                    <a:pt x="2709164" y="1005078"/>
                  </a:cubicBezTo>
                  <a:cubicBezTo>
                    <a:pt x="2699893" y="1014603"/>
                    <a:pt x="2690241" y="1014603"/>
                    <a:pt x="2680589" y="1014603"/>
                  </a:cubicBezTo>
                  <a:lnTo>
                    <a:pt x="2499233" y="1014603"/>
                  </a:lnTo>
                  <a:lnTo>
                    <a:pt x="0" y="1007491"/>
                  </a:lnTo>
                  <a:cubicBezTo>
                    <a:pt x="2794" y="671703"/>
                    <a:pt x="5842" y="335788"/>
                    <a:pt x="8636" y="0"/>
                  </a:cubicBezTo>
                  <a:lnTo>
                    <a:pt x="2499233" y="3429"/>
                  </a:lnTo>
                  <a:lnTo>
                    <a:pt x="2680589" y="3429"/>
                  </a:lnTo>
                  <a:cubicBezTo>
                    <a:pt x="2690241" y="3429"/>
                    <a:pt x="2699766" y="12954"/>
                    <a:pt x="2709164" y="12954"/>
                  </a:cubicBezTo>
                  <a:cubicBezTo>
                    <a:pt x="2709164" y="22479"/>
                    <a:pt x="2719070" y="22479"/>
                    <a:pt x="2719070" y="22479"/>
                  </a:cubicBezTo>
                  <a:lnTo>
                    <a:pt x="3177032" y="480314"/>
                  </a:lnTo>
                  <a:cubicBezTo>
                    <a:pt x="3195955" y="499364"/>
                    <a:pt x="3195955" y="518414"/>
                    <a:pt x="3177032" y="537591"/>
                  </a:cubicBezTo>
                  <a:close/>
                </a:path>
              </a:pathLst>
            </a:custGeom>
            <a:solidFill>
              <a:srgbClr val="A53010"/>
            </a:solidFill>
          </p:spPr>
        </p:sp>
      </p:grpSp>
      <p:grpSp>
        <p:nvGrpSpPr>
          <p:cNvPr name="Group 9" id="9"/>
          <p:cNvGrpSpPr/>
          <p:nvPr/>
        </p:nvGrpSpPr>
        <p:grpSpPr>
          <a:xfrm rot="0">
            <a:off x="0" y="0"/>
            <a:ext cx="18288000" cy="10287000"/>
            <a:chOff x="0" y="0"/>
            <a:chExt cx="24384000" cy="13716000"/>
          </a:xfrm>
        </p:grpSpPr>
        <p:sp>
          <p:nvSpPr>
            <p:cNvPr name="Freeform 10" id="10"/>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8"/>
              <a:stretch>
                <a:fillRect l="0" t="-9259" r="0" b="-9259"/>
              </a:stretch>
            </a:blipFill>
          </p:spPr>
        </p:sp>
      </p:grpSp>
      <p:sp>
        <p:nvSpPr>
          <p:cNvPr name="Freeform 11" id="11"/>
          <p:cNvSpPr/>
          <p:nvPr/>
        </p:nvSpPr>
        <p:spPr>
          <a:xfrm flipH="true" flipV="false" rot="0">
            <a:off x="12306437" y="4286387"/>
            <a:ext cx="6105388" cy="6105388"/>
          </a:xfrm>
          <a:custGeom>
            <a:avLst/>
            <a:gdLst/>
            <a:ahLst/>
            <a:cxnLst/>
            <a:rect r="r" b="b" t="t" l="l"/>
            <a:pathLst>
              <a:path h="6105388" w="6105388">
                <a:moveTo>
                  <a:pt x="6105388" y="0"/>
                </a:moveTo>
                <a:lnTo>
                  <a:pt x="0" y="0"/>
                </a:lnTo>
                <a:lnTo>
                  <a:pt x="0" y="6105388"/>
                </a:lnTo>
                <a:lnTo>
                  <a:pt x="6105388" y="6105388"/>
                </a:lnTo>
                <a:lnTo>
                  <a:pt x="6105388"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true" rot="0">
            <a:off x="0" y="7620"/>
            <a:ext cx="6105388" cy="6105388"/>
          </a:xfrm>
          <a:custGeom>
            <a:avLst/>
            <a:gdLst/>
            <a:ahLst/>
            <a:cxnLst/>
            <a:rect r="r" b="b" t="t" l="l"/>
            <a:pathLst>
              <a:path h="6105388" w="6105388">
                <a:moveTo>
                  <a:pt x="0" y="6105388"/>
                </a:moveTo>
                <a:lnTo>
                  <a:pt x="6105388" y="6105388"/>
                </a:lnTo>
                <a:lnTo>
                  <a:pt x="6105388" y="0"/>
                </a:lnTo>
                <a:lnTo>
                  <a:pt x="0" y="0"/>
                </a:lnTo>
                <a:lnTo>
                  <a:pt x="0" y="6105388"/>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3553507" y="1368960"/>
            <a:ext cx="10772093" cy="1107996"/>
          </a:xfrm>
          <a:prstGeom prst="rect">
            <a:avLst/>
          </a:prstGeom>
        </p:spPr>
        <p:txBody>
          <a:bodyPr anchor="t" rtlCol="false" tIns="0" lIns="0" bIns="0" rIns="0">
            <a:spAutoFit/>
          </a:bodyPr>
          <a:lstStyle/>
          <a:p>
            <a:pPr algn="l">
              <a:lnSpc>
                <a:spcPts val="8640"/>
              </a:lnSpc>
            </a:pPr>
            <a:r>
              <a:rPr lang="en-US" sz="7200" b="true">
                <a:solidFill>
                  <a:srgbClr val="000000"/>
                </a:solidFill>
                <a:latin typeface="Century Gothic Paneuropean Bold"/>
                <a:ea typeface="Century Gothic Paneuropean Bold"/>
                <a:cs typeface="Century Gothic Paneuropean Bold"/>
                <a:sym typeface="Century Gothic Paneuropean Bold"/>
              </a:rPr>
              <a:t>As-Sunnah/al-Hadits</a:t>
            </a:r>
          </a:p>
        </p:txBody>
      </p:sp>
      <p:sp>
        <p:nvSpPr>
          <p:cNvPr name="TextBox 14" id="14"/>
          <p:cNvSpPr txBox="true"/>
          <p:nvPr/>
        </p:nvSpPr>
        <p:spPr>
          <a:xfrm rot="0">
            <a:off x="1300267" y="3073014"/>
            <a:ext cx="15811291" cy="5909310"/>
          </a:xfrm>
          <a:prstGeom prst="rect">
            <a:avLst/>
          </a:prstGeom>
        </p:spPr>
        <p:txBody>
          <a:bodyPr anchor="t" rtlCol="false" tIns="0" lIns="0" bIns="0" rIns="0">
            <a:spAutoFit/>
          </a:bodyPr>
          <a:lstStyle/>
          <a:p>
            <a:pPr algn="l">
              <a:lnSpc>
                <a:spcPts val="5759"/>
              </a:lnSpc>
            </a:pPr>
            <a:r>
              <a:rPr lang="en-US" sz="4800" b="true">
                <a:solidFill>
                  <a:srgbClr val="000000"/>
                </a:solidFill>
                <a:latin typeface="Century Gothic Paneuropean Bold"/>
                <a:ea typeface="Century Gothic Paneuropean Bold"/>
                <a:cs typeface="Century Gothic Paneuropean Bold"/>
                <a:sym typeface="Century Gothic Paneuropean Bold"/>
              </a:rPr>
              <a:t>Definisi:</a:t>
            </a:r>
          </a:p>
          <a:p>
            <a:pPr algn="l">
              <a:lnSpc>
                <a:spcPts val="5759"/>
              </a:lnSpc>
            </a:pPr>
            <a:r>
              <a:rPr lang="en-US" sz="4800">
                <a:solidFill>
                  <a:srgbClr val="000000"/>
                </a:solidFill>
                <a:latin typeface="Century Gothic Paneuropean"/>
                <a:ea typeface="Century Gothic Paneuropean"/>
                <a:cs typeface="Century Gothic Paneuropean"/>
                <a:sym typeface="Century Gothic Paneuropean"/>
              </a:rPr>
              <a:t>Berupa perkataan, perbuatan, dan ketetapan Nabi Muhammad SAW yang berfungsi untuk menjelaskan dan memperjelas ajaran yang terdapat dalam Al-Qur'an. </a:t>
            </a:r>
          </a:p>
          <a:p>
            <a:pPr algn="l">
              <a:lnSpc>
                <a:spcPts val="5759"/>
              </a:lnSpc>
            </a:pPr>
            <a:r>
              <a:rPr lang="en-US" sz="4800" b="true">
                <a:solidFill>
                  <a:srgbClr val="000000"/>
                </a:solidFill>
                <a:latin typeface="Century Gothic Paneuropean Bold"/>
                <a:ea typeface="Century Gothic Paneuropean Bold"/>
                <a:cs typeface="Century Gothic Paneuropean Bold"/>
                <a:sym typeface="Century Gothic Paneuropean Bold"/>
              </a:rPr>
              <a:t>Fungsi:</a:t>
            </a:r>
          </a:p>
          <a:p>
            <a:pPr algn="l">
              <a:lnSpc>
                <a:spcPts val="5759"/>
              </a:lnSpc>
            </a:pPr>
            <a:r>
              <a:rPr lang="en-US" sz="4800">
                <a:solidFill>
                  <a:srgbClr val="000000"/>
                </a:solidFill>
                <a:latin typeface="Century Gothic Paneuropean"/>
                <a:ea typeface="Century Gothic Paneuropean"/>
                <a:cs typeface="Century Gothic Paneuropean"/>
                <a:sym typeface="Century Gothic Paneuropean"/>
              </a:rPr>
              <a:t>Memberikan keterangan pada ayat-ayat Al-Qur'an yang bersifat umum atau global dan melengkapinya dengan penjelasan-penjelasan yang lebih rinci.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 y="342900"/>
            <a:ext cx="4277274" cy="9957942"/>
          </a:xfrm>
          <a:custGeom>
            <a:avLst/>
            <a:gdLst/>
            <a:ahLst/>
            <a:cxnLst/>
            <a:rect r="r" b="b" t="t" l="l"/>
            <a:pathLst>
              <a:path h="9957942" w="4277274">
                <a:moveTo>
                  <a:pt x="0" y="0"/>
                </a:moveTo>
                <a:lnTo>
                  <a:pt x="4277274" y="0"/>
                </a:lnTo>
                <a:lnTo>
                  <a:pt x="4277274" y="9957942"/>
                </a:lnTo>
                <a:lnTo>
                  <a:pt x="0" y="99579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832" y="-1179"/>
            <a:ext cx="3535011" cy="10281059"/>
          </a:xfrm>
          <a:custGeom>
            <a:avLst/>
            <a:gdLst/>
            <a:ahLst/>
            <a:cxnLst/>
            <a:rect r="r" b="b" t="t" l="l"/>
            <a:pathLst>
              <a:path h="10281059" w="3535011">
                <a:moveTo>
                  <a:pt x="0" y="0"/>
                </a:moveTo>
                <a:lnTo>
                  <a:pt x="3535011" y="0"/>
                </a:lnTo>
                <a:lnTo>
                  <a:pt x="3535011" y="10281059"/>
                </a:lnTo>
                <a:lnTo>
                  <a:pt x="0" y="102810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0"/>
            <a:ext cx="274320" cy="10287000"/>
            <a:chOff x="0" y="0"/>
            <a:chExt cx="365760" cy="13716000"/>
          </a:xfrm>
        </p:grpSpPr>
        <p:sp>
          <p:nvSpPr>
            <p:cNvPr name="Freeform 6" id="6"/>
            <p:cNvSpPr/>
            <p:nvPr/>
          </p:nvSpPr>
          <p:spPr>
            <a:xfrm flipH="false" flipV="false" rot="0">
              <a:off x="0" y="0"/>
              <a:ext cx="365760" cy="13716000"/>
            </a:xfrm>
            <a:custGeom>
              <a:avLst/>
              <a:gdLst/>
              <a:ahLst/>
              <a:cxnLst/>
              <a:rect r="r" b="b" t="t" l="l"/>
              <a:pathLst>
                <a:path h="13716000" w="365760">
                  <a:moveTo>
                    <a:pt x="0" y="0"/>
                  </a:moveTo>
                  <a:lnTo>
                    <a:pt x="365760" y="0"/>
                  </a:lnTo>
                  <a:lnTo>
                    <a:pt x="365760" y="13716000"/>
                  </a:lnTo>
                  <a:lnTo>
                    <a:pt x="0" y="13716000"/>
                  </a:lnTo>
                  <a:close/>
                </a:path>
              </a:pathLst>
            </a:custGeom>
            <a:solidFill>
              <a:srgbClr val="766F54"/>
            </a:solidFill>
          </p:spPr>
        </p:sp>
      </p:grpSp>
      <p:grpSp>
        <p:nvGrpSpPr>
          <p:cNvPr name="Group 7" id="7"/>
          <p:cNvGrpSpPr/>
          <p:nvPr/>
        </p:nvGrpSpPr>
        <p:grpSpPr>
          <a:xfrm rot="0">
            <a:off x="-6283" y="1071563"/>
            <a:ext cx="2382791" cy="760946"/>
            <a:chOff x="0" y="0"/>
            <a:chExt cx="3177055" cy="1014595"/>
          </a:xfrm>
        </p:grpSpPr>
        <p:sp>
          <p:nvSpPr>
            <p:cNvPr name="Freeform 8" id="8"/>
            <p:cNvSpPr/>
            <p:nvPr/>
          </p:nvSpPr>
          <p:spPr>
            <a:xfrm flipH="false" flipV="false" rot="0">
              <a:off x="0" y="0"/>
              <a:ext cx="3191224" cy="1014603"/>
            </a:xfrm>
            <a:custGeom>
              <a:avLst/>
              <a:gdLst/>
              <a:ahLst/>
              <a:cxnLst/>
              <a:rect r="r" b="b" t="t" l="l"/>
              <a:pathLst>
                <a:path h="1014603" w="3191224">
                  <a:moveTo>
                    <a:pt x="3177032" y="537591"/>
                  </a:moveTo>
                  <a:lnTo>
                    <a:pt x="2719070" y="995553"/>
                  </a:lnTo>
                  <a:cubicBezTo>
                    <a:pt x="2716022" y="998855"/>
                    <a:pt x="2712212" y="1001903"/>
                    <a:pt x="2709164" y="1005078"/>
                  </a:cubicBezTo>
                  <a:cubicBezTo>
                    <a:pt x="2699893" y="1014603"/>
                    <a:pt x="2690241" y="1014603"/>
                    <a:pt x="2680589" y="1014603"/>
                  </a:cubicBezTo>
                  <a:lnTo>
                    <a:pt x="2499233" y="1014603"/>
                  </a:lnTo>
                  <a:lnTo>
                    <a:pt x="0" y="1007491"/>
                  </a:lnTo>
                  <a:cubicBezTo>
                    <a:pt x="2794" y="671703"/>
                    <a:pt x="5842" y="335788"/>
                    <a:pt x="8636" y="0"/>
                  </a:cubicBezTo>
                  <a:lnTo>
                    <a:pt x="2499233" y="3429"/>
                  </a:lnTo>
                  <a:lnTo>
                    <a:pt x="2680589" y="3429"/>
                  </a:lnTo>
                  <a:cubicBezTo>
                    <a:pt x="2690241" y="3429"/>
                    <a:pt x="2699766" y="12954"/>
                    <a:pt x="2709164" y="12954"/>
                  </a:cubicBezTo>
                  <a:cubicBezTo>
                    <a:pt x="2709164" y="22479"/>
                    <a:pt x="2719070" y="22479"/>
                    <a:pt x="2719070" y="22479"/>
                  </a:cubicBezTo>
                  <a:lnTo>
                    <a:pt x="3177032" y="480314"/>
                  </a:lnTo>
                  <a:cubicBezTo>
                    <a:pt x="3195955" y="499364"/>
                    <a:pt x="3195955" y="518414"/>
                    <a:pt x="3177032" y="537591"/>
                  </a:cubicBezTo>
                  <a:close/>
                </a:path>
              </a:pathLst>
            </a:custGeom>
            <a:solidFill>
              <a:srgbClr val="A53010"/>
            </a:solidFill>
          </p:spPr>
        </p:sp>
      </p:grpSp>
      <p:grpSp>
        <p:nvGrpSpPr>
          <p:cNvPr name="Group 9" id="9"/>
          <p:cNvGrpSpPr/>
          <p:nvPr/>
        </p:nvGrpSpPr>
        <p:grpSpPr>
          <a:xfrm rot="0">
            <a:off x="0" y="0"/>
            <a:ext cx="18288000" cy="10287000"/>
            <a:chOff x="0" y="0"/>
            <a:chExt cx="24384000" cy="13716000"/>
          </a:xfrm>
        </p:grpSpPr>
        <p:sp>
          <p:nvSpPr>
            <p:cNvPr name="Freeform 10" id="10"/>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8"/>
              <a:stretch>
                <a:fillRect l="0" t="-9259" r="0" b="-9259"/>
              </a:stretch>
            </a:blipFill>
          </p:spPr>
        </p:sp>
      </p:grpSp>
      <p:sp>
        <p:nvSpPr>
          <p:cNvPr name="Freeform 11" id="11"/>
          <p:cNvSpPr/>
          <p:nvPr/>
        </p:nvSpPr>
        <p:spPr>
          <a:xfrm flipH="true" flipV="false" rot="0">
            <a:off x="12306437" y="4286387"/>
            <a:ext cx="6105388" cy="6105388"/>
          </a:xfrm>
          <a:custGeom>
            <a:avLst/>
            <a:gdLst/>
            <a:ahLst/>
            <a:cxnLst/>
            <a:rect r="r" b="b" t="t" l="l"/>
            <a:pathLst>
              <a:path h="6105388" w="6105388">
                <a:moveTo>
                  <a:pt x="6105388" y="0"/>
                </a:moveTo>
                <a:lnTo>
                  <a:pt x="0" y="0"/>
                </a:lnTo>
                <a:lnTo>
                  <a:pt x="0" y="6105388"/>
                </a:lnTo>
                <a:lnTo>
                  <a:pt x="6105388" y="6105388"/>
                </a:lnTo>
                <a:lnTo>
                  <a:pt x="6105388"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true" rot="0">
            <a:off x="0" y="7620"/>
            <a:ext cx="6105388" cy="6105388"/>
          </a:xfrm>
          <a:custGeom>
            <a:avLst/>
            <a:gdLst/>
            <a:ahLst/>
            <a:cxnLst/>
            <a:rect r="r" b="b" t="t" l="l"/>
            <a:pathLst>
              <a:path h="6105388" w="6105388">
                <a:moveTo>
                  <a:pt x="0" y="6105388"/>
                </a:moveTo>
                <a:lnTo>
                  <a:pt x="6105388" y="6105388"/>
                </a:lnTo>
                <a:lnTo>
                  <a:pt x="6105388" y="0"/>
                </a:lnTo>
                <a:lnTo>
                  <a:pt x="0" y="0"/>
                </a:lnTo>
                <a:lnTo>
                  <a:pt x="0" y="6105388"/>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3553507" y="1368960"/>
            <a:ext cx="3075893" cy="1107996"/>
          </a:xfrm>
          <a:prstGeom prst="rect">
            <a:avLst/>
          </a:prstGeom>
        </p:spPr>
        <p:txBody>
          <a:bodyPr anchor="t" rtlCol="false" tIns="0" lIns="0" bIns="0" rIns="0">
            <a:spAutoFit/>
          </a:bodyPr>
          <a:lstStyle/>
          <a:p>
            <a:pPr algn="l">
              <a:lnSpc>
                <a:spcPts val="8640"/>
              </a:lnSpc>
            </a:pPr>
            <a:r>
              <a:rPr lang="en-US" sz="7200" b="true">
                <a:solidFill>
                  <a:srgbClr val="000000"/>
                </a:solidFill>
                <a:latin typeface="Century Gothic Paneuropean Bold"/>
                <a:ea typeface="Century Gothic Paneuropean Bold"/>
                <a:cs typeface="Century Gothic Paneuropean Bold"/>
                <a:sym typeface="Century Gothic Paneuropean Bold"/>
              </a:rPr>
              <a:t>Ijtihad</a:t>
            </a:r>
          </a:p>
        </p:txBody>
      </p:sp>
      <p:sp>
        <p:nvSpPr>
          <p:cNvPr name="TextBox 14" id="14"/>
          <p:cNvSpPr txBox="true"/>
          <p:nvPr/>
        </p:nvSpPr>
        <p:spPr>
          <a:xfrm rot="0">
            <a:off x="1238354" y="2476956"/>
            <a:ext cx="15811291" cy="5909310"/>
          </a:xfrm>
          <a:prstGeom prst="rect">
            <a:avLst/>
          </a:prstGeom>
        </p:spPr>
        <p:txBody>
          <a:bodyPr anchor="t" rtlCol="false" tIns="0" lIns="0" bIns="0" rIns="0">
            <a:spAutoFit/>
          </a:bodyPr>
          <a:lstStyle/>
          <a:p>
            <a:pPr algn="l">
              <a:lnSpc>
                <a:spcPts val="5759"/>
              </a:lnSpc>
            </a:pPr>
            <a:r>
              <a:rPr lang="en-US" sz="4800" b="true">
                <a:solidFill>
                  <a:srgbClr val="000000"/>
                </a:solidFill>
                <a:latin typeface="Century Gothic Paneuropean Bold"/>
                <a:ea typeface="Century Gothic Paneuropean Bold"/>
                <a:cs typeface="Century Gothic Paneuropean Bold"/>
                <a:sym typeface="Century Gothic Paneuropean Bold"/>
              </a:rPr>
              <a:t>Definisi:</a:t>
            </a:r>
          </a:p>
          <a:p>
            <a:pPr algn="l">
              <a:lnSpc>
                <a:spcPts val="5759"/>
              </a:lnSpc>
            </a:pPr>
            <a:r>
              <a:rPr lang="en-US" sz="4800">
                <a:solidFill>
                  <a:srgbClr val="000000"/>
                </a:solidFill>
                <a:latin typeface="Century Gothic Paneuropean"/>
                <a:ea typeface="Century Gothic Paneuropean"/>
                <a:cs typeface="Century Gothic Paneuropean"/>
                <a:sym typeface="Century Gothic Paneuropean"/>
              </a:rPr>
              <a:t>Upaya akal para ulama dan ahli hukum Islam untuk menetapkan suatu hukum ketika tidak ditemukan jawaban atau penjelasan yang jelas dalam Al-Qur'an maupun Sunnah. </a:t>
            </a:r>
          </a:p>
          <a:p>
            <a:pPr algn="l">
              <a:lnSpc>
                <a:spcPts val="5759"/>
              </a:lnSpc>
            </a:pPr>
            <a:r>
              <a:rPr lang="en-US" sz="4800" b="true">
                <a:solidFill>
                  <a:srgbClr val="000000"/>
                </a:solidFill>
                <a:latin typeface="Century Gothic Paneuropean Bold"/>
                <a:ea typeface="Century Gothic Paneuropean Bold"/>
                <a:cs typeface="Century Gothic Paneuropean Bold"/>
                <a:sym typeface="Century Gothic Paneuropean Bold"/>
              </a:rPr>
              <a:t>Fungsi:</a:t>
            </a:r>
          </a:p>
          <a:p>
            <a:pPr algn="l">
              <a:lnSpc>
                <a:spcPts val="5759"/>
              </a:lnSpc>
            </a:pPr>
            <a:r>
              <a:rPr lang="en-US" sz="4800">
                <a:solidFill>
                  <a:srgbClr val="000000"/>
                </a:solidFill>
                <a:latin typeface="Century Gothic Paneuropean"/>
                <a:ea typeface="Century Gothic Paneuropean"/>
                <a:cs typeface="Century Gothic Paneuropean"/>
                <a:sym typeface="Century Gothic Paneuropean"/>
              </a:rPr>
              <a:t>Menjadi sumber hukum ketiga dan terakhir untuk mendapatkan solusi hukum atas masalah yang dihadapi, sesuai dengan konteks zaman dan tempat.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 y="342900"/>
            <a:ext cx="4277274" cy="9957942"/>
          </a:xfrm>
          <a:custGeom>
            <a:avLst/>
            <a:gdLst/>
            <a:ahLst/>
            <a:cxnLst/>
            <a:rect r="r" b="b" t="t" l="l"/>
            <a:pathLst>
              <a:path h="9957942" w="4277274">
                <a:moveTo>
                  <a:pt x="0" y="0"/>
                </a:moveTo>
                <a:lnTo>
                  <a:pt x="4277274" y="0"/>
                </a:lnTo>
                <a:lnTo>
                  <a:pt x="4277274" y="9957942"/>
                </a:lnTo>
                <a:lnTo>
                  <a:pt x="0" y="99579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832" y="-1179"/>
            <a:ext cx="3535011" cy="10281059"/>
          </a:xfrm>
          <a:custGeom>
            <a:avLst/>
            <a:gdLst/>
            <a:ahLst/>
            <a:cxnLst/>
            <a:rect r="r" b="b" t="t" l="l"/>
            <a:pathLst>
              <a:path h="10281059" w="3535011">
                <a:moveTo>
                  <a:pt x="0" y="0"/>
                </a:moveTo>
                <a:lnTo>
                  <a:pt x="3535011" y="0"/>
                </a:lnTo>
                <a:lnTo>
                  <a:pt x="3535011" y="10281059"/>
                </a:lnTo>
                <a:lnTo>
                  <a:pt x="0" y="102810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0"/>
            <a:ext cx="274320" cy="10287000"/>
            <a:chOff x="0" y="0"/>
            <a:chExt cx="365760" cy="13716000"/>
          </a:xfrm>
        </p:grpSpPr>
        <p:sp>
          <p:nvSpPr>
            <p:cNvPr name="Freeform 6" id="6"/>
            <p:cNvSpPr/>
            <p:nvPr/>
          </p:nvSpPr>
          <p:spPr>
            <a:xfrm flipH="false" flipV="false" rot="0">
              <a:off x="0" y="0"/>
              <a:ext cx="365760" cy="13716000"/>
            </a:xfrm>
            <a:custGeom>
              <a:avLst/>
              <a:gdLst/>
              <a:ahLst/>
              <a:cxnLst/>
              <a:rect r="r" b="b" t="t" l="l"/>
              <a:pathLst>
                <a:path h="13716000" w="365760">
                  <a:moveTo>
                    <a:pt x="0" y="0"/>
                  </a:moveTo>
                  <a:lnTo>
                    <a:pt x="365760" y="0"/>
                  </a:lnTo>
                  <a:lnTo>
                    <a:pt x="365760" y="13716000"/>
                  </a:lnTo>
                  <a:lnTo>
                    <a:pt x="0" y="13716000"/>
                  </a:lnTo>
                  <a:close/>
                </a:path>
              </a:pathLst>
            </a:custGeom>
            <a:solidFill>
              <a:srgbClr val="766F54"/>
            </a:solidFill>
          </p:spPr>
        </p:sp>
      </p:grpSp>
      <p:grpSp>
        <p:nvGrpSpPr>
          <p:cNvPr name="Group 7" id="7"/>
          <p:cNvGrpSpPr/>
          <p:nvPr/>
        </p:nvGrpSpPr>
        <p:grpSpPr>
          <a:xfrm rot="0">
            <a:off x="-6283" y="1071563"/>
            <a:ext cx="2382791" cy="760946"/>
            <a:chOff x="0" y="0"/>
            <a:chExt cx="3177055" cy="1014595"/>
          </a:xfrm>
        </p:grpSpPr>
        <p:sp>
          <p:nvSpPr>
            <p:cNvPr name="Freeform 8" id="8"/>
            <p:cNvSpPr/>
            <p:nvPr/>
          </p:nvSpPr>
          <p:spPr>
            <a:xfrm flipH="false" flipV="false" rot="0">
              <a:off x="0" y="0"/>
              <a:ext cx="3191224" cy="1014603"/>
            </a:xfrm>
            <a:custGeom>
              <a:avLst/>
              <a:gdLst/>
              <a:ahLst/>
              <a:cxnLst/>
              <a:rect r="r" b="b" t="t" l="l"/>
              <a:pathLst>
                <a:path h="1014603" w="3191224">
                  <a:moveTo>
                    <a:pt x="3177032" y="537591"/>
                  </a:moveTo>
                  <a:lnTo>
                    <a:pt x="2719070" y="995553"/>
                  </a:lnTo>
                  <a:cubicBezTo>
                    <a:pt x="2716022" y="998855"/>
                    <a:pt x="2712212" y="1001903"/>
                    <a:pt x="2709164" y="1005078"/>
                  </a:cubicBezTo>
                  <a:cubicBezTo>
                    <a:pt x="2699893" y="1014603"/>
                    <a:pt x="2690241" y="1014603"/>
                    <a:pt x="2680589" y="1014603"/>
                  </a:cubicBezTo>
                  <a:lnTo>
                    <a:pt x="2499233" y="1014603"/>
                  </a:lnTo>
                  <a:lnTo>
                    <a:pt x="0" y="1007491"/>
                  </a:lnTo>
                  <a:cubicBezTo>
                    <a:pt x="2794" y="671703"/>
                    <a:pt x="5842" y="335788"/>
                    <a:pt x="8636" y="0"/>
                  </a:cubicBezTo>
                  <a:lnTo>
                    <a:pt x="2499233" y="3429"/>
                  </a:lnTo>
                  <a:lnTo>
                    <a:pt x="2680589" y="3429"/>
                  </a:lnTo>
                  <a:cubicBezTo>
                    <a:pt x="2690241" y="3429"/>
                    <a:pt x="2699766" y="12954"/>
                    <a:pt x="2709164" y="12954"/>
                  </a:cubicBezTo>
                  <a:cubicBezTo>
                    <a:pt x="2709164" y="22479"/>
                    <a:pt x="2719070" y="22479"/>
                    <a:pt x="2719070" y="22479"/>
                  </a:cubicBezTo>
                  <a:lnTo>
                    <a:pt x="3177032" y="480314"/>
                  </a:lnTo>
                  <a:cubicBezTo>
                    <a:pt x="3195955" y="499364"/>
                    <a:pt x="3195955" y="518414"/>
                    <a:pt x="3177032" y="537591"/>
                  </a:cubicBezTo>
                  <a:close/>
                </a:path>
              </a:pathLst>
            </a:custGeom>
            <a:solidFill>
              <a:srgbClr val="A53010"/>
            </a:solidFill>
          </p:spPr>
        </p:sp>
      </p:grpSp>
      <p:grpSp>
        <p:nvGrpSpPr>
          <p:cNvPr name="Group 9" id="9"/>
          <p:cNvGrpSpPr/>
          <p:nvPr/>
        </p:nvGrpSpPr>
        <p:grpSpPr>
          <a:xfrm rot="0">
            <a:off x="0" y="0"/>
            <a:ext cx="18288000" cy="10287000"/>
            <a:chOff x="0" y="0"/>
            <a:chExt cx="24384000" cy="13716000"/>
          </a:xfrm>
        </p:grpSpPr>
        <p:sp>
          <p:nvSpPr>
            <p:cNvPr name="Freeform 10" id="10"/>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8"/>
              <a:stretch>
                <a:fillRect l="0" t="-9259" r="0" b="-9259"/>
              </a:stretch>
            </a:blipFill>
          </p:spPr>
        </p:sp>
      </p:grpSp>
      <p:sp>
        <p:nvSpPr>
          <p:cNvPr name="Freeform 11" id="11"/>
          <p:cNvSpPr/>
          <p:nvPr/>
        </p:nvSpPr>
        <p:spPr>
          <a:xfrm flipH="true" flipV="false" rot="0">
            <a:off x="12306437" y="4286387"/>
            <a:ext cx="6105388" cy="6105388"/>
          </a:xfrm>
          <a:custGeom>
            <a:avLst/>
            <a:gdLst/>
            <a:ahLst/>
            <a:cxnLst/>
            <a:rect r="r" b="b" t="t" l="l"/>
            <a:pathLst>
              <a:path h="6105388" w="6105388">
                <a:moveTo>
                  <a:pt x="6105388" y="0"/>
                </a:moveTo>
                <a:lnTo>
                  <a:pt x="0" y="0"/>
                </a:lnTo>
                <a:lnTo>
                  <a:pt x="0" y="6105388"/>
                </a:lnTo>
                <a:lnTo>
                  <a:pt x="6105388" y="6105388"/>
                </a:lnTo>
                <a:lnTo>
                  <a:pt x="6105388"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true" rot="0">
            <a:off x="0" y="7620"/>
            <a:ext cx="6105388" cy="6105388"/>
          </a:xfrm>
          <a:custGeom>
            <a:avLst/>
            <a:gdLst/>
            <a:ahLst/>
            <a:cxnLst/>
            <a:rect r="r" b="b" t="t" l="l"/>
            <a:pathLst>
              <a:path h="6105388" w="6105388">
                <a:moveTo>
                  <a:pt x="0" y="6105388"/>
                </a:moveTo>
                <a:lnTo>
                  <a:pt x="6105388" y="6105388"/>
                </a:lnTo>
                <a:lnTo>
                  <a:pt x="6105388" y="0"/>
                </a:lnTo>
                <a:lnTo>
                  <a:pt x="0" y="0"/>
                </a:lnTo>
                <a:lnTo>
                  <a:pt x="0" y="6105388"/>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3575843" y="1381581"/>
            <a:ext cx="5568156" cy="1095375"/>
          </a:xfrm>
          <a:prstGeom prst="rect">
            <a:avLst/>
          </a:prstGeom>
        </p:spPr>
        <p:txBody>
          <a:bodyPr anchor="t" rtlCol="false" tIns="0" lIns="0" bIns="0" rIns="0">
            <a:spAutoFit/>
          </a:bodyPr>
          <a:lstStyle/>
          <a:p>
            <a:pPr algn="l">
              <a:lnSpc>
                <a:spcPts val="8640"/>
              </a:lnSpc>
            </a:pPr>
            <a:r>
              <a:rPr lang="en-US" sz="7200" b="true">
                <a:solidFill>
                  <a:srgbClr val="000000"/>
                </a:solidFill>
                <a:latin typeface="Century Gothic Paneuropean Bold"/>
                <a:ea typeface="Century Gothic Paneuropean Bold"/>
                <a:cs typeface="Century Gothic Paneuropean Bold"/>
                <a:sym typeface="Century Gothic Paneuropean Bold"/>
              </a:rPr>
              <a:t>kesimpulan </a:t>
            </a:r>
          </a:p>
        </p:txBody>
      </p:sp>
      <p:sp>
        <p:nvSpPr>
          <p:cNvPr name="TextBox 14" id="14"/>
          <p:cNvSpPr txBox="true"/>
          <p:nvPr/>
        </p:nvSpPr>
        <p:spPr>
          <a:xfrm rot="0">
            <a:off x="1808337" y="3060314"/>
            <a:ext cx="14495528" cy="5685454"/>
          </a:xfrm>
          <a:prstGeom prst="rect">
            <a:avLst/>
          </a:prstGeom>
        </p:spPr>
        <p:txBody>
          <a:bodyPr anchor="t" rtlCol="false" tIns="0" lIns="0" bIns="0" rIns="0">
            <a:spAutoFit/>
          </a:bodyPr>
          <a:lstStyle/>
          <a:p>
            <a:pPr algn="l">
              <a:lnSpc>
                <a:spcPts val="3479"/>
              </a:lnSpc>
            </a:pPr>
            <a:r>
              <a:rPr lang="en-US" sz="2899">
                <a:solidFill>
                  <a:srgbClr val="000000"/>
                </a:solidFill>
                <a:latin typeface="Century Gothic Paneuropean"/>
                <a:ea typeface="Century Gothic Paneuropean"/>
                <a:cs typeface="Century Gothic Paneuropean"/>
                <a:sym typeface="Century Gothic Paneuropean"/>
              </a:rPr>
              <a:t>Alquran, Hadis, dan Ijtihad merupakan tiga sumber utama pendidikan Islam yang tidak dapat dipisahkan. Alquran memberikan pedoman utama berupa nilai-nilai universal, Hadis berfungsi sebagai penjelas dan teladan praktis, sementara Ijtihad memberikan ruang bagi penyesuaian hukum dan pendidikan dengan perkembangan zaman.</a:t>
            </a:r>
          </a:p>
          <a:p>
            <a:pPr algn="l">
              <a:lnSpc>
                <a:spcPts val="3479"/>
              </a:lnSpc>
            </a:pPr>
            <a:r>
              <a:rPr lang="en-US" sz="2899">
                <a:solidFill>
                  <a:srgbClr val="000000"/>
                </a:solidFill>
                <a:latin typeface="Century Gothic Paneuropean"/>
                <a:ea typeface="Century Gothic Paneuropean"/>
                <a:cs typeface="Century Gothic Paneuropean"/>
                <a:sym typeface="Century Gothic Paneuropean"/>
              </a:rPr>
              <a:t>Tujuan pendidikan Islam bukan hanya mencetak manusia cerdas secara intelektual, tetapi juga membentuk pribadi berakhlak mulia, seimbang antara kehidupan dunia dan akhirat, serta mampu menjadi khalifah Allah di bumi.</a:t>
            </a:r>
          </a:p>
          <a:p>
            <a:pPr algn="l">
              <a:lnSpc>
                <a:spcPts val="3479"/>
              </a:lnSpc>
            </a:pPr>
            <a:r>
              <a:rPr lang="en-US" sz="2899">
                <a:solidFill>
                  <a:srgbClr val="000000"/>
                </a:solidFill>
                <a:latin typeface="Century Gothic Paneuropean"/>
                <a:ea typeface="Century Gothic Paneuropean"/>
                <a:cs typeface="Century Gothic Paneuropean"/>
                <a:sym typeface="Century Gothic Paneuropean"/>
              </a:rPr>
              <a:t>Contoh-contoh pendidikan dalam Alquran dan Hadis seperti keteladanan, nasehat, pengawasan, dan hukuman memberikan metode aplikatif yang dapat diterapkan dalam dunia pendidikan modern. Dengan demikian, integrasi antara Alquran, Hadis, dan Ijtihad akan menghasilkan sistem pendidikan Islam yang utuh, integral, dan relevan sepanjang masa.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 y="342900"/>
            <a:ext cx="4277274" cy="9957942"/>
          </a:xfrm>
          <a:custGeom>
            <a:avLst/>
            <a:gdLst/>
            <a:ahLst/>
            <a:cxnLst/>
            <a:rect r="r" b="b" t="t" l="l"/>
            <a:pathLst>
              <a:path h="9957942" w="4277274">
                <a:moveTo>
                  <a:pt x="0" y="0"/>
                </a:moveTo>
                <a:lnTo>
                  <a:pt x="4277274" y="0"/>
                </a:lnTo>
                <a:lnTo>
                  <a:pt x="4277274" y="9957942"/>
                </a:lnTo>
                <a:lnTo>
                  <a:pt x="0" y="99579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832" y="-1179"/>
            <a:ext cx="3535011" cy="10281059"/>
          </a:xfrm>
          <a:custGeom>
            <a:avLst/>
            <a:gdLst/>
            <a:ahLst/>
            <a:cxnLst/>
            <a:rect r="r" b="b" t="t" l="l"/>
            <a:pathLst>
              <a:path h="10281059" w="3535011">
                <a:moveTo>
                  <a:pt x="0" y="0"/>
                </a:moveTo>
                <a:lnTo>
                  <a:pt x="3535011" y="0"/>
                </a:lnTo>
                <a:lnTo>
                  <a:pt x="3535011" y="10281059"/>
                </a:lnTo>
                <a:lnTo>
                  <a:pt x="0" y="102810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0"/>
            <a:ext cx="274320" cy="10287000"/>
            <a:chOff x="0" y="0"/>
            <a:chExt cx="365760" cy="13716000"/>
          </a:xfrm>
        </p:grpSpPr>
        <p:sp>
          <p:nvSpPr>
            <p:cNvPr name="Freeform 6" id="6"/>
            <p:cNvSpPr/>
            <p:nvPr/>
          </p:nvSpPr>
          <p:spPr>
            <a:xfrm flipH="false" flipV="false" rot="0">
              <a:off x="0" y="0"/>
              <a:ext cx="365760" cy="13716000"/>
            </a:xfrm>
            <a:custGeom>
              <a:avLst/>
              <a:gdLst/>
              <a:ahLst/>
              <a:cxnLst/>
              <a:rect r="r" b="b" t="t" l="l"/>
              <a:pathLst>
                <a:path h="13716000" w="365760">
                  <a:moveTo>
                    <a:pt x="0" y="0"/>
                  </a:moveTo>
                  <a:lnTo>
                    <a:pt x="365760" y="0"/>
                  </a:lnTo>
                  <a:lnTo>
                    <a:pt x="365760" y="13716000"/>
                  </a:lnTo>
                  <a:lnTo>
                    <a:pt x="0" y="13716000"/>
                  </a:lnTo>
                  <a:close/>
                </a:path>
              </a:pathLst>
            </a:custGeom>
            <a:solidFill>
              <a:srgbClr val="766F54"/>
            </a:solidFill>
          </p:spPr>
        </p:sp>
      </p:grpSp>
      <p:grpSp>
        <p:nvGrpSpPr>
          <p:cNvPr name="Group 7" id="7"/>
          <p:cNvGrpSpPr/>
          <p:nvPr/>
        </p:nvGrpSpPr>
        <p:grpSpPr>
          <a:xfrm rot="0">
            <a:off x="0" y="6485716"/>
            <a:ext cx="2616978" cy="1167884"/>
            <a:chOff x="0" y="0"/>
            <a:chExt cx="3489304" cy="1557179"/>
          </a:xfrm>
        </p:grpSpPr>
        <p:sp>
          <p:nvSpPr>
            <p:cNvPr name="Freeform 8" id="8"/>
            <p:cNvSpPr/>
            <p:nvPr/>
          </p:nvSpPr>
          <p:spPr>
            <a:xfrm flipH="false" flipV="false" rot="0">
              <a:off x="0" y="0"/>
              <a:ext cx="3484626" cy="1557147"/>
            </a:xfrm>
            <a:custGeom>
              <a:avLst/>
              <a:gdLst/>
              <a:ahLst/>
              <a:cxnLst/>
              <a:rect r="r" b="b" t="t" l="l"/>
              <a:pathLst>
                <a:path h="1557147" w="3484626">
                  <a:moveTo>
                    <a:pt x="2692019" y="1557147"/>
                  </a:moveTo>
                  <a:cubicBezTo>
                    <a:pt x="2720213" y="1557147"/>
                    <a:pt x="2738882" y="1547749"/>
                    <a:pt x="2748280" y="1538351"/>
                  </a:cubicBezTo>
                  <a:cubicBezTo>
                    <a:pt x="2748280" y="1528953"/>
                    <a:pt x="2757678" y="1528953"/>
                    <a:pt x="2757678" y="1528953"/>
                  </a:cubicBezTo>
                  <a:cubicBezTo>
                    <a:pt x="3470529" y="815975"/>
                    <a:pt x="3470529" y="815975"/>
                    <a:pt x="3470529" y="815975"/>
                  </a:cubicBezTo>
                  <a:cubicBezTo>
                    <a:pt x="3489325" y="797179"/>
                    <a:pt x="3489325" y="759714"/>
                    <a:pt x="3470529" y="731520"/>
                  </a:cubicBezTo>
                  <a:cubicBezTo>
                    <a:pt x="2757678" y="27940"/>
                    <a:pt x="2757678" y="27940"/>
                    <a:pt x="2757678" y="27940"/>
                  </a:cubicBezTo>
                  <a:cubicBezTo>
                    <a:pt x="2757678" y="18542"/>
                    <a:pt x="2748280" y="18542"/>
                    <a:pt x="2748280" y="18542"/>
                  </a:cubicBezTo>
                  <a:cubicBezTo>
                    <a:pt x="2738882" y="9398"/>
                    <a:pt x="2720213" y="0"/>
                    <a:pt x="2692019" y="0"/>
                  </a:cubicBezTo>
                  <a:cubicBezTo>
                    <a:pt x="0" y="0"/>
                    <a:pt x="0" y="0"/>
                    <a:pt x="0" y="0"/>
                  </a:cubicBezTo>
                  <a:cubicBezTo>
                    <a:pt x="0" y="1557147"/>
                    <a:pt x="0" y="1557147"/>
                    <a:pt x="0" y="1557147"/>
                  </a:cubicBezTo>
                  <a:lnTo>
                    <a:pt x="2692019" y="1557147"/>
                  </a:lnTo>
                  <a:close/>
                </a:path>
              </a:pathLst>
            </a:custGeom>
            <a:solidFill>
              <a:srgbClr val="A53010"/>
            </a:solidFill>
          </p:spPr>
        </p:sp>
      </p:grpSp>
      <p:grpSp>
        <p:nvGrpSpPr>
          <p:cNvPr name="Group 9" id="9"/>
          <p:cNvGrpSpPr/>
          <p:nvPr/>
        </p:nvGrpSpPr>
        <p:grpSpPr>
          <a:xfrm rot="0">
            <a:off x="2514600" y="4152900"/>
            <a:ext cx="13716000" cy="990600"/>
            <a:chOff x="0" y="0"/>
            <a:chExt cx="18288000" cy="1320800"/>
          </a:xfrm>
        </p:grpSpPr>
        <p:sp>
          <p:nvSpPr>
            <p:cNvPr name="Freeform 10" id="10"/>
            <p:cNvSpPr/>
            <p:nvPr/>
          </p:nvSpPr>
          <p:spPr>
            <a:xfrm flipH="false" flipV="false" rot="0">
              <a:off x="0" y="0"/>
              <a:ext cx="18288000" cy="1320800"/>
            </a:xfrm>
            <a:custGeom>
              <a:avLst/>
              <a:gdLst/>
              <a:ahLst/>
              <a:cxnLst/>
              <a:rect r="r" b="b" t="t" l="l"/>
              <a:pathLst>
                <a:path h="1320800" w="18288000">
                  <a:moveTo>
                    <a:pt x="0" y="0"/>
                  </a:moveTo>
                  <a:lnTo>
                    <a:pt x="18288000" y="0"/>
                  </a:lnTo>
                  <a:lnTo>
                    <a:pt x="18288000" y="1320800"/>
                  </a:lnTo>
                  <a:lnTo>
                    <a:pt x="0" y="1320800"/>
                  </a:lnTo>
                  <a:close/>
                </a:path>
              </a:pathLst>
            </a:custGeom>
            <a:solidFill>
              <a:srgbClr val="000000">
                <a:alpha val="0"/>
              </a:srgbClr>
            </a:solidFill>
          </p:spPr>
        </p:sp>
        <p:sp>
          <p:nvSpPr>
            <p:cNvPr name="TextBox 11" id="11"/>
            <p:cNvSpPr txBox="true"/>
            <p:nvPr/>
          </p:nvSpPr>
          <p:spPr>
            <a:xfrm>
              <a:off x="0" y="0"/>
              <a:ext cx="18288000" cy="1320800"/>
            </a:xfrm>
            <a:prstGeom prst="rect">
              <a:avLst/>
            </a:prstGeom>
          </p:spPr>
          <p:txBody>
            <a:bodyPr anchor="b" rtlCol="false" tIns="0" lIns="0" bIns="0" rIns="0"/>
            <a:lstStyle/>
            <a:p>
              <a:pPr algn="ctr">
                <a:lnSpc>
                  <a:spcPts val="6480"/>
                </a:lnSpc>
              </a:pPr>
              <a:r>
                <a:rPr lang="en-US" sz="5400" b="true">
                  <a:solidFill>
                    <a:srgbClr val="262626"/>
                  </a:solidFill>
                  <a:latin typeface="Century Gothic Paneuropean Bold"/>
                  <a:ea typeface="Century Gothic Paneuropean Bold"/>
                  <a:cs typeface="Century Gothic Paneuropean Bold"/>
                  <a:sym typeface="Century Gothic Paneuropean Bold"/>
                </a:rPr>
                <a:t>TERIMA KASIH</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DAGyL5ncExo</dc:identifier>
  <dcterms:modified xsi:type="dcterms:W3CDTF">2011-08-01T06:04:30Z</dcterms:modified>
  <cp:revision>1</cp:revision>
  <dc:title>Presentasi Tugas.pptx</dc:title>
</cp:coreProperties>
</file>