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</p:sldMasterIdLst>
  <p:notesMasterIdLst>
    <p:notesMasterId r:id="rId22"/>
  </p:notesMasterIdLst>
  <p:sldIdLst>
    <p:sldId id="258" r:id="rId2"/>
    <p:sldId id="338" r:id="rId3"/>
    <p:sldId id="293" r:id="rId4"/>
    <p:sldId id="294" r:id="rId5"/>
    <p:sldId id="296" r:id="rId6"/>
    <p:sldId id="335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36" r:id="rId19"/>
    <p:sldId id="308" r:id="rId20"/>
    <p:sldId id="34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691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8E95D2B-B05A-4841-993B-EEAFF8CE172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267EB7-DB0C-4767-BE2F-699B58D039C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29BCF3C-7EED-4671-8BCF-4C90F7582C31}" type="datetimeFigureOut">
              <a:rPr lang="id-ID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72B2668-68C2-4EE0-8EF5-F0CF27E63E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CF2BB0F-17F8-432E-BEDE-4B5F6CE59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DE1CAE-9833-467B-B833-5DDD983049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CCA7FF-5FF4-48F9-AEA3-AA37C392DB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048ED49-4640-4BE5-8DFE-621F886AF205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B4735-6E05-4216-81F1-BDE78F9D7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013CD-648E-460F-B88E-337C4BF48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2B269E-4253-4561-87CF-A9CCA57B9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11E08D-8B8B-4A44-829B-410C80B52C69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6581E-5731-44CB-B4FE-1C116E4B2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3FBF0-5606-42A6-889C-D6F035CDC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27AD9-7673-4464-BA18-2C27D535C705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98237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1BC5E-7233-495A-9D41-BFEDA90B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ACED75-8B2D-444E-BA4B-245BD8C5B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612B1C-3916-4A20-B97B-6A680B6A4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5083D5-8D61-4FF0-8DE4-EB85A58B3CD6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85F49-A568-432E-9D15-81140D90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FE013-970F-473D-A856-74CC71E31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A3C78-D5DC-4826-A66E-9C6C381AD898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636286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6696F9-787C-47FD-9972-9F77EAE2A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2E541B-8558-4FDD-9227-EF402BCDB1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F9661-43CD-483D-8096-4AA1798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B3D243-E068-4B96-9DD9-89A5A5FEDFDD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F1EB5-260F-4E62-B9A5-837C10C7A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B0ABA-CDBE-4752-ADF7-C2209BABE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AE660-E330-49D3-ACC9-4D2FEF715A4C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213353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23BDB-30C9-49A1-8FC8-EEC76B6B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3C99BC-9113-42BD-9AC0-7764986B0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49D06-6DAE-420F-A12B-FD280324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4336D6-4801-4C20-B828-B309E6ECFC0F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7E12D-DCBD-4C7B-A812-5935E4C0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BD94F-3733-4B42-926F-C421A80F4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3AD3-0664-418A-9E0B-31A16F265367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751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D48BD-2CDD-45A8-ACC8-0251BB398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827B4-A873-4EDB-8FA6-BF6E884F1C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E0260-B56F-429E-A995-CAC38630B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553A415-1123-47C5-B6DA-A859CF48B426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8B51-8954-4B4A-8E5C-54912D18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AA2C0-186B-429D-8D78-A5BB93C4F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ABF01-37BF-4252-A1FC-45884FA778A5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88151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9E77-87CB-4F89-B2CA-D7E6D214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E4EB75-80CC-49DC-8D82-43A7EAA45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64606B-5EF9-4FFC-8492-65BDD67330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85024-9CB0-4998-90E5-196E85090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D788A6-B7B4-48E4-B29B-5592DDE8C9F4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69D86-6B58-4EDF-A293-AB83E6283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FF9BC-B335-41FC-A80D-15E565010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6B3A8-9CAA-459D-9F54-6A914C450EB6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059389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ED97A-4516-40A3-BA79-239E80DED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65AD7D-9704-4EFA-9338-AD26A533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7A43C7-F964-41B7-A5F5-959B97C526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C2B344-93FA-40F7-BB15-79EA524C72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A4D844-B27A-48F2-8F6B-3E6EEE0F33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0714E7-1F58-44D4-A0CE-B0DC8BBF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E80E62-F2F3-4691-8C87-0F0E79B30C5F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26821E-6F5C-48CA-A3B6-50A3B90F9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509B99-6197-4813-A18B-E55070309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5697-1BB1-4913-875F-9D12370B2FC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00537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8D39-EAD3-4859-9689-658AAD5FE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E9E58-CCF2-464E-8F1E-9DC5656DB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18B4D6-E861-4F3A-91AB-0C82E50FE8C8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883B3-ADD1-46AE-9262-C79BB71D0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F4319D-DB44-4B52-B68F-EFCBDD09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FDEA1-C0AC-4F6B-B1B9-053CDAA1B2E5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02885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4A804-7707-4E98-9CBF-46EAC3D91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D447FE-8B22-42B0-BD85-E9D6DD653A95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F3D1F4-04EF-4BEA-A84C-FC57FCBA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DB50DE-526D-43EB-B0C8-0736B11A3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C8E4-FA12-44E8-B131-823F804B2F6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0160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DE22-1F9B-4400-A575-0C35620E4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704FD-7F8E-4B11-BA50-9887D6E89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A3706-6B59-4E7C-9FEA-AEFB37FB66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3E3E78-B98A-4262-80CA-81B8E3D08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3D755C-6FEB-4D8C-A9A3-EABB4475FBFB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12C46-DC3F-4078-8A01-A73DDDAE0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97F74E-E839-4214-AB93-7801FE6FB5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F8794-D006-4063-94A0-C16316FDE5A5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350618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928F0-A59C-444E-B969-014D6C0A8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11578B-A7F8-407A-AA01-581E4A9909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4F062F-6B89-49B2-B362-469B867FB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DAF920-4EBD-4833-A80F-97BA4CF58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3EC0F4-7908-49D8-806E-06A5B1B848C3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C2661-8FBB-4FA4-8653-AA10C2CE8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FAD2-9A09-4305-A878-C62495CCB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C8352-9317-46C5-AB6E-8AD93722250A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4286246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70EB80-5712-497C-AF8B-03F3D4494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D5F372-6EF9-481D-BC5C-B7AF57B24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95220-4EA7-4E5F-94B0-F001E5787A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B4FF791-1401-4120-90EF-F4CA27EA9C25}" type="datetimeFigureOut">
              <a:rPr lang="id-ID" smtClean="0"/>
              <a:pPr>
                <a:defRPr/>
              </a:pPr>
              <a:t>11/12/2025</a:t>
            </a:fld>
            <a:endParaRPr lang="id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30432-26B7-4B5E-8378-C1888F1CC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D7C0D-D5B2-4756-9C2E-EF57127B18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79C11-97D7-4C19-A25D-5A9D12373A30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641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9745FD7A-0D1E-4EB8-84FA-2255EA93303F}"/>
              </a:ext>
            </a:extLst>
          </p:cNvPr>
          <p:cNvSpPr txBox="1"/>
          <p:nvPr/>
        </p:nvSpPr>
        <p:spPr>
          <a:xfrm>
            <a:off x="839416" y="6196662"/>
            <a:ext cx="673181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 err="1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Sumber</a:t>
            </a:r>
            <a:r>
              <a:rPr lang="en-ID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 https://www.google.com/search</a:t>
            </a:r>
            <a:r>
              <a:rPr lang="en-ID" dirty="0"/>
              <a:t>? ; 18 September 2020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789F708-C40D-43C8-9987-BE3AD03C3D8C}"/>
              </a:ext>
            </a:extLst>
          </p:cNvPr>
          <p:cNvSpPr txBox="1"/>
          <p:nvPr/>
        </p:nvSpPr>
        <p:spPr>
          <a:xfrm>
            <a:off x="371364" y="674400"/>
            <a:ext cx="11449272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 eaLnBrk="1" hangingPunct="1"/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PEMBANGUNAN PERIKANAN DAN KELAUTAN (PRK925101)</a:t>
            </a:r>
          </a:p>
          <a:p>
            <a:pPr marR="0" algn="ctr" eaLnBrk="1" hangingPunct="1"/>
            <a:endParaRPr lang="en-US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Teori</a:t>
            </a:r>
            <a:r>
              <a:rPr lang="id-ID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</a:p>
          <a:p>
            <a:pPr marR="0" algn="ctr" eaLnBrk="1" hangingPunct="1"/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Disampaikan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oleh:</a:t>
            </a:r>
          </a:p>
          <a:p>
            <a:pPr marR="0" algn="ctr" eaLnBrk="1" hangingPunct="1"/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Abdullah Aman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Damai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endParaRPr lang="en-US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endParaRPr lang="en-US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algn="ctr" eaLnBrk="1" hangingPunct="1"/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PASCASARJANA</a:t>
            </a:r>
          </a:p>
          <a:p>
            <a:pPr marR="0" algn="ctr" eaLnBrk="1" hangingPunct="1"/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FP-UNILA,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6DC1BEC-047D-4F95-BB79-F5D905358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2" y="912838"/>
            <a:ext cx="108012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Tahap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Tinggal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Landas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(</a:t>
            </a:r>
            <a:r>
              <a:rPr lang="en-US" sz="2400" b="1" i="1" dirty="0">
                <a:latin typeface="Tahoma" pitchFamily="34" charset="0"/>
                <a:ea typeface="+mj-ea"/>
                <a:cs typeface="+mj-cs"/>
              </a:rPr>
              <a:t>the take off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B9104FD-1CD5-489F-B6BA-A5FEDDEBE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5406" y="1628800"/>
            <a:ext cx="10801200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Aft>
                <a:spcPts val="1200"/>
              </a:spcAft>
              <a:buClr>
                <a:schemeClr val="tx1"/>
              </a:buClr>
              <a:buSzPct val="95000"/>
              <a:buFontTx/>
              <a:buChar char="•"/>
              <a:defRPr/>
            </a:pPr>
            <a:r>
              <a:rPr lang="id-ID" sz="2400" dirty="0">
                <a:latin typeface="Tahoma" pitchFamily="34" charset="0"/>
                <a:cs typeface="+mn-cs"/>
              </a:rPr>
              <a:t>Pada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pertumbuhan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ekonomi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selalu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terjadi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273050" indent="-273050">
              <a:spcAft>
                <a:spcPts val="1200"/>
              </a:spcAft>
              <a:buClr>
                <a:schemeClr val="tx1"/>
              </a:buClr>
              <a:buSzPct val="95000"/>
              <a:buFontTx/>
              <a:buChar char="•"/>
              <a:defRPr/>
            </a:pPr>
            <a:r>
              <a:rPr lang="id-ID" sz="2400" dirty="0">
                <a:latin typeface="Tahoma" pitchFamily="34" charset="0"/>
                <a:cs typeface="+mn-cs"/>
              </a:rPr>
              <a:t>Pada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awal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terjadi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perubahan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drastis</a:t>
            </a:r>
            <a:r>
              <a:rPr lang="en-US" sz="2400" dirty="0">
                <a:latin typeface="Tahoma" pitchFamily="34" charset="0"/>
                <a:cs typeface="+mn-cs"/>
              </a:rPr>
              <a:t> d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l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m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id-ID" sz="2400" dirty="0">
                <a:latin typeface="Tahoma" pitchFamily="34" charset="0"/>
                <a:cs typeface="+mn-cs"/>
              </a:rPr>
              <a:t>arakat</a:t>
            </a:r>
            <a:r>
              <a:rPr lang="en-US" sz="2400" dirty="0">
                <a:latin typeface="Tahoma" pitchFamily="34" charset="0"/>
                <a:cs typeface="+mn-cs"/>
              </a:rPr>
              <a:t> s</a:t>
            </a:r>
            <a:r>
              <a:rPr lang="id-ID" sz="2400" dirty="0">
                <a:latin typeface="Tahoma" pitchFamily="34" charset="0"/>
                <a:cs typeface="+mn-cs"/>
              </a:rPr>
              <a:t>e</a:t>
            </a:r>
            <a:r>
              <a:rPr lang="en-US" sz="2400" dirty="0">
                <a:latin typeface="Tahoma" pitchFamily="34" charset="0"/>
                <a:cs typeface="+mn-cs"/>
              </a:rPr>
              <a:t>p</a:t>
            </a:r>
            <a:r>
              <a:rPr lang="id-ID" sz="2400" dirty="0">
                <a:latin typeface="Tahoma" pitchFamily="34" charset="0"/>
                <a:cs typeface="+mn-cs"/>
              </a:rPr>
              <a:t>er</a:t>
            </a:r>
            <a:r>
              <a:rPr lang="en-US" sz="2400" dirty="0">
                <a:latin typeface="Tahoma" pitchFamily="34" charset="0"/>
                <a:cs typeface="+mn-cs"/>
              </a:rPr>
              <a:t>t</a:t>
            </a:r>
            <a:r>
              <a:rPr lang="id-ID" sz="2400" dirty="0">
                <a:latin typeface="Tahoma" pitchFamily="34" charset="0"/>
                <a:cs typeface="+mn-cs"/>
              </a:rPr>
              <a:t>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b="1" dirty="0" err="1">
                <a:latin typeface="Tahoma" pitchFamily="34" charset="0"/>
                <a:cs typeface="+mn-cs"/>
              </a:rPr>
              <a:t>revolusi</a:t>
            </a:r>
            <a:r>
              <a:rPr lang="en-US" sz="2400" b="1" dirty="0">
                <a:latin typeface="Tahoma" pitchFamily="34" charset="0"/>
                <a:cs typeface="+mn-cs"/>
              </a:rPr>
              <a:t> </a:t>
            </a:r>
            <a:r>
              <a:rPr lang="en-US" sz="2400" b="1" dirty="0" err="1">
                <a:latin typeface="Tahoma" pitchFamily="34" charset="0"/>
                <a:cs typeface="+mn-cs"/>
              </a:rPr>
              <a:t>politik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terciptanya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kemajuan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pesat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dlm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inovasi</a:t>
            </a:r>
            <a:r>
              <a:rPr lang="en-US" sz="2400" dirty="0">
                <a:latin typeface="Tahoma" pitchFamily="34" charset="0"/>
                <a:cs typeface="+mn-cs"/>
              </a:rPr>
              <a:t> or </a:t>
            </a:r>
            <a:r>
              <a:rPr lang="en-US" sz="2400" dirty="0" err="1">
                <a:latin typeface="Tahoma" pitchFamily="34" charset="0"/>
                <a:cs typeface="+mn-cs"/>
              </a:rPr>
              <a:t>berupa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terbukanya</a:t>
            </a:r>
            <a:r>
              <a:rPr lang="en-US" sz="2400" dirty="0">
                <a:latin typeface="Tahoma" pitchFamily="34" charset="0"/>
                <a:cs typeface="+mn-cs"/>
              </a:rPr>
              <a:t> pasar-</a:t>
            </a:r>
            <a:r>
              <a:rPr lang="en-US" sz="2400" dirty="0" err="1">
                <a:latin typeface="Tahoma" pitchFamily="34" charset="0"/>
                <a:cs typeface="+mn-cs"/>
              </a:rPr>
              <a:t>pasa</a:t>
            </a:r>
            <a:r>
              <a:rPr lang="en-US" sz="2400" dirty="0">
                <a:latin typeface="Tahoma" pitchFamily="34" charset="0"/>
                <a:cs typeface="+mn-cs"/>
              </a:rPr>
              <a:t> baru</a:t>
            </a:r>
          </a:p>
          <a:p>
            <a:pPr marL="273050" indent="-273050">
              <a:spcAft>
                <a:spcPts val="1200"/>
              </a:spcAft>
              <a:buClr>
                <a:schemeClr val="tx1"/>
              </a:buClr>
              <a:buSzPct val="95000"/>
              <a:buFontTx/>
              <a:buChar char="•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sbg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akibat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perubahan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tsb</a:t>
            </a:r>
            <a:r>
              <a:rPr lang="en-US" sz="2400" dirty="0">
                <a:latin typeface="Tahoma" pitchFamily="34" charset="0"/>
                <a:cs typeface="+mn-cs"/>
              </a:rPr>
              <a:t> secara </a:t>
            </a:r>
            <a:r>
              <a:rPr lang="en-US" sz="2400" dirty="0" err="1">
                <a:latin typeface="Tahoma" pitchFamily="34" charset="0"/>
                <a:cs typeface="+mn-cs"/>
              </a:rPr>
              <a:t>teratur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tercipta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inovasi</a:t>
            </a:r>
            <a:r>
              <a:rPr lang="en-US" sz="2400" dirty="0">
                <a:latin typeface="Tahoma" pitchFamily="34" charset="0"/>
                <a:cs typeface="+mn-cs"/>
              </a:rPr>
              <a:t> dan </a:t>
            </a:r>
            <a:r>
              <a:rPr lang="en-US" sz="2400" dirty="0" err="1">
                <a:latin typeface="Tahoma" pitchFamily="34" charset="0"/>
                <a:cs typeface="+mn-cs"/>
              </a:rPr>
              <a:t>peningkatan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investasi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273050" indent="-273050">
              <a:spcAft>
                <a:spcPts val="1200"/>
              </a:spcAft>
              <a:buClr>
                <a:schemeClr val="tx1"/>
              </a:buClr>
              <a:buSzPct val="95000"/>
              <a:buFontTx/>
              <a:buChar char="•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investasi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semakin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tinggi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mempercepat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laju</a:t>
            </a:r>
            <a:r>
              <a:rPr lang="en-US" sz="2400" dirty="0">
                <a:latin typeface="Tahoma" pitchFamily="34" charset="0"/>
                <a:cs typeface="+mn-cs"/>
              </a:rPr>
              <a:t> per </a:t>
            </a:r>
            <a:r>
              <a:rPr lang="en-US" sz="2400" dirty="0" err="1">
                <a:latin typeface="Tahoma" pitchFamily="34" charset="0"/>
                <a:cs typeface="+mn-cs"/>
              </a:rPr>
              <a:t>tumbuhan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pendapatan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nasional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melebihi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tingkat</a:t>
            </a:r>
            <a:r>
              <a:rPr lang="en-US" sz="2400" dirty="0">
                <a:latin typeface="Tahoma" pitchFamily="34" charset="0"/>
                <a:cs typeface="+mn-cs"/>
              </a:rPr>
              <a:t> per </a:t>
            </a:r>
            <a:r>
              <a:rPr lang="en-US" sz="2400" dirty="0" err="1">
                <a:latin typeface="Tahoma" pitchFamily="34" charset="0"/>
                <a:cs typeface="+mn-cs"/>
              </a:rPr>
              <a:t>tumbuhan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penduduk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273050" indent="-273050">
              <a:spcAft>
                <a:spcPts val="1200"/>
              </a:spcAft>
              <a:buClr>
                <a:schemeClr val="tx1"/>
              </a:buClr>
              <a:buSzPct val="95000"/>
              <a:buFontTx/>
              <a:buChar char="•"/>
              <a:defRPr/>
            </a:pPr>
            <a:r>
              <a:rPr lang="en-US" sz="2400" dirty="0">
                <a:latin typeface="Tahoma" pitchFamily="34" charset="0"/>
                <a:cs typeface="+mn-cs"/>
              </a:rPr>
              <a:t>d</a:t>
            </a:r>
            <a:r>
              <a:rPr lang="id-ID" sz="2400" dirty="0">
                <a:latin typeface="Tahoma" pitchFamily="34" charset="0"/>
                <a:cs typeface="+mn-cs"/>
              </a:rPr>
              <a:t>en</a:t>
            </a:r>
            <a:r>
              <a:rPr lang="en-US" sz="2400" dirty="0">
                <a:latin typeface="Tahoma" pitchFamily="34" charset="0"/>
                <a:cs typeface="+mn-cs"/>
              </a:rPr>
              <a:t>g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n </a:t>
            </a:r>
            <a:r>
              <a:rPr lang="en-US" sz="2400" dirty="0" err="1">
                <a:latin typeface="Tahoma" pitchFamily="34" charset="0"/>
                <a:cs typeface="+mn-cs"/>
              </a:rPr>
              <a:t>demikian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tingkat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pendapatan</a:t>
            </a:r>
            <a:r>
              <a:rPr lang="en-US" sz="2400" dirty="0">
                <a:latin typeface="Tahoma" pitchFamily="34" charset="0"/>
                <a:cs typeface="+mn-cs"/>
              </a:rPr>
              <a:t> per </a:t>
            </a:r>
            <a:r>
              <a:rPr lang="en-US" sz="2400" dirty="0" err="1">
                <a:latin typeface="Tahoma" pitchFamily="34" charset="0"/>
                <a:cs typeface="+mn-cs"/>
              </a:rPr>
              <a:t>kapita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semakin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besar</a:t>
            </a:r>
            <a:r>
              <a:rPr lang="en-US" sz="2400" dirty="0">
                <a:latin typeface="Tahoma" pitchFamily="34" charset="0"/>
                <a:cs typeface="+mn-cs"/>
              </a:rPr>
              <a:t>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>
            <a:extLst>
              <a:ext uri="{FF2B5EF4-FFF2-40B4-BE49-F238E27FC236}">
                <a16:creationId xmlns:a16="http://schemas.microsoft.com/office/drawing/2014/main" id="{CBD6CE08-F8EA-4D11-B7B4-E10946FF8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188913"/>
            <a:ext cx="8694738" cy="633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55B4FEC-B2B3-4B2B-BE39-5817B7B8B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40" y="819869"/>
            <a:ext cx="10945216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defRPr/>
            </a:pP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Ada 4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faktor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penting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yg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hrs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diperhatikan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dlm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menciptakan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i="1" dirty="0">
                <a:latin typeface="Tahoma" pitchFamily="34" charset="0"/>
                <a:ea typeface="+mj-ea"/>
                <a:cs typeface="+mj-cs"/>
              </a:rPr>
              <a:t>lead sector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0E57C2E-F6AC-4C7D-B5BF-CA477BBD8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40" y="1916833"/>
            <a:ext cx="1094521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spcAft>
                <a:spcPts val="1800"/>
              </a:spcAft>
              <a:buClr>
                <a:srgbClr val="660066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>
                <a:latin typeface="Tahoma" pitchFamily="34" charset="0"/>
                <a:cs typeface="+mn-cs"/>
              </a:rPr>
              <a:t>H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>
                <a:latin typeface="Tahoma" pitchFamily="34" charset="0"/>
                <a:cs typeface="+mn-cs"/>
              </a:rPr>
              <a:t>s </a:t>
            </a:r>
            <a:r>
              <a:rPr lang="en-US" sz="2400" dirty="0" err="1">
                <a:latin typeface="Tahoma" pitchFamily="34" charset="0"/>
                <a:cs typeface="+mn-cs"/>
              </a:rPr>
              <a:t>ada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kemungkinan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utk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perluasan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pasar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bagi</a:t>
            </a:r>
            <a:r>
              <a:rPr lang="en-US" sz="2400" dirty="0">
                <a:latin typeface="Tahoma" pitchFamily="34" charset="0"/>
                <a:cs typeface="+mn-cs"/>
              </a:rPr>
              <a:t> b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an</a:t>
            </a:r>
            <a:r>
              <a:rPr lang="en-US" sz="2400" dirty="0">
                <a:latin typeface="Tahoma" pitchFamily="34" charset="0"/>
                <a:cs typeface="+mn-cs"/>
              </a:rPr>
              <a:t>g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diproduksi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mempunyai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kemungkinan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utk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berkembang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dgn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cepat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Clr>
                <a:srgbClr val="660066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Dlm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tsb</a:t>
            </a:r>
            <a:r>
              <a:rPr lang="en-US" sz="2400" dirty="0">
                <a:latin typeface="Tahoma" pitchFamily="34" charset="0"/>
                <a:cs typeface="+mn-cs"/>
              </a:rPr>
              <a:t> hrs </a:t>
            </a:r>
            <a:r>
              <a:rPr lang="en-US" sz="2400" dirty="0" err="1">
                <a:latin typeface="Tahoma" pitchFamily="34" charset="0"/>
                <a:cs typeface="+mn-cs"/>
              </a:rPr>
              <a:t>dikembangkan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tehnik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produksi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modern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kapasitas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produksi</a:t>
            </a:r>
            <a:r>
              <a:rPr lang="en-US" sz="2400" dirty="0">
                <a:latin typeface="Tahoma" pitchFamily="34" charset="0"/>
                <a:cs typeface="+mn-cs"/>
              </a:rPr>
              <a:t> h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>
                <a:latin typeface="Tahoma" pitchFamily="34" charset="0"/>
                <a:cs typeface="+mn-cs"/>
              </a:rPr>
              <a:t>s </a:t>
            </a:r>
            <a:r>
              <a:rPr lang="en-US" sz="2400" dirty="0" err="1">
                <a:latin typeface="Tahoma" pitchFamily="34" charset="0"/>
                <a:cs typeface="+mn-cs"/>
              </a:rPr>
              <a:t>bisa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perluas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Clr>
                <a:srgbClr val="660066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>
                <a:latin typeface="Tahoma" pitchFamily="34" charset="0"/>
                <a:cs typeface="+mn-cs"/>
              </a:rPr>
              <a:t>Hrs </a:t>
            </a:r>
            <a:r>
              <a:rPr lang="en-US" sz="2400" dirty="0" err="1">
                <a:latin typeface="Tahoma" pitchFamily="34" charset="0"/>
                <a:cs typeface="+mn-cs"/>
              </a:rPr>
              <a:t>tercipta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tabungan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dlm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para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pengusaha</a:t>
            </a:r>
            <a:r>
              <a:rPr lang="en-US" sz="2400" dirty="0">
                <a:latin typeface="Tahoma" pitchFamily="34" charset="0"/>
                <a:cs typeface="+mn-cs"/>
              </a:rPr>
              <a:t> hrs </a:t>
            </a:r>
            <a:r>
              <a:rPr lang="en-US" sz="2400" dirty="0" err="1">
                <a:latin typeface="Tahoma" pitchFamily="34" charset="0"/>
                <a:cs typeface="+mn-cs"/>
              </a:rPr>
              <a:t>menanamkan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kembali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keuntungannya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utk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membiayai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pemb</a:t>
            </a:r>
            <a:r>
              <a:rPr lang="id-ID" sz="2400" dirty="0">
                <a:latin typeface="Tahoma" pitchFamily="34" charset="0"/>
                <a:cs typeface="+mn-cs"/>
              </a:rPr>
              <a:t>angunan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pemimpin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Clr>
                <a:srgbClr val="660066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>
                <a:latin typeface="Tahoma" pitchFamily="34" charset="0"/>
                <a:cs typeface="+mn-cs"/>
              </a:rPr>
              <a:t>Pembangunan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transformasi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teknologi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pemimpin</a:t>
            </a:r>
            <a:r>
              <a:rPr lang="en-US" sz="2400" dirty="0">
                <a:latin typeface="Tahoma" pitchFamily="34" charset="0"/>
                <a:cs typeface="+mn-cs"/>
              </a:rPr>
              <a:t> h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 err="1">
                <a:latin typeface="Tahoma" pitchFamily="34" charset="0"/>
                <a:cs typeface="+mn-cs"/>
              </a:rPr>
              <a:t>slah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bisa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menciptakan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kebutuhan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adanya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perluasan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kapasitas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modernisasi</a:t>
            </a:r>
            <a:r>
              <a:rPr lang="en-US" sz="2400" dirty="0">
                <a:latin typeface="Tahoma" pitchFamily="34" charset="0"/>
                <a:cs typeface="+mn-cs"/>
              </a:rPr>
              <a:t> sektor2 lain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4EFCD17-7BDC-4D02-8521-2D2E3844C5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0" y="332655"/>
            <a:ext cx="11233248" cy="627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800" b="1" dirty="0" err="1">
                <a:latin typeface="Tahoma" pitchFamily="34" charset="0"/>
                <a:ea typeface="+mj-ea"/>
                <a:cs typeface="+mj-cs"/>
              </a:rPr>
              <a:t>Tahap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b="1" dirty="0" err="1">
                <a:latin typeface="Tahoma" pitchFamily="34" charset="0"/>
                <a:ea typeface="+mj-ea"/>
                <a:cs typeface="+mj-cs"/>
              </a:rPr>
              <a:t>Menuju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b="1" dirty="0" err="1">
                <a:latin typeface="Tahoma" pitchFamily="34" charset="0"/>
                <a:ea typeface="+mj-ea"/>
                <a:cs typeface="+mj-cs"/>
              </a:rPr>
              <a:t>Kekedewasaan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 (</a:t>
            </a:r>
            <a:r>
              <a:rPr lang="en-US" sz="2800" b="1" i="1" dirty="0">
                <a:latin typeface="Tahoma" pitchFamily="34" charset="0"/>
                <a:ea typeface="+mj-ea"/>
                <a:cs typeface="+mj-cs"/>
              </a:rPr>
              <a:t>the drive to maturity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)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B4CAF05-5D77-4045-A606-8644C8EAE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360" y="1340768"/>
            <a:ext cx="11233248" cy="483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algn="just">
              <a:spcAft>
                <a:spcPts val="1200"/>
              </a:spcAft>
              <a:buClr>
                <a:schemeClr val="tx1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Masa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dimana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masy</a:t>
            </a:r>
            <a:r>
              <a:rPr lang="id-ID" sz="2800" dirty="0">
                <a:latin typeface="Tahoma" pitchFamily="34" charset="0"/>
                <a:cs typeface="+mn-cs"/>
              </a:rPr>
              <a:t>arakat</a:t>
            </a:r>
            <a:r>
              <a:rPr lang="en-US" sz="2800" dirty="0">
                <a:latin typeface="Tahoma" pitchFamily="34" charset="0"/>
                <a:cs typeface="+mn-cs"/>
              </a:rPr>
              <a:t> s</a:t>
            </a:r>
            <a:r>
              <a:rPr lang="id-ID" sz="2800" dirty="0">
                <a:latin typeface="Tahoma" pitchFamily="34" charset="0"/>
                <a:cs typeface="+mn-cs"/>
              </a:rPr>
              <a:t>u</a:t>
            </a:r>
            <a:r>
              <a:rPr lang="en-US" sz="2800" dirty="0">
                <a:latin typeface="Tahoma" pitchFamily="34" charset="0"/>
                <a:cs typeface="+mn-cs"/>
              </a:rPr>
              <a:t>d</a:t>
            </a:r>
            <a:r>
              <a:rPr lang="id-ID" sz="2800" dirty="0">
                <a:latin typeface="Tahoma" pitchFamily="34" charset="0"/>
                <a:cs typeface="+mn-cs"/>
              </a:rPr>
              <a:t>a</a:t>
            </a:r>
            <a:r>
              <a:rPr lang="en-US" sz="2800" dirty="0">
                <a:latin typeface="Tahoma" pitchFamily="34" charset="0"/>
                <a:cs typeface="+mn-cs"/>
              </a:rPr>
              <a:t>h </a:t>
            </a:r>
            <a:r>
              <a:rPr lang="en-US" sz="2800" dirty="0" err="1">
                <a:latin typeface="Tahoma" pitchFamily="34" charset="0"/>
                <a:cs typeface="+mn-cs"/>
              </a:rPr>
              <a:t>secara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efektif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menggunakan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teknologi</a:t>
            </a:r>
            <a:r>
              <a:rPr lang="en-US" sz="2800" dirty="0">
                <a:latin typeface="Tahoma" pitchFamily="34" charset="0"/>
                <a:cs typeface="+mn-cs"/>
              </a:rPr>
              <a:t> modern pd </a:t>
            </a:r>
            <a:r>
              <a:rPr lang="en-US" sz="2800" dirty="0" err="1">
                <a:latin typeface="Tahoma" pitchFamily="34" charset="0"/>
                <a:cs typeface="+mn-cs"/>
              </a:rPr>
              <a:t>hampir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semua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kegiatan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produksi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533400" indent="-533400" algn="just">
              <a:spcAft>
                <a:spcPts val="1200"/>
              </a:spcAft>
              <a:buClr>
                <a:schemeClr val="tx1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latin typeface="Tahoma" pitchFamily="34" charset="0"/>
                <a:cs typeface="+mn-cs"/>
              </a:rPr>
              <a:t>Pd </a:t>
            </a:r>
            <a:r>
              <a:rPr lang="en-US" sz="2800" dirty="0" err="1">
                <a:latin typeface="Tahoma" pitchFamily="34" charset="0"/>
                <a:cs typeface="+mn-cs"/>
              </a:rPr>
              <a:t>tahap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sektor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pemimpin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baru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muncul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menggantikan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sektor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pemimpin</a:t>
            </a:r>
            <a:r>
              <a:rPr lang="en-US" sz="2800" dirty="0">
                <a:latin typeface="Tahoma" pitchFamily="34" charset="0"/>
                <a:cs typeface="+mn-cs"/>
              </a:rPr>
              <a:t> lama </a:t>
            </a:r>
            <a:r>
              <a:rPr lang="en-US" sz="2800" dirty="0" err="1">
                <a:latin typeface="Tahoma" pitchFamily="34" charset="0"/>
                <a:cs typeface="+mn-cs"/>
              </a:rPr>
              <a:t>yg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mengalami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kemunduran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533400" indent="-533400" algn="just">
              <a:spcAft>
                <a:spcPts val="1200"/>
              </a:spcAft>
              <a:buClr>
                <a:schemeClr val="tx1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en-US" sz="2800" dirty="0">
                <a:latin typeface="Tahoma" pitchFamily="34" charset="0"/>
                <a:cs typeface="+mn-cs"/>
              </a:rPr>
              <a:t>Sektor </a:t>
            </a:r>
            <a:r>
              <a:rPr lang="en-US" sz="2800" dirty="0" err="1">
                <a:latin typeface="Tahoma" pitchFamily="34" charset="0"/>
                <a:cs typeface="+mn-cs"/>
              </a:rPr>
              <a:t>pemimpin</a:t>
            </a:r>
            <a:r>
              <a:rPr lang="en-US" sz="2800" dirty="0">
                <a:latin typeface="Tahoma" pitchFamily="34" charset="0"/>
                <a:cs typeface="+mn-cs"/>
              </a:rPr>
              <a:t> baru ini </a:t>
            </a:r>
            <a:r>
              <a:rPr lang="en-US" sz="2800" dirty="0" err="1">
                <a:latin typeface="Tahoma" pitchFamily="34" charset="0"/>
                <a:cs typeface="+mn-cs"/>
              </a:rPr>
              <a:t>coraknya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ditentukan</a:t>
            </a:r>
            <a:r>
              <a:rPr lang="en-US" sz="2800" dirty="0">
                <a:latin typeface="Tahoma" pitchFamily="34" charset="0"/>
                <a:cs typeface="+mn-cs"/>
              </a:rPr>
              <a:t> oleh </a:t>
            </a:r>
            <a:r>
              <a:rPr lang="en-US" sz="2800" dirty="0" err="1">
                <a:latin typeface="Tahoma" pitchFamily="34" charset="0"/>
                <a:cs typeface="+mn-cs"/>
              </a:rPr>
              <a:t>perkembangan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teknologi</a:t>
            </a:r>
            <a:r>
              <a:rPr lang="en-US" sz="2800" dirty="0">
                <a:latin typeface="Tahoma" pitchFamily="34" charset="0"/>
                <a:cs typeface="+mn-cs"/>
              </a:rPr>
              <a:t>, </a:t>
            </a:r>
            <a:r>
              <a:rPr lang="en-US" sz="2800" dirty="0" err="1">
                <a:latin typeface="Tahoma" pitchFamily="34" charset="0"/>
                <a:cs typeface="+mn-cs"/>
              </a:rPr>
              <a:t>kekayaan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alam</a:t>
            </a:r>
            <a:r>
              <a:rPr lang="en-US" sz="2800" dirty="0">
                <a:latin typeface="Tahoma" pitchFamily="34" charset="0"/>
                <a:cs typeface="+mn-cs"/>
              </a:rPr>
              <a:t>, </a:t>
            </a:r>
            <a:r>
              <a:rPr lang="en-US" sz="2800" dirty="0" err="1">
                <a:latin typeface="Tahoma" pitchFamily="34" charset="0"/>
                <a:cs typeface="+mn-cs"/>
              </a:rPr>
              <a:t>sifat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tahap</a:t>
            </a:r>
            <a:r>
              <a:rPr lang="en-US" sz="2800" dirty="0">
                <a:latin typeface="Tahoma" pitchFamily="34" charset="0"/>
                <a:cs typeface="+mn-cs"/>
              </a:rPr>
              <a:t> tinggal </a:t>
            </a:r>
            <a:r>
              <a:rPr lang="en-US" sz="2800" dirty="0" err="1">
                <a:latin typeface="Tahoma" pitchFamily="34" charset="0"/>
                <a:cs typeface="+mn-cs"/>
              </a:rPr>
              <a:t>landas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yg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terjadi</a:t>
            </a:r>
            <a:r>
              <a:rPr lang="en-US" sz="2800" dirty="0">
                <a:latin typeface="Tahoma" pitchFamily="34" charset="0"/>
                <a:cs typeface="+mn-cs"/>
              </a:rPr>
              <a:t>, dan juga oleh </a:t>
            </a:r>
            <a:r>
              <a:rPr lang="en-US" sz="2800" dirty="0" err="1">
                <a:latin typeface="Tahoma" pitchFamily="34" charset="0"/>
                <a:cs typeface="+mn-cs"/>
              </a:rPr>
              <a:t>kebijaksanaan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pemerintah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533400" indent="-533400" algn="just">
              <a:spcAft>
                <a:spcPts val="1200"/>
              </a:spcAft>
              <a:buClr>
                <a:schemeClr val="tx1"/>
              </a:buClr>
              <a:buSzPct val="95000"/>
              <a:buFont typeface="Wingdings" panose="05000000000000000000" pitchFamily="2" charset="2"/>
              <a:buChar char="q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Dlm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menganalisis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karakteristik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tahap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menuju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kekedewasaan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Rostow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menekankan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analisisnya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kpd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corak</a:t>
            </a:r>
            <a:r>
              <a:rPr lang="en-US" sz="2800" dirty="0">
                <a:latin typeface="Tahoma" pitchFamily="34" charset="0"/>
                <a:cs typeface="+mn-cs"/>
              </a:rPr>
              <a:t> per</a:t>
            </a:r>
            <a:r>
              <a:rPr lang="id-ID" sz="2800" dirty="0">
                <a:latin typeface="Tahoma" pitchFamily="34" charset="0"/>
                <a:cs typeface="+mn-cs"/>
              </a:rPr>
              <a:t>u</a:t>
            </a:r>
            <a:r>
              <a:rPr lang="en-US" sz="2800" dirty="0" err="1">
                <a:latin typeface="Tahoma" pitchFamily="34" charset="0"/>
                <a:cs typeface="+mn-cs"/>
              </a:rPr>
              <a:t>bahan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sektor-sektor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pemimpin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bbrp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neg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yg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skr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sdh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maju</a:t>
            </a:r>
            <a:r>
              <a:rPr lang="en-US" sz="2800" dirty="0">
                <a:latin typeface="Tahoma" pitchFamily="34" charset="0"/>
                <a:cs typeface="+mn-cs"/>
              </a:rPr>
              <a:t> 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>
            <a:extLst>
              <a:ext uri="{FF2B5EF4-FFF2-40B4-BE49-F238E27FC236}">
                <a16:creationId xmlns:a16="http://schemas.microsoft.com/office/drawing/2014/main" id="{0CBF39B7-F84F-44E5-95DE-9F0D85795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333376"/>
            <a:ext cx="6956425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8E16A3B-B861-43C0-B351-AD9247A00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846" y="1147143"/>
            <a:ext cx="10701188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defRPr/>
            </a:pPr>
            <a:br>
              <a:rPr lang="en-US" sz="2800" dirty="0">
                <a:latin typeface="Tahoma" pitchFamily="34" charset="0"/>
                <a:ea typeface="+mj-ea"/>
                <a:cs typeface="+mj-cs"/>
              </a:rPr>
            </a:b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Rostow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mengemukakan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pula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karakteristik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non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ekonomis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dari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masy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yg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t</a:t>
            </a:r>
            <a:r>
              <a:rPr lang="id-ID" sz="2800" dirty="0">
                <a:latin typeface="Tahoma" pitchFamily="34" charset="0"/>
                <a:ea typeface="+mj-ea"/>
                <a:cs typeface="+mj-cs"/>
              </a:rPr>
              <a:t>e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l</a:t>
            </a:r>
            <a:r>
              <a:rPr lang="id-ID" sz="2800" dirty="0">
                <a:latin typeface="Tahoma" pitchFamily="34" charset="0"/>
                <a:ea typeface="+mj-ea"/>
                <a:cs typeface="+mj-cs"/>
              </a:rPr>
              <a:t>a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h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mencapai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tahap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menuju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ke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kedewasaan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1CBAFB9-5422-4167-BC1E-5B55B92F0C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00" y="2348880"/>
            <a:ext cx="10801199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Struktur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keahlian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tenaga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kerja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mengalami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perubahan</a:t>
            </a:r>
            <a:r>
              <a:rPr lang="en-US" sz="2800" dirty="0">
                <a:latin typeface="Tahoma" pitchFamily="34" charset="0"/>
                <a:cs typeface="+mn-cs"/>
              </a:rPr>
              <a:t>, </a:t>
            </a:r>
            <a:r>
              <a:rPr lang="en-US" sz="2800" dirty="0" err="1">
                <a:latin typeface="Tahoma" pitchFamily="34" charset="0"/>
                <a:cs typeface="+mn-cs"/>
              </a:rPr>
              <a:t>peranan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sektor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industri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semakin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penting</a:t>
            </a:r>
            <a:r>
              <a:rPr lang="en-US" sz="2800" dirty="0">
                <a:latin typeface="Tahoma" pitchFamily="34" charset="0"/>
                <a:cs typeface="+mn-cs"/>
              </a:rPr>
              <a:t>, s</a:t>
            </a:r>
            <a:r>
              <a:rPr lang="id-ID" sz="2800" dirty="0">
                <a:latin typeface="Tahoma" pitchFamily="34" charset="0"/>
                <a:cs typeface="+mn-cs"/>
              </a:rPr>
              <a:t>e</a:t>
            </a:r>
            <a:r>
              <a:rPr lang="en-US" sz="2800" dirty="0">
                <a:latin typeface="Tahoma" pitchFamily="34" charset="0"/>
                <a:cs typeface="+mn-cs"/>
              </a:rPr>
              <a:t>d</a:t>
            </a:r>
            <a:r>
              <a:rPr lang="id-ID" sz="2800" dirty="0">
                <a:latin typeface="Tahoma" pitchFamily="34" charset="0"/>
                <a:cs typeface="+mn-cs"/>
              </a:rPr>
              <a:t>an</a:t>
            </a:r>
            <a:r>
              <a:rPr lang="en-US" sz="2800" dirty="0" err="1">
                <a:latin typeface="Tahoma" pitchFamily="34" charset="0"/>
                <a:cs typeface="+mn-cs"/>
              </a:rPr>
              <a:t>gkan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sektor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pertanian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menurun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Sifat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kepemimpinan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dlm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perusahaan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mengalami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perubahan</a:t>
            </a:r>
            <a:r>
              <a:rPr lang="en-US" sz="2800" dirty="0">
                <a:latin typeface="Tahoma" pitchFamily="34" charset="0"/>
                <a:cs typeface="+mn-cs"/>
              </a:rPr>
              <a:t>, </a:t>
            </a:r>
            <a:r>
              <a:rPr lang="en-US" sz="2800" dirty="0" err="1">
                <a:latin typeface="Tahoma" pitchFamily="34" charset="0"/>
                <a:cs typeface="+mn-cs"/>
              </a:rPr>
              <a:t>peranan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manajer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profesional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semakin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penting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menggantikan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kedudukan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pengusaha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pemilik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457200" indent="-4572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>
                <a:latin typeface="Tahoma" pitchFamily="34" charset="0"/>
                <a:cs typeface="+mn-cs"/>
              </a:rPr>
              <a:t>Kritik </a:t>
            </a:r>
            <a:r>
              <a:rPr lang="en-US" sz="2800" dirty="0" err="1">
                <a:latin typeface="Tahoma" pitchFamily="34" charset="0"/>
                <a:cs typeface="+mn-cs"/>
              </a:rPr>
              <a:t>thd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industrialisasi</a:t>
            </a:r>
            <a:r>
              <a:rPr lang="en-US" sz="2800" dirty="0">
                <a:latin typeface="Tahoma" pitchFamily="34" charset="0"/>
                <a:cs typeface="+mn-cs"/>
              </a:rPr>
              <a:t> mulai </a:t>
            </a:r>
            <a:r>
              <a:rPr lang="en-US" sz="2800" dirty="0" err="1">
                <a:latin typeface="Tahoma" pitchFamily="34" charset="0"/>
                <a:cs typeface="+mn-cs"/>
              </a:rPr>
              <a:t>muncul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sbg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akibat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ket</a:t>
            </a:r>
            <a:r>
              <a:rPr lang="id-ID" sz="2800" dirty="0">
                <a:latin typeface="Tahoma" pitchFamily="34" charset="0"/>
                <a:cs typeface="+mn-cs"/>
              </a:rPr>
              <a:t>i</a:t>
            </a:r>
            <a:r>
              <a:rPr lang="en-US" sz="2800" dirty="0">
                <a:latin typeface="Tahoma" pitchFamily="34" charset="0"/>
                <a:cs typeface="+mn-cs"/>
              </a:rPr>
              <a:t>d</a:t>
            </a:r>
            <a:r>
              <a:rPr lang="id-ID" sz="2800" dirty="0">
                <a:latin typeface="Tahoma" pitchFamily="34" charset="0"/>
                <a:cs typeface="+mn-cs"/>
              </a:rPr>
              <a:t>a</a:t>
            </a:r>
            <a:r>
              <a:rPr lang="en-US" sz="2800" dirty="0" err="1">
                <a:latin typeface="Tahoma" pitchFamily="34" charset="0"/>
                <a:cs typeface="+mn-cs"/>
              </a:rPr>
              <a:t>kpuasan</a:t>
            </a:r>
            <a:r>
              <a:rPr lang="en-US" sz="2800" dirty="0">
                <a:latin typeface="Tahoma" pitchFamily="34" charset="0"/>
                <a:cs typeface="+mn-cs"/>
              </a:rPr>
              <a:t> t</a:t>
            </a:r>
            <a:r>
              <a:rPr lang="id-ID" sz="2800" dirty="0">
                <a:latin typeface="Tahoma" pitchFamily="34" charset="0"/>
                <a:cs typeface="+mn-cs"/>
              </a:rPr>
              <a:t>er</a:t>
            </a:r>
            <a:r>
              <a:rPr lang="en-US" sz="2800" dirty="0">
                <a:latin typeface="Tahoma" pitchFamily="34" charset="0"/>
                <a:cs typeface="+mn-cs"/>
              </a:rPr>
              <a:t>h</a:t>
            </a:r>
            <a:r>
              <a:rPr lang="id-ID" sz="2800" dirty="0">
                <a:latin typeface="Tahoma" pitchFamily="34" charset="0"/>
                <a:cs typeface="+mn-cs"/>
              </a:rPr>
              <a:t>a</a:t>
            </a:r>
            <a:r>
              <a:rPr lang="en-US" sz="2800" dirty="0">
                <a:latin typeface="Tahoma" pitchFamily="34" charset="0"/>
                <a:cs typeface="+mn-cs"/>
              </a:rPr>
              <a:t>d</a:t>
            </a:r>
            <a:r>
              <a:rPr lang="id-ID" sz="2800" dirty="0">
                <a:latin typeface="Tahoma" pitchFamily="34" charset="0"/>
                <a:cs typeface="+mn-cs"/>
              </a:rPr>
              <a:t>ap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dampak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industrialisasi</a:t>
            </a:r>
            <a:r>
              <a:rPr lang="en-US" sz="2800" dirty="0">
                <a:latin typeface="Tahoma" pitchFamily="34" charset="0"/>
                <a:cs typeface="+mn-cs"/>
              </a:rPr>
              <a:t>  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B453B8D-432B-4FF4-8F4C-F4259A45B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752" y="476672"/>
            <a:ext cx="11233248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800" b="1" dirty="0" err="1">
                <a:latin typeface="Tahoma" pitchFamily="34" charset="0"/>
                <a:ea typeface="+mj-ea"/>
                <a:cs typeface="+mj-cs"/>
              </a:rPr>
              <a:t>Tahap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b="1" dirty="0" err="1">
                <a:latin typeface="Tahoma" pitchFamily="34" charset="0"/>
                <a:ea typeface="+mj-ea"/>
                <a:cs typeface="+mj-cs"/>
              </a:rPr>
              <a:t>Konsumsi</a:t>
            </a:r>
            <a:r>
              <a:rPr lang="en-US" sz="2800" b="1" dirty="0">
                <a:latin typeface="Tahoma" pitchFamily="34" charset="0"/>
                <a:ea typeface="+mj-ea"/>
                <a:cs typeface="+mj-cs"/>
              </a:rPr>
              <a:t> Tinggi (</a:t>
            </a:r>
            <a:r>
              <a:rPr lang="en-US" sz="2800" b="1" i="1" dirty="0">
                <a:latin typeface="Tahoma" pitchFamily="34" charset="0"/>
                <a:ea typeface="+mj-ea"/>
                <a:cs typeface="+mj-cs"/>
              </a:rPr>
              <a:t>the age of high mass </a:t>
            </a:r>
            <a:r>
              <a:rPr lang="en-US" sz="2800" b="1" i="1" dirty="0" err="1">
                <a:latin typeface="Tahoma" pitchFamily="34" charset="0"/>
                <a:ea typeface="+mj-ea"/>
                <a:cs typeface="+mj-cs"/>
              </a:rPr>
              <a:t>consumptio</a:t>
            </a:r>
            <a:r>
              <a:rPr lang="id-ID" sz="2800" b="1" i="1" dirty="0">
                <a:latin typeface="Tahoma" pitchFamily="34" charset="0"/>
                <a:ea typeface="+mj-ea"/>
                <a:cs typeface="+mj-cs"/>
              </a:rPr>
              <a:t>n</a:t>
            </a:r>
            <a:r>
              <a:rPr lang="id-ID" sz="2800" b="1" dirty="0">
                <a:latin typeface="Tahoma" pitchFamily="34" charset="0"/>
                <a:ea typeface="+mj-ea"/>
                <a:cs typeface="+mj-cs"/>
              </a:rPr>
              <a:t>)</a:t>
            </a:r>
            <a:endParaRPr lang="en-US" sz="3600" dirty="0">
              <a:latin typeface="Tahoma" pitchFamily="34" charset="0"/>
              <a:ea typeface="+mj-ea"/>
              <a:cs typeface="+mj-cs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C4B7B5C-B62A-4E9D-BAC7-E2D2CA91D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060" y="1556792"/>
            <a:ext cx="10825880" cy="5064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SzPct val="95000"/>
              <a:defRPr/>
            </a:pPr>
            <a:r>
              <a:rPr lang="en-US" sz="2800" dirty="0">
                <a:latin typeface="Tahoma" pitchFamily="34" charset="0"/>
              </a:rPr>
              <a:t>Ada 3 </a:t>
            </a:r>
            <a:r>
              <a:rPr lang="en-US" sz="2800" dirty="0" err="1">
                <a:latin typeface="Tahoma" pitchFamily="34" charset="0"/>
              </a:rPr>
              <a:t>macam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tujuan</a:t>
            </a:r>
            <a:r>
              <a:rPr lang="en-US" sz="2800" dirty="0">
                <a:latin typeface="Tahoma" pitchFamily="34" charset="0"/>
              </a:rPr>
              <a:t>: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Memperbesar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kekuasaan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dan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pengaruh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</a:t>
            </a:r>
            <a:r>
              <a:rPr lang="en-US" sz="2800" dirty="0">
                <a:latin typeface="Tahoma" pitchFamily="34" charset="0"/>
              </a:rPr>
              <a:t> LN </a:t>
            </a:r>
            <a:r>
              <a:rPr lang="en-US" sz="2800" dirty="0" err="1">
                <a:latin typeface="Tahoma" pitchFamily="34" charset="0"/>
              </a:rPr>
              <a:t>dan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cendrungan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ini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bisa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berakhir</a:t>
            </a:r>
            <a:r>
              <a:rPr lang="en-US" sz="2800" dirty="0">
                <a:latin typeface="Tahoma" pitchFamily="34" charset="0"/>
              </a:rPr>
              <a:t> pd </a:t>
            </a:r>
            <a:r>
              <a:rPr lang="en-US" sz="2800" dirty="0" err="1">
                <a:latin typeface="Tahoma" pitchFamily="34" charset="0"/>
              </a:rPr>
              <a:t>penjajahan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thd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bangsa</a:t>
            </a:r>
            <a:r>
              <a:rPr lang="en-US" sz="2800" dirty="0">
                <a:latin typeface="Tahoma" pitchFamily="34" charset="0"/>
              </a:rPr>
              <a:t> lain</a:t>
            </a: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Menciptakan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neg</a:t>
            </a:r>
            <a:r>
              <a:rPr lang="id-ID" sz="2800" dirty="0">
                <a:latin typeface="Tahoma" pitchFamily="34" charset="0"/>
              </a:rPr>
              <a:t>ara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kesejahteraan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i="1" dirty="0">
                <a:latin typeface="Tahoma" pitchFamily="34" charset="0"/>
              </a:rPr>
              <a:t>welfare state</a:t>
            </a:r>
            <a:r>
              <a:rPr lang="en-US" sz="2800" dirty="0">
                <a:latin typeface="Tahoma" pitchFamily="34" charset="0"/>
              </a:rPr>
              <a:t>) </a:t>
            </a:r>
            <a:r>
              <a:rPr lang="en-US" sz="2800" dirty="0" err="1">
                <a:latin typeface="Tahoma" pitchFamily="34" charset="0"/>
              </a:rPr>
              <a:t>dgn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cara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mengusahakan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terciptanya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pembagian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pendapatan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yg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lebih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merata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melalui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sistem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pajak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yg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progresif</a:t>
            </a:r>
            <a:endParaRPr lang="en-US" sz="2800" dirty="0">
              <a:latin typeface="Tahoma" pitchFamily="34" charset="0"/>
            </a:endParaRPr>
          </a:p>
          <a:p>
            <a:pPr marL="609600" indent="-609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Meningkatkan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konsumsi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masyarakat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melebihi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kebutuhan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pokok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dirty="0" err="1">
                <a:latin typeface="Tahoma" pitchFamily="34" charset="0"/>
              </a:rPr>
              <a:t>sandang</a:t>
            </a:r>
            <a:r>
              <a:rPr lang="en-US" sz="2800" dirty="0">
                <a:latin typeface="Tahoma" pitchFamily="34" charset="0"/>
              </a:rPr>
              <a:t>, </a:t>
            </a:r>
            <a:r>
              <a:rPr lang="en-US" sz="2800" dirty="0" err="1">
                <a:latin typeface="Tahoma" pitchFamily="34" charset="0"/>
              </a:rPr>
              <a:t>pangan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dan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papan</a:t>
            </a:r>
            <a:r>
              <a:rPr lang="en-US" sz="2800" dirty="0">
                <a:latin typeface="Tahoma" pitchFamily="34" charset="0"/>
              </a:rPr>
              <a:t>) </a:t>
            </a:r>
            <a:r>
              <a:rPr lang="en-US" sz="2800" dirty="0" err="1">
                <a:latin typeface="Tahoma" pitchFamily="34" charset="0"/>
              </a:rPr>
              <a:t>menjadi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meliputi</a:t>
            </a:r>
            <a:r>
              <a:rPr lang="en-US" sz="2800" dirty="0">
                <a:latin typeface="Tahoma" pitchFamily="34" charset="0"/>
              </a:rPr>
              <a:t> pula </a:t>
            </a:r>
            <a:r>
              <a:rPr lang="en-US" sz="2800" dirty="0">
                <a:latin typeface="Tahoma" pitchFamily="34" charset="0"/>
                <a:cs typeface="Arial" charset="0"/>
              </a:rPr>
              <a:t>b</a:t>
            </a:r>
            <a:r>
              <a:rPr lang="id-ID" sz="2800" dirty="0">
                <a:latin typeface="Tahoma" pitchFamily="34" charset="0"/>
                <a:cs typeface="Arial" charset="0"/>
              </a:rPr>
              <a:t>a</a:t>
            </a:r>
            <a:r>
              <a:rPr lang="en-US" sz="2800" dirty="0">
                <a:latin typeface="Tahoma" pitchFamily="34" charset="0"/>
                <a:cs typeface="Arial" charset="0"/>
              </a:rPr>
              <a:t>r</a:t>
            </a:r>
            <a:r>
              <a:rPr lang="id-ID" sz="2800" dirty="0">
                <a:latin typeface="Tahoma" pitchFamily="34" charset="0"/>
                <a:cs typeface="Arial" charset="0"/>
              </a:rPr>
              <a:t>an</a:t>
            </a:r>
            <a:r>
              <a:rPr lang="en-US" sz="2800" dirty="0">
                <a:latin typeface="Tahoma" pitchFamily="34" charset="0"/>
                <a:cs typeface="Arial" charset="0"/>
              </a:rPr>
              <a:t>g2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konsumsi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tahan</a:t>
            </a:r>
            <a:r>
              <a:rPr lang="en-US" sz="2800" dirty="0">
                <a:latin typeface="Tahoma" pitchFamily="34" charset="0"/>
              </a:rPr>
              <a:t> lama </a:t>
            </a:r>
            <a:r>
              <a:rPr lang="en-US" sz="2800" dirty="0" err="1">
                <a:latin typeface="Tahoma" pitchFamily="34" charset="0"/>
              </a:rPr>
              <a:t>dan</a:t>
            </a:r>
            <a:r>
              <a:rPr lang="en-US" sz="2800" dirty="0">
                <a:latin typeface="Tahoma" pitchFamily="34" charset="0"/>
              </a:rPr>
              <a:t> b</a:t>
            </a:r>
            <a:r>
              <a:rPr lang="id-ID" sz="2800" dirty="0">
                <a:latin typeface="Tahoma" pitchFamily="34" charset="0"/>
              </a:rPr>
              <a:t>a</a:t>
            </a:r>
            <a:r>
              <a:rPr lang="en-US" sz="2800" dirty="0">
                <a:latin typeface="Tahoma" pitchFamily="34" charset="0"/>
              </a:rPr>
              <a:t>r</a:t>
            </a:r>
            <a:r>
              <a:rPr lang="id-ID" sz="2800" dirty="0">
                <a:latin typeface="Tahoma" pitchFamily="34" charset="0"/>
              </a:rPr>
              <a:t>an</a:t>
            </a:r>
            <a:r>
              <a:rPr lang="en-US" sz="2800" dirty="0">
                <a:latin typeface="Tahoma" pitchFamily="34" charset="0"/>
              </a:rPr>
              <a:t>g </a:t>
            </a:r>
            <a:r>
              <a:rPr lang="en-US" sz="2800" dirty="0" err="1">
                <a:latin typeface="Tahoma" pitchFamily="34" charset="0"/>
              </a:rPr>
              <a:t>mewah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9E2F581-8B34-44A9-8597-273BB7C4E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408" y="408782"/>
            <a:ext cx="108012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defRPr/>
            </a:pP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Teori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Keynesian (</a:t>
            </a:r>
            <a:r>
              <a:rPr lang="en-US" sz="2400" b="1" i="1" dirty="0">
                <a:latin typeface="Tahoma" pitchFamily="34" charset="0"/>
                <a:ea typeface="+mj-ea"/>
                <a:cs typeface="+mj-cs"/>
              </a:rPr>
              <a:t>Harrod-</a:t>
            </a:r>
            <a:r>
              <a:rPr lang="en-US" sz="2400" b="1" i="1" dirty="0" err="1">
                <a:latin typeface="Tahoma" pitchFamily="34" charset="0"/>
                <a:ea typeface="+mj-ea"/>
                <a:cs typeface="+mj-cs"/>
              </a:rPr>
              <a:t>Domar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941C1F3-5E72-48C2-821C-219C581FCE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408" y="1124744"/>
            <a:ext cx="108012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Teori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pertumbuhan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Harrod-Domar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dikembangkan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oleh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dua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ekonom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sesudah</a:t>
            </a:r>
            <a:r>
              <a:rPr lang="en-US" sz="2800" dirty="0">
                <a:latin typeface="Tahoma" pitchFamily="34" charset="0"/>
                <a:cs typeface="+mn-cs"/>
              </a:rPr>
              <a:t> Keynes </a:t>
            </a:r>
            <a:r>
              <a:rPr lang="en-US" sz="2800" dirty="0" err="1">
                <a:latin typeface="Tahoma" pitchFamily="34" charset="0"/>
                <a:cs typeface="+mn-cs"/>
              </a:rPr>
              <a:t>yaitu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Evsey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Domar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R.F.Harrod</a:t>
            </a:r>
            <a:r>
              <a:rPr lang="en-US" sz="2800" dirty="0">
                <a:latin typeface="Tahoma" pitchFamily="34" charset="0"/>
                <a:cs typeface="+mn-cs"/>
              </a:rPr>
              <a:t>.</a:t>
            </a:r>
          </a:p>
          <a:p>
            <a:pPr marL="2286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Domar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mengemukakan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teorinya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pertama</a:t>
            </a:r>
            <a:r>
              <a:rPr lang="en-US" sz="2800" dirty="0">
                <a:latin typeface="Tahoma" pitchFamily="34" charset="0"/>
                <a:cs typeface="+mn-cs"/>
              </a:rPr>
              <a:t> kali </a:t>
            </a:r>
            <a:r>
              <a:rPr lang="en-US" sz="2800" dirty="0" err="1">
                <a:latin typeface="Tahoma" pitchFamily="34" charset="0"/>
                <a:cs typeface="+mn-cs"/>
              </a:rPr>
              <a:t>pada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tahun</a:t>
            </a:r>
            <a:r>
              <a:rPr lang="en-US" sz="2800" dirty="0">
                <a:latin typeface="Tahoma" pitchFamily="34" charset="0"/>
                <a:cs typeface="+mn-cs"/>
              </a:rPr>
              <a:t> 1947 </a:t>
            </a:r>
            <a:r>
              <a:rPr lang="en-US" sz="2800" dirty="0" err="1">
                <a:latin typeface="Tahoma" pitchFamily="34" charset="0"/>
                <a:cs typeface="+mn-cs"/>
              </a:rPr>
              <a:t>dlm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jurnal</a:t>
            </a:r>
            <a:r>
              <a:rPr lang="en-US" sz="2800" dirty="0">
                <a:latin typeface="Tahoma" pitchFamily="34" charset="0"/>
                <a:cs typeface="+mn-cs"/>
              </a:rPr>
              <a:t> “American Economic Review” </a:t>
            </a:r>
            <a:r>
              <a:rPr lang="en-US" sz="2800" dirty="0" err="1">
                <a:latin typeface="Tahoma" pitchFamily="34" charset="0"/>
                <a:cs typeface="+mn-cs"/>
              </a:rPr>
              <a:t>sdg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Harrod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telah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mengemukakan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nya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pada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tahun</a:t>
            </a:r>
            <a:r>
              <a:rPr lang="en-US" sz="2800" dirty="0">
                <a:latin typeface="Tahoma" pitchFamily="34" charset="0"/>
                <a:cs typeface="+mn-cs"/>
              </a:rPr>
              <a:t> 1939 </a:t>
            </a:r>
            <a:r>
              <a:rPr lang="en-US" sz="2800" dirty="0" err="1">
                <a:latin typeface="Tahoma" pitchFamily="34" charset="0"/>
                <a:cs typeface="+mn-cs"/>
              </a:rPr>
              <a:t>dlm</a:t>
            </a:r>
            <a:r>
              <a:rPr lang="en-US" sz="2800" dirty="0">
                <a:latin typeface="Tahoma" pitchFamily="34" charset="0"/>
                <a:cs typeface="+mn-cs"/>
              </a:rPr>
              <a:t> Economic Journal. </a:t>
            </a:r>
          </a:p>
          <a:p>
            <a:pPr marL="2286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Teori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sebenarnya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dikembangkan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oleh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kedua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ekonom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secara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sendiri-sendiri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tetapi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karena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inti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teori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tsb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sama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maka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skr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ini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dikenal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sbg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Teori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Harrod-Domar</a:t>
            </a:r>
            <a:endParaRPr lang="en-US" sz="2800" dirty="0">
              <a:latin typeface="Tahoma" pitchFamily="34" charset="0"/>
              <a:cs typeface="+mn-cs"/>
            </a:endParaRPr>
          </a:p>
          <a:p>
            <a:pPr marL="228600" indent="-2286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800" dirty="0" err="1">
                <a:latin typeface="Tahoma" pitchFamily="34" charset="0"/>
                <a:cs typeface="+mn-cs"/>
              </a:rPr>
              <a:t>Teori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Harrod-Domar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merupakan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perluasan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dari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analisis</a:t>
            </a:r>
            <a:r>
              <a:rPr lang="en-US" sz="2800" dirty="0">
                <a:latin typeface="Tahoma" pitchFamily="34" charset="0"/>
                <a:cs typeface="+mn-cs"/>
              </a:rPr>
              <a:t> Keynes </a:t>
            </a:r>
            <a:r>
              <a:rPr lang="en-US" sz="2800" dirty="0" err="1">
                <a:latin typeface="Tahoma" pitchFamily="34" charset="0"/>
                <a:cs typeface="+mn-cs"/>
              </a:rPr>
              <a:t>mengenai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kegiatan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ekonomi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secara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nasional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dan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masalah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tenaga</a:t>
            </a:r>
            <a:r>
              <a:rPr lang="en-US" sz="2800" dirty="0">
                <a:latin typeface="Tahoma" pitchFamily="34" charset="0"/>
                <a:cs typeface="+mn-cs"/>
              </a:rPr>
              <a:t> </a:t>
            </a:r>
            <a:r>
              <a:rPr lang="en-US" sz="2800" dirty="0" err="1">
                <a:latin typeface="Tahoma" pitchFamily="34" charset="0"/>
                <a:cs typeface="+mn-cs"/>
              </a:rPr>
              <a:t>kerja</a:t>
            </a:r>
            <a:endParaRPr lang="en-US" sz="2800" dirty="0">
              <a:latin typeface="Tahom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2EB62-3194-40B5-901E-BDFDBBF30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380" y="980728"/>
            <a:ext cx="11161240" cy="5472113"/>
          </a:xfrm>
        </p:spPr>
        <p:txBody>
          <a:bodyPr>
            <a:normAutofit/>
          </a:bodyPr>
          <a:lstStyle/>
          <a:p>
            <a:pPr marL="533400" indent="-4445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3600" dirty="0" err="1">
                <a:latin typeface="Tahoma" pitchFamily="34" charset="0"/>
              </a:rPr>
              <a:t>Analisis</a:t>
            </a:r>
            <a:r>
              <a:rPr lang="en-US" sz="3600" dirty="0">
                <a:latin typeface="Tahoma" pitchFamily="34" charset="0"/>
              </a:rPr>
              <a:t> Keynes </a:t>
            </a:r>
            <a:r>
              <a:rPr lang="en-US" sz="3600" dirty="0" err="1">
                <a:latin typeface="Tahoma" pitchFamily="34" charset="0"/>
              </a:rPr>
              <a:t>dianggap</a:t>
            </a:r>
            <a:r>
              <a:rPr lang="en-US" sz="3600" dirty="0">
                <a:latin typeface="Tahoma" pitchFamily="34" charset="0"/>
              </a:rPr>
              <a:t> k</a:t>
            </a:r>
            <a:r>
              <a:rPr lang="id-ID" sz="3600" dirty="0">
                <a:latin typeface="Tahoma" pitchFamily="34" charset="0"/>
              </a:rPr>
              <a:t>u</a:t>
            </a:r>
            <a:r>
              <a:rPr lang="en-US" sz="3600" dirty="0">
                <a:latin typeface="Tahoma" pitchFamily="34" charset="0"/>
              </a:rPr>
              <a:t>r</a:t>
            </a:r>
            <a:r>
              <a:rPr lang="id-ID" sz="3600" dirty="0">
                <a:latin typeface="Tahoma" pitchFamily="34" charset="0"/>
              </a:rPr>
              <a:t>an</a:t>
            </a:r>
            <a:r>
              <a:rPr lang="en-US" sz="3600" dirty="0">
                <a:latin typeface="Tahoma" pitchFamily="34" charset="0"/>
              </a:rPr>
              <a:t>g </a:t>
            </a:r>
            <a:r>
              <a:rPr lang="en-US" sz="3600" dirty="0" err="1">
                <a:latin typeface="Tahoma" pitchFamily="34" charset="0"/>
              </a:rPr>
              <a:t>lengkap</a:t>
            </a:r>
            <a:r>
              <a:rPr lang="en-US" sz="3600" dirty="0">
                <a:latin typeface="Tahoma" pitchFamily="34" charset="0"/>
              </a:rPr>
              <a:t> k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r</a:t>
            </a:r>
            <a:r>
              <a:rPr lang="id-ID" sz="3600" dirty="0">
                <a:latin typeface="Tahoma" pitchFamily="34" charset="0"/>
              </a:rPr>
              <a:t>e</a:t>
            </a:r>
            <a:r>
              <a:rPr lang="en-US" sz="3600" dirty="0">
                <a:latin typeface="Tahoma" pitchFamily="34" charset="0"/>
              </a:rPr>
              <a:t>n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 t</a:t>
            </a:r>
            <a:r>
              <a:rPr lang="id-ID" sz="3600" dirty="0">
                <a:latin typeface="Tahoma" pitchFamily="34" charset="0"/>
              </a:rPr>
              <a:t>i</a:t>
            </a:r>
            <a:r>
              <a:rPr lang="en-US" sz="3600" dirty="0">
                <a:latin typeface="Tahoma" pitchFamily="34" charset="0"/>
              </a:rPr>
              <a:t>d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k </a:t>
            </a:r>
            <a:r>
              <a:rPr lang="en-US" sz="3600" dirty="0" err="1">
                <a:latin typeface="Tahoma" pitchFamily="34" charset="0"/>
              </a:rPr>
              <a:t>membicarakan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masalah</a:t>
            </a:r>
            <a:r>
              <a:rPr lang="en-US" sz="3600" dirty="0">
                <a:latin typeface="Tahoma" pitchFamily="34" charset="0"/>
              </a:rPr>
              <a:t> ekonomi </a:t>
            </a:r>
            <a:r>
              <a:rPr lang="en-US" sz="3600" dirty="0" err="1">
                <a:latin typeface="Tahoma" pitchFamily="34" charset="0"/>
              </a:rPr>
              <a:t>jangka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panjang</a:t>
            </a:r>
            <a:r>
              <a:rPr lang="en-US" sz="3600" dirty="0">
                <a:latin typeface="Tahoma" pitchFamily="34" charset="0"/>
              </a:rPr>
              <a:t>, sementara Teori Harrod-Domar </a:t>
            </a:r>
            <a:r>
              <a:rPr lang="en-US" sz="3600" dirty="0" err="1">
                <a:latin typeface="Tahoma" pitchFamily="34" charset="0"/>
              </a:rPr>
              <a:t>menganalisis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syarat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yg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diperlukan</a:t>
            </a:r>
            <a:r>
              <a:rPr lang="en-US" sz="3600" dirty="0">
                <a:latin typeface="Tahoma" pitchFamily="34" charset="0"/>
              </a:rPr>
              <a:t> agar </a:t>
            </a:r>
            <a:r>
              <a:rPr lang="en-US" sz="3600" dirty="0" err="1">
                <a:latin typeface="Tahoma" pitchFamily="34" charset="0"/>
              </a:rPr>
              <a:t>perekonomian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bisa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tumbuh</a:t>
            </a:r>
            <a:r>
              <a:rPr lang="en-US" sz="3600" dirty="0">
                <a:latin typeface="Tahoma" pitchFamily="34" charset="0"/>
              </a:rPr>
              <a:t> dan </a:t>
            </a:r>
            <a:r>
              <a:rPr lang="en-US" sz="3600" dirty="0" err="1">
                <a:latin typeface="Tahoma" pitchFamily="34" charset="0"/>
              </a:rPr>
              <a:t>berkembang</a:t>
            </a:r>
            <a:r>
              <a:rPr lang="en-US" sz="3600" dirty="0">
                <a:latin typeface="Tahoma" pitchFamily="34" charset="0"/>
              </a:rPr>
              <a:t> d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l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m </a:t>
            </a:r>
            <a:r>
              <a:rPr lang="en-US" sz="3600" dirty="0" err="1">
                <a:latin typeface="Tahoma" pitchFamily="34" charset="0"/>
              </a:rPr>
              <a:t>jangka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panjang</a:t>
            </a:r>
            <a:endParaRPr lang="en-US" sz="3600" dirty="0">
              <a:latin typeface="Tahoma" pitchFamily="34" charset="0"/>
            </a:endParaRPr>
          </a:p>
          <a:p>
            <a:pPr marL="533400" indent="-444500"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n-US" sz="3600" dirty="0">
                <a:latin typeface="Tahoma" pitchFamily="34" charset="0"/>
              </a:rPr>
              <a:t>D</a:t>
            </a:r>
            <a:r>
              <a:rPr lang="id-ID" sz="3600" dirty="0">
                <a:latin typeface="Tahoma" pitchFamily="34" charset="0"/>
              </a:rPr>
              <a:t>en</a:t>
            </a:r>
            <a:r>
              <a:rPr lang="en-US" sz="3600" dirty="0">
                <a:latin typeface="Tahoma" pitchFamily="34" charset="0"/>
              </a:rPr>
              <a:t>g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n </a:t>
            </a:r>
            <a:r>
              <a:rPr lang="en-US" sz="3600" dirty="0" err="1">
                <a:latin typeface="Tahoma" pitchFamily="34" charset="0"/>
              </a:rPr>
              <a:t>kata</a:t>
            </a:r>
            <a:r>
              <a:rPr lang="en-US" sz="3600" dirty="0">
                <a:latin typeface="Tahoma" pitchFamily="34" charset="0"/>
              </a:rPr>
              <a:t> lain, </a:t>
            </a:r>
            <a:r>
              <a:rPr lang="en-US" sz="3600" dirty="0" err="1">
                <a:latin typeface="Tahoma" pitchFamily="34" charset="0"/>
              </a:rPr>
              <a:t>Teori</a:t>
            </a:r>
            <a:r>
              <a:rPr lang="en-US" sz="3600" dirty="0">
                <a:latin typeface="Tahoma" pitchFamily="34" charset="0"/>
              </a:rPr>
              <a:t> H-D </a:t>
            </a:r>
            <a:r>
              <a:rPr lang="en-US" sz="3600" dirty="0" err="1">
                <a:latin typeface="Tahoma" pitchFamily="34" charset="0"/>
              </a:rPr>
              <a:t>berusaha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menunjukkan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syarat</a:t>
            </a:r>
            <a:r>
              <a:rPr lang="en-US" sz="3600" dirty="0">
                <a:latin typeface="Tahoma" pitchFamily="34" charset="0"/>
              </a:rPr>
              <a:t> y</a:t>
            </a:r>
            <a:r>
              <a:rPr lang="id-ID" sz="3600" dirty="0">
                <a:latin typeface="Tahoma" pitchFamily="34" charset="0"/>
              </a:rPr>
              <a:t>an</a:t>
            </a:r>
            <a:r>
              <a:rPr lang="en-US" sz="3600" dirty="0">
                <a:latin typeface="Tahoma" pitchFamily="34" charset="0"/>
              </a:rPr>
              <a:t>g </a:t>
            </a:r>
            <a:r>
              <a:rPr lang="en-US" sz="3600" dirty="0" err="1">
                <a:latin typeface="Tahoma" pitchFamily="34" charset="0"/>
              </a:rPr>
              <a:t>dibutuhkan</a:t>
            </a:r>
            <a:r>
              <a:rPr lang="en-US" sz="3600" dirty="0">
                <a:latin typeface="Tahoma" pitchFamily="34" charset="0"/>
              </a:rPr>
              <a:t> agar </a:t>
            </a:r>
            <a:r>
              <a:rPr lang="en-US" sz="3600" dirty="0" err="1">
                <a:latin typeface="Tahoma" pitchFamily="34" charset="0"/>
              </a:rPr>
              <a:t>perekonomian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bisa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tumbuh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dan</a:t>
            </a:r>
            <a:r>
              <a:rPr lang="en-US" sz="3600" dirty="0">
                <a:latin typeface="Tahoma" pitchFamily="34" charset="0"/>
              </a:rPr>
              <a:t> </a:t>
            </a:r>
            <a:r>
              <a:rPr lang="en-US" sz="3600" dirty="0" err="1">
                <a:latin typeface="Tahoma" pitchFamily="34" charset="0"/>
              </a:rPr>
              <a:t>berkembang</a:t>
            </a:r>
            <a:r>
              <a:rPr lang="en-US" sz="3600" dirty="0">
                <a:latin typeface="Tahoma" pitchFamily="34" charset="0"/>
              </a:rPr>
              <a:t> d</a:t>
            </a:r>
            <a:r>
              <a:rPr lang="id-ID" sz="3600" dirty="0">
                <a:latin typeface="Tahoma" pitchFamily="34" charset="0"/>
              </a:rPr>
              <a:t>en</a:t>
            </a:r>
            <a:r>
              <a:rPr lang="en-US" sz="3600" dirty="0">
                <a:latin typeface="Tahoma" pitchFamily="34" charset="0"/>
              </a:rPr>
              <a:t>g</a:t>
            </a:r>
            <a:r>
              <a:rPr lang="id-ID" sz="3600" dirty="0">
                <a:latin typeface="Tahoma" pitchFamily="34" charset="0"/>
              </a:rPr>
              <a:t>a</a:t>
            </a:r>
            <a:r>
              <a:rPr lang="en-US" sz="3600" dirty="0">
                <a:latin typeface="Tahoma" pitchFamily="34" charset="0"/>
              </a:rPr>
              <a:t>n </a:t>
            </a:r>
            <a:r>
              <a:rPr lang="en-US" sz="3600" dirty="0" err="1">
                <a:latin typeface="Tahoma" pitchFamily="34" charset="0"/>
              </a:rPr>
              <a:t>mantap</a:t>
            </a:r>
            <a:r>
              <a:rPr lang="en-US" sz="3600" dirty="0">
                <a:latin typeface="Tahoma" pitchFamily="34" charset="0"/>
              </a:rPr>
              <a:t> (</a:t>
            </a:r>
            <a:r>
              <a:rPr lang="en-US" sz="3600" i="1" dirty="0">
                <a:latin typeface="Tahoma" pitchFamily="34" charset="0"/>
              </a:rPr>
              <a:t>steady growth</a:t>
            </a:r>
            <a:r>
              <a:rPr lang="en-US" sz="3600" dirty="0">
                <a:latin typeface="Tahoma" pitchFamily="34" charset="0"/>
              </a:rPr>
              <a:t>)</a:t>
            </a:r>
          </a:p>
          <a:p>
            <a:pPr>
              <a:defRPr/>
            </a:pPr>
            <a:endParaRPr lang="id-ID" sz="3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444A281-01EF-4310-A835-4353FE3259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2" y="475580"/>
            <a:ext cx="10513168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Asumsi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Teori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 Harrod-</a:t>
            </a:r>
            <a:r>
              <a:rPr lang="en-US" sz="2800" dirty="0" err="1">
                <a:latin typeface="Tahoma" pitchFamily="34" charset="0"/>
                <a:ea typeface="+mj-ea"/>
                <a:cs typeface="+mj-cs"/>
              </a:rPr>
              <a:t>Domar</a:t>
            </a:r>
            <a:r>
              <a:rPr lang="en-US" sz="2800" dirty="0">
                <a:latin typeface="Tahoma" pitchFamily="34" charset="0"/>
                <a:ea typeface="+mj-ea"/>
                <a:cs typeface="+mj-cs"/>
              </a:rPr>
              <a:t>: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562AECF-AF53-40E5-895C-24BCEDC12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432" y="1772816"/>
            <a:ext cx="1051316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318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Perekonomian</a:t>
            </a:r>
            <a:r>
              <a:rPr lang="en-US" sz="2400" dirty="0">
                <a:latin typeface="Tahoma" pitchFamily="34" charset="0"/>
                <a:cs typeface="+mn-cs"/>
              </a:rPr>
              <a:t> d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l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m </a:t>
            </a:r>
            <a:r>
              <a:rPr lang="en-US" sz="2400" dirty="0" err="1">
                <a:latin typeface="Tahoma" pitchFamily="34" charset="0"/>
                <a:cs typeface="+mn-cs"/>
              </a:rPr>
              <a:t>keadaan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pengerjaan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penuh</a:t>
            </a:r>
            <a:r>
              <a:rPr lang="en-US" sz="2400" dirty="0">
                <a:latin typeface="Tahoma" pitchFamily="34" charset="0"/>
                <a:cs typeface="+mn-cs"/>
              </a:rPr>
              <a:t> (full employment)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b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an</a:t>
            </a:r>
            <a:r>
              <a:rPr lang="en-US" sz="2400" dirty="0">
                <a:latin typeface="Tahoma" pitchFamily="34" charset="0"/>
                <a:cs typeface="+mn-cs"/>
              </a:rPr>
              <a:t>g modal y</a:t>
            </a:r>
            <a:r>
              <a:rPr lang="id-ID" sz="2400" dirty="0">
                <a:latin typeface="Tahoma" pitchFamily="34" charset="0"/>
                <a:cs typeface="+mn-cs"/>
              </a:rPr>
              <a:t>an</a:t>
            </a:r>
            <a:r>
              <a:rPr lang="en-US" sz="2400" dirty="0">
                <a:latin typeface="Tahoma" pitchFamily="34" charset="0"/>
                <a:cs typeface="+mn-cs"/>
              </a:rPr>
              <a:t>g </a:t>
            </a:r>
            <a:r>
              <a:rPr lang="en-US" sz="2400" dirty="0" err="1">
                <a:latin typeface="Tahoma" pitchFamily="34" charset="0"/>
                <a:cs typeface="+mn-cs"/>
              </a:rPr>
              <a:t>ada</a:t>
            </a:r>
            <a:r>
              <a:rPr lang="en-US" sz="2400" dirty="0">
                <a:latin typeface="Tahoma" pitchFamily="34" charset="0"/>
                <a:cs typeface="+mn-cs"/>
              </a:rPr>
              <a:t> d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l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m </a:t>
            </a: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digunakan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secara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penuh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318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Terdiri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dua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yaitu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rumahtangga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perusahaan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berarti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pemerintah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perdagangan</a:t>
            </a:r>
            <a:r>
              <a:rPr lang="en-US" sz="2400" dirty="0">
                <a:latin typeface="Tahoma" pitchFamily="34" charset="0"/>
                <a:cs typeface="+mn-cs"/>
              </a:rPr>
              <a:t> LN t</a:t>
            </a:r>
            <a:r>
              <a:rPr lang="id-ID" sz="2400" dirty="0">
                <a:latin typeface="Tahoma" pitchFamily="34" charset="0"/>
                <a:cs typeface="+mn-cs"/>
              </a:rPr>
              <a:t>i</a:t>
            </a:r>
            <a:r>
              <a:rPr lang="en-US" sz="2400" dirty="0">
                <a:latin typeface="Tahoma" pitchFamily="34" charset="0"/>
                <a:cs typeface="+mn-cs"/>
              </a:rPr>
              <a:t>d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k </a:t>
            </a:r>
            <a:r>
              <a:rPr lang="en-US" sz="2400" dirty="0" err="1">
                <a:latin typeface="Tahoma" pitchFamily="34" charset="0"/>
                <a:cs typeface="+mn-cs"/>
              </a:rPr>
              <a:t>ada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318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Besarnya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tabungan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adalah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proporsional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dgn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besarnya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pendapatan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nasional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berarti</a:t>
            </a:r>
            <a:r>
              <a:rPr lang="en-US" sz="2400" dirty="0">
                <a:latin typeface="Tahoma" pitchFamily="34" charset="0"/>
                <a:cs typeface="+mn-cs"/>
              </a:rPr>
              <a:t> b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hw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fungsi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tabungan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dimulai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titik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nol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318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Kecendrungan</a:t>
            </a:r>
            <a:r>
              <a:rPr lang="en-US" sz="2400" dirty="0">
                <a:latin typeface="Tahoma" pitchFamily="34" charset="0"/>
                <a:cs typeface="+mn-cs"/>
              </a:rPr>
              <a:t> u</a:t>
            </a:r>
            <a:r>
              <a:rPr lang="id-ID" sz="2400" dirty="0">
                <a:latin typeface="Tahoma" pitchFamily="34" charset="0"/>
                <a:cs typeface="+mn-cs"/>
              </a:rPr>
              <a:t>n</a:t>
            </a:r>
            <a:r>
              <a:rPr lang="en-US" sz="2400" dirty="0">
                <a:latin typeface="Tahoma" pitchFamily="34" charset="0"/>
                <a:cs typeface="+mn-cs"/>
              </a:rPr>
              <a:t>t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>
                <a:latin typeface="Tahoma" pitchFamily="34" charset="0"/>
                <a:cs typeface="+mn-cs"/>
              </a:rPr>
              <a:t>k </a:t>
            </a:r>
            <a:r>
              <a:rPr lang="en-US" sz="2400" dirty="0" err="1">
                <a:latin typeface="Tahoma" pitchFamily="34" charset="0"/>
                <a:cs typeface="+mn-cs"/>
              </a:rPr>
              <a:t>menabung</a:t>
            </a:r>
            <a:r>
              <a:rPr lang="en-US" sz="2400" dirty="0">
                <a:latin typeface="Tahoma" pitchFamily="34" charset="0"/>
                <a:cs typeface="+mn-cs"/>
              </a:rPr>
              <a:t> (</a:t>
            </a:r>
            <a:r>
              <a:rPr lang="en-US" sz="2400" i="1" dirty="0">
                <a:latin typeface="Tahoma" pitchFamily="34" charset="0"/>
                <a:cs typeface="+mn-cs"/>
              </a:rPr>
              <a:t>marginal propensity to save </a:t>
            </a:r>
            <a:r>
              <a:rPr lang="en-US" sz="2400" dirty="0">
                <a:latin typeface="Tahoma" pitchFamily="34" charset="0"/>
                <a:cs typeface="+mn-cs"/>
              </a:rPr>
              <a:t>= MPS) </a:t>
            </a:r>
            <a:r>
              <a:rPr lang="en-US" sz="2400" dirty="0" err="1">
                <a:latin typeface="Tahoma" pitchFamily="34" charset="0"/>
                <a:cs typeface="+mn-cs"/>
              </a:rPr>
              <a:t>besarnya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tetap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demikian</a:t>
            </a:r>
            <a:r>
              <a:rPr lang="en-US" sz="2400" dirty="0">
                <a:latin typeface="Tahoma" pitchFamily="34" charset="0"/>
                <a:cs typeface="+mn-cs"/>
              </a:rPr>
              <a:t> juga ratio </a:t>
            </a:r>
            <a:r>
              <a:rPr lang="en-US" sz="2400" dirty="0" err="1">
                <a:latin typeface="Tahoma" pitchFamily="34" charset="0"/>
                <a:cs typeface="+mn-cs"/>
              </a:rPr>
              <a:t>antara</a:t>
            </a:r>
            <a:r>
              <a:rPr lang="en-US" sz="2400" dirty="0">
                <a:latin typeface="Tahoma" pitchFamily="34" charset="0"/>
                <a:cs typeface="+mn-cs"/>
              </a:rPr>
              <a:t> modal-output (</a:t>
            </a:r>
            <a:r>
              <a:rPr lang="en-US" sz="2400" i="1" dirty="0">
                <a:latin typeface="Tahoma" pitchFamily="34" charset="0"/>
                <a:cs typeface="+mn-cs"/>
              </a:rPr>
              <a:t>capital-output ratio=COR</a:t>
            </a:r>
            <a:r>
              <a:rPr lang="en-US" sz="2400" dirty="0">
                <a:latin typeface="Tahoma" pitchFamily="34" charset="0"/>
                <a:cs typeface="+mn-cs"/>
              </a:rPr>
              <a:t>) dan </a:t>
            </a:r>
            <a:r>
              <a:rPr lang="en-US" sz="2400" dirty="0" err="1">
                <a:latin typeface="Tahoma" pitchFamily="34" charset="0"/>
                <a:cs typeface="+mn-cs"/>
              </a:rPr>
              <a:t>pertambahan</a:t>
            </a:r>
            <a:r>
              <a:rPr lang="en-US" sz="2400" dirty="0">
                <a:latin typeface="Tahoma" pitchFamily="34" charset="0"/>
                <a:cs typeface="+mn-cs"/>
              </a:rPr>
              <a:t> modal-output (</a:t>
            </a:r>
            <a:r>
              <a:rPr lang="en-US" sz="2400" i="1" dirty="0">
                <a:latin typeface="Tahoma" pitchFamily="34" charset="0"/>
                <a:cs typeface="+mn-cs"/>
              </a:rPr>
              <a:t>Incremental Capital-Output Ratio = ICOR</a:t>
            </a:r>
            <a:r>
              <a:rPr lang="id-ID" sz="2400" dirty="0">
                <a:latin typeface="Tahoma" pitchFamily="34" charset="0"/>
                <a:cs typeface="+mn-cs"/>
              </a:rPr>
              <a:t>)</a:t>
            </a:r>
            <a:r>
              <a:rPr lang="en-ID" sz="2400" dirty="0">
                <a:latin typeface="Tahoma" pitchFamily="34" charset="0"/>
                <a:cs typeface="+mn-cs"/>
              </a:rPr>
              <a:t> </a:t>
            </a:r>
            <a:r>
              <a:rPr lang="en-US" sz="2400" dirty="0">
                <a:latin typeface="Tahoma" pitchFamily="34" charset="0"/>
                <a:cs typeface="+mn-cs"/>
              </a:rPr>
              <a:t>MPS, COR, ICOR = </a:t>
            </a:r>
            <a:r>
              <a:rPr lang="en-US" sz="2400" dirty="0" err="1">
                <a:latin typeface="Tahoma" pitchFamily="34" charset="0"/>
                <a:cs typeface="+mn-cs"/>
              </a:rPr>
              <a:t>besarnya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tetap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457200" indent="-431800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endParaRPr lang="en-US" sz="2400" dirty="0">
              <a:latin typeface="Tahoma" pitchFamily="34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F8F6637-EE13-49ED-9D85-2E2B20AE1C89}"/>
              </a:ext>
            </a:extLst>
          </p:cNvPr>
          <p:cNvSpPr txBox="1"/>
          <p:nvPr/>
        </p:nvSpPr>
        <p:spPr>
          <a:xfrm>
            <a:off x="1001434" y="1259175"/>
            <a:ext cx="10189132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ID" sz="3200" b="1" dirty="0">
                <a:latin typeface="Arial" panose="020B0604020202020204" pitchFamily="34" charset="0"/>
                <a:cs typeface="Arial" panose="020B0604020202020204" pitchFamily="34" charset="0"/>
              </a:rPr>
              <a:t>Pembangunan</a:t>
            </a:r>
            <a:r>
              <a:rPr lang="id-ID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Aft>
                <a:spcPts val="1200"/>
              </a:spcAft>
              <a:defRPr/>
            </a:pPr>
            <a:r>
              <a:rPr lang="en-ID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pem·ba·ngun·an</a:t>
            </a:r>
            <a:r>
              <a:rPr lang="en-ID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i="1" dirty="0">
                <a:latin typeface="Arial" panose="020B0604020202020204" pitchFamily="34" charset="0"/>
                <a:cs typeface="Arial" panose="020B0604020202020204" pitchFamily="34" charset="0"/>
              </a:rPr>
              <a:t>n:</a:t>
            </a:r>
            <a:r>
              <a:rPr lang="en-ID" sz="3200" dirty="0">
                <a:latin typeface="Arial" panose="020B0604020202020204" pitchFamily="34" charset="0"/>
                <a:cs typeface="Arial" panose="020B0604020202020204" pitchFamily="34" charset="0"/>
              </a:rPr>
              <a:t> proses, </a:t>
            </a:r>
            <a:r>
              <a:rPr lang="en-ID" sz="32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ID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3200" dirty="0" err="1">
                <a:latin typeface="Arial" panose="020B0604020202020204" pitchFamily="34" charset="0"/>
                <a:cs typeface="Arial" panose="020B0604020202020204" pitchFamily="34" charset="0"/>
              </a:rPr>
              <a:t>perbuatan</a:t>
            </a:r>
            <a:r>
              <a:rPr lang="en-ID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dirty="0" err="1">
                <a:latin typeface="Arial" panose="020B0604020202020204" pitchFamily="34" charset="0"/>
                <a:cs typeface="Arial" panose="020B0604020202020204" pitchFamily="34" charset="0"/>
              </a:rPr>
              <a:t>membangun</a:t>
            </a:r>
            <a:r>
              <a:rPr lang="en-ID" sz="3200" dirty="0">
                <a:latin typeface="Arial" panose="020B0604020202020204" pitchFamily="34" charset="0"/>
                <a:cs typeface="Arial" panose="020B0604020202020204" pitchFamily="34" charset="0"/>
              </a:rPr>
              <a:t> (KBBI)</a:t>
            </a:r>
          </a:p>
          <a:p>
            <a:pPr algn="l"/>
            <a:r>
              <a:rPr lang="en-ID" sz="32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Pembangunan </a:t>
            </a:r>
            <a:r>
              <a:rPr lang="en-ID" sz="32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ID" sz="32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proses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kenaikan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total dan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kapita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disertai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perubahan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fundamental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negara dan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pemerataan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penduduk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32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32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negara (Wikipedia).</a:t>
            </a:r>
          </a:p>
        </p:txBody>
      </p:sp>
    </p:spTree>
    <p:extLst>
      <p:ext uri="{BB962C8B-B14F-4D97-AF65-F5344CB8AC3E}">
        <p14:creationId xmlns:p14="http://schemas.microsoft.com/office/powerpoint/2010/main" val="3975767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6E150AD-1760-4D18-991B-198D975C62CB}"/>
              </a:ext>
            </a:extLst>
          </p:cNvPr>
          <p:cNvSpPr txBox="1"/>
          <p:nvPr/>
        </p:nvSpPr>
        <p:spPr>
          <a:xfrm>
            <a:off x="3048000" y="2644170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4800" dirty="0" err="1"/>
              <a:t>Terima</a:t>
            </a:r>
            <a:r>
              <a:rPr lang="en-ID" sz="4800" dirty="0"/>
              <a:t> Kasih</a:t>
            </a:r>
          </a:p>
        </p:txBody>
      </p:sp>
    </p:spTree>
    <p:extLst>
      <p:ext uri="{BB962C8B-B14F-4D97-AF65-F5344CB8AC3E}">
        <p14:creationId xmlns:p14="http://schemas.microsoft.com/office/powerpoint/2010/main" val="4040613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F8F6637-EE13-49ED-9D85-2E2B20AE1C89}"/>
              </a:ext>
            </a:extLst>
          </p:cNvPr>
          <p:cNvSpPr txBox="1"/>
          <p:nvPr/>
        </p:nvSpPr>
        <p:spPr>
          <a:xfrm>
            <a:off x="1001434" y="582067"/>
            <a:ext cx="1018913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Aft>
                <a:spcPts val="1200"/>
              </a:spcAft>
              <a:buNone/>
              <a:defRPr/>
            </a:pPr>
            <a:r>
              <a:rPr lang="en-ID" sz="3600" dirty="0" err="1"/>
              <a:t>Teori</a:t>
            </a:r>
            <a:r>
              <a:rPr lang="en-ID" sz="3600" dirty="0"/>
              <a:t> Pembangunan </a:t>
            </a:r>
            <a:r>
              <a:rPr lang="en-ID" sz="3600" dirty="0" err="1"/>
              <a:t>Dominan</a:t>
            </a:r>
            <a:r>
              <a:rPr lang="id-ID" sz="3600" dirty="0"/>
              <a:t>: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ID" sz="3600" dirty="0"/>
              <a:t>T</a:t>
            </a:r>
            <a:r>
              <a:rPr lang="id-ID" sz="3600" dirty="0"/>
              <a:t>ahapan pertumbuhan linear (</a:t>
            </a:r>
            <a:r>
              <a:rPr lang="id-ID" sz="3600" i="1" dirty="0"/>
              <a:t>linear-stages-of-growth model</a:t>
            </a:r>
            <a:r>
              <a:rPr lang="id-ID" sz="3600" dirty="0"/>
              <a:t>)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id-ID" sz="3600" dirty="0"/>
              <a:t>Teori dan pola struktural (</a:t>
            </a:r>
            <a:r>
              <a:rPr lang="id-ID" sz="3600" i="1" dirty="0"/>
              <a:t>theories and pattern of structural change</a:t>
            </a:r>
            <a:r>
              <a:rPr lang="id-ID" sz="3600" dirty="0"/>
              <a:t>)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id-ID" sz="3600" dirty="0"/>
              <a:t>Revolusi ketergantungan internasional (</a:t>
            </a:r>
            <a:r>
              <a:rPr lang="id-ID" sz="3600" i="1" dirty="0"/>
              <a:t>international dependence revolution</a:t>
            </a:r>
            <a:r>
              <a:rPr lang="id-ID" sz="3600" dirty="0"/>
              <a:t>)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id-ID" sz="3600" dirty="0"/>
              <a:t>Kontraevolusi pasar bebas neoklasik (</a:t>
            </a:r>
            <a:r>
              <a:rPr lang="id-ID" sz="3600" i="1" dirty="0"/>
              <a:t>neoclasical free-market counterrevolution</a:t>
            </a:r>
            <a:r>
              <a:rPr lang="id-ID" sz="3600" dirty="0"/>
              <a:t>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DAEA5A-45CF-4C23-A1C1-F352635538F4}"/>
              </a:ext>
            </a:extLst>
          </p:cNvPr>
          <p:cNvSpPr txBox="1"/>
          <p:nvPr/>
        </p:nvSpPr>
        <p:spPr>
          <a:xfrm>
            <a:off x="911424" y="476672"/>
            <a:ext cx="10369152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  <a:defRPr/>
            </a:pPr>
            <a:r>
              <a:rPr lang="en-ID" sz="2400" dirty="0"/>
              <a:t>B</a:t>
            </a:r>
            <a:r>
              <a:rPr lang="id-ID" sz="2400" dirty="0"/>
              <a:t>elakangan </a:t>
            </a:r>
            <a:r>
              <a:rPr lang="en-ID" sz="2400" dirty="0"/>
              <a:t>m</a:t>
            </a:r>
            <a:r>
              <a:rPr lang="id-ID" sz="2400" dirty="0"/>
              <a:t>uncul pendekatan e</a:t>
            </a:r>
            <a:r>
              <a:rPr lang="en-ID" sz="2400" dirty="0"/>
              <a:t>k</a:t>
            </a:r>
            <a:r>
              <a:rPr lang="id-ID" sz="2400" dirty="0"/>
              <a:t>lektik dengan menggabungkan yang terbaik dari semua teori klasik.</a:t>
            </a:r>
          </a:p>
          <a:p>
            <a:pPr marL="722313" indent="-457200" algn="just">
              <a:spcAft>
                <a:spcPts val="1200"/>
              </a:spcAft>
              <a:buFont typeface="+mj-lt"/>
              <a:buAutoNum type="arabicPeriod"/>
              <a:defRPr/>
            </a:pPr>
            <a:r>
              <a:rPr lang="id-ID" sz="2400" dirty="0"/>
              <a:t>Fokus pada teori dan pola struktural </a:t>
            </a:r>
            <a:r>
              <a:rPr lang="id-ID" sz="2400" dirty="0">
                <a:sym typeface="Wingdings" pitchFamily="2" charset="2"/>
              </a:rPr>
              <a:t> menggunakan teori ekonomi modern dan analisis statistik dalam upaya menggambarkan proses internal struktur pada negara berkembang agar dapat menciptakan dan mempertahankan laju ekonomi tumbuh pesat</a:t>
            </a:r>
            <a:r>
              <a:rPr lang="en-ID" sz="2400" dirty="0">
                <a:sym typeface="Wingdings" pitchFamily="2" charset="2"/>
              </a:rPr>
              <a:t>.</a:t>
            </a:r>
          </a:p>
          <a:p>
            <a:pPr marL="722313" indent="-457200" algn="just">
              <a:spcAft>
                <a:spcPts val="1200"/>
              </a:spcAft>
              <a:buFont typeface="+mj-lt"/>
              <a:buAutoNum type="arabicPeriod"/>
              <a:defRPr/>
            </a:pPr>
            <a:r>
              <a:rPr lang="id-ID" altLang="en-US" sz="2400" dirty="0"/>
              <a:t>Aliran revolusi ketergantungan internasional, lebih radikal dan politis.</a:t>
            </a:r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d-ID" altLang="en-US" sz="2400" dirty="0"/>
              <a:t>memandang keterbelakangan  dalam kaitanya dalam hubungan internasional, kekuasaan domestik, kekakuan lembaga dan struktural</a:t>
            </a:r>
            <a:endParaRPr lang="en-ID" altLang="en-US" sz="2400" dirty="0"/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d-ID" altLang="en-US" sz="2400" dirty="0"/>
              <a:t>Teori ketergantungan menekankan kendala lembaga dan politik baik internal maupun eksternal terhadap pembangunan ekonomi</a:t>
            </a:r>
            <a:endParaRPr lang="en-ID" altLang="en-US" sz="2400" dirty="0"/>
          </a:p>
          <a:p>
            <a:pPr marL="1257300" lvl="2" indent="-3429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d-ID" altLang="en-US" sz="2400" dirty="0"/>
              <a:t>Penekanan diletakkan perlunya kebijakan baru dan utama untuk memberantas kemiskinan, menyediakan kesempatan kerja dan mengurangi ketimpangan pendapatan.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BF38BD58-02BE-4549-8931-BABA4DC4B417}"/>
              </a:ext>
            </a:extLst>
          </p:cNvPr>
          <p:cNvSpPr txBox="1"/>
          <p:nvPr/>
        </p:nvSpPr>
        <p:spPr>
          <a:xfrm>
            <a:off x="803412" y="1012954"/>
            <a:ext cx="1058517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  <a:buClr>
                <a:schemeClr val="tx1"/>
              </a:buClr>
              <a:buSzPct val="95000"/>
              <a:defRPr/>
            </a:pPr>
            <a:r>
              <a:rPr lang="en-US" sz="3200" b="1" dirty="0">
                <a:solidFill>
                  <a:schemeClr val="tx2"/>
                </a:solidFill>
                <a:latin typeface="Tahoma" pitchFamily="34" charset="0"/>
              </a:rPr>
              <a:t>Walter Whiteman Rostow:</a:t>
            </a:r>
            <a:endParaRPr lang="en-US" sz="3200" dirty="0">
              <a:latin typeface="Tahoma" pitchFamily="34" charset="0"/>
              <a:cs typeface="+mn-cs"/>
            </a:endParaRPr>
          </a:p>
          <a:p>
            <a:pPr marL="503238" indent="-503238">
              <a:spcAft>
                <a:spcPts val="1200"/>
              </a:spcAft>
              <a:buClr>
                <a:schemeClr val="tx1"/>
              </a:buClr>
              <a:buSzPct val="95000"/>
              <a:buFont typeface="Wingdings" pitchFamily="2" charset="2"/>
              <a:buChar char="v"/>
              <a:defRPr/>
            </a:pPr>
            <a:r>
              <a:rPr lang="en-US" sz="3200" dirty="0" err="1">
                <a:latin typeface="Tahoma" pitchFamily="34" charset="0"/>
                <a:cs typeface="+mn-cs"/>
              </a:rPr>
              <a:t>Teori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pembangunan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ekonomi</a:t>
            </a:r>
            <a:r>
              <a:rPr lang="en-US" sz="3200" dirty="0">
                <a:latin typeface="Tahoma" pitchFamily="34" charset="0"/>
                <a:cs typeface="+mn-cs"/>
              </a:rPr>
              <a:t> Rostow s</a:t>
            </a:r>
            <a:r>
              <a:rPr lang="id-ID" sz="3200" dirty="0">
                <a:latin typeface="Tahoma" pitchFamily="34" charset="0"/>
                <a:cs typeface="+mn-cs"/>
              </a:rPr>
              <a:t>an</a:t>
            </a:r>
            <a:r>
              <a:rPr lang="en-US" sz="3200" dirty="0">
                <a:latin typeface="Tahoma" pitchFamily="34" charset="0"/>
                <a:cs typeface="+mn-cs"/>
              </a:rPr>
              <a:t>g</a:t>
            </a:r>
            <a:r>
              <a:rPr lang="id-ID" sz="3200" dirty="0">
                <a:latin typeface="Tahoma" pitchFamily="34" charset="0"/>
                <a:cs typeface="+mn-cs"/>
              </a:rPr>
              <a:t>a</a:t>
            </a:r>
            <a:r>
              <a:rPr lang="en-US" sz="3200" dirty="0">
                <a:latin typeface="Tahoma" pitchFamily="34" charset="0"/>
                <a:cs typeface="+mn-cs"/>
              </a:rPr>
              <a:t>t popular dan paling </a:t>
            </a:r>
            <a:r>
              <a:rPr lang="en-US" sz="3200" dirty="0" err="1">
                <a:latin typeface="Tahoma" pitchFamily="34" charset="0"/>
                <a:cs typeface="+mn-cs"/>
              </a:rPr>
              <a:t>banyak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ID" sz="3200" dirty="0" err="1">
                <a:latin typeface="Tahoma" pitchFamily="34" charset="0"/>
                <a:cs typeface="+mn-cs"/>
              </a:rPr>
              <a:t>dikaji</a:t>
            </a:r>
            <a:r>
              <a:rPr lang="en-US" sz="3200" dirty="0">
                <a:latin typeface="Tahoma" pitchFamily="34" charset="0"/>
                <a:cs typeface="+mn-cs"/>
              </a:rPr>
              <a:t>.</a:t>
            </a:r>
          </a:p>
          <a:p>
            <a:pPr marL="503238" indent="-503238">
              <a:spcAft>
                <a:spcPts val="1200"/>
              </a:spcAft>
              <a:buClr>
                <a:schemeClr val="tx1"/>
              </a:buClr>
              <a:buSzPct val="95000"/>
              <a:buFont typeface="Wingdings" pitchFamily="2" charset="2"/>
              <a:buChar char="v"/>
              <a:defRPr/>
            </a:pPr>
            <a:r>
              <a:rPr lang="en-US" sz="3200" dirty="0" err="1">
                <a:latin typeface="Tahoma" pitchFamily="34" charset="0"/>
                <a:cs typeface="+mn-cs"/>
              </a:rPr>
              <a:t>Teori</a:t>
            </a:r>
            <a:r>
              <a:rPr lang="en-US" sz="3200" dirty="0">
                <a:latin typeface="Tahoma" pitchFamily="34" charset="0"/>
                <a:cs typeface="+mn-cs"/>
              </a:rPr>
              <a:t> Rostow p</a:t>
            </a:r>
            <a:r>
              <a:rPr lang="id-ID" sz="3200" dirty="0">
                <a:latin typeface="Tahoma" pitchFamily="34" charset="0"/>
                <a:cs typeface="+mn-cs"/>
              </a:rPr>
              <a:t>a</a:t>
            </a:r>
            <a:r>
              <a:rPr lang="en-US" sz="3200" dirty="0">
                <a:latin typeface="Tahoma" pitchFamily="34" charset="0"/>
                <a:cs typeface="+mn-cs"/>
              </a:rPr>
              <a:t>d</a:t>
            </a:r>
            <a:r>
              <a:rPr lang="id-ID" sz="3200" dirty="0">
                <a:latin typeface="Tahoma" pitchFamily="34" charset="0"/>
                <a:cs typeface="+mn-cs"/>
              </a:rPr>
              <a:t>a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mulanya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merupakan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artikel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ID" sz="3200" dirty="0" err="1">
                <a:latin typeface="Tahoma" pitchFamily="34" charset="0"/>
                <a:cs typeface="+mn-cs"/>
              </a:rPr>
              <a:t>tahun</a:t>
            </a:r>
            <a:r>
              <a:rPr lang="en-ID" sz="3200" dirty="0">
                <a:latin typeface="Tahoma" pitchFamily="34" charset="0"/>
                <a:cs typeface="+mn-cs"/>
              </a:rPr>
              <a:t> </a:t>
            </a:r>
            <a:r>
              <a:rPr lang="en-US" sz="3200" dirty="0">
                <a:latin typeface="Tahoma" pitchFamily="34" charset="0"/>
                <a:cs typeface="+mn-cs"/>
              </a:rPr>
              <a:t>1956 dan </a:t>
            </a:r>
            <a:r>
              <a:rPr lang="en-US" sz="3200" dirty="0" err="1">
                <a:latin typeface="Tahoma" pitchFamily="34" charset="0"/>
                <a:cs typeface="+mn-cs"/>
              </a:rPr>
              <a:t>kemudian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dikembangkan</a:t>
            </a:r>
            <a:r>
              <a:rPr lang="en-US" sz="3200" dirty="0">
                <a:latin typeface="Tahoma" pitchFamily="34" charset="0"/>
                <a:cs typeface="+mn-cs"/>
              </a:rPr>
              <a:t> l</a:t>
            </a:r>
            <a:r>
              <a:rPr lang="id-ID" sz="3200" dirty="0">
                <a:latin typeface="Tahoma" pitchFamily="34" charset="0"/>
                <a:cs typeface="+mn-cs"/>
              </a:rPr>
              <a:t>e</a:t>
            </a:r>
            <a:r>
              <a:rPr lang="en-US" sz="3200" dirty="0">
                <a:latin typeface="Tahoma" pitchFamily="34" charset="0"/>
                <a:cs typeface="+mn-cs"/>
              </a:rPr>
              <a:t>b</a:t>
            </a:r>
            <a:r>
              <a:rPr lang="id-ID" sz="3200" dirty="0">
                <a:latin typeface="Tahoma" pitchFamily="34" charset="0"/>
                <a:cs typeface="+mn-cs"/>
              </a:rPr>
              <a:t>i</a:t>
            </a:r>
            <a:r>
              <a:rPr lang="en-US" sz="3200" dirty="0">
                <a:latin typeface="Tahoma" pitchFamily="34" charset="0"/>
                <a:cs typeface="+mn-cs"/>
              </a:rPr>
              <a:t>h </a:t>
            </a:r>
            <a:r>
              <a:rPr lang="en-US" sz="3200" dirty="0" err="1">
                <a:latin typeface="Tahoma" pitchFamily="34" charset="0"/>
                <a:cs typeface="+mn-cs"/>
              </a:rPr>
              <a:t>lanjut</a:t>
            </a:r>
            <a:r>
              <a:rPr lang="en-US" sz="3200" dirty="0">
                <a:latin typeface="Tahoma" pitchFamily="34" charset="0"/>
                <a:cs typeface="+mn-cs"/>
              </a:rPr>
              <a:t> d</a:t>
            </a:r>
            <a:r>
              <a:rPr lang="id-ID" sz="3200" dirty="0">
                <a:latin typeface="Tahoma" pitchFamily="34" charset="0"/>
                <a:cs typeface="+mn-cs"/>
              </a:rPr>
              <a:t>a</a:t>
            </a:r>
            <a:r>
              <a:rPr lang="en-US" sz="3200" dirty="0">
                <a:latin typeface="Tahoma" pitchFamily="34" charset="0"/>
                <a:cs typeface="+mn-cs"/>
              </a:rPr>
              <a:t>l</a:t>
            </a:r>
            <a:r>
              <a:rPr lang="id-ID" sz="3200" dirty="0">
                <a:latin typeface="Tahoma" pitchFamily="34" charset="0"/>
                <a:cs typeface="+mn-cs"/>
              </a:rPr>
              <a:t>a</a:t>
            </a:r>
            <a:r>
              <a:rPr lang="en-US" sz="3200" dirty="0">
                <a:latin typeface="Tahoma" pitchFamily="34" charset="0"/>
                <a:cs typeface="+mn-cs"/>
              </a:rPr>
              <a:t>m </a:t>
            </a:r>
            <a:r>
              <a:rPr lang="en-US" sz="3200" dirty="0" err="1">
                <a:latin typeface="Tahoma" pitchFamily="34" charset="0"/>
                <a:cs typeface="+mn-cs"/>
              </a:rPr>
              <a:t>bukunya</a:t>
            </a:r>
            <a:r>
              <a:rPr lang="en-US" sz="3200" dirty="0">
                <a:latin typeface="Tahoma" pitchFamily="34" charset="0"/>
                <a:cs typeface="+mn-cs"/>
              </a:rPr>
              <a:t> </a:t>
            </a:r>
            <a:r>
              <a:rPr lang="en-US" sz="3200" dirty="0" err="1">
                <a:latin typeface="Tahoma" pitchFamily="34" charset="0"/>
                <a:cs typeface="+mn-cs"/>
              </a:rPr>
              <a:t>berjudul</a:t>
            </a:r>
            <a:r>
              <a:rPr lang="en-US" sz="3200" dirty="0">
                <a:latin typeface="Tahoma" pitchFamily="34" charset="0"/>
                <a:cs typeface="+mn-cs"/>
              </a:rPr>
              <a:t> “The Stage of Economic Growth” </a:t>
            </a:r>
            <a:r>
              <a:rPr lang="en-US" sz="3200" dirty="0" err="1">
                <a:latin typeface="Tahoma" pitchFamily="34" charset="0"/>
                <a:cs typeface="+mn-cs"/>
              </a:rPr>
              <a:t>thn</a:t>
            </a:r>
            <a:r>
              <a:rPr lang="en-US" sz="3200" dirty="0">
                <a:latin typeface="Tahoma" pitchFamily="34" charset="0"/>
                <a:cs typeface="+mn-cs"/>
              </a:rPr>
              <a:t> 1960.</a:t>
            </a:r>
          </a:p>
          <a:p>
            <a:pPr marL="503238" indent="-503238">
              <a:spcAft>
                <a:spcPts val="1200"/>
              </a:spcAft>
              <a:buClr>
                <a:schemeClr val="tx1"/>
              </a:buClr>
              <a:buSzPct val="95000"/>
              <a:buFont typeface="Wingdings" pitchFamily="2" charset="2"/>
              <a:buChar char="v"/>
              <a:defRPr/>
            </a:pPr>
            <a:r>
              <a:rPr lang="en-ID" sz="3200" dirty="0" err="1">
                <a:latin typeface="Tahoma" pitchFamily="34" charset="0"/>
                <a:cs typeface="+mn-cs"/>
              </a:rPr>
              <a:t>Termasuk</a:t>
            </a:r>
            <a:r>
              <a:rPr lang="en-ID" sz="3200" dirty="0">
                <a:latin typeface="Tahoma" pitchFamily="34" charset="0"/>
                <a:cs typeface="+mn-cs"/>
              </a:rPr>
              <a:t> </a:t>
            </a:r>
            <a:r>
              <a:rPr lang="en-ID" sz="3200" dirty="0" err="1">
                <a:latin typeface="Tahoma" pitchFamily="34" charset="0"/>
                <a:cs typeface="+mn-cs"/>
              </a:rPr>
              <a:t>dalam</a:t>
            </a:r>
            <a:r>
              <a:rPr lang="en-US" sz="3200" dirty="0">
                <a:latin typeface="Tahoma" pitchFamily="34" charset="0"/>
                <a:cs typeface="+mn-cs"/>
              </a:rPr>
              <a:t> Model </a:t>
            </a:r>
            <a:r>
              <a:rPr lang="en-US" sz="3200" dirty="0" err="1">
                <a:latin typeface="Tahoma" pitchFamily="34" charset="0"/>
                <a:cs typeface="+mn-cs"/>
              </a:rPr>
              <a:t>Jenjang</a:t>
            </a:r>
            <a:r>
              <a:rPr lang="en-US" sz="3200" dirty="0">
                <a:latin typeface="Tahoma" pitchFamily="34" charset="0"/>
                <a:cs typeface="+mn-cs"/>
              </a:rPr>
              <a:t> Linear (</a:t>
            </a:r>
            <a:r>
              <a:rPr lang="en-US" sz="3200" i="1" dirty="0">
                <a:latin typeface="Tahoma" pitchFamily="34" charset="0"/>
                <a:cs typeface="+mn-cs"/>
              </a:rPr>
              <a:t>Linear Stage Model)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9D5D587-0C9C-495B-B9BB-CF2E5E81E9B1}"/>
              </a:ext>
            </a:extLst>
          </p:cNvPr>
          <p:cNvSpPr txBox="1"/>
          <p:nvPr/>
        </p:nvSpPr>
        <p:spPr>
          <a:xfrm>
            <a:off x="623392" y="908720"/>
            <a:ext cx="10945216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en-US" sz="2800" dirty="0" err="1">
                <a:latin typeface="Tahoma" pitchFamily="34" charset="0"/>
              </a:rPr>
              <a:t>Menurut</a:t>
            </a:r>
            <a:r>
              <a:rPr lang="en-US" sz="2800" dirty="0">
                <a:latin typeface="Tahoma" pitchFamily="34" charset="0"/>
              </a:rPr>
              <a:t> Rostow proses </a:t>
            </a:r>
            <a:r>
              <a:rPr lang="en-US" sz="2800" dirty="0" err="1">
                <a:latin typeface="Tahoma" pitchFamily="34" charset="0"/>
              </a:rPr>
              <a:t>pembangunan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ekonomi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bisa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dibedakan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</a:t>
            </a:r>
            <a:r>
              <a:rPr lang="en-US" sz="2800" dirty="0">
                <a:latin typeface="Tahoma" pitchFamily="34" charset="0"/>
              </a:rPr>
              <a:t> d</a:t>
            </a:r>
            <a:r>
              <a:rPr lang="id-ID" sz="2800" dirty="0">
                <a:latin typeface="Tahoma" pitchFamily="34" charset="0"/>
              </a:rPr>
              <a:t>a</a:t>
            </a:r>
            <a:r>
              <a:rPr lang="en-US" sz="2800" dirty="0">
                <a:latin typeface="Tahoma" pitchFamily="34" charset="0"/>
              </a:rPr>
              <a:t>l</a:t>
            </a:r>
            <a:r>
              <a:rPr lang="id-ID" sz="2800" dirty="0">
                <a:latin typeface="Tahoma" pitchFamily="34" charset="0"/>
              </a:rPr>
              <a:t>a</a:t>
            </a:r>
            <a:r>
              <a:rPr lang="en-US" sz="2800" dirty="0">
                <a:latin typeface="Tahoma" pitchFamily="34" charset="0"/>
              </a:rPr>
              <a:t>m 5 </a:t>
            </a:r>
            <a:r>
              <a:rPr lang="en-US" sz="2800" dirty="0" err="1">
                <a:latin typeface="Tahoma" pitchFamily="34" charset="0"/>
              </a:rPr>
              <a:t>tahap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yaitu</a:t>
            </a:r>
            <a:r>
              <a:rPr lang="en-US" sz="2800" dirty="0">
                <a:latin typeface="Tahoma" pitchFamily="34" charset="0"/>
              </a:rPr>
              <a:t>: </a:t>
            </a:r>
            <a:endParaRPr lang="id-ID" sz="2800" dirty="0">
              <a:latin typeface="Tahoma" pitchFamily="34" charset="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dirty="0">
                <a:latin typeface="Tahoma" pitchFamily="34" charset="0"/>
              </a:rPr>
              <a:t>Masyarakat </a:t>
            </a:r>
            <a:r>
              <a:rPr lang="en-US" sz="2800" dirty="0" err="1">
                <a:latin typeface="Tahoma" pitchFamily="34" charset="0"/>
              </a:rPr>
              <a:t>Tradisional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i="1" dirty="0">
                <a:latin typeface="Tahoma" pitchFamily="34" charset="0"/>
              </a:rPr>
              <a:t>the traditional society</a:t>
            </a:r>
            <a:r>
              <a:rPr lang="en-US" sz="2800" dirty="0">
                <a:latin typeface="Tahoma" pitchFamily="34" charset="0"/>
              </a:rPr>
              <a:t>); </a:t>
            </a:r>
            <a:endParaRPr lang="id-ID" sz="2800" dirty="0">
              <a:latin typeface="Tahoma" pitchFamily="34" charset="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Prasyarat</a:t>
            </a:r>
            <a:r>
              <a:rPr lang="en-US" sz="2800" dirty="0">
                <a:latin typeface="Tahoma" pitchFamily="34" charset="0"/>
              </a:rPr>
              <a:t> u</a:t>
            </a:r>
            <a:r>
              <a:rPr lang="id-ID" sz="2800" dirty="0">
                <a:latin typeface="Tahoma" pitchFamily="34" charset="0"/>
              </a:rPr>
              <a:t>n</a:t>
            </a:r>
            <a:r>
              <a:rPr lang="en-US" sz="2800" dirty="0">
                <a:latin typeface="Tahoma" pitchFamily="34" charset="0"/>
              </a:rPr>
              <a:t>t</a:t>
            </a:r>
            <a:r>
              <a:rPr lang="id-ID" sz="2800" dirty="0">
                <a:latin typeface="Tahoma" pitchFamily="34" charset="0"/>
              </a:rPr>
              <a:t>u</a:t>
            </a:r>
            <a:r>
              <a:rPr lang="en-US" sz="2800" dirty="0">
                <a:latin typeface="Tahoma" pitchFamily="34" charset="0"/>
              </a:rPr>
              <a:t>k </a:t>
            </a:r>
            <a:r>
              <a:rPr lang="en-US" sz="2800" dirty="0" err="1">
                <a:latin typeface="Tahoma" pitchFamily="34" charset="0"/>
              </a:rPr>
              <a:t>Tinggal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Landas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i="1" dirty="0">
                <a:latin typeface="Tahoma" pitchFamily="34" charset="0"/>
              </a:rPr>
              <a:t>the preconditions for take off)</a:t>
            </a:r>
            <a:r>
              <a:rPr lang="en-US" sz="2800" dirty="0">
                <a:latin typeface="Tahoma" pitchFamily="34" charset="0"/>
              </a:rPr>
              <a:t>; </a:t>
            </a:r>
            <a:endParaRPr lang="id-ID" sz="2800" dirty="0">
              <a:latin typeface="Tahoma" pitchFamily="34" charset="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Tinggal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Landas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i="1" dirty="0">
                <a:latin typeface="Tahoma" pitchFamily="34" charset="0"/>
              </a:rPr>
              <a:t>the take off</a:t>
            </a:r>
            <a:r>
              <a:rPr lang="en-US" sz="2800" dirty="0">
                <a:latin typeface="Tahoma" pitchFamily="34" charset="0"/>
              </a:rPr>
              <a:t>); </a:t>
            </a:r>
            <a:endParaRPr lang="id-ID" sz="2800" dirty="0">
              <a:latin typeface="Tahoma" pitchFamily="34" charset="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Menuju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Kedewasaan</a:t>
            </a:r>
            <a:r>
              <a:rPr lang="en-US" sz="2800" dirty="0">
                <a:latin typeface="Tahoma" pitchFamily="34" charset="0"/>
              </a:rPr>
              <a:t> (</a:t>
            </a:r>
            <a:r>
              <a:rPr lang="en-US" sz="2800" i="1" dirty="0">
                <a:latin typeface="Tahoma" pitchFamily="34" charset="0"/>
              </a:rPr>
              <a:t>the drive to maturity</a:t>
            </a:r>
            <a:r>
              <a:rPr lang="en-US" sz="2800" dirty="0">
                <a:latin typeface="Tahoma" pitchFamily="34" charset="0"/>
              </a:rPr>
              <a:t>); dan </a:t>
            </a:r>
            <a:endParaRPr lang="id-ID" sz="2800" dirty="0">
              <a:latin typeface="Tahoma" pitchFamily="34" charset="0"/>
            </a:endParaRP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dirty="0" err="1">
                <a:latin typeface="Tahoma" pitchFamily="34" charset="0"/>
              </a:rPr>
              <a:t>Konsumsi</a:t>
            </a:r>
            <a:r>
              <a:rPr lang="en-US" sz="2800" dirty="0">
                <a:latin typeface="Tahoma" pitchFamily="34" charset="0"/>
              </a:rPr>
              <a:t> Tinggi (</a:t>
            </a:r>
            <a:r>
              <a:rPr lang="en-US" sz="2800" i="1" dirty="0">
                <a:latin typeface="Tahoma" pitchFamily="34" charset="0"/>
              </a:rPr>
              <a:t>the age of high mass consumption</a:t>
            </a:r>
            <a:r>
              <a:rPr lang="en-US" sz="2800" dirty="0">
                <a:latin typeface="Tahoma" pitchFamily="34" charset="0"/>
              </a:rPr>
              <a:t>)</a:t>
            </a:r>
            <a:endParaRPr lang="id-ID" sz="2800" dirty="0">
              <a:latin typeface="Tahoma" pitchFamily="34" charset="0"/>
            </a:endParaRPr>
          </a:p>
          <a:p>
            <a:pPr algn="just">
              <a:spcAft>
                <a:spcPts val="1200"/>
              </a:spcAft>
              <a:defRPr/>
            </a:pPr>
            <a:r>
              <a:rPr lang="en-US" sz="2800" dirty="0">
                <a:latin typeface="Tahoma" pitchFamily="34" charset="0"/>
              </a:rPr>
              <a:t>Dasar </a:t>
            </a:r>
            <a:r>
              <a:rPr lang="en-US" sz="2800" dirty="0" err="1">
                <a:latin typeface="Tahoma" pitchFamily="34" charset="0"/>
              </a:rPr>
              <a:t>pembedaan</a:t>
            </a:r>
            <a:r>
              <a:rPr lang="en-US" sz="2800" dirty="0">
                <a:latin typeface="Tahoma" pitchFamily="34" charset="0"/>
              </a:rPr>
              <a:t> proses </a:t>
            </a:r>
            <a:r>
              <a:rPr lang="en-US" sz="2800" dirty="0" err="1">
                <a:latin typeface="Tahoma" pitchFamily="34" charset="0"/>
              </a:rPr>
              <a:t>pembangunan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ekonomi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menjadi</a:t>
            </a:r>
            <a:r>
              <a:rPr lang="en-US" sz="2800" dirty="0">
                <a:latin typeface="Tahoma" pitchFamily="34" charset="0"/>
              </a:rPr>
              <a:t> 5 </a:t>
            </a:r>
            <a:r>
              <a:rPr lang="en-US" sz="2800" dirty="0" err="1">
                <a:latin typeface="Tahoma" pitchFamily="34" charset="0"/>
              </a:rPr>
              <a:t>tahap</a:t>
            </a:r>
            <a:r>
              <a:rPr lang="en-US" sz="2800" dirty="0">
                <a:latin typeface="Tahoma" pitchFamily="34" charset="0"/>
              </a:rPr>
              <a:t> t</a:t>
            </a:r>
            <a:r>
              <a:rPr lang="id-ID" sz="2800" dirty="0">
                <a:latin typeface="Tahoma" pitchFamily="34" charset="0"/>
              </a:rPr>
              <a:t>er</a:t>
            </a:r>
            <a:r>
              <a:rPr lang="en-US" sz="2800" dirty="0">
                <a:latin typeface="Tahoma" pitchFamily="34" charset="0"/>
              </a:rPr>
              <a:t>s</a:t>
            </a:r>
            <a:r>
              <a:rPr lang="id-ID" sz="2800" dirty="0">
                <a:latin typeface="Tahoma" pitchFamily="34" charset="0"/>
              </a:rPr>
              <a:t>e</a:t>
            </a:r>
            <a:r>
              <a:rPr lang="en-US" sz="2800" dirty="0">
                <a:latin typeface="Tahoma" pitchFamily="34" charset="0"/>
              </a:rPr>
              <a:t>b</a:t>
            </a:r>
            <a:r>
              <a:rPr lang="id-ID" sz="2800" dirty="0">
                <a:latin typeface="Tahoma" pitchFamily="34" charset="0"/>
              </a:rPr>
              <a:t>ut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adalah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karakteristik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perubahan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keadaan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800" dirty="0" err="1">
                <a:latin typeface="Tahoma" pitchFamily="34" charset="0"/>
              </a:rPr>
              <a:t>ekonomi</a:t>
            </a:r>
            <a:r>
              <a:rPr lang="en-US" sz="2800" dirty="0">
                <a:latin typeface="Tahoma" pitchFamily="34" charset="0"/>
              </a:rPr>
              <a:t>, </a:t>
            </a:r>
            <a:r>
              <a:rPr lang="en-US" sz="2800" dirty="0" err="1">
                <a:latin typeface="Tahoma" pitchFamily="34" charset="0"/>
              </a:rPr>
              <a:t>sosial</a:t>
            </a:r>
            <a:r>
              <a:rPr lang="en-US" sz="2800" dirty="0">
                <a:latin typeface="Tahoma" pitchFamily="34" charset="0"/>
              </a:rPr>
              <a:t> dan </a:t>
            </a:r>
            <a:r>
              <a:rPr lang="en-US" sz="2800" dirty="0" err="1">
                <a:latin typeface="Tahoma" pitchFamily="34" charset="0"/>
              </a:rPr>
              <a:t>politik</a:t>
            </a:r>
            <a:r>
              <a:rPr lang="en-US" sz="2800" dirty="0">
                <a:latin typeface="Tahoma" pitchFamily="34" charset="0"/>
              </a:rPr>
              <a:t> y</a:t>
            </a:r>
            <a:r>
              <a:rPr lang="id-ID" sz="2800" dirty="0">
                <a:latin typeface="Tahoma" pitchFamily="34" charset="0"/>
              </a:rPr>
              <a:t>an</a:t>
            </a:r>
            <a:r>
              <a:rPr lang="en-US" sz="2800" dirty="0">
                <a:latin typeface="Tahoma" pitchFamily="34" charset="0"/>
              </a:rPr>
              <a:t>g </a:t>
            </a:r>
            <a:r>
              <a:rPr lang="en-US" sz="2800" dirty="0" err="1">
                <a:latin typeface="Tahoma" pitchFamily="34" charset="0"/>
              </a:rPr>
              <a:t>terjadi</a:t>
            </a:r>
            <a:r>
              <a:rPr lang="en-US" sz="2800" dirty="0">
                <a:latin typeface="Tahoma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13D7F2-F66F-431D-AA88-D98FEF9229F2}"/>
              </a:ext>
            </a:extLst>
          </p:cNvPr>
          <p:cNvSpPr txBox="1"/>
          <p:nvPr/>
        </p:nvSpPr>
        <p:spPr>
          <a:xfrm>
            <a:off x="731404" y="1005259"/>
            <a:ext cx="10729192" cy="4847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defRPr/>
            </a:pPr>
            <a:r>
              <a:rPr lang="en-US" sz="2000" dirty="0" err="1">
                <a:latin typeface="Tahoma" pitchFamily="34" charset="0"/>
                <a:cs typeface="+mn-cs"/>
              </a:rPr>
              <a:t>Menurut</a:t>
            </a:r>
            <a:r>
              <a:rPr lang="en-US" sz="2000" dirty="0">
                <a:latin typeface="Tahoma" pitchFamily="34" charset="0"/>
                <a:cs typeface="+mn-cs"/>
              </a:rPr>
              <a:t> Rostow </a:t>
            </a:r>
            <a:r>
              <a:rPr lang="en-US" sz="2000" dirty="0" err="1">
                <a:latin typeface="Tahoma" pitchFamily="34" charset="0"/>
                <a:cs typeface="+mn-cs"/>
              </a:rPr>
              <a:t>pembangunan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ekonomi</a:t>
            </a:r>
            <a:r>
              <a:rPr lang="id-ID" sz="2000" dirty="0">
                <a:latin typeface="Tahoma" pitchFamily="34" charset="0"/>
                <a:cs typeface="+mn-cs"/>
              </a:rPr>
              <a:t>/</a:t>
            </a:r>
            <a:r>
              <a:rPr lang="en-US" sz="2000" dirty="0">
                <a:latin typeface="Tahoma" pitchFamily="34" charset="0"/>
                <a:cs typeface="+mn-cs"/>
              </a:rPr>
              <a:t>proses </a:t>
            </a:r>
            <a:r>
              <a:rPr lang="en-US" sz="2000" dirty="0" err="1">
                <a:latin typeface="Tahoma" pitchFamily="34" charset="0"/>
                <a:cs typeface="+mn-cs"/>
              </a:rPr>
              <a:t>transformasi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suatu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masyarakat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tradisional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menjadi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masyarakat</a:t>
            </a:r>
            <a:r>
              <a:rPr lang="en-US" sz="2000" dirty="0">
                <a:latin typeface="Tahoma" pitchFamily="34" charset="0"/>
                <a:cs typeface="+mn-cs"/>
              </a:rPr>
              <a:t> modern </a:t>
            </a:r>
            <a:r>
              <a:rPr lang="en-US" sz="2000" dirty="0" err="1">
                <a:latin typeface="Tahoma" pitchFamily="34" charset="0"/>
                <a:cs typeface="+mn-cs"/>
              </a:rPr>
              <a:t>merupakan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suatu</a:t>
            </a:r>
            <a:r>
              <a:rPr lang="en-US" sz="2000" dirty="0">
                <a:latin typeface="Tahoma" pitchFamily="34" charset="0"/>
                <a:cs typeface="+mn-cs"/>
              </a:rPr>
              <a:t> proses y</a:t>
            </a:r>
            <a:r>
              <a:rPr lang="id-ID" sz="2000" dirty="0">
                <a:latin typeface="Tahoma" pitchFamily="34" charset="0"/>
                <a:cs typeface="+mn-cs"/>
              </a:rPr>
              <a:t>ang</a:t>
            </a:r>
            <a:r>
              <a:rPr lang="en-US" sz="2000" dirty="0">
                <a:latin typeface="Tahoma" pitchFamily="34" charset="0"/>
                <a:cs typeface="+mn-cs"/>
              </a:rPr>
              <a:t> multi-dimensional.</a:t>
            </a:r>
          </a:p>
          <a:p>
            <a:pPr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defRPr/>
            </a:pPr>
            <a:r>
              <a:rPr lang="en-US" sz="2000" dirty="0">
                <a:latin typeface="Tahoma" pitchFamily="34" charset="0"/>
                <a:cs typeface="+mn-cs"/>
              </a:rPr>
              <a:t>Pembangunan </a:t>
            </a:r>
            <a:r>
              <a:rPr lang="en-US" sz="2000" dirty="0" err="1">
                <a:latin typeface="Tahoma" pitchFamily="34" charset="0"/>
                <a:cs typeface="+mn-cs"/>
              </a:rPr>
              <a:t>ekonomi</a:t>
            </a:r>
            <a:r>
              <a:rPr lang="en-US" sz="2000" dirty="0">
                <a:latin typeface="Tahoma" pitchFamily="34" charset="0"/>
                <a:cs typeface="+mn-cs"/>
              </a:rPr>
              <a:t> b</a:t>
            </a:r>
            <a:r>
              <a:rPr lang="id-ID" sz="2000" dirty="0">
                <a:latin typeface="Tahoma" pitchFamily="34" charset="0"/>
                <a:cs typeface="+mn-cs"/>
              </a:rPr>
              <a:t>u</a:t>
            </a:r>
            <a:r>
              <a:rPr lang="en-US" sz="2000" dirty="0">
                <a:latin typeface="Tahoma" pitchFamily="34" charset="0"/>
                <a:cs typeface="+mn-cs"/>
              </a:rPr>
              <a:t>k</a:t>
            </a:r>
            <a:r>
              <a:rPr lang="id-ID" sz="2000" dirty="0">
                <a:latin typeface="Tahoma" pitchFamily="34" charset="0"/>
                <a:cs typeface="+mn-cs"/>
              </a:rPr>
              <a:t>a</a:t>
            </a:r>
            <a:r>
              <a:rPr lang="en-US" sz="2000" dirty="0">
                <a:latin typeface="Tahoma" pitchFamily="34" charset="0"/>
                <a:cs typeface="+mn-cs"/>
              </a:rPr>
              <a:t>n </a:t>
            </a:r>
            <a:r>
              <a:rPr lang="en-US" sz="2000" dirty="0" err="1">
                <a:latin typeface="Tahoma" pitchFamily="34" charset="0"/>
                <a:cs typeface="+mn-cs"/>
              </a:rPr>
              <a:t>berarti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perubahan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struktur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ekonomi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suatu</a:t>
            </a:r>
            <a:r>
              <a:rPr lang="en-US" sz="2000" dirty="0">
                <a:latin typeface="Tahoma" pitchFamily="34" charset="0"/>
                <a:cs typeface="+mn-cs"/>
              </a:rPr>
              <a:t> negara </a:t>
            </a:r>
            <a:r>
              <a:rPr lang="en-US" sz="2000" dirty="0" err="1">
                <a:latin typeface="Tahoma" pitchFamily="34" charset="0"/>
                <a:cs typeface="+mn-cs"/>
              </a:rPr>
              <a:t>yg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ditunjukkan</a:t>
            </a:r>
            <a:r>
              <a:rPr lang="en-US" sz="2000" dirty="0">
                <a:latin typeface="Tahoma" pitchFamily="34" charset="0"/>
                <a:cs typeface="+mn-cs"/>
              </a:rPr>
              <a:t> oleh </a:t>
            </a:r>
            <a:r>
              <a:rPr lang="en-US" sz="2000" dirty="0" err="1">
                <a:latin typeface="Tahoma" pitchFamily="34" charset="0"/>
                <a:cs typeface="+mn-cs"/>
              </a:rPr>
              <a:t>menurunnya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peran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sektor</a:t>
            </a:r>
            <a:r>
              <a:rPr lang="en-US" sz="2000" dirty="0">
                <a:latin typeface="Tahoma" pitchFamily="34" charset="0"/>
                <a:cs typeface="+mn-cs"/>
              </a:rPr>
              <a:t> pertanian dan </a:t>
            </a:r>
            <a:r>
              <a:rPr lang="en-US" sz="2000" dirty="0" err="1">
                <a:latin typeface="Tahoma" pitchFamily="34" charset="0"/>
                <a:cs typeface="+mn-cs"/>
              </a:rPr>
              <a:t>peningkatan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peran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sektor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industri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saja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id-ID" sz="2000" dirty="0">
                <a:latin typeface="Tahoma" pitchFamily="34" charset="0"/>
                <a:cs typeface="+mn-cs"/>
              </a:rPr>
              <a:t>tetapi sebagai </a:t>
            </a:r>
            <a:r>
              <a:rPr lang="en-US" sz="2000" dirty="0" err="1">
                <a:latin typeface="Tahoma" pitchFamily="34" charset="0"/>
                <a:cs typeface="+mn-cs"/>
              </a:rPr>
              <a:t>suatu</a:t>
            </a:r>
            <a:r>
              <a:rPr lang="en-US" sz="2000" dirty="0">
                <a:latin typeface="Tahoma" pitchFamily="34" charset="0"/>
                <a:cs typeface="+mn-cs"/>
              </a:rPr>
              <a:t> proses </a:t>
            </a:r>
            <a:r>
              <a:rPr lang="en-US" sz="2000" dirty="0" err="1">
                <a:latin typeface="Tahoma" pitchFamily="34" charset="0"/>
                <a:cs typeface="+mn-cs"/>
              </a:rPr>
              <a:t>yg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menyebabkan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antara</a:t>
            </a:r>
            <a:r>
              <a:rPr lang="en-US" sz="2000" dirty="0">
                <a:latin typeface="Tahoma" pitchFamily="34" charset="0"/>
                <a:cs typeface="+mn-cs"/>
              </a:rPr>
              <a:t> lain:</a:t>
            </a:r>
          </a:p>
          <a:p>
            <a:pPr marL="273050" indent="-273050"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000" dirty="0" err="1">
                <a:latin typeface="Tahoma" pitchFamily="34" charset="0"/>
                <a:cs typeface="+mn-cs"/>
              </a:rPr>
              <a:t>Perubahan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orientasi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organisasi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ekonomi</a:t>
            </a:r>
            <a:r>
              <a:rPr lang="en-US" sz="2000" dirty="0">
                <a:latin typeface="Tahoma" pitchFamily="34" charset="0"/>
                <a:cs typeface="+mn-cs"/>
              </a:rPr>
              <a:t>, </a:t>
            </a:r>
            <a:r>
              <a:rPr lang="en-US" sz="2000" dirty="0" err="1">
                <a:latin typeface="Tahoma" pitchFamily="34" charset="0"/>
                <a:cs typeface="+mn-cs"/>
              </a:rPr>
              <a:t>politik</a:t>
            </a:r>
            <a:r>
              <a:rPr lang="en-US" sz="2000" dirty="0">
                <a:latin typeface="Tahoma" pitchFamily="34" charset="0"/>
                <a:cs typeface="+mn-cs"/>
              </a:rPr>
              <a:t> dan </a:t>
            </a:r>
            <a:r>
              <a:rPr lang="en-US" sz="2000" dirty="0" err="1">
                <a:latin typeface="Tahoma" pitchFamily="34" charset="0"/>
                <a:cs typeface="+mn-cs"/>
              </a:rPr>
              <a:t>sosial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yg</a:t>
            </a:r>
            <a:r>
              <a:rPr lang="en-US" sz="2000" dirty="0">
                <a:latin typeface="Tahoma" pitchFamily="34" charset="0"/>
                <a:cs typeface="+mn-cs"/>
              </a:rPr>
              <a:t> pd </a:t>
            </a:r>
            <a:r>
              <a:rPr lang="en-US" sz="2000" dirty="0" err="1">
                <a:latin typeface="Tahoma" pitchFamily="34" charset="0"/>
                <a:cs typeface="+mn-cs"/>
              </a:rPr>
              <a:t>awal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nya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berorientasi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kpd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suatu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daerah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menjadi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berorientasi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ke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luar</a:t>
            </a:r>
            <a:endParaRPr lang="en-US" sz="2000" dirty="0">
              <a:latin typeface="Tahoma" pitchFamily="34" charset="0"/>
              <a:cs typeface="+mn-cs"/>
            </a:endParaRPr>
          </a:p>
          <a:p>
            <a:pPr marL="273050" indent="-273050"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000" dirty="0" err="1">
                <a:latin typeface="Tahoma" pitchFamily="34" charset="0"/>
                <a:cs typeface="+mn-cs"/>
              </a:rPr>
              <a:t>Perubahan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pandangan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masyarakat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mengenai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jumlah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anak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dlm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keluarga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yaitu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dari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banyak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anak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menjadi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keluarga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kecil</a:t>
            </a:r>
            <a:r>
              <a:rPr lang="en-US" sz="2000" dirty="0">
                <a:latin typeface="Tahoma" pitchFamily="34" charset="0"/>
                <a:cs typeface="+mn-cs"/>
              </a:rPr>
              <a:t>.</a:t>
            </a:r>
          </a:p>
          <a:p>
            <a:pPr marL="273050" indent="-273050"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000" dirty="0" err="1">
                <a:latin typeface="Tahoma" pitchFamily="34" charset="0"/>
                <a:cs typeface="+mn-cs"/>
              </a:rPr>
              <a:t>Perubahan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dlm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kegiatan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investasi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masyarakat</a:t>
            </a:r>
            <a:r>
              <a:rPr lang="en-US" sz="2000" dirty="0">
                <a:latin typeface="Tahoma" pitchFamily="34" charset="0"/>
                <a:cs typeface="+mn-cs"/>
              </a:rPr>
              <a:t>, </a:t>
            </a:r>
            <a:r>
              <a:rPr lang="en-US" sz="2000" dirty="0" err="1">
                <a:latin typeface="Tahoma" pitchFamily="34" charset="0"/>
                <a:cs typeface="+mn-cs"/>
              </a:rPr>
              <a:t>dari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melakukan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investasi</a:t>
            </a:r>
            <a:r>
              <a:rPr lang="en-US" sz="2000" dirty="0">
                <a:latin typeface="Tahoma" pitchFamily="34" charset="0"/>
                <a:cs typeface="+mn-cs"/>
              </a:rPr>
              <a:t> y</a:t>
            </a:r>
            <a:r>
              <a:rPr lang="id-ID" sz="2000" dirty="0">
                <a:latin typeface="Tahoma" pitchFamily="34" charset="0"/>
                <a:cs typeface="+mn-cs"/>
              </a:rPr>
              <a:t>an</a:t>
            </a:r>
            <a:r>
              <a:rPr lang="en-US" sz="2000" dirty="0">
                <a:latin typeface="Tahoma" pitchFamily="34" charset="0"/>
                <a:cs typeface="+mn-cs"/>
              </a:rPr>
              <a:t>g t</a:t>
            </a:r>
            <a:r>
              <a:rPr lang="id-ID" sz="2000" dirty="0">
                <a:latin typeface="Tahoma" pitchFamily="34" charset="0"/>
                <a:cs typeface="+mn-cs"/>
              </a:rPr>
              <a:t>i</a:t>
            </a:r>
            <a:r>
              <a:rPr lang="en-US" sz="2000" dirty="0">
                <a:latin typeface="Tahoma" pitchFamily="34" charset="0"/>
                <a:cs typeface="+mn-cs"/>
              </a:rPr>
              <a:t>d</a:t>
            </a:r>
            <a:r>
              <a:rPr lang="id-ID" sz="2000" dirty="0">
                <a:latin typeface="Tahoma" pitchFamily="34" charset="0"/>
                <a:cs typeface="+mn-cs"/>
              </a:rPr>
              <a:t>a</a:t>
            </a:r>
            <a:r>
              <a:rPr lang="en-US" sz="2000" dirty="0">
                <a:latin typeface="Tahoma" pitchFamily="34" charset="0"/>
                <a:cs typeface="+mn-cs"/>
              </a:rPr>
              <a:t>k </a:t>
            </a:r>
            <a:r>
              <a:rPr lang="en-US" sz="2000" dirty="0" err="1">
                <a:latin typeface="Tahoma" pitchFamily="34" charset="0"/>
                <a:cs typeface="+mn-cs"/>
              </a:rPr>
              <a:t>produktif</a:t>
            </a:r>
            <a:r>
              <a:rPr lang="en-US" sz="2000" dirty="0">
                <a:latin typeface="Tahoma" pitchFamily="34" charset="0"/>
                <a:cs typeface="+mn-cs"/>
              </a:rPr>
              <a:t> (</a:t>
            </a:r>
            <a:r>
              <a:rPr lang="en-US" sz="2000" dirty="0" err="1">
                <a:latin typeface="Tahoma" pitchFamily="34" charset="0"/>
                <a:cs typeface="+mn-cs"/>
              </a:rPr>
              <a:t>numpuk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emas</a:t>
            </a:r>
            <a:r>
              <a:rPr lang="en-US" sz="2000" dirty="0">
                <a:latin typeface="Tahoma" pitchFamily="34" charset="0"/>
                <a:cs typeface="+mn-cs"/>
              </a:rPr>
              <a:t>, </a:t>
            </a:r>
            <a:r>
              <a:rPr lang="en-US" sz="2000" dirty="0" err="1">
                <a:latin typeface="Tahoma" pitchFamily="34" charset="0"/>
                <a:cs typeface="+mn-cs"/>
              </a:rPr>
              <a:t>beli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rumah</a:t>
            </a:r>
            <a:r>
              <a:rPr lang="en-US" sz="2000" dirty="0">
                <a:latin typeface="Tahoma" pitchFamily="34" charset="0"/>
                <a:cs typeface="+mn-cs"/>
              </a:rPr>
              <a:t>, </a:t>
            </a:r>
            <a:r>
              <a:rPr lang="en-US" sz="2000" dirty="0" err="1">
                <a:latin typeface="Tahoma" pitchFamily="34" charset="0"/>
                <a:cs typeface="+mn-cs"/>
              </a:rPr>
              <a:t>dll</a:t>
            </a:r>
            <a:r>
              <a:rPr lang="en-US" sz="2000" dirty="0">
                <a:latin typeface="Tahoma" pitchFamily="34" charset="0"/>
                <a:cs typeface="+mn-cs"/>
              </a:rPr>
              <a:t>) </a:t>
            </a:r>
            <a:r>
              <a:rPr lang="en-US" sz="2000" dirty="0" err="1">
                <a:latin typeface="Tahoma" pitchFamily="34" charset="0"/>
                <a:cs typeface="+mn-cs"/>
              </a:rPr>
              <a:t>menjadi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investasi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yg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produktif</a:t>
            </a:r>
            <a:r>
              <a:rPr lang="en-US" sz="2000" dirty="0">
                <a:latin typeface="Tahoma" pitchFamily="34" charset="0"/>
                <a:cs typeface="+mn-cs"/>
              </a:rPr>
              <a:t>.</a:t>
            </a:r>
          </a:p>
          <a:p>
            <a:pPr marL="273050" indent="-273050" algn="just">
              <a:lnSpc>
                <a:spcPct val="90000"/>
              </a:lnSpc>
              <a:spcAft>
                <a:spcPts val="1800"/>
              </a:spcAft>
              <a:buClr>
                <a:schemeClr val="tx1"/>
              </a:buClr>
              <a:buSzPct val="95000"/>
              <a:buFont typeface="Wingdings" pitchFamily="2" charset="2"/>
              <a:buAutoNum type="arabicPeriod"/>
              <a:defRPr/>
            </a:pPr>
            <a:r>
              <a:rPr lang="en-US" sz="2000" dirty="0" err="1">
                <a:latin typeface="Tahoma" pitchFamily="34" charset="0"/>
                <a:cs typeface="+mn-cs"/>
              </a:rPr>
              <a:t>Perubahan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sikap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hidup</a:t>
            </a:r>
            <a:r>
              <a:rPr lang="en-US" sz="2000" dirty="0">
                <a:latin typeface="Tahoma" pitchFamily="34" charset="0"/>
                <a:cs typeface="+mn-cs"/>
              </a:rPr>
              <a:t> dan </a:t>
            </a:r>
            <a:r>
              <a:rPr lang="en-US" sz="2000" dirty="0" err="1">
                <a:latin typeface="Tahoma" pitchFamily="34" charset="0"/>
                <a:cs typeface="+mn-cs"/>
              </a:rPr>
              <a:t>adat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istiadat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yg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terjadi</a:t>
            </a:r>
            <a:r>
              <a:rPr lang="en-US" sz="2000" dirty="0">
                <a:latin typeface="Tahoma" pitchFamily="34" charset="0"/>
                <a:cs typeface="+mn-cs"/>
              </a:rPr>
              <a:t> k</a:t>
            </a:r>
            <a:r>
              <a:rPr lang="id-ID" sz="2000" dirty="0">
                <a:latin typeface="Tahoma" pitchFamily="34" charset="0"/>
                <a:cs typeface="+mn-cs"/>
              </a:rPr>
              <a:t>u</a:t>
            </a:r>
            <a:r>
              <a:rPr lang="en-US" sz="2000" dirty="0">
                <a:latin typeface="Tahoma" pitchFamily="34" charset="0"/>
                <a:cs typeface="+mn-cs"/>
              </a:rPr>
              <a:t>r</a:t>
            </a:r>
            <a:r>
              <a:rPr lang="id-ID" sz="2000" dirty="0">
                <a:latin typeface="Tahoma" pitchFamily="34" charset="0"/>
                <a:cs typeface="+mn-cs"/>
              </a:rPr>
              <a:t>an</a:t>
            </a:r>
            <a:r>
              <a:rPr lang="en-US" sz="2000" dirty="0">
                <a:latin typeface="Tahoma" pitchFamily="34" charset="0"/>
                <a:cs typeface="+mn-cs"/>
              </a:rPr>
              <a:t>g </a:t>
            </a:r>
            <a:r>
              <a:rPr lang="en-US" sz="2000" dirty="0" err="1">
                <a:latin typeface="Tahoma" pitchFamily="34" charset="0"/>
                <a:cs typeface="+mn-cs"/>
              </a:rPr>
              <a:t>merangsang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pembangunan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ekonomi</a:t>
            </a:r>
            <a:r>
              <a:rPr lang="en-US" sz="2000" dirty="0">
                <a:latin typeface="Tahoma" pitchFamily="34" charset="0"/>
                <a:cs typeface="+mn-cs"/>
              </a:rPr>
              <a:t> (</a:t>
            </a:r>
            <a:r>
              <a:rPr lang="en-US" sz="2000" dirty="0" err="1">
                <a:latin typeface="Tahoma" pitchFamily="34" charset="0"/>
                <a:cs typeface="+mn-cs"/>
              </a:rPr>
              <a:t>penghargaan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thd</a:t>
            </a:r>
            <a:r>
              <a:rPr lang="en-US" sz="2000" dirty="0">
                <a:latin typeface="Tahoma" pitchFamily="34" charset="0"/>
                <a:cs typeface="+mn-cs"/>
              </a:rPr>
              <a:t> w</a:t>
            </a:r>
            <a:r>
              <a:rPr lang="id-ID" sz="2000" dirty="0">
                <a:latin typeface="Tahoma" pitchFamily="34" charset="0"/>
                <a:cs typeface="+mn-cs"/>
              </a:rPr>
              <a:t>a</a:t>
            </a:r>
            <a:r>
              <a:rPr lang="en-US" sz="2000" dirty="0">
                <a:latin typeface="Tahoma" pitchFamily="34" charset="0"/>
                <a:cs typeface="+mn-cs"/>
              </a:rPr>
              <a:t>kt</a:t>
            </a:r>
            <a:r>
              <a:rPr lang="id-ID" sz="2000" dirty="0">
                <a:latin typeface="Tahoma" pitchFamily="34" charset="0"/>
                <a:cs typeface="+mn-cs"/>
              </a:rPr>
              <a:t>u</a:t>
            </a:r>
            <a:r>
              <a:rPr lang="en-US" sz="2000" dirty="0">
                <a:latin typeface="Tahoma" pitchFamily="34" charset="0"/>
                <a:cs typeface="+mn-cs"/>
              </a:rPr>
              <a:t>,</a:t>
            </a:r>
            <a:r>
              <a:rPr lang="id-ID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penghargaan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thd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prestasi</a:t>
            </a:r>
            <a:r>
              <a:rPr lang="en-US" sz="2000" dirty="0">
                <a:latin typeface="Tahoma" pitchFamily="34" charset="0"/>
                <a:cs typeface="+mn-cs"/>
              </a:rPr>
              <a:t> </a:t>
            </a:r>
            <a:r>
              <a:rPr lang="en-US" sz="2000" dirty="0" err="1">
                <a:latin typeface="Tahoma" pitchFamily="34" charset="0"/>
                <a:cs typeface="+mn-cs"/>
              </a:rPr>
              <a:t>perorangan</a:t>
            </a:r>
            <a:r>
              <a:rPr lang="en-US" sz="2000" dirty="0">
                <a:latin typeface="Tahoma" pitchFamily="34" charset="0"/>
                <a:cs typeface="+mn-cs"/>
              </a:rPr>
              <a:t>, </a:t>
            </a:r>
            <a:r>
              <a:rPr lang="en-US" sz="2000" dirty="0" err="1">
                <a:latin typeface="Tahoma" pitchFamily="34" charset="0"/>
                <a:cs typeface="+mn-cs"/>
              </a:rPr>
              <a:t>etc</a:t>
            </a:r>
            <a:r>
              <a:rPr lang="en-US" sz="2000" dirty="0">
                <a:latin typeface="Tahoma" pitchFamily="34" charset="0"/>
                <a:cs typeface="+mn-cs"/>
              </a:rPr>
              <a:t>)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C9213B36-8757-4756-86E0-2024FFEEE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509290"/>
            <a:ext cx="11017224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Masyarakat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Tradisional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(Traditional Society)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8247003-6F0E-45EE-B2E9-CF8AFE49E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416" y="1225252"/>
            <a:ext cx="11017224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q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fungsi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produksinya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terbatas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ditandai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oleh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cara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produksi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relatif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msh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primitif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</a:p>
          <a:p>
            <a:pPr marL="533400" indent="-5334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q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cara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hidup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msh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sgt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dipengaruhi</a:t>
            </a:r>
            <a:r>
              <a:rPr lang="en-US" sz="2400" dirty="0">
                <a:latin typeface="Tahoma" pitchFamily="34" charset="0"/>
                <a:cs typeface="+mn-cs"/>
              </a:rPr>
              <a:t> nilai2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k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>
                <a:latin typeface="Tahoma" pitchFamily="34" charset="0"/>
                <a:cs typeface="+mn-cs"/>
              </a:rPr>
              <a:t>r</a:t>
            </a:r>
            <a:r>
              <a:rPr lang="id-ID" sz="2400" dirty="0">
                <a:latin typeface="Tahoma" pitchFamily="34" charset="0"/>
                <a:cs typeface="+mn-cs"/>
              </a:rPr>
              <a:t>an</a:t>
            </a:r>
            <a:r>
              <a:rPr lang="en-US" sz="2400" dirty="0">
                <a:latin typeface="Tahoma" pitchFamily="34" charset="0"/>
                <a:cs typeface="+mn-cs"/>
              </a:rPr>
              <a:t>g </a:t>
            </a:r>
            <a:r>
              <a:rPr lang="en-US" sz="2400" dirty="0" err="1">
                <a:latin typeface="Tahoma" pitchFamily="34" charset="0"/>
                <a:cs typeface="+mn-cs"/>
              </a:rPr>
              <a:t>rasional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id-ID" sz="2400" dirty="0">
                <a:latin typeface="Tahoma" pitchFamily="34" charset="0"/>
                <a:cs typeface="+mn-cs"/>
              </a:rPr>
              <a:t>tetapi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kebiasaan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tsb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telah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turun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temurun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533400" indent="-5334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q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tingkat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produktivitas</a:t>
            </a:r>
            <a:r>
              <a:rPr lang="en-US" sz="2400" dirty="0">
                <a:latin typeface="Tahoma" pitchFamily="34" charset="0"/>
                <a:cs typeface="+mn-cs"/>
              </a:rPr>
              <a:t> per </a:t>
            </a:r>
            <a:r>
              <a:rPr lang="en-US" sz="2400" dirty="0" err="1">
                <a:latin typeface="Tahoma" pitchFamily="34" charset="0"/>
                <a:cs typeface="+mn-cs"/>
              </a:rPr>
              <a:t>pekerja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msh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rendah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oleh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krn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itu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sebag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besar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sumberdaya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digunakan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utk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kegiatan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sektor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pertanian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533400" indent="-5334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q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struktur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sosial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bersifat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hierarkhis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yaitu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mobilitas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vertikal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angg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dlm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struktur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sosial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kemungkinannya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sgt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kecil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shg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kedudukan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seseorg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dlm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tdk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berbeda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dgn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nenek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moyangnya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533400" indent="-533400"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q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pusat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kekuasaan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politik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daerah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berada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tangan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tuan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tanah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shg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kebijakan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pem</a:t>
            </a:r>
            <a:r>
              <a:rPr lang="id-ID" sz="2400" dirty="0">
                <a:latin typeface="Tahoma" pitchFamily="34" charset="0"/>
                <a:cs typeface="+mn-cs"/>
              </a:rPr>
              <a:t>erintah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pusat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selalu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dipengaruhi</a:t>
            </a:r>
            <a:r>
              <a:rPr lang="en-US" sz="2400" dirty="0">
                <a:latin typeface="Tahoma" pitchFamily="34" charset="0"/>
                <a:cs typeface="+mn-cs"/>
              </a:rPr>
              <a:t> oleh </a:t>
            </a:r>
            <a:r>
              <a:rPr lang="en-US" sz="2400" dirty="0" err="1">
                <a:latin typeface="Tahoma" pitchFamily="34" charset="0"/>
                <a:cs typeface="+mn-cs"/>
              </a:rPr>
              <a:t>pandangan</a:t>
            </a:r>
            <a:r>
              <a:rPr lang="en-US" sz="2400" dirty="0">
                <a:latin typeface="Tahoma" pitchFamily="34" charset="0"/>
                <a:cs typeface="+mn-cs"/>
              </a:rPr>
              <a:t> para tuan </a:t>
            </a:r>
            <a:r>
              <a:rPr lang="en-US" sz="2400" dirty="0" err="1">
                <a:latin typeface="Tahoma" pitchFamily="34" charset="0"/>
                <a:cs typeface="+mn-cs"/>
              </a:rPr>
              <a:t>tanah</a:t>
            </a:r>
            <a:r>
              <a:rPr lang="en-US" sz="2400" dirty="0">
                <a:latin typeface="Tahoma" pitchFamily="34" charset="0"/>
                <a:cs typeface="+mn-cs"/>
              </a:rPr>
              <a:t> di </a:t>
            </a:r>
            <a:r>
              <a:rPr lang="en-US" sz="2400" dirty="0" err="1">
                <a:latin typeface="Tahoma" pitchFamily="34" charset="0"/>
                <a:cs typeface="+mn-cs"/>
              </a:rPr>
              <a:t>daerah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tsb</a:t>
            </a:r>
            <a:r>
              <a:rPr lang="en-US" sz="2400" dirty="0">
                <a:latin typeface="Tahoma" pitchFamily="34" charset="0"/>
                <a:cs typeface="+mn-cs"/>
              </a:rPr>
              <a:t>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80E5A47-AFB2-41DB-B4CE-82F4851DC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448" y="620688"/>
            <a:ext cx="1036915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bIns="0" anchor="b"/>
          <a:lstStyle/>
          <a:p>
            <a:pPr>
              <a:buClr>
                <a:srgbClr val="FF0000"/>
              </a:buClr>
              <a:defRPr/>
            </a:pP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Prasyarat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Tinggal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</a:t>
            </a:r>
            <a:r>
              <a:rPr lang="en-US" sz="2400" b="1" dirty="0" err="1">
                <a:latin typeface="Tahoma" pitchFamily="34" charset="0"/>
                <a:ea typeface="+mj-ea"/>
                <a:cs typeface="+mj-cs"/>
              </a:rPr>
              <a:t>Landas</a:t>
            </a:r>
            <a:r>
              <a:rPr lang="en-US" sz="2400" b="1" dirty="0">
                <a:latin typeface="Tahoma" pitchFamily="34" charset="0"/>
                <a:ea typeface="+mj-ea"/>
                <a:cs typeface="+mj-cs"/>
              </a:rPr>
              <a:t> (precondition for take off)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8ABAE39-3141-405F-A2D5-4FAF998DD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4954" y="1340768"/>
            <a:ext cx="9865096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 algn="just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masa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transisi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dimana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id-ID" sz="2400" dirty="0">
                <a:latin typeface="Tahoma" pitchFamily="34" charset="0"/>
                <a:cs typeface="+mn-cs"/>
              </a:rPr>
              <a:t>arakat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mempersiapkan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dirinya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utk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mencapai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pertumbuhan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atas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kekuatan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sendiri</a:t>
            </a:r>
            <a:r>
              <a:rPr lang="en-US" sz="2400" dirty="0">
                <a:latin typeface="Tahoma" pitchFamily="34" charset="0"/>
                <a:cs typeface="+mn-cs"/>
              </a:rPr>
              <a:t> (</a:t>
            </a:r>
            <a:r>
              <a:rPr lang="en-US" sz="2400" b="1" dirty="0">
                <a:latin typeface="Tahoma" pitchFamily="34" charset="0"/>
                <a:cs typeface="+mn-cs"/>
              </a:rPr>
              <a:t>self sustained growth</a:t>
            </a:r>
            <a:r>
              <a:rPr lang="en-US" sz="2400" dirty="0">
                <a:latin typeface="Tahoma" pitchFamily="34" charset="0"/>
                <a:cs typeface="+mn-cs"/>
              </a:rPr>
              <a:t>). Pd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ses</a:t>
            </a:r>
            <a:r>
              <a:rPr lang="id-ID" sz="2400" dirty="0">
                <a:latin typeface="Tahoma" pitchFamily="34" charset="0"/>
                <a:cs typeface="+mn-cs"/>
              </a:rPr>
              <a:t>u</a:t>
            </a:r>
            <a:r>
              <a:rPr lang="en-US" sz="2400" dirty="0">
                <a:latin typeface="Tahoma" pitchFamily="34" charset="0"/>
                <a:cs typeface="+mn-cs"/>
              </a:rPr>
              <a:t>d</a:t>
            </a:r>
            <a:r>
              <a:rPr lang="id-ID" sz="2400" dirty="0">
                <a:latin typeface="Tahoma" pitchFamily="34" charset="0"/>
                <a:cs typeface="+mn-cs"/>
              </a:rPr>
              <a:t>a</a:t>
            </a:r>
            <a:r>
              <a:rPr lang="en-US" sz="2400" dirty="0" err="1">
                <a:latin typeface="Tahoma" pitchFamily="34" charset="0"/>
                <a:cs typeface="+mn-cs"/>
              </a:rPr>
              <a:t>hnya</a:t>
            </a:r>
            <a:r>
              <a:rPr lang="id-ID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pertumbuhan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ekonomi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terjadi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secara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otomatis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273050" indent="-273050" algn="just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prasyarat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tinggal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landas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memp</a:t>
            </a:r>
            <a:r>
              <a:rPr lang="id-ID" sz="2400" dirty="0">
                <a:latin typeface="Tahoma" pitchFamily="34" charset="0"/>
                <a:cs typeface="+mn-cs"/>
              </a:rPr>
              <a:t>unyai</a:t>
            </a:r>
            <a:r>
              <a:rPr lang="en-US" sz="2400" dirty="0">
                <a:latin typeface="Tahoma" pitchFamily="34" charset="0"/>
                <a:cs typeface="+mn-cs"/>
              </a:rPr>
              <a:t> 2 </a:t>
            </a:r>
            <a:r>
              <a:rPr lang="en-US" sz="2400" dirty="0" err="1">
                <a:latin typeface="Tahoma" pitchFamily="34" charset="0"/>
                <a:cs typeface="+mn-cs"/>
              </a:rPr>
              <a:t>corak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b="1" dirty="0" err="1">
                <a:latin typeface="Tahoma" pitchFamily="34" charset="0"/>
                <a:cs typeface="+mn-cs"/>
              </a:rPr>
              <a:t>pertama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adalah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dialami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oleh</a:t>
            </a:r>
            <a:r>
              <a:rPr lang="en-US" sz="2400" dirty="0">
                <a:latin typeface="Tahoma" pitchFamily="34" charset="0"/>
                <a:cs typeface="+mn-cs"/>
              </a:rPr>
              <a:t> negara2 </a:t>
            </a:r>
            <a:r>
              <a:rPr lang="en-US" sz="2400" dirty="0" err="1">
                <a:latin typeface="Tahoma" pitchFamily="34" charset="0"/>
                <a:cs typeface="+mn-cs"/>
              </a:rPr>
              <a:t>Eropa</a:t>
            </a:r>
            <a:r>
              <a:rPr lang="en-US" sz="2400" dirty="0">
                <a:latin typeface="Tahoma" pitchFamily="34" charset="0"/>
                <a:cs typeface="+mn-cs"/>
              </a:rPr>
              <a:t>, Asia, </a:t>
            </a:r>
            <a:r>
              <a:rPr lang="en-US" sz="2400" dirty="0" err="1">
                <a:latin typeface="Tahoma" pitchFamily="34" charset="0"/>
                <a:cs typeface="+mn-cs"/>
              </a:rPr>
              <a:t>Timur</a:t>
            </a:r>
            <a:r>
              <a:rPr lang="en-US" sz="2400" dirty="0">
                <a:latin typeface="Tahoma" pitchFamily="34" charset="0"/>
                <a:cs typeface="+mn-cs"/>
              </a:rPr>
              <a:t> Tengah, </a:t>
            </a:r>
            <a:r>
              <a:rPr lang="en-US" sz="2400" dirty="0" err="1">
                <a:latin typeface="Tahoma" pitchFamily="34" charset="0"/>
                <a:cs typeface="+mn-cs"/>
              </a:rPr>
              <a:t>dan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Afrika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dimana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ini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dicapai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dgn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perombakan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tradisional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sdh</a:t>
            </a:r>
            <a:r>
              <a:rPr lang="en-US" sz="2400" dirty="0">
                <a:latin typeface="Tahoma" pitchFamily="34" charset="0"/>
                <a:cs typeface="+mn-cs"/>
              </a:rPr>
              <a:t> lama </a:t>
            </a:r>
            <a:r>
              <a:rPr lang="en-US" sz="2400" dirty="0" err="1">
                <a:latin typeface="Tahoma" pitchFamily="34" charset="0"/>
                <a:cs typeface="+mn-cs"/>
              </a:rPr>
              <a:t>ada</a:t>
            </a:r>
            <a:endParaRPr lang="en-US" sz="2400" dirty="0">
              <a:latin typeface="Tahoma" pitchFamily="34" charset="0"/>
              <a:cs typeface="+mn-cs"/>
            </a:endParaRPr>
          </a:p>
          <a:p>
            <a:pPr marL="273050" indent="-273050" algn="just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5000"/>
              <a:buFont typeface="Wingdings" pitchFamily="2" charset="2"/>
              <a:buChar char="§"/>
              <a:defRPr/>
            </a:pPr>
            <a:r>
              <a:rPr lang="en-US" sz="2400" b="1" dirty="0" err="1">
                <a:latin typeface="Tahoma" pitchFamily="34" charset="0"/>
                <a:cs typeface="+mn-cs"/>
              </a:rPr>
              <a:t>kedua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dicapai</a:t>
            </a:r>
            <a:r>
              <a:rPr lang="en-US" sz="2400" dirty="0">
                <a:latin typeface="Tahoma" pitchFamily="34" charset="0"/>
                <a:cs typeface="+mn-cs"/>
              </a:rPr>
              <a:t> oleh negara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i="1" dirty="0">
                <a:latin typeface="Tahoma" pitchFamily="34" charset="0"/>
                <a:cs typeface="+mn-cs"/>
              </a:rPr>
              <a:t>born free </a:t>
            </a:r>
            <a:r>
              <a:rPr lang="en-US" sz="2400" dirty="0" err="1">
                <a:latin typeface="Tahoma" pitchFamily="34" charset="0"/>
                <a:cs typeface="+mn-cs"/>
              </a:rPr>
              <a:t>spt</a:t>
            </a:r>
            <a:r>
              <a:rPr lang="en-US" sz="2400" dirty="0">
                <a:latin typeface="Tahoma" pitchFamily="34" charset="0"/>
                <a:cs typeface="+mn-cs"/>
              </a:rPr>
              <a:t> USA, Kanada, Australia, </a:t>
            </a:r>
            <a:r>
              <a:rPr lang="en-US" sz="2400" dirty="0" err="1">
                <a:latin typeface="Tahoma" pitchFamily="34" charset="0"/>
                <a:cs typeface="+mn-cs"/>
              </a:rPr>
              <a:t>Selandia</a:t>
            </a:r>
            <a:r>
              <a:rPr lang="en-US" sz="2400" dirty="0">
                <a:latin typeface="Tahoma" pitchFamily="34" charset="0"/>
                <a:cs typeface="+mn-cs"/>
              </a:rPr>
              <a:t> Baru yang </a:t>
            </a:r>
            <a:r>
              <a:rPr lang="en-US" sz="2400" dirty="0" err="1">
                <a:latin typeface="Tahoma" pitchFamily="34" charset="0"/>
                <a:cs typeface="+mn-cs"/>
              </a:rPr>
              <a:t>mencapai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tinggal </a:t>
            </a:r>
            <a:r>
              <a:rPr lang="en-US" sz="2400" dirty="0" err="1">
                <a:latin typeface="Tahoma" pitchFamily="34" charset="0"/>
                <a:cs typeface="+mn-cs"/>
              </a:rPr>
              <a:t>landas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tanpa</a:t>
            </a:r>
            <a:r>
              <a:rPr lang="en-US" sz="2400" dirty="0">
                <a:latin typeface="Tahoma" pitchFamily="34" charset="0"/>
                <a:cs typeface="+mn-cs"/>
              </a:rPr>
              <a:t> hrs </a:t>
            </a:r>
            <a:r>
              <a:rPr lang="en-US" sz="2400" dirty="0" err="1">
                <a:latin typeface="Tahoma" pitchFamily="34" charset="0"/>
                <a:cs typeface="+mn-cs"/>
              </a:rPr>
              <a:t>merombak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sistem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masy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tradisional</a:t>
            </a:r>
            <a:r>
              <a:rPr lang="en-US" sz="2400" dirty="0">
                <a:latin typeface="Tahoma" pitchFamily="34" charset="0"/>
                <a:cs typeface="+mn-cs"/>
              </a:rPr>
              <a:t>, </a:t>
            </a:r>
            <a:r>
              <a:rPr lang="en-US" sz="2400" dirty="0" err="1">
                <a:latin typeface="Tahoma" pitchFamily="34" charset="0"/>
                <a:cs typeface="+mn-cs"/>
              </a:rPr>
              <a:t>karena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terdiri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dari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imigran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yg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telah</a:t>
            </a:r>
            <a:r>
              <a:rPr lang="en-US" sz="2400" dirty="0">
                <a:latin typeface="Tahoma" pitchFamily="34" charset="0"/>
                <a:cs typeface="+mn-cs"/>
              </a:rPr>
              <a:t> siap untuk </a:t>
            </a:r>
            <a:r>
              <a:rPr lang="en-US" sz="2400" dirty="0" err="1">
                <a:latin typeface="Tahoma" pitchFamily="34" charset="0"/>
                <a:cs typeface="+mn-cs"/>
              </a:rPr>
              <a:t>tahap</a:t>
            </a:r>
            <a:r>
              <a:rPr lang="en-US" sz="2400" dirty="0">
                <a:latin typeface="Tahoma" pitchFamily="34" charset="0"/>
                <a:cs typeface="+mn-cs"/>
              </a:rPr>
              <a:t> </a:t>
            </a:r>
            <a:r>
              <a:rPr lang="en-US" sz="2400" dirty="0" err="1">
                <a:latin typeface="Tahoma" pitchFamily="34" charset="0"/>
                <a:cs typeface="+mn-cs"/>
              </a:rPr>
              <a:t>prasyarat</a:t>
            </a:r>
            <a:r>
              <a:rPr lang="en-US" sz="2400" dirty="0">
                <a:latin typeface="Tahoma" pitchFamily="34" charset="0"/>
                <a:cs typeface="+mn-cs"/>
              </a:rPr>
              <a:t> tinggal </a:t>
            </a:r>
            <a:r>
              <a:rPr lang="en-US" sz="2400" dirty="0" err="1">
                <a:latin typeface="Tahoma" pitchFamily="34" charset="0"/>
                <a:cs typeface="+mn-cs"/>
              </a:rPr>
              <a:t>landas</a:t>
            </a:r>
            <a:r>
              <a:rPr lang="en-US" sz="2400" dirty="0">
                <a:latin typeface="Tahoma" pitchFamily="34" charset="0"/>
                <a:cs typeface="+mn-cs"/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2176</TotalTime>
  <Words>1532</Words>
  <Application>Microsoft Office PowerPoint</Application>
  <PresentationFormat>Widescreen</PresentationFormat>
  <Paragraphs>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3</dc:title>
  <dc:creator>Lenofo</dc:creator>
  <cp:lastModifiedBy>fp unila</cp:lastModifiedBy>
  <cp:revision>116</cp:revision>
  <dcterms:created xsi:type="dcterms:W3CDTF">2014-02-17T14:04:17Z</dcterms:created>
  <dcterms:modified xsi:type="dcterms:W3CDTF">2025-12-11T06:48:14Z</dcterms:modified>
</cp:coreProperties>
</file>