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57" r:id="rId5"/>
    <p:sldId id="270" r:id="rId6"/>
    <p:sldId id="262" r:id="rId7"/>
    <p:sldId id="263" r:id="rId8"/>
    <p:sldId id="264" r:id="rId9"/>
    <p:sldId id="265" r:id="rId10"/>
    <p:sldId id="266" r:id="rId11"/>
    <p:sldId id="260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40" d="100"/>
          <a:sy n="40" d="100"/>
        </p:scale>
        <p:origin x="1684" y="5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BBF4F-72F0-CA32-B80B-9B24EADCA3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54ED3B-E83F-6031-E45E-83F184B85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53C54-F19B-61DF-B24B-A64905F00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4097-CA6F-4D7F-A9BC-7236AF7393A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C040C-7F24-DB3D-97F2-021ED2714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08345-FFB8-6706-CE45-63E1C4017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B045-01F7-452D-B32D-A249AE2E0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38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CF098-E370-8BE8-5AFF-EAFB45C82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E21F6F-4378-C5A0-8CBF-58C5577092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4F091-4F1E-738F-F64D-B06A8C672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4097-CA6F-4D7F-A9BC-7236AF7393A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8299D-B643-BFCE-C5A3-2A4AB6533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C01CC-ED04-639F-AAEF-E398ADE0D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B045-01F7-452D-B32D-A249AE2E0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200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20F49-E4D8-C6B9-B816-37DF6EA971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4AAE6F-B2B1-E770-2E6C-D4C30DBB9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6E950-72CA-7D60-11AE-EE5875DD7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4097-CA6F-4D7F-A9BC-7236AF7393A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CEDDCC-32BF-74BC-7903-12DA1C44C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B2BE0-BDF1-39CF-BD54-961C99117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B045-01F7-452D-B32D-A249AE2E0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29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8EDD5-666D-3274-28C0-A776CF627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507B2-7DFB-D0A7-FDD3-5B88BBCC0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CAF8B-3605-BF4B-F8C0-015323631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4097-CA6F-4D7F-A9BC-7236AF7393A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4EB50-CDE0-3294-CD4A-539124AC9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7A8C4-6774-00C7-65CD-C8A056BE5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B045-01F7-452D-B32D-A249AE2E0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211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AB44A-C203-9128-FFD7-8D4D118D1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CFB33-1D58-C828-BFD2-79314D63C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18CAD-D4C6-1F30-C49B-56C4985CA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4097-CA6F-4D7F-A9BC-7236AF7393A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4C437-3B15-0E83-6055-A338AB478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8B7044-E274-9BBC-47C6-F131BCADA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B045-01F7-452D-B32D-A249AE2E0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449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84B38-B2B9-0BAA-563C-378DAF60A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064B2-7185-1347-CEBF-9F726C9306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DE2A92-4367-D140-12FA-934CF55CB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E24FF2-B243-2603-9B74-C89CF25C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4097-CA6F-4D7F-A9BC-7236AF7393A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076175-21D5-923E-68E8-FC9890744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3A6586-BB76-B738-75BF-E335B6DED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B045-01F7-452D-B32D-A249AE2E0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6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9C72B-D0B3-854C-D16F-BEC5A73E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00571A-6315-7CB2-DAD8-4D7F1F97C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791E5D-336E-E956-DAC8-49A7486A40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2904D5-9B2A-8F1B-F24E-250AC115AD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58AE8D-C367-4677-19B9-11C678523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B29656-D240-A262-2062-73F420F1A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4097-CA6F-4D7F-A9BC-7236AF7393A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2D7337-383D-2260-3E40-F7ACCE324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58DC68-E7EA-E5E5-210D-1BA60C456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B045-01F7-452D-B32D-A249AE2E0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59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A1777-1E56-793F-8A22-2F585EEE7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DCF122-BF7E-B480-F3A2-C29D959F6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4097-CA6F-4D7F-A9BC-7236AF7393A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FBBC3E-6047-B3F5-ABC3-76B38BC85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900B05-302C-38D8-2578-8B367E595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B045-01F7-452D-B32D-A249AE2E0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8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7429B2-DE5D-D17F-B7A0-9DEDF35DE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4097-CA6F-4D7F-A9BC-7236AF7393A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D1E92C-78E1-EC59-4713-0F7CBEF1B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695DC7-2126-33C8-54D0-632B7D3F4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B045-01F7-452D-B32D-A249AE2E0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535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F7B41-203B-9542-593E-6218AC560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43BC4-0806-D7B9-0D09-240C5B4EE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91DC02-9A9F-F007-7983-A216DF98B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E3EB62-534C-2A20-E7DB-5BFADCAC8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4097-CA6F-4D7F-A9BC-7236AF7393A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E40892-C90D-6D84-2675-614A4A977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717CB8-8826-698A-C05A-9934D181A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B045-01F7-452D-B32D-A249AE2E0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47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19A2F-CA7E-8D76-2E99-FA2B35A52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5B5D10-1876-CE2E-B8D1-349E0E3C0E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E206B0-42A4-6D05-E77A-7CFCF3BD0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2097B8-C0FD-DBBE-F4FF-828C45B54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4097-CA6F-4D7F-A9BC-7236AF7393A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A955AF-4BBC-0E10-F179-D9FAB55D2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86CC1D-F741-1195-FE58-92D0F1DEE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B045-01F7-452D-B32D-A249AE2E0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12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6B5B8A-9209-EDCA-1766-5476E7D66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E4A810-3218-51F5-5EB1-8FA1D3955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5C7E2-9B88-F8A8-4C02-4CC017052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64097-CA6F-4D7F-A9BC-7236AF7393A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4E44E-08A3-2E73-B6FC-90807DCE88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6A907-823C-F637-69E9-AD3C972614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2B045-01F7-452D-B32D-A249AE2E0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188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046C4-81E1-99C8-6C42-8D8C1CA0C9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Demokrasi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A0BF59-4051-C235-424D-C2AD17E0C8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36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A1316-8CC0-94C0-597A-6B7218A76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Alexis de Tocqueville, </a:t>
            </a:r>
            <a:r>
              <a:rPr lang="en-US" i="1" dirty="0"/>
              <a:t>Democracy in America</a:t>
            </a:r>
            <a:r>
              <a:rPr lang="en-US" dirty="0"/>
              <a:t>, Volume I, Bab XV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5BF03-28BA-BAAC-3537-CD19AC177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Ketika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dan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komando</a:t>
            </a:r>
            <a:r>
              <a:rPr lang="en-US" dirty="0"/>
              <a:t> </a:t>
            </a:r>
            <a:r>
              <a:rPr lang="en-US" dirty="0" err="1"/>
              <a:t>absolut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pun,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rakyat </a:t>
            </a:r>
            <a:r>
              <a:rPr lang="en-US" dirty="0" err="1"/>
              <a:t>atau</a:t>
            </a:r>
            <a:r>
              <a:rPr lang="en-US" dirty="0"/>
              <a:t> raja, </a:t>
            </a:r>
            <a:r>
              <a:rPr lang="en-US" dirty="0" err="1"/>
              <a:t>aristokrasi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, </a:t>
            </a:r>
            <a:r>
              <a:rPr lang="en-US" dirty="0" err="1"/>
              <a:t>monarki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,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katakan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benih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, dan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di </a:t>
            </a:r>
            <a:r>
              <a:rPr lang="en-US" dirty="0" err="1"/>
              <a:t>tempat</a:t>
            </a:r>
            <a:r>
              <a:rPr lang="en-US" dirty="0"/>
              <a:t> lain,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lain.</a:t>
            </a:r>
          </a:p>
          <a:p>
            <a:pPr marL="0" indent="0">
              <a:buNone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,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Amerika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ditegaskan</a:t>
            </a:r>
            <a:r>
              <a:rPr lang="en-US" dirty="0"/>
              <a:t> di </a:t>
            </a:r>
            <a:r>
              <a:rPr lang="en-US" dirty="0" err="1"/>
              <a:t>Eropa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dari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kekuatan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mereka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dirty="0" err="1">
                <a:solidFill>
                  <a:srgbClr val="FF0000"/>
                </a:solidFill>
              </a:rPr>
              <a:t>kekuasaan</a:t>
            </a:r>
            <a:r>
              <a:rPr lang="en-US" dirty="0">
                <a:solidFill>
                  <a:srgbClr val="FF0000"/>
                </a:solidFill>
              </a:rPr>
              <a:t>) yang </a:t>
            </a:r>
            <a:r>
              <a:rPr lang="en-US" dirty="0" err="1">
                <a:solidFill>
                  <a:srgbClr val="FF0000"/>
                </a:solidFill>
              </a:rPr>
              <a:t>tak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tertahankan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Saya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khawatir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berlebihan</a:t>
            </a:r>
            <a:r>
              <a:rPr lang="en-US" dirty="0"/>
              <a:t> yang </a:t>
            </a:r>
            <a:r>
              <a:rPr lang="en-US" dirty="0" err="1"/>
              <a:t>memerintah</a:t>
            </a:r>
            <a:r>
              <a:rPr lang="en-US" dirty="0"/>
              <a:t> di negara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khawatir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jaminan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tidak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memadai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ditemukan</a:t>
            </a:r>
            <a:r>
              <a:rPr lang="en-US" dirty="0">
                <a:solidFill>
                  <a:srgbClr val="FF0000"/>
                </a:solidFill>
              </a:rPr>
              <a:t> di sana </a:t>
            </a:r>
            <a:r>
              <a:rPr lang="en-US" dirty="0" err="1">
                <a:solidFill>
                  <a:srgbClr val="FF0000"/>
                </a:solidFill>
              </a:rPr>
              <a:t>untuk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melawan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kekuasaan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Tocqueville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dirugikan</a:t>
            </a:r>
            <a:r>
              <a:rPr lang="en-US" dirty="0"/>
              <a:t> di Amerika </a:t>
            </a:r>
            <a:r>
              <a:rPr lang="en-US" dirty="0" err="1"/>
              <a:t>Serikat</a:t>
            </a:r>
            <a:r>
              <a:rPr lang="en-US" dirty="0"/>
              <a:t>, </a:t>
            </a:r>
            <a:r>
              <a:rPr lang="en-US" dirty="0" err="1"/>
              <a:t>mayoritas</a:t>
            </a:r>
            <a:r>
              <a:rPr lang="en-US" dirty="0"/>
              <a:t> </a:t>
            </a:r>
            <a:r>
              <a:rPr lang="en-US" dirty="0" err="1"/>
              <a:t>mengontrol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badan </a:t>
            </a:r>
            <a:r>
              <a:rPr lang="en-US" dirty="0" err="1"/>
              <a:t>legislatif</a:t>
            </a:r>
            <a:r>
              <a:rPr lang="en-US" dirty="0"/>
              <a:t>,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,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dan </a:t>
            </a:r>
            <a:r>
              <a:rPr lang="en-US" dirty="0" err="1"/>
              <a:t>juri</a:t>
            </a:r>
            <a:r>
              <a:rPr lang="en-US" dirty="0"/>
              <a:t>. </a:t>
            </a:r>
            <a:r>
              <a:rPr lang="en-US" dirty="0" err="1"/>
              <a:t>Bahkan</a:t>
            </a:r>
            <a:r>
              <a:rPr lang="en-US" dirty="0"/>
              <a:t> di </a:t>
            </a:r>
            <a:r>
              <a:rPr lang="en-US" dirty="0" err="1"/>
              <a:t>beberapa</a:t>
            </a:r>
            <a:r>
              <a:rPr lang="en-US" dirty="0"/>
              <a:t> negara </a:t>
            </a:r>
            <a:r>
              <a:rPr lang="en-US" dirty="0" err="1"/>
              <a:t>bagian</a:t>
            </a:r>
            <a:r>
              <a:rPr lang="en-US" dirty="0"/>
              <a:t>, hakim </a:t>
            </a:r>
            <a:r>
              <a:rPr lang="en-US" dirty="0" err="1"/>
              <a:t>dipilih</a:t>
            </a:r>
            <a:r>
              <a:rPr lang="en-US" dirty="0"/>
              <a:t> oleh </a:t>
            </a:r>
            <a:r>
              <a:rPr lang="en-US" dirty="0" err="1"/>
              <a:t>mayoritas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8093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EF6A7-C94B-A34D-9380-2B3E7DFA3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Cita-</a:t>
            </a:r>
            <a:r>
              <a:rPr lang="en-US" dirty="0" err="1"/>
              <a:t>cita</a:t>
            </a:r>
            <a:r>
              <a:rPr lang="en-US" dirty="0"/>
              <a:t> dan </a:t>
            </a:r>
            <a:r>
              <a:rPr lang="en-US" dirty="0" err="1"/>
              <a:t>tantangan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F5968-D881-B483-110E-AE710EE68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Demokrasi</a:t>
            </a:r>
            <a:r>
              <a:rPr lang="en-US" dirty="0"/>
              <a:t> pada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memerintah</a:t>
            </a:r>
            <a:r>
              <a:rPr lang="en-US" dirty="0"/>
              <a:t> dan </a:t>
            </a:r>
            <a:r>
              <a:rPr lang="en-US" dirty="0" err="1"/>
              <a:t>diperintah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bergantian</a:t>
            </a:r>
            <a:r>
              <a:rPr lang="en-US" dirty="0"/>
              <a:t> </a:t>
            </a:r>
            <a:r>
              <a:rPr lang="en-US" dirty="0" err="1"/>
              <a:t>alih-alih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sama</a:t>
            </a:r>
            <a:endParaRPr lang="en-US" dirty="0"/>
          </a:p>
          <a:p>
            <a:r>
              <a:rPr lang="en-US" dirty="0" err="1"/>
              <a:t>Praktiknya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‘</a:t>
            </a:r>
            <a:r>
              <a:rPr lang="en-US" dirty="0" err="1"/>
              <a:t>beragam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’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faksi</a:t>
            </a:r>
            <a:r>
              <a:rPr lang="en-US" dirty="0"/>
              <a:t>, yang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pahami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negara,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berjumlah</a:t>
            </a:r>
            <a:r>
              <a:rPr lang="en-US" dirty="0"/>
              <a:t> </a:t>
            </a:r>
            <a:r>
              <a:rPr lang="en-US" dirty="0" err="1"/>
              <a:t>mayoritas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minoritas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, yang </a:t>
            </a:r>
            <a:r>
              <a:rPr lang="en-US" dirty="0" err="1"/>
              <a:t>bersatu</a:t>
            </a:r>
            <a:r>
              <a:rPr lang="en-US" dirty="0"/>
              <a:t> dan </a:t>
            </a:r>
            <a:r>
              <a:rPr lang="en-US" dirty="0" err="1"/>
              <a:t>digerakkan</a:t>
            </a:r>
            <a:r>
              <a:rPr lang="en-US" dirty="0"/>
              <a:t> oleh </a:t>
            </a:r>
            <a:r>
              <a:rPr lang="en-US" dirty="0" err="1"/>
              <a:t>dorongan</a:t>
            </a:r>
            <a:r>
              <a:rPr lang="en-US" dirty="0"/>
              <a:t> </a:t>
            </a:r>
            <a:r>
              <a:rPr lang="en-US" dirty="0" err="1"/>
              <a:t>hasrat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, yang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negara lain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permanen</a:t>
            </a:r>
            <a:r>
              <a:rPr lang="en-US" dirty="0"/>
              <a:t> dan </a:t>
            </a:r>
            <a:r>
              <a:rPr lang="en-US" dirty="0" err="1"/>
              <a:t>agregat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Madison, </a:t>
            </a:r>
            <a:r>
              <a:rPr lang="en-US" dirty="0" err="1"/>
              <a:t>Federalis</a:t>
            </a:r>
            <a:r>
              <a:rPr lang="en-US" dirty="0"/>
              <a:t> #10.</a:t>
            </a:r>
          </a:p>
          <a:p>
            <a:pPr marL="0" indent="0">
              <a:buNone/>
            </a:pPr>
            <a:r>
              <a:rPr lang="en-US" dirty="0" err="1"/>
              <a:t>Bisakah</a:t>
            </a:r>
            <a:r>
              <a:rPr lang="en-US" dirty="0"/>
              <a:t> </a:t>
            </a:r>
            <a:r>
              <a:rPr lang="en-US" dirty="0" err="1"/>
              <a:t>menghilangkan</a:t>
            </a:r>
            <a:r>
              <a:rPr lang="en-US" dirty="0"/>
              <a:t> </a:t>
            </a:r>
            <a:r>
              <a:rPr lang="en-US" dirty="0" err="1"/>
              <a:t>faksi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6801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B1251-AAAE-41B3-26E7-5BB59DE9F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DFE4E-2EB8-C861-9A2E-D64F75890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tersembunyi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faksi</a:t>
            </a:r>
            <a:r>
              <a:rPr lang="en-US" dirty="0"/>
              <a:t> — </a:t>
            </a:r>
            <a:r>
              <a:rPr lang="en-US" dirty="0" err="1"/>
              <a:t>tersebar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; dan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di mana-mana </a:t>
            </a:r>
            <a:r>
              <a:rPr lang="en-US" dirty="0" err="1"/>
              <a:t>dibawa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,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agama,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dan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poin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spekulasi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; </a:t>
            </a:r>
            <a:r>
              <a:rPr lang="en-US" dirty="0" err="1"/>
              <a:t>keterikatan</a:t>
            </a:r>
            <a:r>
              <a:rPr lang="en-US" dirty="0"/>
              <a:t> pada </a:t>
            </a:r>
            <a:r>
              <a:rPr lang="en-US" dirty="0" err="1"/>
              <a:t>pemimpin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yang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ambisius</a:t>
            </a:r>
            <a:r>
              <a:rPr lang="en-US" dirty="0"/>
              <a:t> </a:t>
            </a:r>
            <a:r>
              <a:rPr lang="en-US" dirty="0" err="1"/>
              <a:t>bersaing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keunggulan</a:t>
            </a:r>
            <a:r>
              <a:rPr lang="en-US" dirty="0"/>
              <a:t> dan </a:t>
            </a:r>
            <a:r>
              <a:rPr lang="en-US" dirty="0" err="1"/>
              <a:t>kekuasaan</a:t>
            </a:r>
            <a:r>
              <a:rPr lang="en-US" dirty="0"/>
              <a:t>; </a:t>
            </a:r>
            <a:r>
              <a:rPr lang="en-US" dirty="0" err="1"/>
              <a:t>atau</a:t>
            </a:r>
            <a:r>
              <a:rPr lang="en-US" dirty="0"/>
              <a:t> pada orang-orang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deskripsi</a:t>
            </a:r>
            <a:r>
              <a:rPr lang="en-US" dirty="0"/>
              <a:t> lain yang </a:t>
            </a:r>
            <a:r>
              <a:rPr lang="en-US" dirty="0" err="1"/>
              <a:t>nasibnya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nafsu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pada </a:t>
            </a:r>
            <a:r>
              <a:rPr lang="en-US" dirty="0" err="1"/>
              <a:t>gilirannya</a:t>
            </a:r>
            <a:r>
              <a:rPr lang="en-US" dirty="0"/>
              <a:t>,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, </a:t>
            </a:r>
            <a:r>
              <a:rPr lang="en-US" dirty="0" err="1"/>
              <a:t>mengobarkan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permusuhan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, dan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dan </a:t>
            </a:r>
            <a:r>
              <a:rPr lang="en-US" dirty="0" err="1"/>
              <a:t>menindas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lain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demi </a:t>
            </a:r>
            <a:r>
              <a:rPr lang="en-US" dirty="0" err="1"/>
              <a:t>kebaikan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permusuhan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di mana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substansial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, </a:t>
            </a:r>
            <a:r>
              <a:rPr lang="en-US" dirty="0" err="1"/>
              <a:t>perbedaan</a:t>
            </a:r>
            <a:r>
              <a:rPr lang="en-US" dirty="0"/>
              <a:t> yang paling </a:t>
            </a:r>
            <a:r>
              <a:rPr lang="en-US" dirty="0" err="1"/>
              <a:t>sepele</a:t>
            </a:r>
            <a:r>
              <a:rPr lang="en-US" dirty="0"/>
              <a:t> dan </a:t>
            </a:r>
            <a:r>
              <a:rPr lang="en-US" dirty="0" err="1"/>
              <a:t>aneh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menyulut</a:t>
            </a:r>
            <a:r>
              <a:rPr lang="en-US" dirty="0"/>
              <a:t> </a:t>
            </a:r>
            <a:r>
              <a:rPr lang="en-US" dirty="0" err="1"/>
              <a:t>gairah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ramah</a:t>
            </a:r>
            <a:r>
              <a:rPr lang="en-US" dirty="0"/>
              <a:t> dan </a:t>
            </a:r>
            <a:r>
              <a:rPr lang="en-US" dirty="0" err="1"/>
              <a:t>memicu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paling </a:t>
            </a:r>
            <a:r>
              <a:rPr lang="en-US" dirty="0" err="1"/>
              <a:t>keras</a:t>
            </a:r>
            <a:r>
              <a:rPr lang="en-US" dirty="0"/>
              <a:t>. Tetapi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faksi</a:t>
            </a:r>
            <a:r>
              <a:rPr lang="en-US" dirty="0"/>
              <a:t> yang paling </a:t>
            </a:r>
            <a:r>
              <a:rPr lang="en-US" dirty="0" err="1"/>
              <a:t>umum</a:t>
            </a:r>
            <a:r>
              <a:rPr lang="en-US" dirty="0"/>
              <a:t> dan </a:t>
            </a:r>
            <a:r>
              <a:rPr lang="en-US" dirty="0" err="1"/>
              <a:t>tahan</a:t>
            </a:r>
            <a:r>
              <a:rPr lang="en-US" dirty="0"/>
              <a:t> lama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properti</a:t>
            </a:r>
            <a:r>
              <a:rPr lang="en-US" dirty="0"/>
              <a:t> yang </a:t>
            </a:r>
            <a:r>
              <a:rPr lang="en-US" dirty="0" err="1"/>
              <a:t>beragam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setara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dan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properti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kreditur</a:t>
            </a:r>
            <a:r>
              <a:rPr lang="en-US" dirty="0"/>
              <a:t>, dan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debitur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diskriminasi</a:t>
            </a:r>
            <a:r>
              <a:rPr lang="en-US" dirty="0"/>
              <a:t> yang </a:t>
            </a:r>
            <a:r>
              <a:rPr lang="en-US" dirty="0" err="1"/>
              <a:t>serupa</a:t>
            </a:r>
            <a:r>
              <a:rPr lang="en-US" dirty="0"/>
              <a:t>.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,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,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, </a:t>
            </a:r>
            <a:r>
              <a:rPr lang="en-US" dirty="0" err="1"/>
              <a:t>kepentingan</a:t>
            </a:r>
            <a:r>
              <a:rPr lang="en-US" dirty="0"/>
              <a:t> uang,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niscaya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negara-negara </a:t>
            </a:r>
            <a:r>
              <a:rPr lang="en-US" dirty="0" err="1"/>
              <a:t>beradab</a:t>
            </a:r>
            <a:r>
              <a:rPr lang="en-US" dirty="0"/>
              <a:t>, dan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kelas-kelas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, </a:t>
            </a:r>
            <a:r>
              <a:rPr lang="en-US" dirty="0" err="1"/>
              <a:t>digerakkan</a:t>
            </a:r>
            <a:r>
              <a:rPr lang="en-US" dirty="0"/>
              <a:t> oleh </a:t>
            </a:r>
            <a:r>
              <a:rPr lang="en-US" dirty="0" err="1"/>
              <a:t>sentimen</a:t>
            </a:r>
            <a:r>
              <a:rPr lang="en-US" dirty="0"/>
              <a:t> dan </a:t>
            </a:r>
            <a:r>
              <a:rPr lang="en-US" dirty="0" err="1"/>
              <a:t>pandangan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yang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legislasi</a:t>
            </a:r>
            <a:r>
              <a:rPr lang="en-US" dirty="0"/>
              <a:t> modern, dan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dan </a:t>
            </a:r>
            <a:r>
              <a:rPr lang="en-US" dirty="0" err="1"/>
              <a:t>faksi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dan </a:t>
            </a:r>
            <a:r>
              <a:rPr lang="en-US" dirty="0" err="1"/>
              <a:t>biasa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6642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A3D43-5CFF-E0B0-50D9-3B0B05547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1CD41-D8F9-B28C-D1D9-8D2B9E3EA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faksi</a:t>
            </a:r>
            <a:r>
              <a:rPr lang="en-US" dirty="0"/>
              <a:t> (</a:t>
            </a:r>
            <a:r>
              <a:rPr lang="en-US" dirty="0" err="1"/>
              <a:t>beragam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) </a:t>
            </a:r>
            <a:r>
              <a:rPr lang="en-US" dirty="0" err="1"/>
              <a:t>dalam</a:t>
            </a:r>
            <a:r>
              <a:rPr lang="en-US" dirty="0"/>
              <a:t> negara </a:t>
            </a:r>
            <a:r>
              <a:rPr lang="en-US" dirty="0" err="1"/>
              <a:t>demokrasi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falsafah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(Pancasila)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keberagaman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103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39F99-EF2A-5E5D-431E-983E7A31A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6874" y="5533"/>
            <a:ext cx="8018124" cy="703387"/>
          </a:xfrm>
        </p:spPr>
        <p:txBody>
          <a:bodyPr>
            <a:normAutofit/>
          </a:bodyPr>
          <a:lstStyle/>
          <a:p>
            <a:r>
              <a:rPr lang="en-US" sz="3200" dirty="0"/>
              <a:t>Timeline </a:t>
            </a:r>
            <a:r>
              <a:rPr lang="en-US" sz="3200" dirty="0" err="1"/>
              <a:t>Demokrasi</a:t>
            </a:r>
            <a:r>
              <a:rPr lang="en-US" sz="3200" dirty="0"/>
              <a:t> di Indonesia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C2190B-C7DA-F5B2-B198-594EF4266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581" y="544536"/>
            <a:ext cx="11856378" cy="4902967"/>
          </a:xfrm>
        </p:spPr>
        <p:txBody>
          <a:bodyPr numCol="3">
            <a:noAutofit/>
          </a:bodyPr>
          <a:lstStyle/>
          <a:p>
            <a:pPr marL="0" indent="0">
              <a:buNone/>
            </a:pPr>
            <a:r>
              <a:rPr lang="en-US" sz="1400" dirty="0"/>
              <a:t>[1980–1997]  ERA OTORITER ORDE BARU</a:t>
            </a:r>
          </a:p>
          <a:p>
            <a:pPr marL="0" indent="0">
              <a:buNone/>
            </a:pPr>
            <a:r>
              <a:rPr lang="en-US" sz="1400" dirty="0"/>
              <a:t> - </a:t>
            </a:r>
            <a:r>
              <a:rPr lang="en-US" sz="1400" dirty="0" err="1"/>
              <a:t>Kontrol</a:t>
            </a:r>
            <a:r>
              <a:rPr lang="en-US" sz="1400" dirty="0"/>
              <a:t> </a:t>
            </a:r>
            <a:r>
              <a:rPr lang="en-US" sz="1400" dirty="0" err="1"/>
              <a:t>ketat</a:t>
            </a:r>
            <a:r>
              <a:rPr lang="en-US" sz="1400" dirty="0"/>
              <a:t> </a:t>
            </a:r>
            <a:r>
              <a:rPr lang="en-US" sz="1400" dirty="0" err="1"/>
              <a:t>terhadap</a:t>
            </a:r>
            <a:r>
              <a:rPr lang="en-US" sz="1400" dirty="0"/>
              <a:t> </a:t>
            </a:r>
            <a:r>
              <a:rPr lang="en-US" sz="1400" dirty="0" err="1"/>
              <a:t>politik</a:t>
            </a:r>
            <a:r>
              <a:rPr lang="en-US" sz="1400" dirty="0"/>
              <a:t>, media, dan </a:t>
            </a:r>
            <a:r>
              <a:rPr lang="en-US" sz="1400" dirty="0" err="1"/>
              <a:t>masyarakat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/>
              <a:t> - </a:t>
            </a:r>
            <a:r>
              <a:rPr lang="en-US" sz="1400" dirty="0" err="1"/>
              <a:t>Oposisi</a:t>
            </a:r>
            <a:r>
              <a:rPr lang="en-US" sz="1400" dirty="0"/>
              <a:t> </a:t>
            </a:r>
            <a:r>
              <a:rPr lang="en-US" sz="1400" dirty="0" err="1"/>
              <a:t>ditekan</a:t>
            </a:r>
            <a:r>
              <a:rPr lang="en-US" sz="1400" dirty="0"/>
              <a:t>; </a:t>
            </a:r>
            <a:r>
              <a:rPr lang="en-US" sz="1400" dirty="0" err="1"/>
              <a:t>militer</a:t>
            </a:r>
            <a:r>
              <a:rPr lang="en-US" sz="1400" dirty="0"/>
              <a:t> </a:t>
            </a:r>
            <a:r>
              <a:rPr lang="en-US" sz="1400" dirty="0" err="1"/>
              <a:t>menjalankan</a:t>
            </a:r>
            <a:r>
              <a:rPr lang="en-US" sz="1400" dirty="0"/>
              <a:t> </a:t>
            </a:r>
            <a:r>
              <a:rPr lang="en-US" sz="1400" dirty="0" err="1"/>
              <a:t>dwi-fungsi</a:t>
            </a:r>
            <a:r>
              <a:rPr lang="en-US" sz="1400" dirty="0"/>
              <a:t> ABRI.</a:t>
            </a:r>
          </a:p>
          <a:p>
            <a:pPr marL="0" indent="0">
              <a:buNone/>
            </a:pPr>
            <a:r>
              <a:rPr lang="en-US" sz="1400" dirty="0"/>
              <a:t> - </a:t>
            </a:r>
            <a:r>
              <a:rPr lang="en-US" sz="1400" dirty="0" err="1"/>
              <a:t>Krisis</a:t>
            </a:r>
            <a:r>
              <a:rPr lang="en-US" sz="1400" dirty="0"/>
              <a:t> </a:t>
            </a:r>
            <a:r>
              <a:rPr lang="en-US" sz="1400" dirty="0" err="1"/>
              <a:t>ekonomi</a:t>
            </a:r>
            <a:r>
              <a:rPr lang="en-US" sz="1400" dirty="0"/>
              <a:t> Asia 1997 </a:t>
            </a:r>
            <a:r>
              <a:rPr lang="en-US" sz="1400" dirty="0" err="1"/>
              <a:t>mengguncang</a:t>
            </a:r>
            <a:r>
              <a:rPr lang="en-US" sz="1400" dirty="0"/>
              <a:t> </a:t>
            </a:r>
            <a:r>
              <a:rPr lang="en-US" sz="1400" dirty="0" err="1"/>
              <a:t>legitimasi</a:t>
            </a:r>
            <a:r>
              <a:rPr lang="en-US" sz="1400" dirty="0"/>
              <a:t> </a:t>
            </a:r>
            <a:r>
              <a:rPr lang="en-US" sz="1400" dirty="0" err="1"/>
              <a:t>rezim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[1998]  TITIK BALIK REFORMASI</a:t>
            </a:r>
          </a:p>
          <a:p>
            <a:pPr marL="0" indent="0">
              <a:buNone/>
            </a:pPr>
            <a:r>
              <a:rPr lang="en-US" sz="1400" dirty="0"/>
              <a:t> - 12 Mei: </a:t>
            </a:r>
            <a:r>
              <a:rPr lang="en-US" sz="1400" dirty="0" err="1"/>
              <a:t>Tragedi</a:t>
            </a:r>
            <a:r>
              <a:rPr lang="en-US" sz="1400" dirty="0"/>
              <a:t> </a:t>
            </a:r>
            <a:r>
              <a:rPr lang="en-US" sz="1400" dirty="0" err="1"/>
              <a:t>Trisakti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/>
              <a:t> - 13–15 Mei: </a:t>
            </a:r>
            <a:r>
              <a:rPr lang="en-US" sz="1400" dirty="0" err="1"/>
              <a:t>Kerusuhan</a:t>
            </a:r>
            <a:r>
              <a:rPr lang="en-US" sz="1400" dirty="0"/>
              <a:t> Mei.</a:t>
            </a:r>
          </a:p>
          <a:p>
            <a:pPr marL="0" indent="0">
              <a:buNone/>
            </a:pPr>
            <a:r>
              <a:rPr lang="en-US" sz="1400" dirty="0"/>
              <a:t> - 21 Mei: </a:t>
            </a:r>
            <a:r>
              <a:rPr lang="en-US" sz="1400" dirty="0" err="1"/>
              <a:t>Soeharto</a:t>
            </a:r>
            <a:r>
              <a:rPr lang="en-US" sz="1400" dirty="0"/>
              <a:t> </a:t>
            </a:r>
            <a:r>
              <a:rPr lang="en-US" sz="1400" dirty="0" err="1"/>
              <a:t>mundur</a:t>
            </a:r>
            <a:r>
              <a:rPr lang="en-US" sz="1400" dirty="0"/>
              <a:t> → </a:t>
            </a:r>
            <a:r>
              <a:rPr lang="en-US" sz="1400" dirty="0" err="1"/>
              <a:t>awal</a:t>
            </a:r>
            <a:r>
              <a:rPr lang="en-US" sz="1400" dirty="0"/>
              <a:t> TRANSISI DEMOKRASI.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[1998–1999]  LIBERALISASI POLITIK (ERA HABIBIE)</a:t>
            </a:r>
          </a:p>
          <a:p>
            <a:pPr marL="0" indent="0">
              <a:buNone/>
            </a:pPr>
            <a:r>
              <a:rPr lang="en-US" sz="1400" dirty="0"/>
              <a:t> - </a:t>
            </a:r>
            <a:r>
              <a:rPr lang="en-US" sz="1400" dirty="0" err="1"/>
              <a:t>Pembebasan</a:t>
            </a:r>
            <a:r>
              <a:rPr lang="en-US" sz="1400" dirty="0"/>
              <a:t> </a:t>
            </a:r>
            <a:r>
              <a:rPr lang="en-US" sz="1400" dirty="0" err="1"/>
              <a:t>tahanan</a:t>
            </a:r>
            <a:r>
              <a:rPr lang="en-US" sz="1400" dirty="0"/>
              <a:t> </a:t>
            </a:r>
            <a:r>
              <a:rPr lang="en-US" sz="1400" dirty="0" err="1"/>
              <a:t>politik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/>
              <a:t> - </a:t>
            </a:r>
            <a:r>
              <a:rPr lang="en-US" sz="1400" dirty="0" err="1"/>
              <a:t>Kebebasan</a:t>
            </a:r>
            <a:r>
              <a:rPr lang="en-US" sz="1400" dirty="0"/>
              <a:t> pers dan reformasi </a:t>
            </a:r>
            <a:r>
              <a:rPr lang="en-US" sz="1400" dirty="0" err="1"/>
              <a:t>politik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/>
              <a:t> - Lahir 48 </a:t>
            </a:r>
            <a:r>
              <a:rPr lang="en-US" sz="1400" dirty="0" err="1"/>
              <a:t>partai</a:t>
            </a:r>
            <a:r>
              <a:rPr lang="en-US" sz="1400" dirty="0"/>
              <a:t> </a:t>
            </a:r>
            <a:r>
              <a:rPr lang="en-US" sz="1400" dirty="0" err="1"/>
              <a:t>politik</a:t>
            </a:r>
            <a:r>
              <a:rPr lang="en-US" sz="1400" dirty="0"/>
              <a:t> </a:t>
            </a:r>
            <a:r>
              <a:rPr lang="en-US" sz="1400" dirty="0" err="1"/>
              <a:t>baru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/>
              <a:t> - </a:t>
            </a:r>
            <a:r>
              <a:rPr lang="en-US" sz="1400" dirty="0" err="1"/>
              <a:t>Pemilu</a:t>
            </a:r>
            <a:r>
              <a:rPr lang="en-US" sz="1400" dirty="0"/>
              <a:t> 1999: </a:t>
            </a:r>
            <a:r>
              <a:rPr lang="en-US" sz="1400" dirty="0" err="1"/>
              <a:t>Pemilu</a:t>
            </a:r>
            <a:r>
              <a:rPr lang="en-US" sz="1400" dirty="0"/>
              <a:t> </a:t>
            </a:r>
            <a:r>
              <a:rPr lang="en-US" sz="1400" dirty="0" err="1"/>
              <a:t>demokratis</a:t>
            </a:r>
            <a:r>
              <a:rPr lang="en-US" sz="1400" dirty="0"/>
              <a:t> </a:t>
            </a:r>
            <a:r>
              <a:rPr lang="en-US" sz="1400" dirty="0" err="1"/>
              <a:t>pertama</a:t>
            </a:r>
            <a:r>
              <a:rPr lang="en-US" sz="1400" dirty="0"/>
              <a:t> </a:t>
            </a:r>
            <a:r>
              <a:rPr lang="en-US" sz="1400" dirty="0" err="1"/>
              <a:t>pasca</a:t>
            </a:r>
            <a:r>
              <a:rPr lang="en-US" sz="1400" dirty="0"/>
              <a:t>-Orba.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[1999–2004]  KONSOLIDASI AWAL</a:t>
            </a:r>
          </a:p>
          <a:p>
            <a:pPr marL="0" indent="0">
              <a:buNone/>
            </a:pPr>
            <a:r>
              <a:rPr lang="en-US" sz="1400" dirty="0"/>
              <a:t> - 1999: Gus Dur </a:t>
            </a:r>
            <a:r>
              <a:rPr lang="en-US" sz="1400" dirty="0" err="1"/>
              <a:t>terpilih</a:t>
            </a:r>
            <a:r>
              <a:rPr lang="en-US" sz="1400" dirty="0"/>
              <a:t> oleh MPR.</a:t>
            </a:r>
          </a:p>
          <a:p>
            <a:pPr marL="0" indent="0">
              <a:buNone/>
            </a:pPr>
            <a:r>
              <a:rPr lang="en-US" sz="1400" dirty="0"/>
              <a:t> - 2001: Gus Dur </a:t>
            </a:r>
            <a:r>
              <a:rPr lang="en-US" sz="1400" dirty="0" err="1"/>
              <a:t>diganti</a:t>
            </a:r>
            <a:r>
              <a:rPr lang="en-US" sz="1400" dirty="0"/>
              <a:t> Megawati </a:t>
            </a:r>
            <a:r>
              <a:rPr lang="en-US" sz="1400" dirty="0" err="1"/>
              <a:t>melalui</a:t>
            </a:r>
            <a:r>
              <a:rPr lang="en-US" sz="1400" dirty="0"/>
              <a:t> </a:t>
            </a:r>
            <a:r>
              <a:rPr lang="en-US" sz="1400" dirty="0" err="1"/>
              <a:t>mekanisme</a:t>
            </a:r>
            <a:r>
              <a:rPr lang="en-US" sz="1400" dirty="0"/>
              <a:t> </a:t>
            </a:r>
            <a:r>
              <a:rPr lang="en-US" sz="1400" dirty="0" err="1"/>
              <a:t>konstitusional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/>
              <a:t> - 2002: </a:t>
            </a:r>
            <a:r>
              <a:rPr lang="en-US" sz="1400" dirty="0" err="1"/>
              <a:t>Amandemen</a:t>
            </a:r>
            <a:r>
              <a:rPr lang="en-US" sz="1400" dirty="0"/>
              <a:t> UUD 1945 </a:t>
            </a:r>
            <a:r>
              <a:rPr lang="en-US" sz="1400" dirty="0" err="1"/>
              <a:t>selesai</a:t>
            </a:r>
            <a:r>
              <a:rPr lang="en-US" sz="1400" dirty="0"/>
              <a:t>:</a:t>
            </a:r>
          </a:p>
          <a:p>
            <a:pPr marL="0" indent="0">
              <a:buNone/>
            </a:pPr>
            <a:r>
              <a:rPr lang="en-US" sz="1400" dirty="0"/>
              <a:t>       * </a:t>
            </a:r>
            <a:r>
              <a:rPr lang="en-US" sz="1400" dirty="0" err="1"/>
              <a:t>Pemilu</a:t>
            </a:r>
            <a:r>
              <a:rPr lang="en-US" sz="1400" dirty="0"/>
              <a:t> </a:t>
            </a:r>
            <a:r>
              <a:rPr lang="en-US" sz="1400" dirty="0" err="1"/>
              <a:t>presiden</a:t>
            </a:r>
            <a:r>
              <a:rPr lang="en-US" sz="1400" dirty="0"/>
              <a:t> </a:t>
            </a:r>
            <a:r>
              <a:rPr lang="en-US" sz="1400" dirty="0" err="1"/>
              <a:t>langsung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      * </a:t>
            </a:r>
            <a:r>
              <a:rPr lang="en-US" sz="1400" dirty="0" err="1"/>
              <a:t>Pembentukan</a:t>
            </a:r>
            <a:r>
              <a:rPr lang="en-US" sz="1400" dirty="0"/>
              <a:t> DPD dan MK</a:t>
            </a:r>
          </a:p>
          <a:p>
            <a:pPr marL="0" indent="0">
              <a:buNone/>
            </a:pPr>
            <a:r>
              <a:rPr lang="en-US" sz="1400" dirty="0"/>
              <a:t>       * </a:t>
            </a:r>
            <a:r>
              <a:rPr lang="en-US" sz="1400" dirty="0" err="1"/>
              <a:t>Pembatasan</a:t>
            </a:r>
            <a:r>
              <a:rPr lang="en-US" sz="1400" dirty="0"/>
              <a:t> masa </a:t>
            </a:r>
            <a:r>
              <a:rPr lang="en-US" sz="1400" dirty="0" err="1"/>
              <a:t>jabatan</a:t>
            </a:r>
            <a:r>
              <a:rPr lang="en-US" sz="1400" dirty="0"/>
              <a:t> </a:t>
            </a:r>
            <a:r>
              <a:rPr lang="en-US" sz="1400" dirty="0" err="1"/>
              <a:t>presiden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- 2004: </a:t>
            </a:r>
            <a:r>
              <a:rPr lang="en-US" sz="1400" dirty="0" err="1"/>
              <a:t>Pemilu</a:t>
            </a:r>
            <a:r>
              <a:rPr lang="en-US" sz="1400" dirty="0"/>
              <a:t> </a:t>
            </a:r>
            <a:r>
              <a:rPr lang="en-US" sz="1400" dirty="0" err="1"/>
              <a:t>langsung</a:t>
            </a:r>
            <a:r>
              <a:rPr lang="en-US" sz="1400" dirty="0"/>
              <a:t> </a:t>
            </a:r>
            <a:r>
              <a:rPr lang="en-US" sz="1400" dirty="0" err="1"/>
              <a:t>pertama</a:t>
            </a:r>
            <a:r>
              <a:rPr lang="en-US" sz="1400" dirty="0"/>
              <a:t> → SBY </a:t>
            </a:r>
            <a:r>
              <a:rPr lang="en-US" sz="1400" dirty="0" err="1"/>
              <a:t>terpilih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[2004–2014]  KONSOLIDASI LANJUTAN (ERA SBY)</a:t>
            </a:r>
          </a:p>
          <a:p>
            <a:pPr marL="0" indent="0">
              <a:buNone/>
            </a:pPr>
            <a:r>
              <a:rPr lang="en-US" sz="1400" dirty="0"/>
              <a:t> - </a:t>
            </a:r>
            <a:r>
              <a:rPr lang="en-US" sz="1400" dirty="0" err="1"/>
              <a:t>Demokrasi</a:t>
            </a:r>
            <a:r>
              <a:rPr lang="en-US" sz="1400" dirty="0"/>
              <a:t> </a:t>
            </a:r>
            <a:r>
              <a:rPr lang="en-US" sz="1400" dirty="0" err="1"/>
              <a:t>stabil</a:t>
            </a:r>
            <a:r>
              <a:rPr lang="en-US" sz="1400" dirty="0"/>
              <a:t> </a:t>
            </a:r>
            <a:r>
              <a:rPr lang="en-US" sz="1400" dirty="0" err="1"/>
              <a:t>secara</a:t>
            </a:r>
            <a:r>
              <a:rPr lang="en-US" sz="1400" dirty="0"/>
              <a:t> </a:t>
            </a:r>
            <a:r>
              <a:rPr lang="en-US" sz="1400" dirty="0" err="1"/>
              <a:t>prosedural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/>
              <a:t> - </a:t>
            </a:r>
            <a:r>
              <a:rPr lang="en-US" sz="1400" dirty="0" err="1"/>
              <a:t>Penguatan</a:t>
            </a:r>
            <a:r>
              <a:rPr lang="en-US" sz="1400" dirty="0"/>
              <a:t> </a:t>
            </a:r>
            <a:r>
              <a:rPr lang="en-US" sz="1400" dirty="0" err="1"/>
              <a:t>lembaga</a:t>
            </a:r>
            <a:r>
              <a:rPr lang="en-US" sz="1400" dirty="0"/>
              <a:t> </a:t>
            </a:r>
            <a:r>
              <a:rPr lang="en-US" sz="1400" dirty="0" err="1"/>
              <a:t>antikorupsi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/>
              <a:t> - </a:t>
            </a:r>
            <a:r>
              <a:rPr lang="en-US" sz="1400" dirty="0" err="1"/>
              <a:t>Tantangan</a:t>
            </a:r>
            <a:r>
              <a:rPr lang="en-US" sz="1400" dirty="0"/>
              <a:t>: </a:t>
            </a:r>
            <a:r>
              <a:rPr lang="en-US" sz="1400" dirty="0" err="1"/>
              <a:t>politik</a:t>
            </a:r>
            <a:r>
              <a:rPr lang="en-US" sz="1400" dirty="0"/>
              <a:t> uang, </a:t>
            </a:r>
            <a:r>
              <a:rPr lang="en-US" sz="1400" dirty="0" err="1"/>
              <a:t>korupsi</a:t>
            </a:r>
            <a:r>
              <a:rPr lang="en-US" sz="1400" dirty="0"/>
              <a:t>, </a:t>
            </a:r>
            <a:r>
              <a:rPr lang="en-US" sz="1400" dirty="0" err="1"/>
              <a:t>kekerasan</a:t>
            </a:r>
            <a:r>
              <a:rPr lang="en-US" sz="1400" dirty="0"/>
              <a:t> </a:t>
            </a:r>
            <a:r>
              <a:rPr lang="en-US" sz="1400" dirty="0" err="1"/>
              <a:t>komunal</a:t>
            </a:r>
            <a:r>
              <a:rPr lang="en-US" sz="1400" dirty="0"/>
              <a:t>, </a:t>
            </a:r>
            <a:r>
              <a:rPr lang="en-US" sz="1400" dirty="0" err="1"/>
              <a:t>oligarki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[2014–2019]  PENDAAMAN DEMOKRASI (ERA JOKOWI I)</a:t>
            </a:r>
          </a:p>
          <a:p>
            <a:pPr marL="0" indent="0">
              <a:buNone/>
            </a:pPr>
            <a:r>
              <a:rPr lang="en-US" sz="1400" dirty="0"/>
              <a:t> - </a:t>
            </a:r>
            <a:r>
              <a:rPr lang="en-US" sz="1400" dirty="0" err="1"/>
              <a:t>Kemenangan</a:t>
            </a:r>
            <a:r>
              <a:rPr lang="en-US" sz="1400" dirty="0"/>
              <a:t> </a:t>
            </a:r>
            <a:r>
              <a:rPr lang="en-US" sz="1400" dirty="0" err="1"/>
              <a:t>figur</a:t>
            </a:r>
            <a:r>
              <a:rPr lang="en-US" sz="1400" dirty="0"/>
              <a:t> non-elite </a:t>
            </a:r>
            <a:r>
              <a:rPr lang="en-US" sz="1400" dirty="0" err="1"/>
              <a:t>pusat</a:t>
            </a:r>
            <a:r>
              <a:rPr lang="en-US" sz="1400" dirty="0"/>
              <a:t> (Jokowi).</a:t>
            </a:r>
          </a:p>
          <a:p>
            <a:pPr marL="0" indent="0">
              <a:buNone/>
            </a:pPr>
            <a:r>
              <a:rPr lang="en-US" sz="1400" dirty="0"/>
              <a:t> - Pola </a:t>
            </a:r>
            <a:r>
              <a:rPr lang="en-US" sz="1400" dirty="0" err="1"/>
              <a:t>demokrasi</a:t>
            </a:r>
            <a:r>
              <a:rPr lang="en-US" sz="1400" dirty="0"/>
              <a:t> </a:t>
            </a:r>
            <a:r>
              <a:rPr lang="en-US" sz="1400" dirty="0" err="1"/>
              <a:t>berubah</a:t>
            </a:r>
            <a:r>
              <a:rPr lang="en-US" sz="1400" dirty="0"/>
              <a:t>:</a:t>
            </a:r>
          </a:p>
          <a:p>
            <a:pPr marL="0" indent="0">
              <a:buNone/>
            </a:pPr>
            <a:r>
              <a:rPr lang="en-US" sz="1400" dirty="0"/>
              <a:t>       * </a:t>
            </a:r>
            <a:r>
              <a:rPr lang="en-US" sz="1400" dirty="0" err="1"/>
              <a:t>Polarisasi</a:t>
            </a:r>
            <a:r>
              <a:rPr lang="en-US" sz="1400" dirty="0"/>
              <a:t> </a:t>
            </a:r>
            <a:r>
              <a:rPr lang="en-US" sz="1400" dirty="0" err="1"/>
              <a:t>politik</a:t>
            </a:r>
            <a:r>
              <a:rPr lang="en-US" sz="1400" dirty="0"/>
              <a:t> </a:t>
            </a:r>
            <a:r>
              <a:rPr lang="en-US" sz="1400" dirty="0" err="1"/>
              <a:t>identitas</a:t>
            </a:r>
            <a:r>
              <a:rPr lang="en-US" sz="1400" dirty="0"/>
              <a:t> </a:t>
            </a:r>
            <a:r>
              <a:rPr lang="en-US" sz="1400" dirty="0" err="1"/>
              <a:t>meningkat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/>
              <a:t>       * UU </a:t>
            </a:r>
            <a:r>
              <a:rPr lang="en-US" sz="1400" dirty="0" err="1"/>
              <a:t>kontroversial</a:t>
            </a:r>
            <a:r>
              <a:rPr lang="en-US" sz="1400" dirty="0"/>
              <a:t>: </a:t>
            </a:r>
            <a:r>
              <a:rPr lang="en-US" sz="1400" dirty="0" err="1"/>
              <a:t>Revisi</a:t>
            </a:r>
            <a:r>
              <a:rPr lang="en-US" sz="1400" dirty="0"/>
              <a:t> UU KPK, UU ITE, UU MD3.</a:t>
            </a:r>
          </a:p>
          <a:p>
            <a:pPr marL="0" indent="0">
              <a:buNone/>
            </a:pPr>
            <a:r>
              <a:rPr lang="en-US" sz="1400" dirty="0"/>
              <a:t> - 2019: </a:t>
            </a:r>
            <a:r>
              <a:rPr lang="en-US" sz="1400" dirty="0" err="1"/>
              <a:t>Pemilu</a:t>
            </a:r>
            <a:r>
              <a:rPr lang="en-US" sz="1400" dirty="0"/>
              <a:t> </a:t>
            </a:r>
            <a:r>
              <a:rPr lang="en-US" sz="1400" dirty="0" err="1"/>
              <a:t>serentak</a:t>
            </a:r>
            <a:r>
              <a:rPr lang="en-US" sz="1400" dirty="0"/>
              <a:t> </a:t>
            </a:r>
            <a:r>
              <a:rPr lang="en-US" sz="1400" dirty="0" err="1"/>
              <a:t>terbesar</a:t>
            </a:r>
            <a:r>
              <a:rPr lang="en-US" sz="1400" dirty="0"/>
              <a:t> dan paling </a:t>
            </a:r>
            <a:r>
              <a:rPr lang="en-US" sz="1400" dirty="0" err="1"/>
              <a:t>kompleks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[2020–2024]  DEMOCRATIC BACKSLIDING</a:t>
            </a:r>
          </a:p>
          <a:p>
            <a:pPr marL="0" indent="0">
              <a:buNone/>
            </a:pPr>
            <a:r>
              <a:rPr lang="en-US" sz="1400" dirty="0"/>
              <a:t> - </a:t>
            </a:r>
            <a:r>
              <a:rPr lang="en-US" sz="1400" dirty="0" err="1"/>
              <a:t>Sentralisasi</a:t>
            </a:r>
            <a:r>
              <a:rPr lang="en-US" sz="1400" dirty="0"/>
              <a:t> </a:t>
            </a:r>
            <a:r>
              <a:rPr lang="en-US" sz="1400" dirty="0" err="1"/>
              <a:t>kekuasaan</a:t>
            </a:r>
            <a:r>
              <a:rPr lang="en-US" sz="1400" dirty="0"/>
              <a:t> </a:t>
            </a:r>
            <a:r>
              <a:rPr lang="en-US" sz="1400" dirty="0" err="1"/>
              <a:t>eksekutif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/>
              <a:t> - </a:t>
            </a:r>
            <a:r>
              <a:rPr lang="en-US" sz="1400" dirty="0" err="1"/>
              <a:t>Pelemahan</a:t>
            </a:r>
            <a:r>
              <a:rPr lang="en-US" sz="1400" dirty="0"/>
              <a:t> </a:t>
            </a:r>
            <a:r>
              <a:rPr lang="en-US" sz="1400" dirty="0" err="1"/>
              <a:t>independensi</a:t>
            </a:r>
            <a:r>
              <a:rPr lang="en-US" sz="1400" dirty="0"/>
              <a:t> KPK.</a:t>
            </a:r>
          </a:p>
          <a:p>
            <a:pPr marL="0" indent="0">
              <a:buNone/>
            </a:pPr>
            <a:r>
              <a:rPr lang="en-US" sz="1400" dirty="0"/>
              <a:t> - Omnibus Law </a:t>
            </a:r>
            <a:r>
              <a:rPr lang="en-US" sz="1400" dirty="0" err="1"/>
              <a:t>dinilai</a:t>
            </a:r>
            <a:r>
              <a:rPr lang="en-US" sz="1400" dirty="0"/>
              <a:t> minim </a:t>
            </a:r>
            <a:r>
              <a:rPr lang="en-US" sz="1400" dirty="0" err="1"/>
              <a:t>partisipasi</a:t>
            </a:r>
            <a:r>
              <a:rPr lang="en-US" sz="1400" dirty="0"/>
              <a:t> </a:t>
            </a:r>
            <a:r>
              <a:rPr lang="en-US" sz="1400" dirty="0" err="1"/>
              <a:t>publik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/>
              <a:t> - </a:t>
            </a:r>
            <a:r>
              <a:rPr lang="en-US" sz="1400" dirty="0" err="1"/>
              <a:t>Kebebasan</a:t>
            </a:r>
            <a:r>
              <a:rPr lang="en-US" sz="1400" dirty="0"/>
              <a:t> </a:t>
            </a:r>
            <a:r>
              <a:rPr lang="en-US" sz="1400" dirty="0" err="1"/>
              <a:t>sipil</a:t>
            </a:r>
            <a:r>
              <a:rPr lang="en-US" sz="1400" dirty="0"/>
              <a:t> dan </a:t>
            </a:r>
            <a:r>
              <a:rPr lang="en-US" sz="1400" dirty="0" err="1"/>
              <a:t>ruang</a:t>
            </a:r>
            <a:r>
              <a:rPr lang="en-US" sz="1400" dirty="0"/>
              <a:t> </a:t>
            </a:r>
            <a:r>
              <a:rPr lang="en-US" sz="1400" dirty="0" err="1"/>
              <a:t>kritik</a:t>
            </a:r>
            <a:r>
              <a:rPr lang="en-US" sz="1400" dirty="0"/>
              <a:t> </a:t>
            </a:r>
            <a:r>
              <a:rPr lang="en-US" sz="1400" dirty="0" err="1"/>
              <a:t>menyempit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/>
              <a:t> - 2024: </a:t>
            </a:r>
            <a:r>
              <a:rPr lang="en-US" sz="1400" dirty="0" err="1"/>
              <a:t>Pemilu</a:t>
            </a:r>
            <a:r>
              <a:rPr lang="en-US" sz="1400" dirty="0"/>
              <a:t> </a:t>
            </a:r>
            <a:r>
              <a:rPr lang="en-US" sz="1400" dirty="0" err="1"/>
              <a:t>kontroversial</a:t>
            </a:r>
            <a:r>
              <a:rPr lang="en-US" sz="1400" dirty="0"/>
              <a:t> → </a:t>
            </a:r>
            <a:r>
              <a:rPr lang="en-US" sz="1400" dirty="0" err="1"/>
              <a:t>isu</a:t>
            </a:r>
            <a:r>
              <a:rPr lang="en-US" sz="1400" dirty="0"/>
              <a:t> fairness &amp; </a:t>
            </a:r>
            <a:r>
              <a:rPr lang="en-US" sz="1400" dirty="0" err="1"/>
              <a:t>nepotisme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[2025 →]  ARAH DEMOKRASI MASA DEPAN</a:t>
            </a:r>
          </a:p>
          <a:p>
            <a:pPr marL="0" indent="0">
              <a:buNone/>
            </a:pPr>
            <a:r>
              <a:rPr lang="en-US" sz="1400" dirty="0"/>
              <a:t> - </a:t>
            </a:r>
            <a:r>
              <a:rPr lang="en-US" sz="1400" dirty="0" err="1"/>
              <a:t>Demokrasi</a:t>
            </a:r>
            <a:r>
              <a:rPr lang="en-US" sz="1400" dirty="0"/>
              <a:t> </a:t>
            </a:r>
            <a:r>
              <a:rPr lang="en-US" sz="1400" dirty="0" err="1"/>
              <a:t>prosedural</a:t>
            </a:r>
            <a:r>
              <a:rPr lang="en-US" sz="1400" dirty="0"/>
              <a:t> </a:t>
            </a:r>
            <a:r>
              <a:rPr lang="en-US" sz="1400" dirty="0" err="1"/>
              <a:t>mapan</a:t>
            </a:r>
            <a:r>
              <a:rPr lang="en-US" sz="1400" dirty="0"/>
              <a:t>, </a:t>
            </a:r>
            <a:r>
              <a:rPr lang="en-US" sz="1400" dirty="0" err="1"/>
              <a:t>namun</a:t>
            </a:r>
            <a:r>
              <a:rPr lang="en-US" sz="1400" dirty="0"/>
              <a:t>:</a:t>
            </a:r>
          </a:p>
          <a:p>
            <a:pPr marL="0" indent="0">
              <a:buNone/>
            </a:pPr>
            <a:r>
              <a:rPr lang="en-US" sz="1400" dirty="0"/>
              <a:t>       * </a:t>
            </a:r>
            <a:r>
              <a:rPr lang="en-US" sz="1400" dirty="0" err="1"/>
              <a:t>Oligarki</a:t>
            </a:r>
            <a:r>
              <a:rPr lang="en-US" sz="1400" dirty="0"/>
              <a:t> </a:t>
            </a:r>
            <a:r>
              <a:rPr lang="en-US" sz="1400" dirty="0" err="1"/>
              <a:t>kuat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      * </a:t>
            </a:r>
            <a:r>
              <a:rPr lang="en-US" sz="1400" dirty="0" err="1"/>
              <a:t>Polarisasi</a:t>
            </a:r>
            <a:r>
              <a:rPr lang="en-US" sz="1400" dirty="0"/>
              <a:t> digital</a:t>
            </a:r>
          </a:p>
          <a:p>
            <a:pPr marL="0" indent="0">
              <a:buNone/>
            </a:pPr>
            <a:r>
              <a:rPr lang="en-US" sz="1400" dirty="0"/>
              <a:t>       * </a:t>
            </a:r>
            <a:r>
              <a:rPr lang="en-US" sz="1400" dirty="0" err="1"/>
              <a:t>Tantangan</a:t>
            </a:r>
            <a:r>
              <a:rPr lang="en-US" sz="1400" dirty="0"/>
              <a:t> </a:t>
            </a:r>
            <a:r>
              <a:rPr lang="en-US" sz="1400" dirty="0" err="1"/>
              <a:t>kebebasan</a:t>
            </a:r>
            <a:r>
              <a:rPr lang="en-US" sz="1400" dirty="0"/>
              <a:t> </a:t>
            </a:r>
            <a:r>
              <a:rPr lang="en-US" sz="1400" dirty="0" err="1"/>
              <a:t>sipil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      * </a:t>
            </a:r>
            <a:r>
              <a:rPr lang="en-US" sz="1400" dirty="0" err="1"/>
              <a:t>Disinformasi</a:t>
            </a:r>
            <a:r>
              <a:rPr lang="en-US" sz="1400" dirty="0"/>
              <a:t> &amp; microtargeting </a:t>
            </a:r>
            <a:r>
              <a:rPr lang="en-US" sz="1400" dirty="0" err="1"/>
              <a:t>politik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- </a:t>
            </a:r>
            <a:r>
              <a:rPr lang="en-US" sz="1400" dirty="0" err="1"/>
              <a:t>Perlu</a:t>
            </a:r>
            <a:r>
              <a:rPr lang="en-US" sz="1400" dirty="0"/>
              <a:t> reformasi </a:t>
            </a:r>
            <a:r>
              <a:rPr lang="en-US" sz="1400" dirty="0" err="1"/>
              <a:t>etika</a:t>
            </a:r>
            <a:r>
              <a:rPr lang="en-US" sz="1400" dirty="0"/>
              <a:t> </a:t>
            </a:r>
            <a:r>
              <a:rPr lang="en-US" sz="1400" dirty="0" err="1"/>
              <a:t>politik</a:t>
            </a:r>
            <a:r>
              <a:rPr lang="en-US" sz="1400" dirty="0"/>
              <a:t> &amp; tata </a:t>
            </a:r>
            <a:r>
              <a:rPr lang="en-US" sz="1400" dirty="0" err="1"/>
              <a:t>kelola</a:t>
            </a:r>
            <a:r>
              <a:rPr lang="en-US" sz="1400" dirty="0"/>
              <a:t> digital.</a:t>
            </a:r>
          </a:p>
        </p:txBody>
      </p:sp>
    </p:spTree>
    <p:extLst>
      <p:ext uri="{BB962C8B-B14F-4D97-AF65-F5344CB8AC3E}">
        <p14:creationId xmlns:p14="http://schemas.microsoft.com/office/powerpoint/2010/main" val="3886265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EC013-9BAE-1B54-C3C7-ABB4B95E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demokratis</a:t>
            </a:r>
            <a:r>
              <a:rPr lang="en-US" dirty="0"/>
              <a:t> di Indonesia (ANUIndonesiaProject, 2019)</a:t>
            </a:r>
          </a:p>
          <a:p>
            <a:pPr marL="0" indent="0">
              <a:buNone/>
            </a:pP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liberalisme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Seperti</a:t>
            </a:r>
            <a:r>
              <a:rPr lang="en-US" dirty="0"/>
              <a:t> di negara-negara Asia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egaliter</a:t>
            </a:r>
            <a:r>
              <a:rPr lang="en-US" dirty="0"/>
              <a:t> yang </a:t>
            </a:r>
            <a:r>
              <a:rPr lang="en-US" dirty="0" err="1"/>
              <a:t>kuat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metodologis</a:t>
            </a:r>
            <a:r>
              <a:rPr lang="en-US" dirty="0"/>
              <a:t> (</a:t>
            </a:r>
            <a:r>
              <a:rPr lang="en-US" dirty="0" err="1"/>
              <a:t>Elektoral</a:t>
            </a:r>
            <a:r>
              <a:rPr lang="en-US" dirty="0"/>
              <a:t>, </a:t>
            </a:r>
            <a:r>
              <a:rPr lang="en-US" dirty="0" err="1"/>
              <a:t>Liberalisme</a:t>
            </a:r>
            <a:r>
              <a:rPr lang="en-US" dirty="0"/>
              <a:t>, </a:t>
            </a:r>
            <a:r>
              <a:rPr lang="en-US" dirty="0" err="1"/>
              <a:t>Deliberatif</a:t>
            </a:r>
            <a:r>
              <a:rPr lang="en-US" dirty="0"/>
              <a:t>, </a:t>
            </a:r>
            <a:r>
              <a:rPr lang="en-US" dirty="0" err="1"/>
              <a:t>Partisipatif</a:t>
            </a:r>
            <a:r>
              <a:rPr lang="en-US" dirty="0"/>
              <a:t>, Egalitarian)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749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02051-4A9D-D1AD-E9D8-A7EBB8D7C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Fenomena</a:t>
            </a:r>
            <a:r>
              <a:rPr lang="en-US" dirty="0"/>
              <a:t> </a:t>
            </a:r>
            <a:r>
              <a:rPr lang="en-US" dirty="0" err="1"/>
              <a:t>Demokrasi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5A4FE-2D9C-E85D-77E1-CD6BD0B34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err="1"/>
              <a:t>Diprakarsai</a:t>
            </a:r>
            <a:r>
              <a:rPr lang="en-US" sz="3200" dirty="0"/>
              <a:t> </a:t>
            </a:r>
            <a:r>
              <a:rPr lang="en-US" sz="3200" dirty="0" err="1"/>
              <a:t>petahanan</a:t>
            </a:r>
            <a:endParaRPr lang="en-US" sz="3200" dirty="0"/>
          </a:p>
          <a:p>
            <a:pPr lvl="1"/>
            <a:r>
              <a:rPr lang="en-US" sz="3200" dirty="0" err="1"/>
              <a:t>Rezim</a:t>
            </a:r>
            <a:r>
              <a:rPr lang="en-US" sz="3200" dirty="0"/>
              <a:t> Politik</a:t>
            </a:r>
          </a:p>
          <a:p>
            <a:pPr lvl="1"/>
            <a:r>
              <a:rPr lang="en-US" sz="3200" dirty="0" err="1"/>
              <a:t>Krisis</a:t>
            </a:r>
            <a:r>
              <a:rPr lang="en-US" sz="3200" dirty="0"/>
              <a:t> </a:t>
            </a:r>
            <a:r>
              <a:rPr lang="en-US" sz="3200" dirty="0" err="1"/>
              <a:t>Legitimasi</a:t>
            </a:r>
            <a:endParaRPr lang="en-US" sz="32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45253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064DD-45D2-4A91-B577-D6E09177D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Demokrasi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909ED-34D3-CD86-57EC-93965C6BD8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etimologis</a:t>
            </a:r>
            <a:r>
              <a:rPr lang="en-US" dirty="0"/>
              <a:t>, </a:t>
            </a:r>
            <a:r>
              <a:rPr lang="en-US" dirty="0" err="1"/>
              <a:t>istilah</a:t>
            </a:r>
            <a:r>
              <a:rPr lang="en-US" dirty="0"/>
              <a:t> "</a:t>
            </a:r>
            <a:r>
              <a:rPr lang="en-US" dirty="0" err="1"/>
              <a:t>demokrasi</a:t>
            </a:r>
            <a:r>
              <a:rPr lang="en-US" dirty="0"/>
              <a:t>"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Yunani </a:t>
            </a:r>
            <a:r>
              <a:rPr lang="en-US" dirty="0" err="1"/>
              <a:t>kuno</a:t>
            </a:r>
            <a:r>
              <a:rPr lang="en-US" dirty="0"/>
              <a:t> dan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dua kata </a:t>
            </a:r>
            <a:r>
              <a:rPr lang="en-US" dirty="0" err="1"/>
              <a:t>utama</a:t>
            </a:r>
            <a:r>
              <a:rPr lang="en-US" dirty="0"/>
              <a:t>: </a:t>
            </a:r>
            <a:r>
              <a:rPr lang="en-US" b="1" dirty="0"/>
              <a:t>demos</a:t>
            </a:r>
            <a:r>
              <a:rPr lang="en-US" dirty="0"/>
              <a:t> dan </a:t>
            </a:r>
            <a:r>
              <a:rPr lang="en-US" b="1" dirty="0" err="1"/>
              <a:t>kratos</a:t>
            </a:r>
            <a:r>
              <a:rPr lang="en-US" dirty="0"/>
              <a:t> (</a:t>
            </a:r>
            <a:r>
              <a:rPr lang="en-US" dirty="0" err="1"/>
              <a:t>atau</a:t>
            </a:r>
            <a:r>
              <a:rPr lang="en-US" dirty="0"/>
              <a:t> </a:t>
            </a:r>
            <a:r>
              <a:rPr lang="en-US" i="1" dirty="0" err="1"/>
              <a:t>kratia</a:t>
            </a:r>
            <a:r>
              <a:rPr lang="en-US" dirty="0"/>
              <a:t>).</a:t>
            </a:r>
            <a:endParaRPr lang="en-US" b="1" dirty="0"/>
          </a:p>
          <a:p>
            <a:r>
              <a:rPr lang="en-US" b="1" dirty="0"/>
              <a:t>Abraham Lincoln:</a:t>
            </a:r>
            <a:r>
              <a:rPr lang="en-US" dirty="0"/>
              <a:t> 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"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rakyat, oleh rakyat, dan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rakyat</a:t>
            </a:r>
            <a:r>
              <a:rPr lang="en-US" dirty="0"/>
              <a:t>" (</a:t>
            </a:r>
            <a:r>
              <a:rPr lang="en-US" i="1" dirty="0"/>
              <a:t>government of the people, by the people, for the people</a:t>
            </a:r>
            <a:r>
              <a:rPr lang="en-US" dirty="0"/>
              <a:t>)</a:t>
            </a:r>
          </a:p>
          <a:p>
            <a:r>
              <a:rPr lang="en-US" dirty="0"/>
              <a:t>Aristoteles </a:t>
            </a:r>
            <a:r>
              <a:rPr lang="en-US" dirty="0" err="1"/>
              <a:t>memandang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rakyat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‘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bergantian</a:t>
            </a:r>
            <a:r>
              <a:rPr lang="en-US" dirty="0"/>
              <a:t>’.</a:t>
            </a:r>
          </a:p>
          <a:p>
            <a:r>
              <a:rPr lang="en-US" b="1" dirty="0"/>
              <a:t>Hans Kelsen </a:t>
            </a: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rakyat dan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rakyat</a:t>
            </a:r>
            <a:r>
              <a:rPr lang="en-US" dirty="0"/>
              <a:t>, di mana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oleh </a:t>
            </a:r>
            <a:r>
              <a:rPr lang="en-US" dirty="0" err="1"/>
              <a:t>mayoritas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minoritas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731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22516-8F27-CBB5-131D-426C435BA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Perjalanan</a:t>
            </a:r>
            <a:r>
              <a:rPr lang="en-US" dirty="0"/>
              <a:t> </a:t>
            </a:r>
            <a:r>
              <a:rPr lang="en-US" dirty="0" err="1"/>
              <a:t>Demokrasi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E27E3-4805-3748-A677-07D90B23C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Gelombang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, </a:t>
            </a:r>
            <a:r>
              <a:rPr lang="en-US" dirty="0" err="1"/>
              <a:t>abad</a:t>
            </a:r>
            <a:r>
              <a:rPr lang="en-US" dirty="0"/>
              <a:t> 19-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abad</a:t>
            </a:r>
            <a:r>
              <a:rPr lang="en-US" dirty="0"/>
              <a:t> 20</a:t>
            </a:r>
          </a:p>
          <a:p>
            <a:r>
              <a:rPr lang="en-US" dirty="0" err="1"/>
              <a:t>Gelombang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di era </a:t>
            </a:r>
            <a:r>
              <a:rPr lang="en-US" dirty="0" err="1"/>
              <a:t>dekolonialisasi</a:t>
            </a:r>
            <a:r>
              <a:rPr lang="en-US" dirty="0"/>
              <a:t>, </a:t>
            </a:r>
            <a:r>
              <a:rPr lang="en-US" dirty="0" err="1"/>
              <a:t>paruh</a:t>
            </a:r>
            <a:r>
              <a:rPr lang="en-US" dirty="0"/>
              <a:t> </a:t>
            </a:r>
            <a:r>
              <a:rPr lang="en-US" dirty="0" err="1"/>
              <a:t>abad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20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dunia II, </a:t>
            </a:r>
            <a:r>
              <a:rPr lang="en-US" dirty="0" err="1"/>
              <a:t>khususnya</a:t>
            </a:r>
            <a:r>
              <a:rPr lang="en-US" dirty="0"/>
              <a:t> di Asia dan Afrika</a:t>
            </a:r>
          </a:p>
          <a:p>
            <a:r>
              <a:rPr lang="en-US" dirty="0"/>
              <a:t>Akhir 70-an/</a:t>
            </a:r>
            <a:r>
              <a:rPr lang="en-US" dirty="0" err="1"/>
              <a:t>awal</a:t>
            </a:r>
            <a:r>
              <a:rPr lang="en-US" dirty="0"/>
              <a:t> 80an </a:t>
            </a:r>
            <a:r>
              <a:rPr lang="en-US" dirty="0" err="1"/>
              <a:t>banyak</a:t>
            </a:r>
            <a:r>
              <a:rPr lang="en-US" dirty="0"/>
              <a:t> negara </a:t>
            </a:r>
            <a:r>
              <a:rPr lang="en-US" dirty="0" err="1"/>
              <a:t>pesimis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masa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.</a:t>
            </a:r>
          </a:p>
          <a:p>
            <a:r>
              <a:rPr lang="en-US" dirty="0"/>
              <a:t>Samuel </a:t>
            </a:r>
            <a:r>
              <a:rPr lang="en-US" dirty="0" err="1"/>
              <a:t>Hungtinton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“</a:t>
            </a:r>
            <a:r>
              <a:rPr lang="en-US" dirty="0" err="1"/>
              <a:t>Gelombang</a:t>
            </a:r>
            <a:r>
              <a:rPr lang="en-US" dirty="0"/>
              <a:t>  </a:t>
            </a:r>
            <a:r>
              <a:rPr lang="en-US" dirty="0" err="1"/>
              <a:t>Ketiga</a:t>
            </a:r>
            <a:r>
              <a:rPr lang="en-US" dirty="0"/>
              <a:t>’ 1991 “</a:t>
            </a:r>
            <a:r>
              <a:rPr lang="en-US" dirty="0" err="1"/>
              <a:t>Demokratisasi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/Re-</a:t>
            </a:r>
            <a:r>
              <a:rPr lang="en-US" dirty="0" err="1"/>
              <a:t>demokratisasi</a:t>
            </a:r>
            <a:r>
              <a:rPr lang="en-US" dirty="0"/>
              <a:t>”, </a:t>
            </a:r>
            <a:r>
              <a:rPr lang="en-US" dirty="0" err="1"/>
              <a:t>ramai</a:t>
            </a:r>
            <a:r>
              <a:rPr lang="en-US" dirty="0"/>
              <a:t> di </a:t>
            </a:r>
            <a:r>
              <a:rPr lang="en-US" dirty="0" err="1"/>
              <a:t>bekas</a:t>
            </a:r>
            <a:r>
              <a:rPr lang="en-US" dirty="0"/>
              <a:t> </a:t>
            </a:r>
            <a:r>
              <a:rPr lang="en-US" dirty="0" err="1"/>
              <a:t>jajahan</a:t>
            </a:r>
            <a:r>
              <a:rPr lang="en-US" dirty="0"/>
              <a:t> </a:t>
            </a:r>
            <a:r>
              <a:rPr lang="en-US" dirty="0" err="1"/>
              <a:t>Portugis</a:t>
            </a:r>
            <a:r>
              <a:rPr lang="en-US" dirty="0"/>
              <a:t> dan </a:t>
            </a:r>
            <a:r>
              <a:rPr lang="en-US" dirty="0" err="1"/>
              <a:t>beberapa</a:t>
            </a:r>
            <a:r>
              <a:rPr lang="en-US" dirty="0"/>
              <a:t> negara di </a:t>
            </a:r>
            <a:r>
              <a:rPr lang="en-US" dirty="0" err="1"/>
              <a:t>Eropa</a:t>
            </a:r>
            <a:r>
              <a:rPr lang="en-US" dirty="0"/>
              <a:t> Timur.</a:t>
            </a:r>
          </a:p>
          <a:p>
            <a:r>
              <a:rPr lang="en-US" dirty="0"/>
              <a:t>Banyak </a:t>
            </a:r>
            <a:r>
              <a:rPr lang="en-US" dirty="0" err="1"/>
              <a:t>digembor-gemborkan</a:t>
            </a:r>
            <a:r>
              <a:rPr lang="en-US" dirty="0"/>
              <a:t> </a:t>
            </a:r>
            <a:r>
              <a:rPr lang="en-US" dirty="0" err="1"/>
              <a:t>elombang</a:t>
            </a:r>
            <a:r>
              <a:rPr lang="en-US" dirty="0"/>
              <a:t> </a:t>
            </a:r>
            <a:r>
              <a:rPr lang="en-US" dirty="0" err="1"/>
              <a:t>keempat</a:t>
            </a:r>
            <a:r>
              <a:rPr lang="en-US" dirty="0"/>
              <a:t> pada 2011 dan 2012, “Democracy and the Market”, </a:t>
            </a:r>
            <a:r>
              <a:rPr lang="en-US" dirty="0" err="1"/>
              <a:t>karya</a:t>
            </a:r>
            <a:r>
              <a:rPr lang="en-US" dirty="0"/>
              <a:t> Przeworski.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/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71593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98D2B-9FEE-EC01-0527-F7E77A8B5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23672-B6D1-2C54-5921-56FD501EF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Hobbes dan Locke</a:t>
            </a:r>
          </a:p>
          <a:p>
            <a:r>
              <a:rPr lang="en-US" dirty="0" err="1"/>
              <a:t>Utilitarianisme</a:t>
            </a:r>
            <a:r>
              <a:rPr lang="en-US" dirty="0"/>
              <a:t>, Bentham</a:t>
            </a:r>
          </a:p>
          <a:p>
            <a:r>
              <a:rPr lang="en-US" dirty="0" err="1"/>
              <a:t>Marxisme</a:t>
            </a:r>
            <a:r>
              <a:rPr lang="en-US" dirty="0"/>
              <a:t>, Marx</a:t>
            </a:r>
          </a:p>
          <a:p>
            <a:endParaRPr lang="en-US" dirty="0"/>
          </a:p>
          <a:p>
            <a:r>
              <a:rPr lang="en-US" dirty="0" err="1"/>
              <a:t>Demokrasi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3317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07F62-1E64-937A-2547-2F136F82B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Mendunia</a:t>
            </a:r>
            <a:r>
              <a:rPr lang="en-US" dirty="0"/>
              <a:t> Karena Kritik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E19A2F5-60C0-41D9-968E-80E9D4ED11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304279"/>
            <a:ext cx="10375231" cy="4947619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CDE3180-86F5-FE8D-C883-14825108B8D0}"/>
              </a:ext>
            </a:extLst>
          </p:cNvPr>
          <p:cNvSpPr txBox="1">
            <a:spLocks/>
          </p:cNvSpPr>
          <p:nvPr/>
        </p:nvSpPr>
        <p:spPr>
          <a:xfrm>
            <a:off x="978569" y="6251898"/>
            <a:ext cx="11839073" cy="606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sz="3200" dirty="0"/>
              <a:t>Plato					</a:t>
            </a:r>
            <a:r>
              <a:rPr lang="en-US" b="1" dirty="0"/>
              <a:t>Alexis de Tocqueville,</a:t>
            </a:r>
            <a:r>
              <a:rPr lang="en-US" i="1" dirty="0"/>
              <a:t> Democracy in America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02604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8D47A-C685-9182-3399-4ADEF4A9D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9696"/>
          </a:xfrm>
        </p:spPr>
        <p:txBody>
          <a:bodyPr>
            <a:normAutofit/>
          </a:bodyPr>
          <a:lstStyle/>
          <a:p>
            <a:r>
              <a:rPr lang="en-US" sz="3600" b="1" dirty="0"/>
              <a:t>Fear of Majority Tyranny, Plato, </a:t>
            </a:r>
            <a:r>
              <a:rPr lang="en-US" sz="3600" i="1" dirty="0"/>
              <a:t>The Republic</a:t>
            </a:r>
            <a:r>
              <a:rPr lang="en-US" sz="3600" dirty="0"/>
              <a:t> (c. 375 BC)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300D9-3772-9F80-23D6-D696D6305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1074822"/>
            <a:ext cx="11257547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err="1"/>
              <a:t>Bayangkan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armada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kapal</a:t>
            </a:r>
            <a:r>
              <a:rPr lang="en-US" sz="2000" dirty="0"/>
              <a:t> yang di </a:t>
            </a:r>
            <a:r>
              <a:rPr lang="en-US" sz="2000" dirty="0" err="1"/>
              <a:t>dalamnya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kapten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> dan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kuat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awak</a:t>
            </a:r>
            <a:r>
              <a:rPr lang="en-US" sz="2000" dirty="0"/>
              <a:t> </a:t>
            </a:r>
            <a:r>
              <a:rPr lang="en-US" sz="2000" dirty="0" err="1"/>
              <a:t>kapal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, </a:t>
            </a:r>
            <a:r>
              <a:rPr lang="en-US" sz="2000" dirty="0" err="1"/>
              <a:t>tetapi</a:t>
            </a:r>
            <a:r>
              <a:rPr lang="en-US" sz="2000" dirty="0"/>
              <a:t> </a:t>
            </a:r>
            <a:r>
              <a:rPr lang="en-US" sz="2000" dirty="0" err="1"/>
              <a:t>ia</a:t>
            </a:r>
            <a:r>
              <a:rPr lang="en-US" sz="2000" dirty="0"/>
              <a:t> </a:t>
            </a:r>
            <a:r>
              <a:rPr lang="en-US" sz="2000" dirty="0" err="1"/>
              <a:t>sedikit</a:t>
            </a:r>
            <a:r>
              <a:rPr lang="en-US" sz="2000" dirty="0"/>
              <a:t> </a:t>
            </a:r>
            <a:r>
              <a:rPr lang="en-US" sz="2000" dirty="0" err="1"/>
              <a:t>tuli</a:t>
            </a:r>
            <a:r>
              <a:rPr lang="en-US" sz="2000" dirty="0"/>
              <a:t> dan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kelemahan</a:t>
            </a:r>
            <a:r>
              <a:rPr lang="en-US" sz="2000" dirty="0"/>
              <a:t> </a:t>
            </a:r>
            <a:r>
              <a:rPr lang="en-US" sz="2000" dirty="0" err="1"/>
              <a:t>penglihatan</a:t>
            </a:r>
            <a:r>
              <a:rPr lang="en-US" sz="2000" dirty="0"/>
              <a:t> yang </a:t>
            </a:r>
            <a:r>
              <a:rPr lang="en-US" sz="2000" dirty="0" err="1"/>
              <a:t>serupa</a:t>
            </a:r>
            <a:r>
              <a:rPr lang="en-US" sz="2000" dirty="0"/>
              <a:t>, dan </a:t>
            </a:r>
            <a:r>
              <a:rPr lang="en-US" sz="2000" dirty="0" err="1"/>
              <a:t>pengetahuannya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navigasi</a:t>
            </a:r>
            <a:r>
              <a:rPr lang="en-US" sz="2000" dirty="0"/>
              <a:t> </a:t>
            </a:r>
            <a:r>
              <a:rPr lang="en-US" sz="2000" dirty="0" err="1"/>
              <a:t>setara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indranya</a:t>
            </a:r>
            <a:r>
              <a:rPr lang="en-US" sz="2000" dirty="0"/>
              <a:t>. Para </a:t>
            </a:r>
            <a:r>
              <a:rPr lang="en-US" sz="2000" dirty="0" err="1"/>
              <a:t>pelaut</a:t>
            </a:r>
            <a:r>
              <a:rPr lang="en-US" sz="2000" dirty="0"/>
              <a:t> </a:t>
            </a:r>
            <a:r>
              <a:rPr lang="en-US" sz="2000" dirty="0" err="1"/>
              <a:t>bertengkar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 lain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kemudi</a:t>
            </a:r>
            <a:r>
              <a:rPr lang="en-US" sz="2000" dirty="0"/>
              <a:t>—</a:t>
            </a:r>
            <a:r>
              <a:rPr lang="en-US" sz="2000" dirty="0" err="1"/>
              <a:t>setiap</a:t>
            </a:r>
            <a:r>
              <a:rPr lang="en-US" sz="2000" dirty="0"/>
              <a:t> orang </a:t>
            </a:r>
            <a:r>
              <a:rPr lang="en-US" sz="2000" dirty="0" err="1"/>
              <a:t>berpendapat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ia</a:t>
            </a:r>
            <a:r>
              <a:rPr lang="en-US" sz="2000" dirty="0"/>
              <a:t> </a:t>
            </a:r>
            <a:r>
              <a:rPr lang="en-US" sz="2000" dirty="0" err="1"/>
              <a:t>berhak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mengemudi</a:t>
            </a:r>
            <a:r>
              <a:rPr lang="en-US" sz="2000" dirty="0"/>
              <a:t>, </a:t>
            </a:r>
            <a:r>
              <a:rPr lang="en-US" sz="2000" dirty="0" err="1"/>
              <a:t>meskipun</a:t>
            </a:r>
            <a:r>
              <a:rPr lang="en-US" sz="2000" dirty="0"/>
              <a:t> </a:t>
            </a:r>
            <a:r>
              <a:rPr lang="en-US" sz="2000" dirty="0" err="1"/>
              <a:t>ia</a:t>
            </a:r>
            <a:r>
              <a:rPr lang="en-US" sz="2000" dirty="0"/>
              <a:t> </a:t>
            </a:r>
            <a:r>
              <a:rPr lang="en-US" sz="2000" dirty="0" err="1"/>
              <a:t>belum</a:t>
            </a:r>
            <a:r>
              <a:rPr lang="en-US" sz="2000" dirty="0"/>
              <a:t> </a:t>
            </a:r>
            <a:r>
              <a:rPr lang="en-US" sz="2000" dirty="0" err="1"/>
              <a:t>pernah</a:t>
            </a:r>
            <a:r>
              <a:rPr lang="en-US" sz="2000" dirty="0"/>
              <a:t> </a:t>
            </a:r>
            <a:r>
              <a:rPr lang="en-US" sz="2000" dirty="0" err="1"/>
              <a:t>mempelajari</a:t>
            </a:r>
            <a:r>
              <a:rPr lang="en-US" sz="2000" dirty="0"/>
              <a:t> </a:t>
            </a:r>
            <a:r>
              <a:rPr lang="en-US" sz="2000" dirty="0" err="1"/>
              <a:t>seni</a:t>
            </a:r>
            <a:r>
              <a:rPr lang="en-US" sz="2000" dirty="0"/>
              <a:t> </a:t>
            </a:r>
            <a:r>
              <a:rPr lang="en-US" sz="2000" dirty="0" err="1"/>
              <a:t>navigasi</a:t>
            </a:r>
            <a:r>
              <a:rPr lang="en-US" sz="2000" dirty="0"/>
              <a:t> dan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tahu</a:t>
            </a:r>
            <a:r>
              <a:rPr lang="en-US" sz="2000" dirty="0"/>
              <a:t> </a:t>
            </a:r>
            <a:r>
              <a:rPr lang="en-US" sz="2000" dirty="0" err="1"/>
              <a:t>siapa</a:t>
            </a:r>
            <a:r>
              <a:rPr lang="en-US" sz="2000" dirty="0"/>
              <a:t> yang </a:t>
            </a:r>
            <a:r>
              <a:rPr lang="en-US" sz="2000" dirty="0" err="1"/>
              <a:t>mengajarinya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kapan</a:t>
            </a:r>
            <a:r>
              <a:rPr lang="en-US" sz="2000" dirty="0"/>
              <a:t> </a:t>
            </a:r>
            <a:r>
              <a:rPr lang="en-US" sz="2000" dirty="0" err="1"/>
              <a:t>ia</a:t>
            </a:r>
            <a:r>
              <a:rPr lang="en-US" sz="2000" dirty="0"/>
              <a:t> </a:t>
            </a:r>
            <a:r>
              <a:rPr lang="en-US" sz="2000" dirty="0" err="1"/>
              <a:t>belajar</a:t>
            </a:r>
            <a:r>
              <a:rPr lang="en-US" sz="2000" dirty="0"/>
              <a:t>, dan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jauh</a:t>
            </a:r>
            <a:r>
              <a:rPr lang="en-US" sz="2000" dirty="0"/>
              <a:t> </a:t>
            </a:r>
            <a:r>
              <a:rPr lang="en-US" sz="2000" dirty="0" err="1"/>
              <a:t>lagi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menyatakan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diajarkan</a:t>
            </a:r>
            <a:r>
              <a:rPr lang="en-US" sz="2000" dirty="0"/>
              <a:t>, dan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siap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memotong-motong</a:t>
            </a:r>
            <a:r>
              <a:rPr lang="en-US" sz="2000" dirty="0"/>
              <a:t> </a:t>
            </a:r>
            <a:r>
              <a:rPr lang="en-US" sz="2000" dirty="0" err="1"/>
              <a:t>siapa</a:t>
            </a:r>
            <a:r>
              <a:rPr lang="en-US" sz="2000" dirty="0"/>
              <a:t> </a:t>
            </a:r>
            <a:r>
              <a:rPr lang="en-US" sz="2000" dirty="0" err="1"/>
              <a:t>saja</a:t>
            </a:r>
            <a:r>
              <a:rPr lang="en-US" sz="2000" dirty="0"/>
              <a:t> yang </a:t>
            </a:r>
            <a:r>
              <a:rPr lang="en-US" sz="2000" dirty="0" err="1"/>
              <a:t>mengatakan</a:t>
            </a:r>
            <a:r>
              <a:rPr lang="en-US" sz="2000" dirty="0"/>
              <a:t> </a:t>
            </a:r>
            <a:r>
              <a:rPr lang="en-US" sz="2000" dirty="0" err="1"/>
              <a:t>sebaliknya</a:t>
            </a:r>
            <a:r>
              <a:rPr lang="en-US" sz="2000" dirty="0"/>
              <a:t>.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mengerumuni</a:t>
            </a:r>
            <a:r>
              <a:rPr lang="en-US" sz="2000" dirty="0"/>
              <a:t> </a:t>
            </a:r>
            <a:r>
              <a:rPr lang="en-US" sz="2000" dirty="0" err="1"/>
              <a:t>kapten</a:t>
            </a:r>
            <a:r>
              <a:rPr lang="en-US" sz="2000" dirty="0"/>
              <a:t>, </a:t>
            </a:r>
            <a:r>
              <a:rPr lang="en-US" sz="2000" dirty="0" err="1"/>
              <a:t>memohon</a:t>
            </a:r>
            <a:r>
              <a:rPr lang="en-US" sz="2000" dirty="0"/>
              <a:t> dan </a:t>
            </a:r>
            <a:r>
              <a:rPr lang="en-US" sz="2000" dirty="0" err="1"/>
              <a:t>memintanya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menyerahkan</a:t>
            </a:r>
            <a:r>
              <a:rPr lang="en-US" sz="2000" dirty="0"/>
              <a:t> </a:t>
            </a:r>
            <a:r>
              <a:rPr lang="en-US" sz="2000" dirty="0" err="1"/>
              <a:t>kemudi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; dan </a:t>
            </a:r>
            <a:r>
              <a:rPr lang="en-US" sz="2000" dirty="0" err="1"/>
              <a:t>jika</a:t>
            </a:r>
            <a:r>
              <a:rPr lang="en-US" sz="2000" dirty="0"/>
              <a:t> pada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berhasil</a:t>
            </a:r>
            <a:r>
              <a:rPr lang="en-US" sz="2000" dirty="0"/>
              <a:t>, </a:t>
            </a:r>
            <a:r>
              <a:rPr lang="en-US" sz="2000" dirty="0" err="1"/>
              <a:t>tetapi</a:t>
            </a:r>
            <a:r>
              <a:rPr lang="en-US" sz="2000" dirty="0"/>
              <a:t> orang lain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dipilih</a:t>
            </a:r>
            <a:r>
              <a:rPr lang="en-US" sz="2000" dirty="0"/>
              <a:t> </a:t>
            </a:r>
            <a:r>
              <a:rPr lang="en-US" sz="2000" dirty="0" err="1"/>
              <a:t>daripada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,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membunuh</a:t>
            </a:r>
            <a:r>
              <a:rPr lang="en-US" sz="2000" dirty="0"/>
              <a:t> orang lain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membuang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laut</a:t>
            </a:r>
            <a:r>
              <a:rPr lang="en-US" sz="2000" dirty="0"/>
              <a:t>, dan </a:t>
            </a:r>
            <a:r>
              <a:rPr lang="en-US" sz="2000" dirty="0" err="1"/>
              <a:t>setelah</a:t>
            </a:r>
            <a:r>
              <a:rPr lang="en-US" sz="2000" dirty="0"/>
              <a:t> </a:t>
            </a:r>
            <a:r>
              <a:rPr lang="en-US" sz="2000" dirty="0" err="1"/>
              <a:t>terlebih</a:t>
            </a:r>
            <a:r>
              <a:rPr lang="en-US" sz="2000" dirty="0"/>
              <a:t> </a:t>
            </a:r>
            <a:r>
              <a:rPr lang="en-US" sz="2000" dirty="0" err="1"/>
              <a:t>dahulu</a:t>
            </a:r>
            <a:r>
              <a:rPr lang="en-US" sz="2000" dirty="0"/>
              <a:t> </a:t>
            </a:r>
            <a:r>
              <a:rPr lang="en-US" sz="2000" dirty="0" err="1"/>
              <a:t>membelenggu</a:t>
            </a:r>
            <a:r>
              <a:rPr lang="en-US" sz="2000" dirty="0"/>
              <a:t> </a:t>
            </a:r>
            <a:r>
              <a:rPr lang="en-US" sz="2000" dirty="0" err="1"/>
              <a:t>indra</a:t>
            </a:r>
            <a:r>
              <a:rPr lang="en-US" sz="2000" dirty="0"/>
              <a:t> </a:t>
            </a:r>
            <a:r>
              <a:rPr lang="en-US" sz="2000" dirty="0" err="1"/>
              <a:t>kapten</a:t>
            </a:r>
            <a:r>
              <a:rPr lang="en-US" sz="2000" dirty="0"/>
              <a:t> yang </a:t>
            </a:r>
            <a:r>
              <a:rPr lang="en-US" sz="2000" dirty="0" err="1"/>
              <a:t>mulia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minuman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obat</a:t>
            </a:r>
            <a:r>
              <a:rPr lang="en-US" sz="2000" dirty="0"/>
              <a:t> </a:t>
            </a:r>
            <a:r>
              <a:rPr lang="en-US" sz="2000" dirty="0" err="1"/>
              <a:t>bius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,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memberontak</a:t>
            </a:r>
            <a:r>
              <a:rPr lang="en-US" sz="2000" dirty="0"/>
              <a:t> dan </a:t>
            </a:r>
            <a:r>
              <a:rPr lang="en-US" sz="2000" dirty="0" err="1"/>
              <a:t>mengambil</a:t>
            </a:r>
            <a:r>
              <a:rPr lang="en-US" sz="2000" dirty="0"/>
              <a:t> </a:t>
            </a:r>
            <a:r>
              <a:rPr lang="en-US" sz="2000" dirty="0" err="1"/>
              <a:t>alih</a:t>
            </a:r>
            <a:r>
              <a:rPr lang="en-US" sz="2000" dirty="0"/>
              <a:t> </a:t>
            </a:r>
            <a:r>
              <a:rPr lang="en-US" sz="2000" dirty="0" err="1"/>
              <a:t>kepemilikan</a:t>
            </a:r>
            <a:r>
              <a:rPr lang="en-US" sz="2000" dirty="0"/>
              <a:t> </a:t>
            </a:r>
            <a:r>
              <a:rPr lang="en-US" sz="2000" dirty="0" err="1"/>
              <a:t>kapal</a:t>
            </a:r>
            <a:r>
              <a:rPr lang="en-US" sz="2000" dirty="0"/>
              <a:t> dan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pun yang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inginkan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persediaan</a:t>
            </a:r>
            <a:r>
              <a:rPr lang="en-US" sz="2000" dirty="0"/>
              <a:t>,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 </a:t>
            </a:r>
            <a:r>
              <a:rPr lang="en-US" sz="2000" dirty="0" err="1"/>
              <a:t>makan</a:t>
            </a:r>
            <a:r>
              <a:rPr lang="en-US" sz="2000" dirty="0"/>
              <a:t> dan </a:t>
            </a:r>
            <a:r>
              <a:rPr lang="en-US" sz="2000" dirty="0" err="1"/>
              <a:t>minum</a:t>
            </a:r>
            <a:r>
              <a:rPr lang="en-US" sz="2000" dirty="0"/>
              <a:t>;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melanjutkan</a:t>
            </a:r>
            <a:r>
              <a:rPr lang="en-US" sz="2000" dirty="0"/>
              <a:t> </a:t>
            </a:r>
            <a:r>
              <a:rPr lang="en-US" sz="2000" dirty="0" err="1"/>
              <a:t>pelayaran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yang </a:t>
            </a:r>
            <a:r>
              <a:rPr lang="en-US" sz="2000" dirty="0" err="1"/>
              <a:t>khas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semacam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. </a:t>
            </a:r>
            <a:r>
              <a:rPr lang="en-US" sz="2000" dirty="0" err="1">
                <a:solidFill>
                  <a:srgbClr val="FF0000"/>
                </a:solidFill>
              </a:rPr>
              <a:t>Siapa</a:t>
            </a:r>
            <a:r>
              <a:rPr lang="en-US" sz="2000" dirty="0">
                <a:solidFill>
                  <a:srgbClr val="FF0000"/>
                </a:solidFill>
              </a:rPr>
              <a:t> pun yang </a:t>
            </a:r>
            <a:r>
              <a:rPr lang="en-US" sz="2000" dirty="0" err="1">
                <a:solidFill>
                  <a:srgbClr val="FF0000"/>
                </a:solidFill>
              </a:rPr>
              <a:t>sedikit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menonjol</a:t>
            </a:r>
            <a:r>
              <a:rPr lang="en-US" sz="2000" dirty="0">
                <a:solidFill>
                  <a:srgbClr val="FF0000"/>
                </a:solidFill>
              </a:rPr>
              <a:t> di </a:t>
            </a:r>
            <a:r>
              <a:rPr lang="en-US" sz="2000" dirty="0" err="1">
                <a:solidFill>
                  <a:srgbClr val="FF0000"/>
                </a:solidFill>
              </a:rPr>
              <a:t>mata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mereka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mereka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akan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memuji</a:t>
            </a:r>
            <a:r>
              <a:rPr lang="en-US" sz="2000" dirty="0">
                <a:solidFill>
                  <a:srgbClr val="FF0000"/>
                </a:solidFill>
              </a:rPr>
              <a:t> navigator yang </a:t>
            </a:r>
            <a:r>
              <a:rPr lang="en-US" sz="2000" dirty="0" err="1">
                <a:solidFill>
                  <a:srgbClr val="FF0000"/>
                </a:solidFill>
              </a:rPr>
              <a:t>pintar</a:t>
            </a:r>
            <a:r>
              <a:rPr lang="en-US" sz="2000" dirty="0">
                <a:solidFill>
                  <a:srgbClr val="FF0000"/>
                </a:solidFill>
              </a:rPr>
              <a:t> dan master </a:t>
            </a:r>
            <a:r>
              <a:rPr lang="en-US" sz="2000" dirty="0" err="1">
                <a:solidFill>
                  <a:srgbClr val="FF0000"/>
                </a:solidFill>
              </a:rPr>
              <a:t>kerajinan</a:t>
            </a:r>
            <a:r>
              <a:rPr lang="en-US" sz="2000" dirty="0">
                <a:solidFill>
                  <a:srgbClr val="FF0000"/>
                </a:solidFill>
              </a:rPr>
              <a:t>; </a:t>
            </a:r>
            <a:r>
              <a:rPr lang="en-US" sz="2000" dirty="0" err="1">
                <a:solidFill>
                  <a:srgbClr val="FF0000"/>
                </a:solidFill>
              </a:rPr>
              <a:t>tetapi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mereka</a:t>
            </a:r>
            <a:r>
              <a:rPr lang="en-US" sz="2000" dirty="0">
                <a:solidFill>
                  <a:srgbClr val="FF0000"/>
                </a:solidFill>
              </a:rPr>
              <a:t> yang </a:t>
            </a:r>
            <a:r>
              <a:rPr lang="en-US" sz="2000" dirty="0" err="1">
                <a:solidFill>
                  <a:srgbClr val="FF0000"/>
                </a:solidFill>
              </a:rPr>
              <a:t>tidak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mereka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akan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menyalahkan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mengklaim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bahwa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komandan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tidak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bisa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menjadi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penguasa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sejati</a:t>
            </a:r>
            <a:r>
              <a:rPr lang="en-US" sz="2000" dirty="0"/>
              <a:t>. Para </a:t>
            </a:r>
            <a:r>
              <a:rPr lang="en-US" sz="2000" dirty="0" err="1"/>
              <a:t>awak</a:t>
            </a:r>
            <a:r>
              <a:rPr lang="en-US" sz="2000" dirty="0"/>
              <a:t> </a:t>
            </a:r>
            <a:r>
              <a:rPr lang="en-US" sz="2000" dirty="0" err="1"/>
              <a:t>kapal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menyadari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kapten</a:t>
            </a:r>
            <a:r>
              <a:rPr lang="en-US" sz="2000" dirty="0"/>
              <a:t> </a:t>
            </a:r>
            <a:r>
              <a:rPr lang="en-US" sz="2000" dirty="0" err="1"/>
              <a:t>sejati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memperhatikan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dan </a:t>
            </a:r>
            <a:r>
              <a:rPr lang="en-US" sz="2000" dirty="0" err="1"/>
              <a:t>musim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langit</a:t>
            </a:r>
            <a:r>
              <a:rPr lang="en-US" sz="2000" dirty="0"/>
              <a:t> dan </a:t>
            </a:r>
            <a:r>
              <a:rPr lang="en-US" sz="2000" dirty="0" err="1"/>
              <a:t>bintang</a:t>
            </a:r>
            <a:r>
              <a:rPr lang="en-US" sz="2000" dirty="0"/>
              <a:t> dan </a:t>
            </a:r>
            <a:r>
              <a:rPr lang="en-US" sz="2000" dirty="0" err="1"/>
              <a:t>angin</a:t>
            </a:r>
            <a:r>
              <a:rPr lang="en-US" sz="2000" dirty="0"/>
              <a:t>, dan </a:t>
            </a:r>
            <a:r>
              <a:rPr lang="en-US" sz="2000" dirty="0" err="1"/>
              <a:t>apa</a:t>
            </a:r>
            <a:r>
              <a:rPr lang="en-US" sz="2000" dirty="0"/>
              <a:t> pun yang </a:t>
            </a:r>
            <a:r>
              <a:rPr lang="en-US" sz="2000" dirty="0" err="1"/>
              <a:t>termasuk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seninya</a:t>
            </a:r>
            <a:r>
              <a:rPr lang="en-US" sz="2000" dirty="0"/>
              <a:t>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ia</a:t>
            </a:r>
            <a:r>
              <a:rPr lang="en-US" sz="2000" dirty="0"/>
              <a:t> </a:t>
            </a:r>
            <a:r>
              <a:rPr lang="en-US" sz="2000" dirty="0" err="1"/>
              <a:t>berniat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benar-benar</a:t>
            </a:r>
            <a:r>
              <a:rPr lang="en-US" sz="2000" dirty="0"/>
              <a:t> </a:t>
            </a:r>
            <a:r>
              <a:rPr lang="en-US" sz="2000" dirty="0" err="1"/>
              <a:t>memenuhi</a:t>
            </a:r>
            <a:r>
              <a:rPr lang="en-US" sz="2000" dirty="0"/>
              <a:t> </a:t>
            </a:r>
            <a:r>
              <a:rPr lang="en-US" sz="2000" dirty="0" err="1"/>
              <a:t>syarat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komando</a:t>
            </a:r>
            <a:r>
              <a:rPr lang="en-US" sz="2000" dirty="0"/>
              <a:t> </a:t>
            </a:r>
            <a:r>
              <a:rPr lang="en-US" sz="2000" dirty="0" err="1"/>
              <a:t>kapal</a:t>
            </a:r>
            <a:r>
              <a:rPr lang="en-US" sz="2000" dirty="0"/>
              <a:t>... </a:t>
            </a:r>
            <a:r>
              <a:rPr lang="en-US" sz="2000" dirty="0" err="1"/>
              <a:t>Sekarang</a:t>
            </a:r>
            <a:r>
              <a:rPr lang="en-US" sz="2000" dirty="0"/>
              <a:t> di </a:t>
            </a:r>
            <a:r>
              <a:rPr lang="en-US" sz="2000" dirty="0" err="1"/>
              <a:t>kapal-kapal</a:t>
            </a:r>
            <a:r>
              <a:rPr lang="en-US" sz="2000" dirty="0"/>
              <a:t> yang </a:t>
            </a:r>
            <a:r>
              <a:rPr lang="en-US" sz="2000" dirty="0" err="1"/>
              <a:t>dijalankan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, Anda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mudah</a:t>
            </a:r>
            <a:r>
              <a:rPr lang="en-US" sz="2000" dirty="0"/>
              <a:t> </a:t>
            </a:r>
            <a:r>
              <a:rPr lang="en-US" sz="2000" dirty="0" err="1"/>
              <a:t>membayangkan</a:t>
            </a:r>
            <a:r>
              <a:rPr lang="en-US" sz="2000" dirty="0"/>
              <a:t>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penghargaan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yang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diberikan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pilot </a:t>
            </a:r>
            <a:r>
              <a:rPr lang="en-US" sz="2000" dirty="0" err="1"/>
              <a:t>sejati</a:t>
            </a:r>
            <a:r>
              <a:rPr lang="en-US" sz="2000" dirty="0"/>
              <a:t> yang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disebut</a:t>
            </a:r>
            <a:r>
              <a:rPr lang="en-US" sz="2000" dirty="0"/>
              <a:t> oleh para </a:t>
            </a:r>
            <a:r>
              <a:rPr lang="en-US" sz="2000" dirty="0" err="1"/>
              <a:t>pemberontak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pengoceh</a:t>
            </a:r>
            <a:r>
              <a:rPr lang="en-US" sz="2000" dirty="0"/>
              <a:t>, </a:t>
            </a:r>
            <a:r>
              <a:rPr lang="en-US" sz="2000" dirty="0" err="1"/>
              <a:t>pengamat</a:t>
            </a:r>
            <a:r>
              <a:rPr lang="en-US" sz="2000" dirty="0"/>
              <a:t> </a:t>
            </a:r>
            <a:r>
              <a:rPr lang="en-US" sz="2000" dirty="0" err="1"/>
              <a:t>bintang</a:t>
            </a:r>
            <a:r>
              <a:rPr lang="en-US" sz="2000" dirty="0"/>
              <a:t>, orang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berguna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0072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1529</Words>
  <Application>Microsoft Office PowerPoint</Application>
  <PresentationFormat>Widescreen</PresentationFormat>
  <Paragraphs>99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Demokrasi</vt:lpstr>
      <vt:lpstr>Timeline Demokrasi di Indonesia</vt:lpstr>
      <vt:lpstr>PowerPoint Presentation</vt:lpstr>
      <vt:lpstr>Fenomena Demokrasi</vt:lpstr>
      <vt:lpstr>Demokrasi</vt:lpstr>
      <vt:lpstr>Perjalanan Demokrasi</vt:lpstr>
      <vt:lpstr>PowerPoint Presentation</vt:lpstr>
      <vt:lpstr>Demokrasi Mendunia Karena Kritik</vt:lpstr>
      <vt:lpstr>Fear of Majority Tyranny, Plato, The Republic (c. 375 BC)</vt:lpstr>
      <vt:lpstr>Alexis de Tocqueville, Democracy in America, Volume I, Bab XV</vt:lpstr>
      <vt:lpstr>Cita-cita dan tantangan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 Asus</dc:creator>
  <cp:lastModifiedBy>Asus Asus</cp:lastModifiedBy>
  <cp:revision>1</cp:revision>
  <dcterms:created xsi:type="dcterms:W3CDTF">2025-11-20T03:02:37Z</dcterms:created>
  <dcterms:modified xsi:type="dcterms:W3CDTF">2025-11-20T06:56:56Z</dcterms:modified>
</cp:coreProperties>
</file>