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Mokoto" charset="1" panose="00000000000000000000"/>
      <p:regular r:id="rId19"/>
    </p:embeddedFont>
    <p:embeddedFont>
      <p:font typeface="Anca Coder" charset="1" panose="020B0509020502020204"/>
      <p:regular r:id="rId20"/>
    </p:embeddedFont>
    <p:embeddedFont>
      <p:font typeface="Helvetica World" charset="1" panose="020B0500040000020004"/>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svg" Type="http://schemas.openxmlformats.org/officeDocument/2006/relationships/image"/><Relationship Id="rId2" Target="../media/image1.pn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 Id="rId9" Target="../media/image1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2" Target="../media/image1.pn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 Id="rId9" Target="../media/image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1.pn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 Id="rId9" Target="../media/image19.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4.png" Type="http://schemas.openxmlformats.org/officeDocument/2006/relationships/image"/><Relationship Id="rId11" Target="../media/image25.svg" Type="http://schemas.openxmlformats.org/officeDocument/2006/relationships/image"/><Relationship Id="rId12" Target="../media/image26.png" Type="http://schemas.openxmlformats.org/officeDocument/2006/relationships/image"/><Relationship Id="rId13" Target="../media/image27.svg" Type="http://schemas.openxmlformats.org/officeDocument/2006/relationships/image"/><Relationship Id="rId14" Target="../media/image1.png" Type="http://schemas.openxmlformats.org/officeDocument/2006/relationships/image"/><Relationship Id="rId15" Target="../media/image28.png" Type="http://schemas.openxmlformats.org/officeDocument/2006/relationships/image"/><Relationship Id="rId16" Target="../media/image29.svg" Type="http://schemas.openxmlformats.org/officeDocument/2006/relationships/image"/><Relationship Id="rId17" Target="../media/image30.png" Type="http://schemas.openxmlformats.org/officeDocument/2006/relationships/image"/><Relationship Id="rId18" Target="../media/image31.svg" Type="http://schemas.openxmlformats.org/officeDocument/2006/relationships/image"/><Relationship Id="rId19" Target="../media/image8.png" Type="http://schemas.openxmlformats.org/officeDocument/2006/relationships/image"/><Relationship Id="rId2" Target="../media/image10.png" Type="http://schemas.openxmlformats.org/officeDocument/2006/relationships/image"/><Relationship Id="rId20" Target="../media/image9.svg" Type="http://schemas.openxmlformats.org/officeDocument/2006/relationships/image"/><Relationship Id="rId3" Target="../media/image11.svg" Type="http://schemas.openxmlformats.org/officeDocument/2006/relationships/image"/><Relationship Id="rId4" Target="../media/image20.png" Type="http://schemas.openxmlformats.org/officeDocument/2006/relationships/image"/><Relationship Id="rId5" Target="../media/image21.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22.png" Type="http://schemas.openxmlformats.org/officeDocument/2006/relationships/image"/><Relationship Id="rId9" Target="../media/image23.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2" Target="../media/image1.pn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 Id="rId9" Target="../media/image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6.png" Type="http://schemas.openxmlformats.org/officeDocument/2006/relationships/image"/><Relationship Id="rId12" Target="../media/image17.svg" Type="http://schemas.openxmlformats.org/officeDocument/2006/relationships/image"/><Relationship Id="rId2" Target="../media/image1.pn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 Id="rId9"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svg" Type="http://schemas.openxmlformats.org/officeDocument/2006/relationships/image"/><Relationship Id="rId2" Target="../media/image1.pn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 Id="rId9" Target="../media/image1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2" Target="../media/image1.pn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 Id="rId9" Target="../media/image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svg" Type="http://schemas.openxmlformats.org/officeDocument/2006/relationships/image"/><Relationship Id="rId2" Target="../media/image1.pn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 Id="rId9" Target="../media/image1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6.png" Type="http://schemas.openxmlformats.org/officeDocument/2006/relationships/image"/><Relationship Id="rId12" Target="../media/image17.svg" Type="http://schemas.openxmlformats.org/officeDocument/2006/relationships/image"/><Relationship Id="rId2" Target="../media/image1.pn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 Id="rId9" Target="../media/image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 Id="rId9" Target="../media/image18.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2" Target="../media/image1.pn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 Id="rId9" Target="../media/image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D1B40"/>
        </a:solidFill>
      </p:bgPr>
    </p:bg>
    <p:spTree>
      <p:nvGrpSpPr>
        <p:cNvPr id="1" name=""/>
        <p:cNvGrpSpPr/>
        <p:nvPr/>
      </p:nvGrpSpPr>
      <p:grpSpPr>
        <a:xfrm>
          <a:off x="0" y="0"/>
          <a:ext cx="0" cy="0"/>
          <a:chOff x="0" y="0"/>
          <a:chExt cx="0" cy="0"/>
        </a:xfrm>
      </p:grpSpPr>
      <p:sp>
        <p:nvSpPr>
          <p:cNvPr name="Freeform 2" id="2"/>
          <p:cNvSpPr/>
          <p:nvPr/>
        </p:nvSpPr>
        <p:spPr>
          <a:xfrm flipH="false" flipV="false" rot="0">
            <a:off x="13824202" y="-3410152"/>
            <a:ext cx="8927595" cy="11507934"/>
          </a:xfrm>
          <a:custGeom>
            <a:avLst/>
            <a:gdLst/>
            <a:ahLst/>
            <a:cxnLst/>
            <a:rect r="r" b="b" t="t" l="l"/>
            <a:pathLst>
              <a:path h="11507934" w="8927595">
                <a:moveTo>
                  <a:pt x="0" y="0"/>
                </a:moveTo>
                <a:lnTo>
                  <a:pt x="8927596" y="0"/>
                </a:lnTo>
                <a:lnTo>
                  <a:pt x="8927596" y="11507934"/>
                </a:lnTo>
                <a:lnTo>
                  <a:pt x="0" y="11507934"/>
                </a:lnTo>
                <a:lnTo>
                  <a:pt x="0" y="0"/>
                </a:lnTo>
                <a:close/>
              </a:path>
            </a:pathLst>
          </a:custGeom>
          <a:blipFill>
            <a:blip r:embed="rId2"/>
            <a:stretch>
              <a:fillRect l="0" t="0" r="0" b="0"/>
            </a:stretch>
          </a:blipFill>
        </p:spPr>
      </p:sp>
      <p:sp>
        <p:nvSpPr>
          <p:cNvPr name="Freeform 3" id="3"/>
          <p:cNvSpPr/>
          <p:nvPr/>
        </p:nvSpPr>
        <p:spPr>
          <a:xfrm flipH="false" flipV="false" rot="0">
            <a:off x="-5012256" y="1939739"/>
            <a:ext cx="8927595" cy="11507934"/>
          </a:xfrm>
          <a:custGeom>
            <a:avLst/>
            <a:gdLst/>
            <a:ahLst/>
            <a:cxnLst/>
            <a:rect r="r" b="b" t="t" l="l"/>
            <a:pathLst>
              <a:path h="11507934" w="8927595">
                <a:moveTo>
                  <a:pt x="0" y="0"/>
                </a:moveTo>
                <a:lnTo>
                  <a:pt x="8927595" y="0"/>
                </a:lnTo>
                <a:lnTo>
                  <a:pt x="8927595" y="11507934"/>
                </a:lnTo>
                <a:lnTo>
                  <a:pt x="0" y="11507934"/>
                </a:lnTo>
                <a:lnTo>
                  <a:pt x="0" y="0"/>
                </a:lnTo>
                <a:close/>
              </a:path>
            </a:pathLst>
          </a:custGeom>
          <a:blipFill>
            <a:blip r:embed="rId2"/>
            <a:stretch>
              <a:fillRect l="0" t="0" r="0" b="0"/>
            </a:stretch>
          </a:blipFill>
        </p:spPr>
      </p:sp>
      <p:sp>
        <p:nvSpPr>
          <p:cNvPr name="Freeform 4" id="4"/>
          <p:cNvSpPr/>
          <p:nvPr/>
        </p:nvSpPr>
        <p:spPr>
          <a:xfrm flipH="false" flipV="false" rot="0">
            <a:off x="13666351" y="532983"/>
            <a:ext cx="5238436" cy="761954"/>
          </a:xfrm>
          <a:custGeom>
            <a:avLst/>
            <a:gdLst/>
            <a:ahLst/>
            <a:cxnLst/>
            <a:rect r="r" b="b" t="t" l="l"/>
            <a:pathLst>
              <a:path h="761954" w="5238436">
                <a:moveTo>
                  <a:pt x="0" y="0"/>
                </a:moveTo>
                <a:lnTo>
                  <a:pt x="5238436" y="0"/>
                </a:lnTo>
                <a:lnTo>
                  <a:pt x="5238436" y="761954"/>
                </a:lnTo>
                <a:lnTo>
                  <a:pt x="0" y="7619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3666351" y="8877323"/>
            <a:ext cx="5238436" cy="761954"/>
          </a:xfrm>
          <a:custGeom>
            <a:avLst/>
            <a:gdLst/>
            <a:ahLst/>
            <a:cxnLst/>
            <a:rect r="r" b="b" t="t" l="l"/>
            <a:pathLst>
              <a:path h="761954" w="5238436">
                <a:moveTo>
                  <a:pt x="0" y="0"/>
                </a:moveTo>
                <a:lnTo>
                  <a:pt x="5238436" y="0"/>
                </a:lnTo>
                <a:lnTo>
                  <a:pt x="5238436" y="761954"/>
                </a:lnTo>
                <a:lnTo>
                  <a:pt x="0" y="7619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918390" y="1356491"/>
            <a:ext cx="11566040" cy="7717703"/>
          </a:xfrm>
          <a:custGeom>
            <a:avLst/>
            <a:gdLst/>
            <a:ahLst/>
            <a:cxnLst/>
            <a:rect r="r" b="b" t="t" l="l"/>
            <a:pathLst>
              <a:path h="7717703" w="11566040">
                <a:moveTo>
                  <a:pt x="0" y="0"/>
                </a:moveTo>
                <a:lnTo>
                  <a:pt x="11566040" y="0"/>
                </a:lnTo>
                <a:lnTo>
                  <a:pt x="11566040" y="7717704"/>
                </a:lnTo>
                <a:lnTo>
                  <a:pt x="0" y="771770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14318307" y="4820613"/>
            <a:ext cx="5589574" cy="3203654"/>
          </a:xfrm>
          <a:custGeom>
            <a:avLst/>
            <a:gdLst/>
            <a:ahLst/>
            <a:cxnLst/>
            <a:rect r="r" b="b" t="t" l="l"/>
            <a:pathLst>
              <a:path h="3203654" w="5589574">
                <a:moveTo>
                  <a:pt x="0" y="0"/>
                </a:moveTo>
                <a:lnTo>
                  <a:pt x="5589574" y="0"/>
                </a:lnTo>
                <a:lnTo>
                  <a:pt x="5589574" y="3203654"/>
                </a:lnTo>
                <a:lnTo>
                  <a:pt x="0" y="3203654"/>
                </a:lnTo>
                <a:lnTo>
                  <a:pt x="0" y="0"/>
                </a:lnTo>
                <a:close/>
              </a:path>
            </a:pathLst>
          </a:custGeom>
          <a:blipFill>
            <a:blip r:embed="rId7">
              <a:alphaModFix amt="42000"/>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922233" y="-828287"/>
            <a:ext cx="2722540" cy="2722540"/>
          </a:xfrm>
          <a:custGeom>
            <a:avLst/>
            <a:gdLst/>
            <a:ahLst/>
            <a:cxnLst/>
            <a:rect r="r" b="b" t="t" l="l"/>
            <a:pathLst>
              <a:path h="2722540" w="2722540">
                <a:moveTo>
                  <a:pt x="0" y="0"/>
                </a:moveTo>
                <a:lnTo>
                  <a:pt x="2722540" y="0"/>
                </a:lnTo>
                <a:lnTo>
                  <a:pt x="2722540" y="2722540"/>
                </a:lnTo>
                <a:lnTo>
                  <a:pt x="0" y="272254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9" id="9"/>
          <p:cNvSpPr txBox="true"/>
          <p:nvPr/>
        </p:nvSpPr>
        <p:spPr>
          <a:xfrm rot="0">
            <a:off x="2441914" y="2191415"/>
            <a:ext cx="9023841" cy="6203491"/>
          </a:xfrm>
          <a:prstGeom prst="rect">
            <a:avLst/>
          </a:prstGeom>
        </p:spPr>
        <p:txBody>
          <a:bodyPr anchor="t" rtlCol="false" tIns="0" lIns="0" bIns="0" rIns="0">
            <a:spAutoFit/>
          </a:bodyPr>
          <a:lstStyle/>
          <a:p>
            <a:pPr algn="ctr">
              <a:lnSpc>
                <a:spcPts val="9825"/>
              </a:lnSpc>
              <a:spcBef>
                <a:spcPct val="0"/>
              </a:spcBef>
            </a:pPr>
            <a:r>
              <a:rPr lang="en-US" sz="7018">
                <a:solidFill>
                  <a:srgbClr val="D9FDFF"/>
                </a:solidFill>
                <a:latin typeface="Mokoto"/>
                <a:ea typeface="Mokoto"/>
                <a:cs typeface="Mokoto"/>
                <a:sym typeface="Mokoto"/>
              </a:rPr>
              <a:t>Mengatasi Tantangan dalam Affiliate Marketing</a:t>
            </a:r>
          </a:p>
        </p:txBody>
      </p:sp>
      <p:sp>
        <p:nvSpPr>
          <p:cNvPr name="TextBox 10" id="10"/>
          <p:cNvSpPr txBox="true"/>
          <p:nvPr/>
        </p:nvSpPr>
        <p:spPr>
          <a:xfrm rot="0">
            <a:off x="15524520" y="3013063"/>
            <a:ext cx="1734780" cy="300597"/>
          </a:xfrm>
          <a:prstGeom prst="rect">
            <a:avLst/>
          </a:prstGeom>
        </p:spPr>
        <p:txBody>
          <a:bodyPr anchor="t" rtlCol="false" tIns="0" lIns="0" bIns="0" rIns="0">
            <a:spAutoFit/>
          </a:bodyPr>
          <a:lstStyle/>
          <a:p>
            <a:pPr algn="r">
              <a:lnSpc>
                <a:spcPts val="2331"/>
              </a:lnSpc>
              <a:spcBef>
                <a:spcPct val="0"/>
              </a:spcBef>
            </a:pPr>
            <a:r>
              <a:rPr lang="en-US" sz="1665">
                <a:solidFill>
                  <a:srgbClr val="D9FDFF"/>
                </a:solidFill>
                <a:latin typeface="Anca Coder"/>
                <a:ea typeface="Anca Coder"/>
                <a:cs typeface="Anca Coder"/>
                <a:sym typeface="Anca Coder"/>
              </a:rPr>
              <a:t>Disusun Oleh</a:t>
            </a:r>
          </a:p>
        </p:txBody>
      </p:sp>
      <p:sp>
        <p:nvSpPr>
          <p:cNvPr name="TextBox 11" id="11"/>
          <p:cNvSpPr txBox="true"/>
          <p:nvPr/>
        </p:nvSpPr>
        <p:spPr>
          <a:xfrm rot="0">
            <a:off x="13466407" y="3304067"/>
            <a:ext cx="3792893" cy="531682"/>
          </a:xfrm>
          <a:prstGeom prst="rect">
            <a:avLst/>
          </a:prstGeom>
        </p:spPr>
        <p:txBody>
          <a:bodyPr anchor="t" rtlCol="false" tIns="0" lIns="0" bIns="0" rIns="0">
            <a:spAutoFit/>
          </a:bodyPr>
          <a:lstStyle/>
          <a:p>
            <a:pPr algn="r">
              <a:lnSpc>
                <a:spcPts val="4294"/>
              </a:lnSpc>
              <a:spcBef>
                <a:spcPct val="0"/>
              </a:spcBef>
            </a:pPr>
            <a:r>
              <a:rPr lang="en-US" sz="3067">
                <a:solidFill>
                  <a:srgbClr val="D9FDFF"/>
                </a:solidFill>
                <a:latin typeface="Anca Coder"/>
                <a:ea typeface="Anca Coder"/>
                <a:cs typeface="Anca Coder"/>
                <a:sym typeface="Anca Coder"/>
              </a:rPr>
              <a:t>Kelompok 1</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16254B"/>
        </a:solidFill>
      </p:bgPr>
    </p:bg>
    <p:spTree>
      <p:nvGrpSpPr>
        <p:cNvPr id="1" name=""/>
        <p:cNvGrpSpPr/>
        <p:nvPr/>
      </p:nvGrpSpPr>
      <p:grpSpPr>
        <a:xfrm>
          <a:off x="0" y="0"/>
          <a:ext cx="0" cy="0"/>
          <a:chOff x="0" y="0"/>
          <a:chExt cx="0" cy="0"/>
        </a:xfrm>
      </p:grpSpPr>
      <p:sp>
        <p:nvSpPr>
          <p:cNvPr name="Freeform 2" id="2"/>
          <p:cNvSpPr/>
          <p:nvPr/>
        </p:nvSpPr>
        <p:spPr>
          <a:xfrm flipH="false" flipV="false" rot="0">
            <a:off x="-5012256" y="1939739"/>
            <a:ext cx="8927595" cy="11507934"/>
          </a:xfrm>
          <a:custGeom>
            <a:avLst/>
            <a:gdLst/>
            <a:ahLst/>
            <a:cxnLst/>
            <a:rect r="r" b="b" t="t" l="l"/>
            <a:pathLst>
              <a:path h="11507934" w="8927595">
                <a:moveTo>
                  <a:pt x="0" y="0"/>
                </a:moveTo>
                <a:lnTo>
                  <a:pt x="8927595" y="0"/>
                </a:lnTo>
                <a:lnTo>
                  <a:pt x="8927595" y="11507934"/>
                </a:lnTo>
                <a:lnTo>
                  <a:pt x="0" y="11507934"/>
                </a:lnTo>
                <a:lnTo>
                  <a:pt x="0" y="0"/>
                </a:lnTo>
                <a:close/>
              </a:path>
            </a:pathLst>
          </a:custGeom>
          <a:blipFill>
            <a:blip r:embed="rId2"/>
            <a:stretch>
              <a:fillRect l="0" t="0" r="0" b="0"/>
            </a:stretch>
          </a:blipFill>
        </p:spPr>
      </p:sp>
      <p:sp>
        <p:nvSpPr>
          <p:cNvPr name="Freeform 3" id="3"/>
          <p:cNvSpPr/>
          <p:nvPr/>
        </p:nvSpPr>
        <p:spPr>
          <a:xfrm flipH="false" flipV="false" rot="0">
            <a:off x="13617191" y="-4956042"/>
            <a:ext cx="8927595" cy="11507934"/>
          </a:xfrm>
          <a:custGeom>
            <a:avLst/>
            <a:gdLst/>
            <a:ahLst/>
            <a:cxnLst/>
            <a:rect r="r" b="b" t="t" l="l"/>
            <a:pathLst>
              <a:path h="11507934" w="8927595">
                <a:moveTo>
                  <a:pt x="0" y="0"/>
                </a:moveTo>
                <a:lnTo>
                  <a:pt x="8927596" y="0"/>
                </a:lnTo>
                <a:lnTo>
                  <a:pt x="8927596" y="11507934"/>
                </a:lnTo>
                <a:lnTo>
                  <a:pt x="0" y="11507934"/>
                </a:lnTo>
                <a:lnTo>
                  <a:pt x="0" y="0"/>
                </a:lnTo>
                <a:close/>
              </a:path>
            </a:pathLst>
          </a:custGeom>
          <a:blipFill>
            <a:blip r:embed="rId2"/>
            <a:stretch>
              <a:fillRect l="0" t="0" r="0" b="0"/>
            </a:stretch>
          </a:blipFill>
        </p:spPr>
      </p:sp>
      <p:sp>
        <p:nvSpPr>
          <p:cNvPr name="Freeform 4" id="4"/>
          <p:cNvSpPr/>
          <p:nvPr/>
        </p:nvSpPr>
        <p:spPr>
          <a:xfrm flipH="false" flipV="false" rot="-5400000">
            <a:off x="-1434047" y="-76827"/>
            <a:ext cx="13412531" cy="11486004"/>
          </a:xfrm>
          <a:custGeom>
            <a:avLst/>
            <a:gdLst/>
            <a:ahLst/>
            <a:cxnLst/>
            <a:rect r="r" b="b" t="t" l="l"/>
            <a:pathLst>
              <a:path h="11486004" w="13412531">
                <a:moveTo>
                  <a:pt x="0" y="0"/>
                </a:moveTo>
                <a:lnTo>
                  <a:pt x="13412531" y="0"/>
                </a:lnTo>
                <a:lnTo>
                  <a:pt x="13412531" y="11486004"/>
                </a:lnTo>
                <a:lnTo>
                  <a:pt x="0" y="11486004"/>
                </a:lnTo>
                <a:lnTo>
                  <a:pt x="0" y="0"/>
                </a:lnTo>
                <a:close/>
              </a:path>
            </a:pathLst>
          </a:custGeom>
          <a:blipFill>
            <a:blip r:embed="rId3">
              <a:alphaModFix amt="17000"/>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3774074" y="9025797"/>
            <a:ext cx="9760285" cy="2464472"/>
          </a:xfrm>
          <a:custGeom>
            <a:avLst/>
            <a:gdLst/>
            <a:ahLst/>
            <a:cxnLst/>
            <a:rect r="r" b="b" t="t" l="l"/>
            <a:pathLst>
              <a:path h="2464472" w="9760285">
                <a:moveTo>
                  <a:pt x="0" y="0"/>
                </a:moveTo>
                <a:lnTo>
                  <a:pt x="9760285" y="0"/>
                </a:lnTo>
                <a:lnTo>
                  <a:pt x="9760285" y="2464472"/>
                </a:lnTo>
                <a:lnTo>
                  <a:pt x="0" y="246447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7165887" y="-2310969"/>
            <a:ext cx="3956225" cy="3956225"/>
          </a:xfrm>
          <a:custGeom>
            <a:avLst/>
            <a:gdLst/>
            <a:ahLst/>
            <a:cxnLst/>
            <a:rect r="r" b="b" t="t" l="l"/>
            <a:pathLst>
              <a:path h="3956225" w="3956225">
                <a:moveTo>
                  <a:pt x="0" y="0"/>
                </a:moveTo>
                <a:lnTo>
                  <a:pt x="3956226" y="0"/>
                </a:lnTo>
                <a:lnTo>
                  <a:pt x="3956226" y="3956226"/>
                </a:lnTo>
                <a:lnTo>
                  <a:pt x="0" y="395622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3956574" y="2199163"/>
            <a:ext cx="6679415" cy="4420558"/>
          </a:xfrm>
          <a:custGeom>
            <a:avLst/>
            <a:gdLst/>
            <a:ahLst/>
            <a:cxnLst/>
            <a:rect r="r" b="b" t="t" l="l"/>
            <a:pathLst>
              <a:path h="4420558" w="6679415">
                <a:moveTo>
                  <a:pt x="0" y="0"/>
                </a:moveTo>
                <a:lnTo>
                  <a:pt x="6679415" y="0"/>
                </a:lnTo>
                <a:lnTo>
                  <a:pt x="6679415" y="4420558"/>
                </a:lnTo>
                <a:lnTo>
                  <a:pt x="0" y="442055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p:cNvSpPr/>
          <p:nvPr/>
        </p:nvSpPr>
        <p:spPr>
          <a:xfrm flipH="false" flipV="false" rot="-10800000">
            <a:off x="15423040" y="4837742"/>
            <a:ext cx="6679415" cy="4420558"/>
          </a:xfrm>
          <a:custGeom>
            <a:avLst/>
            <a:gdLst/>
            <a:ahLst/>
            <a:cxnLst/>
            <a:rect r="r" b="b" t="t" l="l"/>
            <a:pathLst>
              <a:path h="4420558" w="6679415">
                <a:moveTo>
                  <a:pt x="0" y="0"/>
                </a:moveTo>
                <a:lnTo>
                  <a:pt x="6679415" y="0"/>
                </a:lnTo>
                <a:lnTo>
                  <a:pt x="6679415" y="4420558"/>
                </a:lnTo>
                <a:lnTo>
                  <a:pt x="0" y="442055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9" id="9"/>
          <p:cNvSpPr txBox="true"/>
          <p:nvPr/>
        </p:nvSpPr>
        <p:spPr>
          <a:xfrm rot="0">
            <a:off x="12044131" y="4432731"/>
            <a:ext cx="4025752" cy="2920365"/>
          </a:xfrm>
          <a:prstGeom prst="rect">
            <a:avLst/>
          </a:prstGeom>
        </p:spPr>
        <p:txBody>
          <a:bodyPr anchor="t" rtlCol="false" tIns="0" lIns="0" bIns="0" rIns="0">
            <a:spAutoFit/>
          </a:bodyPr>
          <a:lstStyle/>
          <a:p>
            <a:pPr algn="ctr">
              <a:lnSpc>
                <a:spcPts val="3359"/>
              </a:lnSpc>
              <a:spcBef>
                <a:spcPct val="0"/>
              </a:spcBef>
            </a:pPr>
            <a:r>
              <a:rPr lang="en-US" sz="2400">
                <a:solidFill>
                  <a:srgbClr val="0D1B40"/>
                </a:solidFill>
                <a:latin typeface="Anca Coder"/>
                <a:ea typeface="Anca Coder"/>
                <a:cs typeface="Anca Coder"/>
                <a:sym typeface="Anca Coder"/>
              </a:rPr>
              <a:t>Lorem ipsum dolor sit amet, consectetur adipiscing elit, sed do eiusmod tempor incididunt ut labore et dolore magna aliqua.</a:t>
            </a:r>
          </a:p>
        </p:txBody>
      </p:sp>
      <p:grpSp>
        <p:nvGrpSpPr>
          <p:cNvPr name="Group 10" id="10"/>
          <p:cNvGrpSpPr/>
          <p:nvPr/>
        </p:nvGrpSpPr>
        <p:grpSpPr>
          <a:xfrm rot="0">
            <a:off x="1804100" y="3098294"/>
            <a:ext cx="14917745" cy="6160006"/>
            <a:chOff x="0" y="0"/>
            <a:chExt cx="3928953" cy="1622388"/>
          </a:xfrm>
        </p:grpSpPr>
        <p:sp>
          <p:nvSpPr>
            <p:cNvPr name="Freeform 11" id="11"/>
            <p:cNvSpPr/>
            <p:nvPr/>
          </p:nvSpPr>
          <p:spPr>
            <a:xfrm flipH="false" flipV="false" rot="0">
              <a:off x="0" y="0"/>
              <a:ext cx="3928954" cy="1622388"/>
            </a:xfrm>
            <a:custGeom>
              <a:avLst/>
              <a:gdLst/>
              <a:ahLst/>
              <a:cxnLst/>
              <a:rect r="r" b="b" t="t" l="l"/>
              <a:pathLst>
                <a:path h="1622388" w="3928954">
                  <a:moveTo>
                    <a:pt x="3768934" y="0"/>
                  </a:moveTo>
                  <a:lnTo>
                    <a:pt x="160020" y="0"/>
                  </a:lnTo>
                  <a:lnTo>
                    <a:pt x="0" y="160020"/>
                  </a:lnTo>
                  <a:lnTo>
                    <a:pt x="0" y="1462368"/>
                  </a:lnTo>
                  <a:lnTo>
                    <a:pt x="160020" y="1622388"/>
                  </a:lnTo>
                  <a:lnTo>
                    <a:pt x="3768934" y="1622388"/>
                  </a:lnTo>
                  <a:lnTo>
                    <a:pt x="3928954" y="1462368"/>
                  </a:lnTo>
                  <a:lnTo>
                    <a:pt x="3928954" y="160020"/>
                  </a:lnTo>
                  <a:lnTo>
                    <a:pt x="3768934" y="0"/>
                  </a:lnTo>
                  <a:close/>
                </a:path>
              </a:pathLst>
            </a:custGeom>
            <a:solidFill>
              <a:srgbClr val="D9FDFF"/>
            </a:solidFill>
            <a:ln w="38100" cap="sq">
              <a:solidFill>
                <a:srgbClr val="39D5FF"/>
              </a:solidFill>
              <a:prstDash val="solid"/>
              <a:miter/>
            </a:ln>
          </p:spPr>
        </p:sp>
        <p:sp>
          <p:nvSpPr>
            <p:cNvPr name="TextBox 12" id="12"/>
            <p:cNvSpPr txBox="true"/>
            <p:nvPr/>
          </p:nvSpPr>
          <p:spPr>
            <a:xfrm>
              <a:off x="63500" y="15875"/>
              <a:ext cx="3801953" cy="1543013"/>
            </a:xfrm>
            <a:prstGeom prst="rect">
              <a:avLst/>
            </a:prstGeom>
          </p:spPr>
          <p:txBody>
            <a:bodyPr anchor="ctr" rtlCol="false" tIns="50800" lIns="50800" bIns="50800" rIns="50800"/>
            <a:lstStyle/>
            <a:p>
              <a:pPr algn="ctr">
                <a:lnSpc>
                  <a:spcPts val="2331"/>
                </a:lnSpc>
              </a:pPr>
            </a:p>
          </p:txBody>
        </p:sp>
      </p:grpSp>
      <p:grpSp>
        <p:nvGrpSpPr>
          <p:cNvPr name="Group 13" id="13"/>
          <p:cNvGrpSpPr/>
          <p:nvPr/>
        </p:nvGrpSpPr>
        <p:grpSpPr>
          <a:xfrm rot="0">
            <a:off x="4937923" y="955369"/>
            <a:ext cx="9633519" cy="1802104"/>
            <a:chOff x="0" y="0"/>
            <a:chExt cx="2537223" cy="474628"/>
          </a:xfrm>
        </p:grpSpPr>
        <p:sp>
          <p:nvSpPr>
            <p:cNvPr name="Freeform 14" id="14"/>
            <p:cNvSpPr/>
            <p:nvPr/>
          </p:nvSpPr>
          <p:spPr>
            <a:xfrm flipH="false" flipV="false" rot="0">
              <a:off x="0" y="0"/>
              <a:ext cx="2537223" cy="474628"/>
            </a:xfrm>
            <a:custGeom>
              <a:avLst/>
              <a:gdLst/>
              <a:ahLst/>
              <a:cxnLst/>
              <a:rect r="r" b="b" t="t" l="l"/>
              <a:pathLst>
                <a:path h="474628" w="2537223">
                  <a:moveTo>
                    <a:pt x="0" y="0"/>
                  </a:moveTo>
                  <a:lnTo>
                    <a:pt x="2537223" y="0"/>
                  </a:lnTo>
                  <a:lnTo>
                    <a:pt x="2537223" y="474628"/>
                  </a:lnTo>
                  <a:lnTo>
                    <a:pt x="0" y="474628"/>
                  </a:lnTo>
                  <a:close/>
                </a:path>
              </a:pathLst>
            </a:custGeom>
            <a:solidFill>
              <a:srgbClr val="46D8DD"/>
            </a:solidFill>
            <a:ln w="38100" cap="sq">
              <a:solidFill>
                <a:srgbClr val="D9FDFF"/>
              </a:solidFill>
              <a:prstDash val="solid"/>
              <a:miter/>
            </a:ln>
          </p:spPr>
        </p:sp>
        <p:sp>
          <p:nvSpPr>
            <p:cNvPr name="TextBox 15" id="15"/>
            <p:cNvSpPr txBox="true"/>
            <p:nvPr/>
          </p:nvSpPr>
          <p:spPr>
            <a:xfrm>
              <a:off x="0" y="-47625"/>
              <a:ext cx="2537223" cy="522253"/>
            </a:xfrm>
            <a:prstGeom prst="rect">
              <a:avLst/>
            </a:prstGeom>
          </p:spPr>
          <p:txBody>
            <a:bodyPr anchor="ctr" rtlCol="false" tIns="50800" lIns="50800" bIns="50800" rIns="50800"/>
            <a:lstStyle/>
            <a:p>
              <a:pPr algn="ctr">
                <a:lnSpc>
                  <a:spcPts val="2331"/>
                </a:lnSpc>
              </a:pPr>
            </a:p>
          </p:txBody>
        </p:sp>
      </p:grpSp>
      <p:sp>
        <p:nvSpPr>
          <p:cNvPr name="TextBox 16" id="16"/>
          <p:cNvSpPr txBox="true"/>
          <p:nvPr/>
        </p:nvSpPr>
        <p:spPr>
          <a:xfrm rot="0">
            <a:off x="15629111" y="575786"/>
            <a:ext cx="1651691" cy="740116"/>
          </a:xfrm>
          <a:prstGeom prst="rect">
            <a:avLst/>
          </a:prstGeom>
        </p:spPr>
        <p:txBody>
          <a:bodyPr anchor="t" rtlCol="false" tIns="0" lIns="0" bIns="0" rIns="0">
            <a:spAutoFit/>
          </a:bodyPr>
          <a:lstStyle/>
          <a:p>
            <a:pPr algn="r">
              <a:lnSpc>
                <a:spcPts val="5931"/>
              </a:lnSpc>
              <a:spcBef>
                <a:spcPct val="0"/>
              </a:spcBef>
            </a:pPr>
            <a:r>
              <a:rPr lang="en-US" sz="4236">
                <a:solidFill>
                  <a:srgbClr val="D9FDFF"/>
                </a:solidFill>
                <a:latin typeface="Anca Coder"/>
                <a:ea typeface="Anca Coder"/>
                <a:cs typeface="Anca Coder"/>
                <a:sym typeface="Anca Coder"/>
              </a:rPr>
              <a:t>10</a:t>
            </a:r>
          </a:p>
        </p:txBody>
      </p:sp>
      <p:sp>
        <p:nvSpPr>
          <p:cNvPr name="TextBox 17" id="17"/>
          <p:cNvSpPr txBox="true"/>
          <p:nvPr/>
        </p:nvSpPr>
        <p:spPr>
          <a:xfrm rot="0">
            <a:off x="5192902" y="1238288"/>
            <a:ext cx="8793421" cy="1358177"/>
          </a:xfrm>
          <a:prstGeom prst="rect">
            <a:avLst/>
          </a:prstGeom>
        </p:spPr>
        <p:txBody>
          <a:bodyPr anchor="t" rtlCol="false" tIns="0" lIns="0" bIns="0" rIns="0">
            <a:spAutoFit/>
          </a:bodyPr>
          <a:lstStyle/>
          <a:p>
            <a:pPr algn="ctr">
              <a:lnSpc>
                <a:spcPts val="5464"/>
              </a:lnSpc>
              <a:spcBef>
                <a:spcPct val="0"/>
              </a:spcBef>
            </a:pPr>
            <a:r>
              <a:rPr lang="en-US" sz="3903" spc="-515">
                <a:solidFill>
                  <a:srgbClr val="0D1B40"/>
                </a:solidFill>
                <a:latin typeface="Mokoto"/>
                <a:ea typeface="Mokoto"/>
                <a:cs typeface="Mokoto"/>
                <a:sym typeface="Mokoto"/>
              </a:rPr>
              <a:t>Peran UGC dan Kredibilitas Digital</a:t>
            </a:r>
          </a:p>
        </p:txBody>
      </p:sp>
      <p:sp>
        <p:nvSpPr>
          <p:cNvPr name="TextBox 18" id="18"/>
          <p:cNvSpPr txBox="true"/>
          <p:nvPr/>
        </p:nvSpPr>
        <p:spPr>
          <a:xfrm rot="0">
            <a:off x="3298984" y="4095630"/>
            <a:ext cx="12124056" cy="4050031"/>
          </a:xfrm>
          <a:prstGeom prst="rect">
            <a:avLst/>
          </a:prstGeom>
        </p:spPr>
        <p:txBody>
          <a:bodyPr anchor="t" rtlCol="false" tIns="0" lIns="0" bIns="0" rIns="0">
            <a:spAutoFit/>
          </a:bodyPr>
          <a:lstStyle/>
          <a:p>
            <a:pPr algn="l">
              <a:lnSpc>
                <a:spcPts val="4619"/>
              </a:lnSpc>
              <a:spcBef>
                <a:spcPct val="0"/>
              </a:spcBef>
            </a:pPr>
            <a:r>
              <a:rPr lang="en-US" sz="3299">
                <a:solidFill>
                  <a:srgbClr val="0D1B40"/>
                </a:solidFill>
                <a:latin typeface="Helvetica World"/>
                <a:ea typeface="Helvetica World"/>
                <a:cs typeface="Helvetica World"/>
                <a:sym typeface="Helvetica World"/>
              </a:rPr>
              <a:t>User Generated Content (UGC) menjadi faktor penting dalam meningkatkan efektivitas kampanye afiliasi. UGC lebih dipercaya karena dinilai autentik, bukan konten pemasaran formal. Selain itu, konsep Perceived Ease of Use (PEOU) juga memengaruhi niat beli konsumen. Jika proses pembelian melalui link afiliasi mudah dan jelas, maka kemungkinan konversi akan meningkat secara signifikan.</a:t>
            </a:r>
          </a:p>
        </p:txBody>
      </p:sp>
      <p:sp>
        <p:nvSpPr>
          <p:cNvPr name="TextBox 19" id="19"/>
          <p:cNvSpPr txBox="true"/>
          <p:nvPr/>
        </p:nvSpPr>
        <p:spPr>
          <a:xfrm rot="0">
            <a:off x="1028700" y="720030"/>
            <a:ext cx="3387688" cy="300597"/>
          </a:xfrm>
          <a:prstGeom prst="rect">
            <a:avLst/>
          </a:prstGeom>
        </p:spPr>
        <p:txBody>
          <a:bodyPr anchor="t" rtlCol="false" tIns="0" lIns="0" bIns="0" rIns="0">
            <a:spAutoFit/>
          </a:bodyPr>
          <a:lstStyle/>
          <a:p>
            <a:pPr algn="l">
              <a:lnSpc>
                <a:spcPts val="2331"/>
              </a:lnSpc>
              <a:spcBef>
                <a:spcPct val="0"/>
              </a:spcBef>
            </a:pPr>
            <a:r>
              <a:rPr lang="en-US" sz="1665">
                <a:solidFill>
                  <a:srgbClr val="D9FDFF"/>
                </a:solidFill>
                <a:latin typeface="Anca Coder"/>
                <a:ea typeface="Anca Coder"/>
                <a:cs typeface="Anca Coder"/>
                <a:sym typeface="Anca Coder"/>
              </a:rPr>
              <a:t>KAMPUS LICERIA</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16254B"/>
        </a:solidFill>
      </p:bgPr>
    </p:bg>
    <p:spTree>
      <p:nvGrpSpPr>
        <p:cNvPr id="1" name=""/>
        <p:cNvGrpSpPr/>
        <p:nvPr/>
      </p:nvGrpSpPr>
      <p:grpSpPr>
        <a:xfrm>
          <a:off x="0" y="0"/>
          <a:ext cx="0" cy="0"/>
          <a:chOff x="0" y="0"/>
          <a:chExt cx="0" cy="0"/>
        </a:xfrm>
      </p:grpSpPr>
      <p:sp>
        <p:nvSpPr>
          <p:cNvPr name="Freeform 2" id="2"/>
          <p:cNvSpPr/>
          <p:nvPr/>
        </p:nvSpPr>
        <p:spPr>
          <a:xfrm flipH="false" flipV="false" rot="0">
            <a:off x="-5012256" y="1939739"/>
            <a:ext cx="8927595" cy="11507934"/>
          </a:xfrm>
          <a:custGeom>
            <a:avLst/>
            <a:gdLst/>
            <a:ahLst/>
            <a:cxnLst/>
            <a:rect r="r" b="b" t="t" l="l"/>
            <a:pathLst>
              <a:path h="11507934" w="8927595">
                <a:moveTo>
                  <a:pt x="0" y="0"/>
                </a:moveTo>
                <a:lnTo>
                  <a:pt x="8927595" y="0"/>
                </a:lnTo>
                <a:lnTo>
                  <a:pt x="8927595" y="11507934"/>
                </a:lnTo>
                <a:lnTo>
                  <a:pt x="0" y="11507934"/>
                </a:lnTo>
                <a:lnTo>
                  <a:pt x="0" y="0"/>
                </a:lnTo>
                <a:close/>
              </a:path>
            </a:pathLst>
          </a:custGeom>
          <a:blipFill>
            <a:blip r:embed="rId2"/>
            <a:stretch>
              <a:fillRect l="0" t="0" r="0" b="0"/>
            </a:stretch>
          </a:blipFill>
        </p:spPr>
      </p:sp>
      <p:sp>
        <p:nvSpPr>
          <p:cNvPr name="Freeform 3" id="3"/>
          <p:cNvSpPr/>
          <p:nvPr/>
        </p:nvSpPr>
        <p:spPr>
          <a:xfrm flipH="false" flipV="false" rot="0">
            <a:off x="13617191" y="-4956042"/>
            <a:ext cx="8927595" cy="11507934"/>
          </a:xfrm>
          <a:custGeom>
            <a:avLst/>
            <a:gdLst/>
            <a:ahLst/>
            <a:cxnLst/>
            <a:rect r="r" b="b" t="t" l="l"/>
            <a:pathLst>
              <a:path h="11507934" w="8927595">
                <a:moveTo>
                  <a:pt x="0" y="0"/>
                </a:moveTo>
                <a:lnTo>
                  <a:pt x="8927596" y="0"/>
                </a:lnTo>
                <a:lnTo>
                  <a:pt x="8927596" y="11507934"/>
                </a:lnTo>
                <a:lnTo>
                  <a:pt x="0" y="11507934"/>
                </a:lnTo>
                <a:lnTo>
                  <a:pt x="0" y="0"/>
                </a:lnTo>
                <a:close/>
              </a:path>
            </a:pathLst>
          </a:custGeom>
          <a:blipFill>
            <a:blip r:embed="rId2"/>
            <a:stretch>
              <a:fillRect l="0" t="0" r="0" b="0"/>
            </a:stretch>
          </a:blipFill>
        </p:spPr>
      </p:sp>
      <p:sp>
        <p:nvSpPr>
          <p:cNvPr name="Freeform 4" id="4"/>
          <p:cNvSpPr/>
          <p:nvPr/>
        </p:nvSpPr>
        <p:spPr>
          <a:xfrm flipH="false" flipV="false" rot="-5400000">
            <a:off x="-1434047" y="-76827"/>
            <a:ext cx="13412531" cy="11486004"/>
          </a:xfrm>
          <a:custGeom>
            <a:avLst/>
            <a:gdLst/>
            <a:ahLst/>
            <a:cxnLst/>
            <a:rect r="r" b="b" t="t" l="l"/>
            <a:pathLst>
              <a:path h="11486004" w="13412531">
                <a:moveTo>
                  <a:pt x="0" y="0"/>
                </a:moveTo>
                <a:lnTo>
                  <a:pt x="13412531" y="0"/>
                </a:lnTo>
                <a:lnTo>
                  <a:pt x="13412531" y="11486004"/>
                </a:lnTo>
                <a:lnTo>
                  <a:pt x="0" y="11486004"/>
                </a:lnTo>
                <a:lnTo>
                  <a:pt x="0" y="0"/>
                </a:lnTo>
                <a:close/>
              </a:path>
            </a:pathLst>
          </a:custGeom>
          <a:blipFill>
            <a:blip r:embed="rId3">
              <a:alphaModFix amt="17000"/>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5400000">
            <a:off x="12289404" y="5412179"/>
            <a:ext cx="6679415" cy="4420558"/>
          </a:xfrm>
          <a:custGeom>
            <a:avLst/>
            <a:gdLst/>
            <a:ahLst/>
            <a:cxnLst/>
            <a:rect r="r" b="b" t="t" l="l"/>
            <a:pathLst>
              <a:path h="4420558" w="6679415">
                <a:moveTo>
                  <a:pt x="0" y="0"/>
                </a:moveTo>
                <a:lnTo>
                  <a:pt x="6679415" y="0"/>
                </a:lnTo>
                <a:lnTo>
                  <a:pt x="6679415" y="4420558"/>
                </a:lnTo>
                <a:lnTo>
                  <a:pt x="0" y="442055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p:nvPr/>
        </p:nvGrpSpPr>
        <p:grpSpPr>
          <a:xfrm rot="0">
            <a:off x="1028700" y="2286713"/>
            <a:ext cx="9259117" cy="5674066"/>
            <a:chOff x="0" y="0"/>
            <a:chExt cx="2438615" cy="1494404"/>
          </a:xfrm>
        </p:grpSpPr>
        <p:sp>
          <p:nvSpPr>
            <p:cNvPr name="Freeform 7" id="7"/>
            <p:cNvSpPr/>
            <p:nvPr/>
          </p:nvSpPr>
          <p:spPr>
            <a:xfrm flipH="false" flipV="false" rot="0">
              <a:off x="0" y="0"/>
              <a:ext cx="2438615" cy="1494404"/>
            </a:xfrm>
            <a:custGeom>
              <a:avLst/>
              <a:gdLst/>
              <a:ahLst/>
              <a:cxnLst/>
              <a:rect r="r" b="b" t="t" l="l"/>
              <a:pathLst>
                <a:path h="1494404" w="2438615">
                  <a:moveTo>
                    <a:pt x="2278595" y="0"/>
                  </a:moveTo>
                  <a:lnTo>
                    <a:pt x="160020" y="0"/>
                  </a:lnTo>
                  <a:lnTo>
                    <a:pt x="0" y="160020"/>
                  </a:lnTo>
                  <a:lnTo>
                    <a:pt x="0" y="1334384"/>
                  </a:lnTo>
                  <a:lnTo>
                    <a:pt x="160020" y="1494404"/>
                  </a:lnTo>
                  <a:lnTo>
                    <a:pt x="2278595" y="1494404"/>
                  </a:lnTo>
                  <a:lnTo>
                    <a:pt x="2438615" y="1334384"/>
                  </a:lnTo>
                  <a:lnTo>
                    <a:pt x="2438615" y="160020"/>
                  </a:lnTo>
                  <a:lnTo>
                    <a:pt x="2278595" y="0"/>
                  </a:lnTo>
                  <a:close/>
                </a:path>
              </a:pathLst>
            </a:custGeom>
            <a:solidFill>
              <a:srgbClr val="000000">
                <a:alpha val="0"/>
              </a:srgbClr>
            </a:solidFill>
            <a:ln w="38100" cap="sq">
              <a:solidFill>
                <a:srgbClr val="39D5FF"/>
              </a:solidFill>
              <a:prstDash val="solid"/>
              <a:miter/>
            </a:ln>
          </p:spPr>
        </p:sp>
        <p:sp>
          <p:nvSpPr>
            <p:cNvPr name="TextBox 8" id="8"/>
            <p:cNvSpPr txBox="true"/>
            <p:nvPr/>
          </p:nvSpPr>
          <p:spPr>
            <a:xfrm>
              <a:off x="63500" y="15875"/>
              <a:ext cx="2311615" cy="1415029"/>
            </a:xfrm>
            <a:prstGeom prst="rect">
              <a:avLst/>
            </a:prstGeom>
          </p:spPr>
          <p:txBody>
            <a:bodyPr anchor="ctr" rtlCol="false" tIns="50800" lIns="50800" bIns="50800" rIns="50800"/>
            <a:lstStyle/>
            <a:p>
              <a:pPr algn="ctr">
                <a:lnSpc>
                  <a:spcPts val="2331"/>
                </a:lnSpc>
              </a:pPr>
            </a:p>
          </p:txBody>
        </p:sp>
      </p:grpSp>
      <p:sp>
        <p:nvSpPr>
          <p:cNvPr name="Freeform 9" id="9"/>
          <p:cNvSpPr/>
          <p:nvPr/>
        </p:nvSpPr>
        <p:spPr>
          <a:xfrm flipH="false" flipV="false" rot="0">
            <a:off x="3542043" y="8821868"/>
            <a:ext cx="6016071" cy="1519058"/>
          </a:xfrm>
          <a:custGeom>
            <a:avLst/>
            <a:gdLst/>
            <a:ahLst/>
            <a:cxnLst/>
            <a:rect r="r" b="b" t="t" l="l"/>
            <a:pathLst>
              <a:path h="1519058" w="6016071">
                <a:moveTo>
                  <a:pt x="0" y="0"/>
                </a:moveTo>
                <a:lnTo>
                  <a:pt x="6016071" y="0"/>
                </a:lnTo>
                <a:lnTo>
                  <a:pt x="6016071" y="1519058"/>
                </a:lnTo>
                <a:lnTo>
                  <a:pt x="0" y="151905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0">
            <a:off x="15629111" y="575786"/>
            <a:ext cx="1651691" cy="740116"/>
          </a:xfrm>
          <a:prstGeom prst="rect">
            <a:avLst/>
          </a:prstGeom>
        </p:spPr>
        <p:txBody>
          <a:bodyPr anchor="t" rtlCol="false" tIns="0" lIns="0" bIns="0" rIns="0">
            <a:spAutoFit/>
          </a:bodyPr>
          <a:lstStyle/>
          <a:p>
            <a:pPr algn="r">
              <a:lnSpc>
                <a:spcPts val="5931"/>
              </a:lnSpc>
              <a:spcBef>
                <a:spcPct val="0"/>
              </a:spcBef>
            </a:pPr>
            <a:r>
              <a:rPr lang="en-US" sz="4236">
                <a:solidFill>
                  <a:srgbClr val="D9FDFF"/>
                </a:solidFill>
                <a:latin typeface="Anca Coder"/>
                <a:ea typeface="Anca Coder"/>
                <a:cs typeface="Anca Coder"/>
                <a:sym typeface="Anca Coder"/>
              </a:rPr>
              <a:t>11</a:t>
            </a:r>
          </a:p>
        </p:txBody>
      </p:sp>
      <p:sp>
        <p:nvSpPr>
          <p:cNvPr name="TextBox 11" id="11"/>
          <p:cNvSpPr txBox="true"/>
          <p:nvPr/>
        </p:nvSpPr>
        <p:spPr>
          <a:xfrm rot="0">
            <a:off x="1452462" y="2824858"/>
            <a:ext cx="8411592" cy="4481196"/>
          </a:xfrm>
          <a:prstGeom prst="rect">
            <a:avLst/>
          </a:prstGeom>
        </p:spPr>
        <p:txBody>
          <a:bodyPr anchor="t" rtlCol="false" tIns="0" lIns="0" bIns="0" rIns="0">
            <a:spAutoFit/>
          </a:bodyPr>
          <a:lstStyle/>
          <a:p>
            <a:pPr algn="l">
              <a:lnSpc>
                <a:spcPts val="4479"/>
              </a:lnSpc>
              <a:spcBef>
                <a:spcPct val="0"/>
              </a:spcBef>
            </a:pPr>
            <a:r>
              <a:rPr lang="en-US" sz="3199">
                <a:solidFill>
                  <a:srgbClr val="D9FDFF"/>
                </a:solidFill>
                <a:latin typeface="Helvetica World"/>
                <a:ea typeface="Helvetica World"/>
                <a:cs typeface="Helvetica World"/>
                <a:sym typeface="Helvetica World"/>
              </a:rPr>
              <a:t>Untuk tetap relevan, afiliasi perlu menyesuaikan gaya konten dengan tren digital termasuk video pendek, live streaming, dan multichannel marketing. Selain itu, etika seperti transparansi, kejujuran, dan tidak menyesatkan konsumen sangat penting untuk menjaga reputasi dan keberlanjutan strategi afiliasi.</a:t>
            </a:r>
          </a:p>
        </p:txBody>
      </p:sp>
      <p:grpSp>
        <p:nvGrpSpPr>
          <p:cNvPr name="Group 12" id="12"/>
          <p:cNvGrpSpPr/>
          <p:nvPr/>
        </p:nvGrpSpPr>
        <p:grpSpPr>
          <a:xfrm rot="0">
            <a:off x="11374941" y="2286713"/>
            <a:ext cx="5884359" cy="1938887"/>
            <a:chOff x="0" y="0"/>
            <a:chExt cx="1549790" cy="510653"/>
          </a:xfrm>
        </p:grpSpPr>
        <p:sp>
          <p:nvSpPr>
            <p:cNvPr name="Freeform 13" id="13"/>
            <p:cNvSpPr/>
            <p:nvPr/>
          </p:nvSpPr>
          <p:spPr>
            <a:xfrm flipH="false" flipV="false" rot="0">
              <a:off x="0" y="0"/>
              <a:ext cx="1549790" cy="510653"/>
            </a:xfrm>
            <a:custGeom>
              <a:avLst/>
              <a:gdLst/>
              <a:ahLst/>
              <a:cxnLst/>
              <a:rect r="r" b="b" t="t" l="l"/>
              <a:pathLst>
                <a:path h="510653" w="1549790">
                  <a:moveTo>
                    <a:pt x="0" y="0"/>
                  </a:moveTo>
                  <a:lnTo>
                    <a:pt x="1549790" y="0"/>
                  </a:lnTo>
                  <a:lnTo>
                    <a:pt x="1549790" y="510653"/>
                  </a:lnTo>
                  <a:lnTo>
                    <a:pt x="0" y="510653"/>
                  </a:lnTo>
                  <a:close/>
                </a:path>
              </a:pathLst>
            </a:custGeom>
            <a:solidFill>
              <a:srgbClr val="46D8DD"/>
            </a:solidFill>
            <a:ln w="38100" cap="sq">
              <a:solidFill>
                <a:srgbClr val="D9FDFF"/>
              </a:solidFill>
              <a:prstDash val="solid"/>
              <a:miter/>
            </a:ln>
          </p:spPr>
        </p:sp>
        <p:sp>
          <p:nvSpPr>
            <p:cNvPr name="TextBox 14" id="14"/>
            <p:cNvSpPr txBox="true"/>
            <p:nvPr/>
          </p:nvSpPr>
          <p:spPr>
            <a:xfrm>
              <a:off x="0" y="-47625"/>
              <a:ext cx="1549790" cy="558278"/>
            </a:xfrm>
            <a:prstGeom prst="rect">
              <a:avLst/>
            </a:prstGeom>
          </p:spPr>
          <p:txBody>
            <a:bodyPr anchor="ctr" rtlCol="false" tIns="50800" lIns="50800" bIns="50800" rIns="50800"/>
            <a:lstStyle/>
            <a:p>
              <a:pPr algn="ctr">
                <a:lnSpc>
                  <a:spcPts val="2331"/>
                </a:lnSpc>
              </a:pPr>
            </a:p>
          </p:txBody>
        </p:sp>
      </p:grpSp>
      <p:sp>
        <p:nvSpPr>
          <p:cNvPr name="TextBox 15" id="15"/>
          <p:cNvSpPr txBox="true"/>
          <p:nvPr/>
        </p:nvSpPr>
        <p:spPr>
          <a:xfrm rot="0">
            <a:off x="11608479" y="2569632"/>
            <a:ext cx="5417283" cy="1358177"/>
          </a:xfrm>
          <a:prstGeom prst="rect">
            <a:avLst/>
          </a:prstGeom>
        </p:spPr>
        <p:txBody>
          <a:bodyPr anchor="t" rtlCol="false" tIns="0" lIns="0" bIns="0" rIns="0">
            <a:spAutoFit/>
          </a:bodyPr>
          <a:lstStyle/>
          <a:p>
            <a:pPr algn="ctr">
              <a:lnSpc>
                <a:spcPts val="5464"/>
              </a:lnSpc>
              <a:spcBef>
                <a:spcPct val="0"/>
              </a:spcBef>
            </a:pPr>
            <a:r>
              <a:rPr lang="en-US" sz="3903" spc="-515">
                <a:solidFill>
                  <a:srgbClr val="0D1B40"/>
                </a:solidFill>
                <a:latin typeface="Mokoto"/>
                <a:ea typeface="Mokoto"/>
                <a:cs typeface="Mokoto"/>
                <a:sym typeface="Mokoto"/>
              </a:rPr>
              <a:t>Adaptasi &amp; Etika</a:t>
            </a:r>
          </a:p>
        </p:txBody>
      </p:sp>
      <p:sp>
        <p:nvSpPr>
          <p:cNvPr name="Freeform 16" id="16"/>
          <p:cNvSpPr/>
          <p:nvPr/>
        </p:nvSpPr>
        <p:spPr>
          <a:xfrm flipH="false" flipV="false" rot="0">
            <a:off x="8491054" y="-1978113"/>
            <a:ext cx="3956225" cy="3956225"/>
          </a:xfrm>
          <a:custGeom>
            <a:avLst/>
            <a:gdLst/>
            <a:ahLst/>
            <a:cxnLst/>
            <a:rect r="r" b="b" t="t" l="l"/>
            <a:pathLst>
              <a:path h="3956225" w="3956225">
                <a:moveTo>
                  <a:pt x="0" y="0"/>
                </a:moveTo>
                <a:lnTo>
                  <a:pt x="3956225" y="0"/>
                </a:lnTo>
                <a:lnTo>
                  <a:pt x="3956225" y="3956226"/>
                </a:lnTo>
                <a:lnTo>
                  <a:pt x="0" y="395622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7" id="17"/>
          <p:cNvSpPr txBox="true"/>
          <p:nvPr/>
        </p:nvSpPr>
        <p:spPr>
          <a:xfrm rot="0">
            <a:off x="1028700" y="720030"/>
            <a:ext cx="3387688" cy="300597"/>
          </a:xfrm>
          <a:prstGeom prst="rect">
            <a:avLst/>
          </a:prstGeom>
        </p:spPr>
        <p:txBody>
          <a:bodyPr anchor="t" rtlCol="false" tIns="0" lIns="0" bIns="0" rIns="0">
            <a:spAutoFit/>
          </a:bodyPr>
          <a:lstStyle/>
          <a:p>
            <a:pPr algn="l">
              <a:lnSpc>
                <a:spcPts val="2331"/>
              </a:lnSpc>
              <a:spcBef>
                <a:spcPct val="0"/>
              </a:spcBef>
            </a:pPr>
            <a:r>
              <a:rPr lang="en-US" sz="1665">
                <a:solidFill>
                  <a:srgbClr val="D9FDFF"/>
                </a:solidFill>
                <a:latin typeface="Anca Coder"/>
                <a:ea typeface="Anca Coder"/>
                <a:cs typeface="Anca Coder"/>
                <a:sym typeface="Anca Coder"/>
              </a:rPr>
              <a:t>KAMPUS LICERIA</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16254B"/>
        </a:solidFill>
      </p:bgPr>
    </p:bg>
    <p:spTree>
      <p:nvGrpSpPr>
        <p:cNvPr id="1" name=""/>
        <p:cNvGrpSpPr/>
        <p:nvPr/>
      </p:nvGrpSpPr>
      <p:grpSpPr>
        <a:xfrm>
          <a:off x="0" y="0"/>
          <a:ext cx="0" cy="0"/>
          <a:chOff x="0" y="0"/>
          <a:chExt cx="0" cy="0"/>
        </a:xfrm>
      </p:grpSpPr>
      <p:sp>
        <p:nvSpPr>
          <p:cNvPr name="Freeform 2" id="2"/>
          <p:cNvSpPr/>
          <p:nvPr/>
        </p:nvSpPr>
        <p:spPr>
          <a:xfrm flipH="false" flipV="false" rot="0">
            <a:off x="-5012256" y="1939739"/>
            <a:ext cx="8927595" cy="11507934"/>
          </a:xfrm>
          <a:custGeom>
            <a:avLst/>
            <a:gdLst/>
            <a:ahLst/>
            <a:cxnLst/>
            <a:rect r="r" b="b" t="t" l="l"/>
            <a:pathLst>
              <a:path h="11507934" w="8927595">
                <a:moveTo>
                  <a:pt x="0" y="0"/>
                </a:moveTo>
                <a:lnTo>
                  <a:pt x="8927595" y="0"/>
                </a:lnTo>
                <a:lnTo>
                  <a:pt x="8927595" y="11507934"/>
                </a:lnTo>
                <a:lnTo>
                  <a:pt x="0" y="11507934"/>
                </a:lnTo>
                <a:lnTo>
                  <a:pt x="0" y="0"/>
                </a:lnTo>
                <a:close/>
              </a:path>
            </a:pathLst>
          </a:custGeom>
          <a:blipFill>
            <a:blip r:embed="rId2"/>
            <a:stretch>
              <a:fillRect l="0" t="0" r="0" b="0"/>
            </a:stretch>
          </a:blipFill>
        </p:spPr>
      </p:sp>
      <p:sp>
        <p:nvSpPr>
          <p:cNvPr name="Freeform 3" id="3"/>
          <p:cNvSpPr/>
          <p:nvPr/>
        </p:nvSpPr>
        <p:spPr>
          <a:xfrm flipH="false" flipV="false" rot="0">
            <a:off x="13617191" y="-4956042"/>
            <a:ext cx="8927595" cy="11507934"/>
          </a:xfrm>
          <a:custGeom>
            <a:avLst/>
            <a:gdLst/>
            <a:ahLst/>
            <a:cxnLst/>
            <a:rect r="r" b="b" t="t" l="l"/>
            <a:pathLst>
              <a:path h="11507934" w="8927595">
                <a:moveTo>
                  <a:pt x="0" y="0"/>
                </a:moveTo>
                <a:lnTo>
                  <a:pt x="8927596" y="0"/>
                </a:lnTo>
                <a:lnTo>
                  <a:pt x="8927596" y="11507934"/>
                </a:lnTo>
                <a:lnTo>
                  <a:pt x="0" y="11507934"/>
                </a:lnTo>
                <a:lnTo>
                  <a:pt x="0" y="0"/>
                </a:lnTo>
                <a:close/>
              </a:path>
            </a:pathLst>
          </a:custGeom>
          <a:blipFill>
            <a:blip r:embed="rId2"/>
            <a:stretch>
              <a:fillRect l="0" t="0" r="0" b="0"/>
            </a:stretch>
          </a:blipFill>
        </p:spPr>
      </p:sp>
      <p:sp>
        <p:nvSpPr>
          <p:cNvPr name="Freeform 4" id="4"/>
          <p:cNvSpPr/>
          <p:nvPr/>
        </p:nvSpPr>
        <p:spPr>
          <a:xfrm flipH="false" flipV="false" rot="-5400000">
            <a:off x="-1434047" y="135144"/>
            <a:ext cx="13412531" cy="11486004"/>
          </a:xfrm>
          <a:custGeom>
            <a:avLst/>
            <a:gdLst/>
            <a:ahLst/>
            <a:cxnLst/>
            <a:rect r="r" b="b" t="t" l="l"/>
            <a:pathLst>
              <a:path h="11486004" w="13412531">
                <a:moveTo>
                  <a:pt x="0" y="0"/>
                </a:moveTo>
                <a:lnTo>
                  <a:pt x="13412531" y="0"/>
                </a:lnTo>
                <a:lnTo>
                  <a:pt x="13412531" y="11486004"/>
                </a:lnTo>
                <a:lnTo>
                  <a:pt x="0" y="11486004"/>
                </a:lnTo>
                <a:lnTo>
                  <a:pt x="0" y="0"/>
                </a:lnTo>
                <a:close/>
              </a:path>
            </a:pathLst>
          </a:custGeom>
          <a:blipFill>
            <a:blip r:embed="rId3">
              <a:alphaModFix amt="17000"/>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6905294" y="8925170"/>
            <a:ext cx="9760285" cy="2464472"/>
          </a:xfrm>
          <a:custGeom>
            <a:avLst/>
            <a:gdLst/>
            <a:ahLst/>
            <a:cxnLst/>
            <a:rect r="r" b="b" t="t" l="l"/>
            <a:pathLst>
              <a:path h="2464472" w="9760285">
                <a:moveTo>
                  <a:pt x="0" y="0"/>
                </a:moveTo>
                <a:lnTo>
                  <a:pt x="9760285" y="0"/>
                </a:lnTo>
                <a:lnTo>
                  <a:pt x="9760285" y="2464472"/>
                </a:lnTo>
                <a:lnTo>
                  <a:pt x="0" y="246447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5815822" y="1372435"/>
            <a:ext cx="3956225" cy="3956225"/>
          </a:xfrm>
          <a:custGeom>
            <a:avLst/>
            <a:gdLst/>
            <a:ahLst/>
            <a:cxnLst/>
            <a:rect r="r" b="b" t="t" l="l"/>
            <a:pathLst>
              <a:path h="3956225" w="3956225">
                <a:moveTo>
                  <a:pt x="0" y="0"/>
                </a:moveTo>
                <a:lnTo>
                  <a:pt x="3956225" y="0"/>
                </a:lnTo>
                <a:lnTo>
                  <a:pt x="3956225" y="3956226"/>
                </a:lnTo>
                <a:lnTo>
                  <a:pt x="0" y="395622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7" id="7"/>
          <p:cNvGrpSpPr/>
          <p:nvPr/>
        </p:nvGrpSpPr>
        <p:grpSpPr>
          <a:xfrm rot="0">
            <a:off x="6905294" y="3094971"/>
            <a:ext cx="10413370" cy="5388268"/>
            <a:chOff x="0" y="0"/>
            <a:chExt cx="2400993" cy="1242364"/>
          </a:xfrm>
        </p:grpSpPr>
        <p:sp>
          <p:nvSpPr>
            <p:cNvPr name="Freeform 8" id="8"/>
            <p:cNvSpPr/>
            <p:nvPr/>
          </p:nvSpPr>
          <p:spPr>
            <a:xfrm flipH="false" flipV="false" rot="0">
              <a:off x="0" y="0"/>
              <a:ext cx="2400993" cy="1242364"/>
            </a:xfrm>
            <a:custGeom>
              <a:avLst/>
              <a:gdLst/>
              <a:ahLst/>
              <a:cxnLst/>
              <a:rect r="r" b="b" t="t" l="l"/>
              <a:pathLst>
                <a:path h="1242364" w="2400993">
                  <a:moveTo>
                    <a:pt x="2240973" y="0"/>
                  </a:moveTo>
                  <a:lnTo>
                    <a:pt x="160020" y="0"/>
                  </a:lnTo>
                  <a:lnTo>
                    <a:pt x="0" y="160020"/>
                  </a:lnTo>
                  <a:lnTo>
                    <a:pt x="0" y="1082344"/>
                  </a:lnTo>
                  <a:lnTo>
                    <a:pt x="160020" y="1242364"/>
                  </a:lnTo>
                  <a:lnTo>
                    <a:pt x="2240973" y="1242364"/>
                  </a:lnTo>
                  <a:lnTo>
                    <a:pt x="2400993" y="1082344"/>
                  </a:lnTo>
                  <a:lnTo>
                    <a:pt x="2400993" y="160020"/>
                  </a:lnTo>
                  <a:lnTo>
                    <a:pt x="2240973" y="0"/>
                  </a:lnTo>
                  <a:close/>
                </a:path>
              </a:pathLst>
            </a:custGeom>
            <a:solidFill>
              <a:srgbClr val="000000">
                <a:alpha val="0"/>
              </a:srgbClr>
            </a:solidFill>
            <a:ln w="38100" cap="sq">
              <a:solidFill>
                <a:srgbClr val="39D5FF"/>
              </a:solidFill>
              <a:prstDash val="solid"/>
              <a:miter/>
            </a:ln>
          </p:spPr>
        </p:sp>
        <p:sp>
          <p:nvSpPr>
            <p:cNvPr name="TextBox 9" id="9"/>
            <p:cNvSpPr txBox="true"/>
            <p:nvPr/>
          </p:nvSpPr>
          <p:spPr>
            <a:xfrm>
              <a:off x="63500" y="15875"/>
              <a:ext cx="2273993" cy="1162989"/>
            </a:xfrm>
            <a:prstGeom prst="rect">
              <a:avLst/>
            </a:prstGeom>
          </p:spPr>
          <p:txBody>
            <a:bodyPr anchor="ctr" rtlCol="false" tIns="50800" lIns="50800" bIns="50800" rIns="50800"/>
            <a:lstStyle/>
            <a:p>
              <a:pPr algn="ctr">
                <a:lnSpc>
                  <a:spcPts val="2331"/>
                </a:lnSpc>
              </a:pPr>
            </a:p>
          </p:txBody>
        </p:sp>
      </p:grpSp>
      <p:grpSp>
        <p:nvGrpSpPr>
          <p:cNvPr name="Group 10" id="10"/>
          <p:cNvGrpSpPr/>
          <p:nvPr/>
        </p:nvGrpSpPr>
        <p:grpSpPr>
          <a:xfrm rot="0">
            <a:off x="8492476" y="1986098"/>
            <a:ext cx="4917250" cy="1209639"/>
            <a:chOff x="0" y="0"/>
            <a:chExt cx="1295078" cy="318588"/>
          </a:xfrm>
        </p:grpSpPr>
        <p:sp>
          <p:nvSpPr>
            <p:cNvPr name="Freeform 11" id="11"/>
            <p:cNvSpPr/>
            <p:nvPr/>
          </p:nvSpPr>
          <p:spPr>
            <a:xfrm flipH="false" flipV="false" rot="0">
              <a:off x="0" y="0"/>
              <a:ext cx="1295078" cy="318588"/>
            </a:xfrm>
            <a:custGeom>
              <a:avLst/>
              <a:gdLst/>
              <a:ahLst/>
              <a:cxnLst/>
              <a:rect r="r" b="b" t="t" l="l"/>
              <a:pathLst>
                <a:path h="318588" w="1295078">
                  <a:moveTo>
                    <a:pt x="0" y="0"/>
                  </a:moveTo>
                  <a:lnTo>
                    <a:pt x="1295078" y="0"/>
                  </a:lnTo>
                  <a:lnTo>
                    <a:pt x="1295078" y="318588"/>
                  </a:lnTo>
                  <a:lnTo>
                    <a:pt x="0" y="318588"/>
                  </a:lnTo>
                  <a:close/>
                </a:path>
              </a:pathLst>
            </a:custGeom>
            <a:solidFill>
              <a:srgbClr val="46D8DD"/>
            </a:solidFill>
            <a:ln w="38100" cap="sq">
              <a:solidFill>
                <a:srgbClr val="D9FDFF"/>
              </a:solidFill>
              <a:prstDash val="solid"/>
              <a:miter/>
            </a:ln>
          </p:spPr>
        </p:sp>
        <p:sp>
          <p:nvSpPr>
            <p:cNvPr name="TextBox 12" id="12"/>
            <p:cNvSpPr txBox="true"/>
            <p:nvPr/>
          </p:nvSpPr>
          <p:spPr>
            <a:xfrm>
              <a:off x="0" y="-47625"/>
              <a:ext cx="1295078" cy="366213"/>
            </a:xfrm>
            <a:prstGeom prst="rect">
              <a:avLst/>
            </a:prstGeom>
          </p:spPr>
          <p:txBody>
            <a:bodyPr anchor="ctr" rtlCol="false" tIns="50800" lIns="50800" bIns="50800" rIns="50800"/>
            <a:lstStyle/>
            <a:p>
              <a:pPr algn="ctr">
                <a:lnSpc>
                  <a:spcPts val="2331"/>
                </a:lnSpc>
              </a:pPr>
            </a:p>
          </p:txBody>
        </p:sp>
      </p:grpSp>
      <p:grpSp>
        <p:nvGrpSpPr>
          <p:cNvPr name="Group 13" id="13"/>
          <p:cNvGrpSpPr/>
          <p:nvPr/>
        </p:nvGrpSpPr>
        <p:grpSpPr>
          <a:xfrm rot="0">
            <a:off x="1028700" y="1986098"/>
            <a:ext cx="5536005" cy="6380296"/>
            <a:chOff x="0" y="0"/>
            <a:chExt cx="5179135" cy="5969000"/>
          </a:xfrm>
        </p:grpSpPr>
        <p:sp>
          <p:nvSpPr>
            <p:cNvPr name="Freeform 14" id="14"/>
            <p:cNvSpPr/>
            <p:nvPr/>
          </p:nvSpPr>
          <p:spPr>
            <a:xfrm flipH="false" flipV="false" rot="0">
              <a:off x="0" y="0"/>
              <a:ext cx="5179135" cy="5969000"/>
            </a:xfrm>
            <a:custGeom>
              <a:avLst/>
              <a:gdLst/>
              <a:ahLst/>
              <a:cxnLst/>
              <a:rect r="r" b="b" t="t" l="l"/>
              <a:pathLst>
                <a:path h="5969000" w="5179135">
                  <a:moveTo>
                    <a:pt x="5075552" y="1270000"/>
                  </a:moveTo>
                  <a:cubicBezTo>
                    <a:pt x="5075552" y="1206500"/>
                    <a:pt x="5075552" y="1079500"/>
                    <a:pt x="5075552" y="1016000"/>
                  </a:cubicBezTo>
                  <a:lnTo>
                    <a:pt x="4971969" y="1016000"/>
                  </a:lnTo>
                  <a:cubicBezTo>
                    <a:pt x="4971969" y="952500"/>
                    <a:pt x="4971969" y="825500"/>
                    <a:pt x="4971969" y="762000"/>
                  </a:cubicBezTo>
                  <a:lnTo>
                    <a:pt x="4868387" y="762000"/>
                  </a:lnTo>
                  <a:cubicBezTo>
                    <a:pt x="4868387" y="698500"/>
                    <a:pt x="4868387" y="571500"/>
                    <a:pt x="4868387" y="508000"/>
                  </a:cubicBezTo>
                  <a:lnTo>
                    <a:pt x="4764804" y="508000"/>
                  </a:lnTo>
                  <a:lnTo>
                    <a:pt x="4764804" y="381000"/>
                  </a:lnTo>
                  <a:lnTo>
                    <a:pt x="4661221" y="381000"/>
                  </a:lnTo>
                  <a:lnTo>
                    <a:pt x="4661221" y="254000"/>
                  </a:lnTo>
                  <a:cubicBezTo>
                    <a:pt x="4609430" y="254000"/>
                    <a:pt x="4505847" y="254000"/>
                    <a:pt x="4454056" y="254000"/>
                  </a:cubicBezTo>
                  <a:lnTo>
                    <a:pt x="4454056" y="127000"/>
                  </a:lnTo>
                  <a:cubicBezTo>
                    <a:pt x="4402265" y="127000"/>
                    <a:pt x="4298682" y="127000"/>
                    <a:pt x="4246891" y="127000"/>
                  </a:cubicBezTo>
                  <a:lnTo>
                    <a:pt x="4246891" y="0"/>
                  </a:lnTo>
                  <a:cubicBezTo>
                    <a:pt x="3142699" y="0"/>
                    <a:pt x="2036436" y="0"/>
                    <a:pt x="932244" y="0"/>
                  </a:cubicBezTo>
                  <a:lnTo>
                    <a:pt x="932244" y="127000"/>
                  </a:lnTo>
                  <a:cubicBezTo>
                    <a:pt x="880453" y="127000"/>
                    <a:pt x="776870" y="127000"/>
                    <a:pt x="725079" y="127000"/>
                  </a:cubicBezTo>
                  <a:lnTo>
                    <a:pt x="725079" y="254000"/>
                  </a:lnTo>
                  <a:cubicBezTo>
                    <a:pt x="673288" y="254000"/>
                    <a:pt x="569705" y="254000"/>
                    <a:pt x="517913" y="254000"/>
                  </a:cubicBezTo>
                  <a:lnTo>
                    <a:pt x="517913" y="381000"/>
                  </a:lnTo>
                  <a:lnTo>
                    <a:pt x="414331" y="381000"/>
                  </a:lnTo>
                  <a:lnTo>
                    <a:pt x="414331" y="508000"/>
                  </a:lnTo>
                  <a:lnTo>
                    <a:pt x="310748" y="508000"/>
                  </a:lnTo>
                  <a:cubicBezTo>
                    <a:pt x="310748" y="571500"/>
                    <a:pt x="310748" y="698500"/>
                    <a:pt x="310748" y="762000"/>
                  </a:cubicBezTo>
                  <a:lnTo>
                    <a:pt x="207165" y="762000"/>
                  </a:lnTo>
                  <a:cubicBezTo>
                    <a:pt x="207165" y="825500"/>
                    <a:pt x="207165" y="952500"/>
                    <a:pt x="207165" y="1016000"/>
                  </a:cubicBezTo>
                  <a:lnTo>
                    <a:pt x="103583" y="1016000"/>
                  </a:lnTo>
                  <a:cubicBezTo>
                    <a:pt x="103583" y="1079500"/>
                    <a:pt x="103583" y="1206500"/>
                    <a:pt x="103583" y="1270000"/>
                  </a:cubicBezTo>
                  <a:lnTo>
                    <a:pt x="0" y="1270000"/>
                  </a:lnTo>
                  <a:cubicBezTo>
                    <a:pt x="0" y="1428750"/>
                    <a:pt x="0" y="1619250"/>
                    <a:pt x="0" y="1778000"/>
                  </a:cubicBezTo>
                  <a:lnTo>
                    <a:pt x="103583" y="1778000"/>
                  </a:lnTo>
                  <a:cubicBezTo>
                    <a:pt x="103583" y="1841500"/>
                    <a:pt x="103583" y="1968500"/>
                    <a:pt x="103583" y="2032000"/>
                  </a:cubicBezTo>
                  <a:lnTo>
                    <a:pt x="207165" y="2032000"/>
                  </a:lnTo>
                  <a:cubicBezTo>
                    <a:pt x="207165" y="2095500"/>
                    <a:pt x="207165" y="2222500"/>
                    <a:pt x="207165" y="2286000"/>
                  </a:cubicBezTo>
                  <a:lnTo>
                    <a:pt x="310748" y="2286000"/>
                  </a:lnTo>
                  <a:cubicBezTo>
                    <a:pt x="310748" y="2349500"/>
                    <a:pt x="310748" y="2476500"/>
                    <a:pt x="310748" y="2540000"/>
                  </a:cubicBezTo>
                  <a:lnTo>
                    <a:pt x="414331" y="2540000"/>
                  </a:lnTo>
                  <a:lnTo>
                    <a:pt x="414331" y="2667000"/>
                  </a:lnTo>
                  <a:lnTo>
                    <a:pt x="517913" y="2667000"/>
                  </a:lnTo>
                  <a:lnTo>
                    <a:pt x="517913" y="2794000"/>
                  </a:lnTo>
                  <a:cubicBezTo>
                    <a:pt x="569705" y="2794000"/>
                    <a:pt x="673288" y="2794000"/>
                    <a:pt x="725079" y="2794000"/>
                  </a:cubicBezTo>
                  <a:lnTo>
                    <a:pt x="725079" y="2921000"/>
                  </a:lnTo>
                  <a:cubicBezTo>
                    <a:pt x="776870" y="2921000"/>
                    <a:pt x="880453" y="2921000"/>
                    <a:pt x="932244" y="2921000"/>
                  </a:cubicBezTo>
                  <a:lnTo>
                    <a:pt x="932244" y="3048000"/>
                  </a:lnTo>
                  <a:cubicBezTo>
                    <a:pt x="880453" y="3048000"/>
                    <a:pt x="776870" y="3048000"/>
                    <a:pt x="725079" y="3048000"/>
                  </a:cubicBezTo>
                  <a:lnTo>
                    <a:pt x="725079" y="3175000"/>
                  </a:lnTo>
                  <a:cubicBezTo>
                    <a:pt x="673288" y="3175000"/>
                    <a:pt x="569705" y="3175000"/>
                    <a:pt x="517913" y="3175000"/>
                  </a:cubicBezTo>
                  <a:lnTo>
                    <a:pt x="517913" y="3302000"/>
                  </a:lnTo>
                  <a:lnTo>
                    <a:pt x="414331" y="3302000"/>
                  </a:lnTo>
                  <a:lnTo>
                    <a:pt x="414331" y="3429000"/>
                  </a:lnTo>
                  <a:lnTo>
                    <a:pt x="310748" y="3429000"/>
                  </a:lnTo>
                  <a:cubicBezTo>
                    <a:pt x="310748" y="3492500"/>
                    <a:pt x="310748" y="3619500"/>
                    <a:pt x="310748" y="3683000"/>
                  </a:cubicBezTo>
                  <a:lnTo>
                    <a:pt x="207165" y="3683000"/>
                  </a:lnTo>
                  <a:cubicBezTo>
                    <a:pt x="207165" y="3746500"/>
                    <a:pt x="207165" y="3873500"/>
                    <a:pt x="207165" y="3937000"/>
                  </a:cubicBezTo>
                  <a:lnTo>
                    <a:pt x="103583" y="3937000"/>
                  </a:lnTo>
                  <a:cubicBezTo>
                    <a:pt x="103583" y="4000500"/>
                    <a:pt x="103583" y="4127500"/>
                    <a:pt x="103583" y="4191000"/>
                  </a:cubicBezTo>
                  <a:lnTo>
                    <a:pt x="0" y="4191000"/>
                  </a:lnTo>
                  <a:cubicBezTo>
                    <a:pt x="0" y="4349750"/>
                    <a:pt x="0" y="4540250"/>
                    <a:pt x="0" y="4699000"/>
                  </a:cubicBezTo>
                  <a:lnTo>
                    <a:pt x="103583" y="4699000"/>
                  </a:lnTo>
                  <a:cubicBezTo>
                    <a:pt x="103583" y="4762500"/>
                    <a:pt x="103583" y="4889500"/>
                    <a:pt x="103583" y="4953000"/>
                  </a:cubicBezTo>
                  <a:lnTo>
                    <a:pt x="207165" y="4953000"/>
                  </a:lnTo>
                  <a:cubicBezTo>
                    <a:pt x="207165" y="5016500"/>
                    <a:pt x="207165" y="5143500"/>
                    <a:pt x="207165" y="5207000"/>
                  </a:cubicBezTo>
                  <a:lnTo>
                    <a:pt x="310748" y="5207000"/>
                  </a:lnTo>
                  <a:cubicBezTo>
                    <a:pt x="310748" y="5270500"/>
                    <a:pt x="310748" y="5397500"/>
                    <a:pt x="310748" y="5461000"/>
                  </a:cubicBezTo>
                  <a:lnTo>
                    <a:pt x="414331" y="5461000"/>
                  </a:lnTo>
                  <a:lnTo>
                    <a:pt x="414331" y="5588000"/>
                  </a:lnTo>
                  <a:lnTo>
                    <a:pt x="517913" y="5588000"/>
                  </a:lnTo>
                  <a:lnTo>
                    <a:pt x="517913" y="5715000"/>
                  </a:lnTo>
                  <a:cubicBezTo>
                    <a:pt x="569705" y="5715000"/>
                    <a:pt x="673288" y="5715000"/>
                    <a:pt x="725079" y="5715000"/>
                  </a:cubicBezTo>
                  <a:lnTo>
                    <a:pt x="725079" y="5842000"/>
                  </a:lnTo>
                  <a:cubicBezTo>
                    <a:pt x="776870" y="5842000"/>
                    <a:pt x="880453" y="5842000"/>
                    <a:pt x="932244" y="5842000"/>
                  </a:cubicBezTo>
                  <a:lnTo>
                    <a:pt x="932244" y="5969000"/>
                  </a:lnTo>
                  <a:cubicBezTo>
                    <a:pt x="2036436" y="5969000"/>
                    <a:pt x="3142699" y="5969000"/>
                    <a:pt x="4246891" y="5969000"/>
                  </a:cubicBezTo>
                  <a:lnTo>
                    <a:pt x="4246891" y="5842000"/>
                  </a:lnTo>
                  <a:cubicBezTo>
                    <a:pt x="4298682" y="5842000"/>
                    <a:pt x="4402265" y="5842000"/>
                    <a:pt x="4454056" y="5842000"/>
                  </a:cubicBezTo>
                  <a:lnTo>
                    <a:pt x="4454056" y="5715000"/>
                  </a:lnTo>
                  <a:cubicBezTo>
                    <a:pt x="4505847" y="5715000"/>
                    <a:pt x="4609430" y="5715000"/>
                    <a:pt x="4661221" y="5715000"/>
                  </a:cubicBezTo>
                  <a:lnTo>
                    <a:pt x="4661221" y="5588000"/>
                  </a:lnTo>
                  <a:lnTo>
                    <a:pt x="4764804" y="5588000"/>
                  </a:lnTo>
                  <a:lnTo>
                    <a:pt x="4764804" y="5461000"/>
                  </a:lnTo>
                  <a:lnTo>
                    <a:pt x="4868387" y="5461000"/>
                  </a:lnTo>
                  <a:cubicBezTo>
                    <a:pt x="4868387" y="5397500"/>
                    <a:pt x="4868387" y="5270500"/>
                    <a:pt x="4868387" y="5207000"/>
                  </a:cubicBezTo>
                  <a:lnTo>
                    <a:pt x="4971969" y="5207000"/>
                  </a:lnTo>
                  <a:cubicBezTo>
                    <a:pt x="4971969" y="5143500"/>
                    <a:pt x="4971969" y="5016500"/>
                    <a:pt x="4971969" y="4953000"/>
                  </a:cubicBezTo>
                  <a:lnTo>
                    <a:pt x="5075552" y="4953000"/>
                  </a:lnTo>
                  <a:cubicBezTo>
                    <a:pt x="5075552" y="4889500"/>
                    <a:pt x="5075552" y="4762500"/>
                    <a:pt x="5075552" y="4699000"/>
                  </a:cubicBezTo>
                  <a:lnTo>
                    <a:pt x="5179135" y="4699000"/>
                  </a:lnTo>
                  <a:cubicBezTo>
                    <a:pt x="5179135" y="4540250"/>
                    <a:pt x="5179135" y="4349750"/>
                    <a:pt x="5179135" y="4191000"/>
                  </a:cubicBezTo>
                  <a:lnTo>
                    <a:pt x="5075552" y="4191000"/>
                  </a:lnTo>
                  <a:cubicBezTo>
                    <a:pt x="5075552" y="4127500"/>
                    <a:pt x="5075552" y="4000500"/>
                    <a:pt x="5075552" y="3937000"/>
                  </a:cubicBezTo>
                  <a:lnTo>
                    <a:pt x="4971969" y="3937000"/>
                  </a:lnTo>
                  <a:cubicBezTo>
                    <a:pt x="4971969" y="3873500"/>
                    <a:pt x="4971969" y="3746500"/>
                    <a:pt x="4971969" y="3683000"/>
                  </a:cubicBezTo>
                  <a:lnTo>
                    <a:pt x="4868387" y="3683000"/>
                  </a:lnTo>
                  <a:cubicBezTo>
                    <a:pt x="4868387" y="3619500"/>
                    <a:pt x="4868387" y="3492500"/>
                    <a:pt x="4868387" y="3429000"/>
                  </a:cubicBezTo>
                  <a:lnTo>
                    <a:pt x="4764804" y="3429000"/>
                  </a:lnTo>
                  <a:lnTo>
                    <a:pt x="4764804" y="3302000"/>
                  </a:lnTo>
                  <a:lnTo>
                    <a:pt x="4661221" y="3302000"/>
                  </a:lnTo>
                  <a:lnTo>
                    <a:pt x="4661221" y="3175000"/>
                  </a:lnTo>
                  <a:cubicBezTo>
                    <a:pt x="4609430" y="3175000"/>
                    <a:pt x="4505847" y="3175000"/>
                    <a:pt x="4454056" y="3175000"/>
                  </a:cubicBezTo>
                  <a:lnTo>
                    <a:pt x="4454056" y="3048000"/>
                  </a:lnTo>
                  <a:cubicBezTo>
                    <a:pt x="4402265" y="3048000"/>
                    <a:pt x="4298682" y="3048000"/>
                    <a:pt x="4246891" y="3048000"/>
                  </a:cubicBezTo>
                  <a:lnTo>
                    <a:pt x="4246891" y="2921000"/>
                  </a:lnTo>
                  <a:cubicBezTo>
                    <a:pt x="4298682" y="2921000"/>
                    <a:pt x="4402265" y="2921000"/>
                    <a:pt x="4454056" y="2921000"/>
                  </a:cubicBezTo>
                  <a:lnTo>
                    <a:pt x="4454056" y="2794000"/>
                  </a:lnTo>
                  <a:cubicBezTo>
                    <a:pt x="4505847" y="2794000"/>
                    <a:pt x="4609430" y="2794000"/>
                    <a:pt x="4661221" y="2794000"/>
                  </a:cubicBezTo>
                  <a:lnTo>
                    <a:pt x="4661221" y="2667000"/>
                  </a:lnTo>
                  <a:lnTo>
                    <a:pt x="4764804" y="2667000"/>
                  </a:lnTo>
                  <a:lnTo>
                    <a:pt x="4764804" y="2540000"/>
                  </a:lnTo>
                  <a:lnTo>
                    <a:pt x="4868387" y="2540000"/>
                  </a:lnTo>
                  <a:cubicBezTo>
                    <a:pt x="4868387" y="2476500"/>
                    <a:pt x="4868387" y="2349500"/>
                    <a:pt x="4868387" y="2286000"/>
                  </a:cubicBezTo>
                  <a:lnTo>
                    <a:pt x="4971969" y="2286000"/>
                  </a:lnTo>
                  <a:cubicBezTo>
                    <a:pt x="4971969" y="2222500"/>
                    <a:pt x="4971969" y="2095500"/>
                    <a:pt x="4971969" y="2032000"/>
                  </a:cubicBezTo>
                  <a:lnTo>
                    <a:pt x="5075552" y="2032000"/>
                  </a:lnTo>
                  <a:cubicBezTo>
                    <a:pt x="5075552" y="1968500"/>
                    <a:pt x="5075552" y="1841500"/>
                    <a:pt x="5075552" y="1778000"/>
                  </a:cubicBezTo>
                  <a:lnTo>
                    <a:pt x="5179135" y="1778000"/>
                  </a:lnTo>
                  <a:cubicBezTo>
                    <a:pt x="5179135" y="1619250"/>
                    <a:pt x="5179135" y="1428750"/>
                    <a:pt x="5179135" y="1270000"/>
                  </a:cubicBezTo>
                  <a:lnTo>
                    <a:pt x="5075552" y="1270000"/>
                  </a:lnTo>
                  <a:close/>
                </a:path>
              </a:pathLst>
            </a:custGeom>
            <a:blipFill>
              <a:blip r:embed="rId9"/>
              <a:stretch>
                <a:fillRect l="-36438" t="0" r="-36438" b="0"/>
              </a:stretch>
            </a:blipFill>
          </p:spPr>
        </p:sp>
      </p:grpSp>
      <p:sp>
        <p:nvSpPr>
          <p:cNvPr name="TextBox 15" id="15"/>
          <p:cNvSpPr txBox="true"/>
          <p:nvPr/>
        </p:nvSpPr>
        <p:spPr>
          <a:xfrm rot="0">
            <a:off x="15629111" y="575786"/>
            <a:ext cx="1651691" cy="740116"/>
          </a:xfrm>
          <a:prstGeom prst="rect">
            <a:avLst/>
          </a:prstGeom>
        </p:spPr>
        <p:txBody>
          <a:bodyPr anchor="t" rtlCol="false" tIns="0" lIns="0" bIns="0" rIns="0">
            <a:spAutoFit/>
          </a:bodyPr>
          <a:lstStyle/>
          <a:p>
            <a:pPr algn="r">
              <a:lnSpc>
                <a:spcPts val="5931"/>
              </a:lnSpc>
              <a:spcBef>
                <a:spcPct val="0"/>
              </a:spcBef>
            </a:pPr>
            <a:r>
              <a:rPr lang="en-US" sz="4236">
                <a:solidFill>
                  <a:srgbClr val="D9FDFF"/>
                </a:solidFill>
                <a:latin typeface="Anca Coder"/>
                <a:ea typeface="Anca Coder"/>
                <a:cs typeface="Anca Coder"/>
                <a:sym typeface="Anca Coder"/>
              </a:rPr>
              <a:t>12</a:t>
            </a:r>
          </a:p>
        </p:txBody>
      </p:sp>
      <p:sp>
        <p:nvSpPr>
          <p:cNvPr name="TextBox 16" id="16"/>
          <p:cNvSpPr txBox="true"/>
          <p:nvPr/>
        </p:nvSpPr>
        <p:spPr>
          <a:xfrm rot="0">
            <a:off x="8620714" y="2269017"/>
            <a:ext cx="4789013" cy="672377"/>
          </a:xfrm>
          <a:prstGeom prst="rect">
            <a:avLst/>
          </a:prstGeom>
        </p:spPr>
        <p:txBody>
          <a:bodyPr anchor="t" rtlCol="false" tIns="0" lIns="0" bIns="0" rIns="0">
            <a:spAutoFit/>
          </a:bodyPr>
          <a:lstStyle/>
          <a:p>
            <a:pPr algn="ctr">
              <a:lnSpc>
                <a:spcPts val="5464"/>
              </a:lnSpc>
              <a:spcBef>
                <a:spcPct val="0"/>
              </a:spcBef>
            </a:pPr>
            <a:r>
              <a:rPr lang="en-US" sz="3903" spc="-515">
                <a:solidFill>
                  <a:srgbClr val="0D1B40"/>
                </a:solidFill>
                <a:latin typeface="Mokoto"/>
                <a:ea typeface="Mokoto"/>
                <a:cs typeface="Mokoto"/>
                <a:sym typeface="Mokoto"/>
              </a:rPr>
              <a:t>KEsimpulan</a:t>
            </a:r>
          </a:p>
        </p:txBody>
      </p:sp>
      <p:sp>
        <p:nvSpPr>
          <p:cNvPr name="TextBox 17" id="17"/>
          <p:cNvSpPr txBox="true"/>
          <p:nvPr/>
        </p:nvSpPr>
        <p:spPr>
          <a:xfrm rot="0">
            <a:off x="7614811" y="3323223"/>
            <a:ext cx="8954445" cy="5043171"/>
          </a:xfrm>
          <a:prstGeom prst="rect">
            <a:avLst/>
          </a:prstGeom>
        </p:spPr>
        <p:txBody>
          <a:bodyPr anchor="t" rtlCol="false" tIns="0" lIns="0" bIns="0" rIns="0">
            <a:spAutoFit/>
          </a:bodyPr>
          <a:lstStyle/>
          <a:p>
            <a:pPr algn="just">
              <a:lnSpc>
                <a:spcPts val="4479"/>
              </a:lnSpc>
              <a:spcBef>
                <a:spcPct val="0"/>
              </a:spcBef>
            </a:pPr>
            <a:r>
              <a:rPr lang="en-US" sz="3199">
                <a:solidFill>
                  <a:srgbClr val="D9FDFF"/>
                </a:solidFill>
                <a:latin typeface="Helvetica World"/>
                <a:ea typeface="Helvetica World"/>
                <a:cs typeface="Helvetica World"/>
                <a:sym typeface="Helvetica World"/>
              </a:rPr>
              <a:t>Affiliate marketing memiliki potensi besar sebagai strategi pemasaran digital, tetapi juga menghadapi tantangan seperti persaingan, perubahan algoritma, fraud, dan keterbatasan kontrol. Dengan strategi adaptif, penggunaan teknologi, transparansi, dan komitmen etika, affiliate marketing dapat menjadi metode pemasaran yang efektif, kredibel, dan berkelanjutan di era digital.</a:t>
            </a:r>
          </a:p>
        </p:txBody>
      </p:sp>
      <p:sp>
        <p:nvSpPr>
          <p:cNvPr name="Freeform 18" id="18"/>
          <p:cNvSpPr/>
          <p:nvPr/>
        </p:nvSpPr>
        <p:spPr>
          <a:xfrm flipH="false" flipV="false" rot="0">
            <a:off x="8620714" y="-3048123"/>
            <a:ext cx="6679415" cy="4420558"/>
          </a:xfrm>
          <a:custGeom>
            <a:avLst/>
            <a:gdLst/>
            <a:ahLst/>
            <a:cxnLst/>
            <a:rect r="r" b="b" t="t" l="l"/>
            <a:pathLst>
              <a:path h="4420558" w="6679415">
                <a:moveTo>
                  <a:pt x="0" y="0"/>
                </a:moveTo>
                <a:lnTo>
                  <a:pt x="6679415" y="0"/>
                </a:lnTo>
                <a:lnTo>
                  <a:pt x="6679415" y="4420558"/>
                </a:lnTo>
                <a:lnTo>
                  <a:pt x="0" y="442055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9" id="19"/>
          <p:cNvSpPr/>
          <p:nvPr/>
        </p:nvSpPr>
        <p:spPr>
          <a:xfrm flipH="false" flipV="false" rot="0">
            <a:off x="1507917" y="8925170"/>
            <a:ext cx="6679415" cy="4420558"/>
          </a:xfrm>
          <a:custGeom>
            <a:avLst/>
            <a:gdLst/>
            <a:ahLst/>
            <a:cxnLst/>
            <a:rect r="r" b="b" t="t" l="l"/>
            <a:pathLst>
              <a:path h="4420558" w="6679415">
                <a:moveTo>
                  <a:pt x="0" y="0"/>
                </a:moveTo>
                <a:lnTo>
                  <a:pt x="6679415" y="0"/>
                </a:lnTo>
                <a:lnTo>
                  <a:pt x="6679415" y="4420558"/>
                </a:lnTo>
                <a:lnTo>
                  <a:pt x="0" y="442055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0" id="20"/>
          <p:cNvSpPr txBox="true"/>
          <p:nvPr/>
        </p:nvSpPr>
        <p:spPr>
          <a:xfrm rot="0">
            <a:off x="1028700" y="720030"/>
            <a:ext cx="3387688" cy="300597"/>
          </a:xfrm>
          <a:prstGeom prst="rect">
            <a:avLst/>
          </a:prstGeom>
        </p:spPr>
        <p:txBody>
          <a:bodyPr anchor="t" rtlCol="false" tIns="0" lIns="0" bIns="0" rIns="0">
            <a:spAutoFit/>
          </a:bodyPr>
          <a:lstStyle/>
          <a:p>
            <a:pPr algn="l">
              <a:lnSpc>
                <a:spcPts val="2331"/>
              </a:lnSpc>
              <a:spcBef>
                <a:spcPct val="0"/>
              </a:spcBef>
            </a:pPr>
            <a:r>
              <a:rPr lang="en-US" sz="1665">
                <a:solidFill>
                  <a:srgbClr val="D9FDFF"/>
                </a:solidFill>
                <a:latin typeface="Anca Coder"/>
                <a:ea typeface="Anca Coder"/>
                <a:cs typeface="Anca Coder"/>
                <a:sym typeface="Anca Coder"/>
              </a:rPr>
              <a:t>KAMPUS LICERIA</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16254B"/>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1434047" y="-76827"/>
            <a:ext cx="13412531" cy="11486004"/>
          </a:xfrm>
          <a:custGeom>
            <a:avLst/>
            <a:gdLst/>
            <a:ahLst/>
            <a:cxnLst/>
            <a:rect r="r" b="b" t="t" l="l"/>
            <a:pathLst>
              <a:path h="11486004" w="13412531">
                <a:moveTo>
                  <a:pt x="0" y="0"/>
                </a:moveTo>
                <a:lnTo>
                  <a:pt x="13412531" y="0"/>
                </a:lnTo>
                <a:lnTo>
                  <a:pt x="13412531" y="11486004"/>
                </a:lnTo>
                <a:lnTo>
                  <a:pt x="0" y="11486004"/>
                </a:lnTo>
                <a:lnTo>
                  <a:pt x="0" y="0"/>
                </a:lnTo>
                <a:close/>
              </a:path>
            </a:pathLst>
          </a:custGeom>
          <a:blipFill>
            <a:blip r:embed="rId2">
              <a:alphaModFix amt="17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30914" y="2463635"/>
            <a:ext cx="9826171" cy="5359730"/>
          </a:xfrm>
          <a:custGeom>
            <a:avLst/>
            <a:gdLst/>
            <a:ahLst/>
            <a:cxnLst/>
            <a:rect r="r" b="b" t="t" l="l"/>
            <a:pathLst>
              <a:path h="5359730" w="9826171">
                <a:moveTo>
                  <a:pt x="0" y="0"/>
                </a:moveTo>
                <a:lnTo>
                  <a:pt x="9826172" y="0"/>
                </a:lnTo>
                <a:lnTo>
                  <a:pt x="9826172" y="5359730"/>
                </a:lnTo>
                <a:lnTo>
                  <a:pt x="0" y="535973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128383" y="3086100"/>
            <a:ext cx="7315200" cy="4114800"/>
          </a:xfrm>
          <a:custGeom>
            <a:avLst/>
            <a:gdLst/>
            <a:ahLst/>
            <a:cxnLst/>
            <a:rect r="r" b="b" t="t" l="l"/>
            <a:pathLst>
              <a:path h="4114800" w="7315200">
                <a:moveTo>
                  <a:pt x="0" y="0"/>
                </a:moveTo>
                <a:lnTo>
                  <a:pt x="7315200" y="0"/>
                </a:lnTo>
                <a:lnTo>
                  <a:pt x="73152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4969405" y="3086100"/>
            <a:ext cx="7315200" cy="4114800"/>
          </a:xfrm>
          <a:custGeom>
            <a:avLst/>
            <a:gdLst/>
            <a:ahLst/>
            <a:cxnLst/>
            <a:rect r="r" b="b" t="t" l="l"/>
            <a:pathLst>
              <a:path h="4114800" w="7315200">
                <a:moveTo>
                  <a:pt x="0" y="0"/>
                </a:moveTo>
                <a:lnTo>
                  <a:pt x="7315200" y="0"/>
                </a:lnTo>
                <a:lnTo>
                  <a:pt x="73152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028700" y="1028700"/>
            <a:ext cx="5802923" cy="4114800"/>
          </a:xfrm>
          <a:custGeom>
            <a:avLst/>
            <a:gdLst/>
            <a:ahLst/>
            <a:cxnLst/>
            <a:rect r="r" b="b" t="t" l="l"/>
            <a:pathLst>
              <a:path h="4114800" w="5802923">
                <a:moveTo>
                  <a:pt x="0" y="0"/>
                </a:moveTo>
                <a:lnTo>
                  <a:pt x="5802923" y="0"/>
                </a:lnTo>
                <a:lnTo>
                  <a:pt x="5802923"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true" flipV="false" rot="0">
            <a:off x="11456377" y="1028700"/>
            <a:ext cx="5802923" cy="4114800"/>
          </a:xfrm>
          <a:custGeom>
            <a:avLst/>
            <a:gdLst/>
            <a:ahLst/>
            <a:cxnLst/>
            <a:rect r="r" b="b" t="t" l="l"/>
            <a:pathLst>
              <a:path h="4114800" w="5802923">
                <a:moveTo>
                  <a:pt x="5802923" y="0"/>
                </a:moveTo>
                <a:lnTo>
                  <a:pt x="0" y="0"/>
                </a:lnTo>
                <a:lnTo>
                  <a:pt x="0" y="4114800"/>
                </a:lnTo>
                <a:lnTo>
                  <a:pt x="5802923" y="4114800"/>
                </a:lnTo>
                <a:lnTo>
                  <a:pt x="5802923"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8" id="8"/>
          <p:cNvSpPr txBox="true"/>
          <p:nvPr/>
        </p:nvSpPr>
        <p:spPr>
          <a:xfrm rot="0">
            <a:off x="5352685" y="3808684"/>
            <a:ext cx="7582630" cy="3038562"/>
          </a:xfrm>
          <a:prstGeom prst="rect">
            <a:avLst/>
          </a:prstGeom>
        </p:spPr>
        <p:txBody>
          <a:bodyPr anchor="t" rtlCol="false" tIns="0" lIns="0" bIns="0" rIns="0">
            <a:spAutoFit/>
          </a:bodyPr>
          <a:lstStyle/>
          <a:p>
            <a:pPr algn="ctr">
              <a:lnSpc>
                <a:spcPts val="11873"/>
              </a:lnSpc>
            </a:pPr>
            <a:r>
              <a:rPr lang="en-US" sz="10507" spc="-315">
                <a:solidFill>
                  <a:srgbClr val="F2FEFF"/>
                </a:solidFill>
                <a:latin typeface="Mokoto"/>
                <a:ea typeface="Mokoto"/>
                <a:cs typeface="Mokoto"/>
                <a:sym typeface="Mokoto"/>
              </a:rPr>
              <a:t>Terima Kasih</a:t>
            </a:r>
          </a:p>
        </p:txBody>
      </p:sp>
      <p:sp>
        <p:nvSpPr>
          <p:cNvPr name="Freeform 9" id="9"/>
          <p:cNvSpPr/>
          <p:nvPr/>
        </p:nvSpPr>
        <p:spPr>
          <a:xfrm flipH="false" flipV="false" rot="0">
            <a:off x="12316823" y="5666175"/>
            <a:ext cx="976518" cy="246571"/>
          </a:xfrm>
          <a:custGeom>
            <a:avLst/>
            <a:gdLst/>
            <a:ahLst/>
            <a:cxnLst/>
            <a:rect r="r" b="b" t="t" l="l"/>
            <a:pathLst>
              <a:path h="246571" w="976518">
                <a:moveTo>
                  <a:pt x="0" y="0"/>
                </a:moveTo>
                <a:lnTo>
                  <a:pt x="976518" y="0"/>
                </a:lnTo>
                <a:lnTo>
                  <a:pt x="976518" y="246571"/>
                </a:lnTo>
                <a:lnTo>
                  <a:pt x="0" y="24657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0" id="10"/>
          <p:cNvSpPr/>
          <p:nvPr/>
        </p:nvSpPr>
        <p:spPr>
          <a:xfrm flipH="false" flipV="false" rot="0">
            <a:off x="-5012256" y="1939739"/>
            <a:ext cx="8927595" cy="11507934"/>
          </a:xfrm>
          <a:custGeom>
            <a:avLst/>
            <a:gdLst/>
            <a:ahLst/>
            <a:cxnLst/>
            <a:rect r="r" b="b" t="t" l="l"/>
            <a:pathLst>
              <a:path h="11507934" w="8927595">
                <a:moveTo>
                  <a:pt x="0" y="0"/>
                </a:moveTo>
                <a:lnTo>
                  <a:pt x="8927595" y="0"/>
                </a:lnTo>
                <a:lnTo>
                  <a:pt x="8927595" y="11507934"/>
                </a:lnTo>
                <a:lnTo>
                  <a:pt x="0" y="11507934"/>
                </a:lnTo>
                <a:lnTo>
                  <a:pt x="0" y="0"/>
                </a:lnTo>
                <a:close/>
              </a:path>
            </a:pathLst>
          </a:custGeom>
          <a:blipFill>
            <a:blip r:embed="rId14"/>
            <a:stretch>
              <a:fillRect l="0" t="0" r="0" b="0"/>
            </a:stretch>
          </a:blipFill>
        </p:spPr>
      </p:sp>
      <p:sp>
        <p:nvSpPr>
          <p:cNvPr name="Freeform 11" id="11"/>
          <p:cNvSpPr/>
          <p:nvPr/>
        </p:nvSpPr>
        <p:spPr>
          <a:xfrm flipH="false" flipV="false" rot="0">
            <a:off x="13617191" y="-4956042"/>
            <a:ext cx="8927595" cy="11507934"/>
          </a:xfrm>
          <a:custGeom>
            <a:avLst/>
            <a:gdLst/>
            <a:ahLst/>
            <a:cxnLst/>
            <a:rect r="r" b="b" t="t" l="l"/>
            <a:pathLst>
              <a:path h="11507934" w="8927595">
                <a:moveTo>
                  <a:pt x="0" y="0"/>
                </a:moveTo>
                <a:lnTo>
                  <a:pt x="8927596" y="0"/>
                </a:lnTo>
                <a:lnTo>
                  <a:pt x="8927596" y="11507934"/>
                </a:lnTo>
                <a:lnTo>
                  <a:pt x="0" y="11507934"/>
                </a:lnTo>
                <a:lnTo>
                  <a:pt x="0" y="0"/>
                </a:lnTo>
                <a:close/>
              </a:path>
            </a:pathLst>
          </a:custGeom>
          <a:blipFill>
            <a:blip r:embed="rId14"/>
            <a:stretch>
              <a:fillRect l="0" t="0" r="0" b="0"/>
            </a:stretch>
          </a:blipFill>
        </p:spPr>
      </p:sp>
      <p:sp>
        <p:nvSpPr>
          <p:cNvPr name="Freeform 12" id="12"/>
          <p:cNvSpPr/>
          <p:nvPr/>
        </p:nvSpPr>
        <p:spPr>
          <a:xfrm flipH="false" flipV="false" rot="0">
            <a:off x="1028700" y="8483187"/>
            <a:ext cx="4338426" cy="775113"/>
          </a:xfrm>
          <a:custGeom>
            <a:avLst/>
            <a:gdLst/>
            <a:ahLst/>
            <a:cxnLst/>
            <a:rect r="r" b="b" t="t" l="l"/>
            <a:pathLst>
              <a:path h="775113" w="4338426">
                <a:moveTo>
                  <a:pt x="0" y="0"/>
                </a:moveTo>
                <a:lnTo>
                  <a:pt x="4338426" y="0"/>
                </a:lnTo>
                <a:lnTo>
                  <a:pt x="4338426" y="775113"/>
                </a:lnTo>
                <a:lnTo>
                  <a:pt x="0" y="775113"/>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3" id="13"/>
          <p:cNvSpPr/>
          <p:nvPr/>
        </p:nvSpPr>
        <p:spPr>
          <a:xfrm flipH="false" flipV="false" rot="0">
            <a:off x="12316823" y="8347240"/>
            <a:ext cx="4957968" cy="730174"/>
          </a:xfrm>
          <a:custGeom>
            <a:avLst/>
            <a:gdLst/>
            <a:ahLst/>
            <a:cxnLst/>
            <a:rect r="r" b="b" t="t" l="l"/>
            <a:pathLst>
              <a:path h="730174" w="4957968">
                <a:moveTo>
                  <a:pt x="0" y="0"/>
                </a:moveTo>
                <a:lnTo>
                  <a:pt x="4957968" y="0"/>
                </a:lnTo>
                <a:lnTo>
                  <a:pt x="4957968" y="730173"/>
                </a:lnTo>
                <a:lnTo>
                  <a:pt x="0" y="730173"/>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14" id="14"/>
          <p:cNvSpPr txBox="true"/>
          <p:nvPr/>
        </p:nvSpPr>
        <p:spPr>
          <a:xfrm rot="0">
            <a:off x="8005758" y="8502289"/>
            <a:ext cx="2276483" cy="300597"/>
          </a:xfrm>
          <a:prstGeom prst="rect">
            <a:avLst/>
          </a:prstGeom>
        </p:spPr>
        <p:txBody>
          <a:bodyPr anchor="t" rtlCol="false" tIns="0" lIns="0" bIns="0" rIns="0">
            <a:spAutoFit/>
          </a:bodyPr>
          <a:lstStyle/>
          <a:p>
            <a:pPr algn="ctr">
              <a:lnSpc>
                <a:spcPts val="2331"/>
              </a:lnSpc>
              <a:spcBef>
                <a:spcPct val="0"/>
              </a:spcBef>
            </a:pPr>
            <a:r>
              <a:rPr lang="en-US" sz="1665">
                <a:solidFill>
                  <a:srgbClr val="D9FDFF"/>
                </a:solidFill>
                <a:latin typeface="Anca Coder"/>
                <a:ea typeface="Anca Coder"/>
                <a:cs typeface="Anca Coder"/>
                <a:sym typeface="Anca Coder"/>
              </a:rPr>
              <a:t>Disusun Oleh</a:t>
            </a:r>
          </a:p>
        </p:txBody>
      </p:sp>
      <p:sp>
        <p:nvSpPr>
          <p:cNvPr name="TextBox 15" id="15"/>
          <p:cNvSpPr txBox="true"/>
          <p:nvPr/>
        </p:nvSpPr>
        <p:spPr>
          <a:xfrm rot="0">
            <a:off x="7272780" y="8726618"/>
            <a:ext cx="3742441" cy="531682"/>
          </a:xfrm>
          <a:prstGeom prst="rect">
            <a:avLst/>
          </a:prstGeom>
        </p:spPr>
        <p:txBody>
          <a:bodyPr anchor="t" rtlCol="false" tIns="0" lIns="0" bIns="0" rIns="0">
            <a:spAutoFit/>
          </a:bodyPr>
          <a:lstStyle/>
          <a:p>
            <a:pPr algn="ctr">
              <a:lnSpc>
                <a:spcPts val="4294"/>
              </a:lnSpc>
              <a:spcBef>
                <a:spcPct val="0"/>
              </a:spcBef>
            </a:pPr>
            <a:r>
              <a:rPr lang="en-US" sz="3067">
                <a:solidFill>
                  <a:srgbClr val="D9FDFF"/>
                </a:solidFill>
                <a:latin typeface="Anca Coder"/>
                <a:ea typeface="Anca Coder"/>
                <a:cs typeface="Anca Coder"/>
                <a:sym typeface="Anca Coder"/>
              </a:rPr>
              <a:t>Kelompok 1</a:t>
            </a:r>
          </a:p>
        </p:txBody>
      </p:sp>
      <p:sp>
        <p:nvSpPr>
          <p:cNvPr name="Freeform 16" id="16"/>
          <p:cNvSpPr/>
          <p:nvPr/>
        </p:nvSpPr>
        <p:spPr>
          <a:xfrm flipH="false" flipV="false" rot="0">
            <a:off x="16615995" y="8519495"/>
            <a:ext cx="2722540" cy="2722540"/>
          </a:xfrm>
          <a:custGeom>
            <a:avLst/>
            <a:gdLst/>
            <a:ahLst/>
            <a:cxnLst/>
            <a:rect r="r" b="b" t="t" l="l"/>
            <a:pathLst>
              <a:path h="2722540" w="2722540">
                <a:moveTo>
                  <a:pt x="0" y="0"/>
                </a:moveTo>
                <a:lnTo>
                  <a:pt x="2722540" y="0"/>
                </a:lnTo>
                <a:lnTo>
                  <a:pt x="2722540" y="2722540"/>
                </a:lnTo>
                <a:lnTo>
                  <a:pt x="0" y="2722540"/>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TextBox 17" id="17"/>
          <p:cNvSpPr txBox="true"/>
          <p:nvPr/>
        </p:nvSpPr>
        <p:spPr>
          <a:xfrm rot="0">
            <a:off x="7450156" y="1074396"/>
            <a:ext cx="3387688" cy="439662"/>
          </a:xfrm>
          <a:prstGeom prst="rect">
            <a:avLst/>
          </a:prstGeom>
        </p:spPr>
        <p:txBody>
          <a:bodyPr anchor="t" rtlCol="false" tIns="0" lIns="0" bIns="0" rIns="0">
            <a:spAutoFit/>
          </a:bodyPr>
          <a:lstStyle/>
          <a:p>
            <a:pPr algn="ctr">
              <a:lnSpc>
                <a:spcPts val="3591"/>
              </a:lnSpc>
              <a:spcBef>
                <a:spcPct val="0"/>
              </a:spcBef>
            </a:pPr>
            <a:r>
              <a:rPr lang="en-US" sz="2565">
                <a:solidFill>
                  <a:srgbClr val="D9FDFF"/>
                </a:solidFill>
                <a:latin typeface="Anca Coder"/>
                <a:ea typeface="Anca Coder"/>
                <a:cs typeface="Anca Coder"/>
                <a:sym typeface="Anca Coder"/>
              </a:rPr>
              <a:t>KAMPUS LICERIA</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6254B"/>
        </a:solidFill>
      </p:bgPr>
    </p:bg>
    <p:spTree>
      <p:nvGrpSpPr>
        <p:cNvPr id="1" name=""/>
        <p:cNvGrpSpPr/>
        <p:nvPr/>
      </p:nvGrpSpPr>
      <p:grpSpPr>
        <a:xfrm>
          <a:off x="0" y="0"/>
          <a:ext cx="0" cy="0"/>
          <a:chOff x="0" y="0"/>
          <a:chExt cx="0" cy="0"/>
        </a:xfrm>
      </p:grpSpPr>
      <p:sp>
        <p:nvSpPr>
          <p:cNvPr name="Freeform 2" id="2"/>
          <p:cNvSpPr/>
          <p:nvPr/>
        </p:nvSpPr>
        <p:spPr>
          <a:xfrm flipH="false" flipV="false" rot="0">
            <a:off x="-5012256" y="1939739"/>
            <a:ext cx="8927595" cy="11507934"/>
          </a:xfrm>
          <a:custGeom>
            <a:avLst/>
            <a:gdLst/>
            <a:ahLst/>
            <a:cxnLst/>
            <a:rect r="r" b="b" t="t" l="l"/>
            <a:pathLst>
              <a:path h="11507934" w="8927595">
                <a:moveTo>
                  <a:pt x="0" y="0"/>
                </a:moveTo>
                <a:lnTo>
                  <a:pt x="8927595" y="0"/>
                </a:lnTo>
                <a:lnTo>
                  <a:pt x="8927595" y="11507934"/>
                </a:lnTo>
                <a:lnTo>
                  <a:pt x="0" y="11507934"/>
                </a:lnTo>
                <a:lnTo>
                  <a:pt x="0" y="0"/>
                </a:lnTo>
                <a:close/>
              </a:path>
            </a:pathLst>
          </a:custGeom>
          <a:blipFill>
            <a:blip r:embed="rId2"/>
            <a:stretch>
              <a:fillRect l="0" t="0" r="0" b="0"/>
            </a:stretch>
          </a:blipFill>
        </p:spPr>
      </p:sp>
      <p:sp>
        <p:nvSpPr>
          <p:cNvPr name="Freeform 3" id="3"/>
          <p:cNvSpPr/>
          <p:nvPr/>
        </p:nvSpPr>
        <p:spPr>
          <a:xfrm flipH="false" flipV="false" rot="0">
            <a:off x="13617191" y="-4956042"/>
            <a:ext cx="8927595" cy="11507934"/>
          </a:xfrm>
          <a:custGeom>
            <a:avLst/>
            <a:gdLst/>
            <a:ahLst/>
            <a:cxnLst/>
            <a:rect r="r" b="b" t="t" l="l"/>
            <a:pathLst>
              <a:path h="11507934" w="8927595">
                <a:moveTo>
                  <a:pt x="0" y="0"/>
                </a:moveTo>
                <a:lnTo>
                  <a:pt x="8927596" y="0"/>
                </a:lnTo>
                <a:lnTo>
                  <a:pt x="8927596" y="11507934"/>
                </a:lnTo>
                <a:lnTo>
                  <a:pt x="0" y="11507934"/>
                </a:lnTo>
                <a:lnTo>
                  <a:pt x="0" y="0"/>
                </a:lnTo>
                <a:close/>
              </a:path>
            </a:pathLst>
          </a:custGeom>
          <a:blipFill>
            <a:blip r:embed="rId2"/>
            <a:stretch>
              <a:fillRect l="0" t="0" r="0" b="0"/>
            </a:stretch>
          </a:blipFill>
        </p:spPr>
      </p:sp>
      <p:sp>
        <p:nvSpPr>
          <p:cNvPr name="Freeform 4" id="4"/>
          <p:cNvSpPr/>
          <p:nvPr/>
        </p:nvSpPr>
        <p:spPr>
          <a:xfrm flipH="false" flipV="false" rot="-5400000">
            <a:off x="-1434047" y="-76827"/>
            <a:ext cx="13412531" cy="11486004"/>
          </a:xfrm>
          <a:custGeom>
            <a:avLst/>
            <a:gdLst/>
            <a:ahLst/>
            <a:cxnLst/>
            <a:rect r="r" b="b" t="t" l="l"/>
            <a:pathLst>
              <a:path h="11486004" w="13412531">
                <a:moveTo>
                  <a:pt x="0" y="0"/>
                </a:moveTo>
                <a:lnTo>
                  <a:pt x="13412531" y="0"/>
                </a:lnTo>
                <a:lnTo>
                  <a:pt x="13412531" y="11486004"/>
                </a:lnTo>
                <a:lnTo>
                  <a:pt x="0" y="11486004"/>
                </a:lnTo>
                <a:lnTo>
                  <a:pt x="0" y="0"/>
                </a:lnTo>
                <a:close/>
              </a:path>
            </a:pathLst>
          </a:custGeom>
          <a:blipFill>
            <a:blip r:embed="rId3">
              <a:alphaModFix amt="17000"/>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838660" y="5974350"/>
            <a:ext cx="6679415" cy="4420558"/>
          </a:xfrm>
          <a:custGeom>
            <a:avLst/>
            <a:gdLst/>
            <a:ahLst/>
            <a:cxnLst/>
            <a:rect r="r" b="b" t="t" l="l"/>
            <a:pathLst>
              <a:path h="4420558" w="6679415">
                <a:moveTo>
                  <a:pt x="0" y="0"/>
                </a:moveTo>
                <a:lnTo>
                  <a:pt x="6679414" y="0"/>
                </a:lnTo>
                <a:lnTo>
                  <a:pt x="6679414" y="4420558"/>
                </a:lnTo>
                <a:lnTo>
                  <a:pt x="0" y="442055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p:nvPr/>
        </p:nvGrpSpPr>
        <p:grpSpPr>
          <a:xfrm rot="0">
            <a:off x="1618363" y="2286713"/>
            <a:ext cx="15640937" cy="6971587"/>
            <a:chOff x="0" y="0"/>
            <a:chExt cx="4119424" cy="1836138"/>
          </a:xfrm>
        </p:grpSpPr>
        <p:sp>
          <p:nvSpPr>
            <p:cNvPr name="Freeform 7" id="7"/>
            <p:cNvSpPr/>
            <p:nvPr/>
          </p:nvSpPr>
          <p:spPr>
            <a:xfrm flipH="false" flipV="false" rot="0">
              <a:off x="0" y="0"/>
              <a:ext cx="4119424" cy="1836138"/>
            </a:xfrm>
            <a:custGeom>
              <a:avLst/>
              <a:gdLst/>
              <a:ahLst/>
              <a:cxnLst/>
              <a:rect r="r" b="b" t="t" l="l"/>
              <a:pathLst>
                <a:path h="1836138" w="4119424">
                  <a:moveTo>
                    <a:pt x="3959404" y="0"/>
                  </a:moveTo>
                  <a:lnTo>
                    <a:pt x="160020" y="0"/>
                  </a:lnTo>
                  <a:lnTo>
                    <a:pt x="0" y="160020"/>
                  </a:lnTo>
                  <a:lnTo>
                    <a:pt x="0" y="1676118"/>
                  </a:lnTo>
                  <a:lnTo>
                    <a:pt x="160020" y="1836138"/>
                  </a:lnTo>
                  <a:lnTo>
                    <a:pt x="3959404" y="1836138"/>
                  </a:lnTo>
                  <a:lnTo>
                    <a:pt x="4119424" y="1676118"/>
                  </a:lnTo>
                  <a:lnTo>
                    <a:pt x="4119424" y="160020"/>
                  </a:lnTo>
                  <a:lnTo>
                    <a:pt x="3959404" y="0"/>
                  </a:lnTo>
                  <a:close/>
                </a:path>
              </a:pathLst>
            </a:custGeom>
            <a:solidFill>
              <a:srgbClr val="D9FDFF"/>
            </a:solidFill>
            <a:ln w="38100" cap="sq">
              <a:solidFill>
                <a:srgbClr val="39D5FF"/>
              </a:solidFill>
              <a:prstDash val="solid"/>
              <a:miter/>
            </a:ln>
          </p:spPr>
        </p:sp>
        <p:sp>
          <p:nvSpPr>
            <p:cNvPr name="TextBox 8" id="8"/>
            <p:cNvSpPr txBox="true"/>
            <p:nvPr/>
          </p:nvSpPr>
          <p:spPr>
            <a:xfrm>
              <a:off x="63500" y="15875"/>
              <a:ext cx="3992424" cy="1756763"/>
            </a:xfrm>
            <a:prstGeom prst="rect">
              <a:avLst/>
            </a:prstGeom>
          </p:spPr>
          <p:txBody>
            <a:bodyPr anchor="ctr" rtlCol="false" tIns="50800" lIns="50800" bIns="50800" rIns="50800"/>
            <a:lstStyle/>
            <a:p>
              <a:pPr algn="ctr">
                <a:lnSpc>
                  <a:spcPts val="2331"/>
                </a:lnSpc>
              </a:pPr>
            </a:p>
          </p:txBody>
        </p:sp>
      </p:grpSp>
      <p:grpSp>
        <p:nvGrpSpPr>
          <p:cNvPr name="Group 9" id="9"/>
          <p:cNvGrpSpPr/>
          <p:nvPr/>
        </p:nvGrpSpPr>
        <p:grpSpPr>
          <a:xfrm rot="0">
            <a:off x="1028700" y="1788142"/>
            <a:ext cx="11347376" cy="1170226"/>
            <a:chOff x="0" y="0"/>
            <a:chExt cx="2988609" cy="308208"/>
          </a:xfrm>
        </p:grpSpPr>
        <p:sp>
          <p:nvSpPr>
            <p:cNvPr name="Freeform 10" id="10"/>
            <p:cNvSpPr/>
            <p:nvPr/>
          </p:nvSpPr>
          <p:spPr>
            <a:xfrm flipH="false" flipV="false" rot="0">
              <a:off x="0" y="0"/>
              <a:ext cx="2988609" cy="308208"/>
            </a:xfrm>
            <a:custGeom>
              <a:avLst/>
              <a:gdLst/>
              <a:ahLst/>
              <a:cxnLst/>
              <a:rect r="r" b="b" t="t" l="l"/>
              <a:pathLst>
                <a:path h="308208" w="2988609">
                  <a:moveTo>
                    <a:pt x="0" y="0"/>
                  </a:moveTo>
                  <a:lnTo>
                    <a:pt x="2988609" y="0"/>
                  </a:lnTo>
                  <a:lnTo>
                    <a:pt x="2988609" y="308208"/>
                  </a:lnTo>
                  <a:lnTo>
                    <a:pt x="0" y="308208"/>
                  </a:lnTo>
                  <a:close/>
                </a:path>
              </a:pathLst>
            </a:custGeom>
            <a:solidFill>
              <a:srgbClr val="46D8DD"/>
            </a:solidFill>
            <a:ln w="38100" cap="sq">
              <a:solidFill>
                <a:srgbClr val="D9FDFF"/>
              </a:solidFill>
              <a:prstDash val="solid"/>
              <a:miter/>
            </a:ln>
          </p:spPr>
        </p:sp>
        <p:sp>
          <p:nvSpPr>
            <p:cNvPr name="TextBox 11" id="11"/>
            <p:cNvSpPr txBox="true"/>
            <p:nvPr/>
          </p:nvSpPr>
          <p:spPr>
            <a:xfrm>
              <a:off x="0" y="-47625"/>
              <a:ext cx="2988609" cy="355833"/>
            </a:xfrm>
            <a:prstGeom prst="rect">
              <a:avLst/>
            </a:prstGeom>
          </p:spPr>
          <p:txBody>
            <a:bodyPr anchor="ctr" rtlCol="false" tIns="50800" lIns="50800" bIns="50800" rIns="50800"/>
            <a:lstStyle/>
            <a:p>
              <a:pPr algn="ctr">
                <a:lnSpc>
                  <a:spcPts val="2331"/>
                </a:lnSpc>
              </a:pPr>
            </a:p>
          </p:txBody>
        </p:sp>
      </p:grpSp>
      <p:sp>
        <p:nvSpPr>
          <p:cNvPr name="Freeform 12" id="12"/>
          <p:cNvSpPr/>
          <p:nvPr/>
        </p:nvSpPr>
        <p:spPr>
          <a:xfrm flipH="false" flipV="false" rot="0">
            <a:off x="10077814" y="777180"/>
            <a:ext cx="6016071" cy="1519058"/>
          </a:xfrm>
          <a:custGeom>
            <a:avLst/>
            <a:gdLst/>
            <a:ahLst/>
            <a:cxnLst/>
            <a:rect r="r" b="b" t="t" l="l"/>
            <a:pathLst>
              <a:path h="1519058" w="6016071">
                <a:moveTo>
                  <a:pt x="0" y="0"/>
                </a:moveTo>
                <a:lnTo>
                  <a:pt x="6016071" y="0"/>
                </a:lnTo>
                <a:lnTo>
                  <a:pt x="6016071" y="1519058"/>
                </a:lnTo>
                <a:lnTo>
                  <a:pt x="0" y="151905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028700" y="720030"/>
            <a:ext cx="3387688" cy="300597"/>
          </a:xfrm>
          <a:prstGeom prst="rect">
            <a:avLst/>
          </a:prstGeom>
        </p:spPr>
        <p:txBody>
          <a:bodyPr anchor="t" rtlCol="false" tIns="0" lIns="0" bIns="0" rIns="0">
            <a:spAutoFit/>
          </a:bodyPr>
          <a:lstStyle/>
          <a:p>
            <a:pPr algn="l">
              <a:lnSpc>
                <a:spcPts val="2331"/>
              </a:lnSpc>
              <a:spcBef>
                <a:spcPct val="0"/>
              </a:spcBef>
            </a:pPr>
            <a:r>
              <a:rPr lang="en-US" sz="1665">
                <a:solidFill>
                  <a:srgbClr val="D9FDFF"/>
                </a:solidFill>
                <a:latin typeface="Anca Coder"/>
                <a:ea typeface="Anca Coder"/>
                <a:cs typeface="Anca Coder"/>
                <a:sym typeface="Anca Coder"/>
              </a:rPr>
              <a:t>KAMPUS LICERIA</a:t>
            </a:r>
          </a:p>
        </p:txBody>
      </p:sp>
      <p:sp>
        <p:nvSpPr>
          <p:cNvPr name="TextBox 14" id="14"/>
          <p:cNvSpPr txBox="true"/>
          <p:nvPr/>
        </p:nvSpPr>
        <p:spPr>
          <a:xfrm rot="0">
            <a:off x="15629111" y="575786"/>
            <a:ext cx="1651691" cy="740116"/>
          </a:xfrm>
          <a:prstGeom prst="rect">
            <a:avLst/>
          </a:prstGeom>
        </p:spPr>
        <p:txBody>
          <a:bodyPr anchor="t" rtlCol="false" tIns="0" lIns="0" bIns="0" rIns="0">
            <a:spAutoFit/>
          </a:bodyPr>
          <a:lstStyle/>
          <a:p>
            <a:pPr algn="r">
              <a:lnSpc>
                <a:spcPts val="5931"/>
              </a:lnSpc>
              <a:spcBef>
                <a:spcPct val="0"/>
              </a:spcBef>
            </a:pPr>
            <a:r>
              <a:rPr lang="en-US" sz="4236">
                <a:solidFill>
                  <a:srgbClr val="D9FDFF"/>
                </a:solidFill>
                <a:latin typeface="Anca Coder"/>
                <a:ea typeface="Anca Coder"/>
                <a:cs typeface="Anca Coder"/>
                <a:sym typeface="Anca Coder"/>
              </a:rPr>
              <a:t>02</a:t>
            </a:r>
          </a:p>
        </p:txBody>
      </p:sp>
      <p:sp>
        <p:nvSpPr>
          <p:cNvPr name="Freeform 15" id="15"/>
          <p:cNvSpPr/>
          <p:nvPr/>
        </p:nvSpPr>
        <p:spPr>
          <a:xfrm flipH="false" flipV="false" rot="0">
            <a:off x="16615995" y="8519495"/>
            <a:ext cx="2722540" cy="2722540"/>
          </a:xfrm>
          <a:custGeom>
            <a:avLst/>
            <a:gdLst/>
            <a:ahLst/>
            <a:cxnLst/>
            <a:rect r="r" b="b" t="t" l="l"/>
            <a:pathLst>
              <a:path h="2722540" w="2722540">
                <a:moveTo>
                  <a:pt x="0" y="0"/>
                </a:moveTo>
                <a:lnTo>
                  <a:pt x="2722540" y="0"/>
                </a:lnTo>
                <a:lnTo>
                  <a:pt x="2722540" y="2722540"/>
                </a:lnTo>
                <a:lnTo>
                  <a:pt x="0" y="272254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6" id="16"/>
          <p:cNvSpPr txBox="true"/>
          <p:nvPr/>
        </p:nvSpPr>
        <p:spPr>
          <a:xfrm rot="0">
            <a:off x="928769" y="2071061"/>
            <a:ext cx="11034860" cy="672377"/>
          </a:xfrm>
          <a:prstGeom prst="rect">
            <a:avLst/>
          </a:prstGeom>
        </p:spPr>
        <p:txBody>
          <a:bodyPr anchor="t" rtlCol="false" tIns="0" lIns="0" bIns="0" rIns="0">
            <a:spAutoFit/>
          </a:bodyPr>
          <a:lstStyle/>
          <a:p>
            <a:pPr algn="ctr">
              <a:lnSpc>
                <a:spcPts val="5464"/>
              </a:lnSpc>
              <a:spcBef>
                <a:spcPct val="0"/>
              </a:spcBef>
            </a:pPr>
            <a:r>
              <a:rPr lang="en-US" sz="3903" spc="-300">
                <a:solidFill>
                  <a:srgbClr val="0D1B40"/>
                </a:solidFill>
                <a:latin typeface="Mokoto"/>
                <a:ea typeface="Mokoto"/>
                <a:cs typeface="Mokoto"/>
                <a:sym typeface="Mokoto"/>
              </a:rPr>
              <a:t>Konsep Affiliate Marketing</a:t>
            </a:r>
          </a:p>
        </p:txBody>
      </p:sp>
      <p:sp>
        <p:nvSpPr>
          <p:cNvPr name="TextBox 17" id="17"/>
          <p:cNvSpPr txBox="true"/>
          <p:nvPr/>
        </p:nvSpPr>
        <p:spPr>
          <a:xfrm rot="0">
            <a:off x="2846373" y="3518891"/>
            <a:ext cx="13731522" cy="5099686"/>
          </a:xfrm>
          <a:prstGeom prst="rect">
            <a:avLst/>
          </a:prstGeom>
        </p:spPr>
        <p:txBody>
          <a:bodyPr anchor="t" rtlCol="false" tIns="0" lIns="0" bIns="0" rIns="0">
            <a:spAutoFit/>
          </a:bodyPr>
          <a:lstStyle/>
          <a:p>
            <a:pPr algn="l">
              <a:lnSpc>
                <a:spcPts val="5039"/>
              </a:lnSpc>
              <a:spcBef>
                <a:spcPct val="0"/>
              </a:spcBef>
            </a:pPr>
            <a:r>
              <a:rPr lang="en-US" sz="3599">
                <a:solidFill>
                  <a:srgbClr val="0D1B40"/>
                </a:solidFill>
                <a:latin typeface="Helvetica World"/>
                <a:ea typeface="Helvetica World"/>
                <a:cs typeface="Helvetica World"/>
                <a:sym typeface="Helvetica World"/>
              </a:rPr>
              <a:t>Affiliate marketing merupakan model pemasaran berbasis kinerja (performance-based marketing), di mana afiliasi mendapatkan komisi ketika berhasil menghasilkan tindakan tertentu seperti klik, leads, atau pembelian. Model ini menjadi solusi pemasaran digital yang efisien karena advertiser hanya membayar ketika terjadi hasil. Program ini semakin berkembang terutama melalui platform seperti TikTok Shop, Shopee, dan marketplace besar lainnya, sehingga menciptakan peluang sekaligus persaingan bagi para pelaku afiliasi.</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6254B"/>
        </a:solidFill>
      </p:bgPr>
    </p:bg>
    <p:spTree>
      <p:nvGrpSpPr>
        <p:cNvPr id="1" name=""/>
        <p:cNvGrpSpPr/>
        <p:nvPr/>
      </p:nvGrpSpPr>
      <p:grpSpPr>
        <a:xfrm>
          <a:off x="0" y="0"/>
          <a:ext cx="0" cy="0"/>
          <a:chOff x="0" y="0"/>
          <a:chExt cx="0" cy="0"/>
        </a:xfrm>
      </p:grpSpPr>
      <p:sp>
        <p:nvSpPr>
          <p:cNvPr name="Freeform 2" id="2"/>
          <p:cNvSpPr/>
          <p:nvPr/>
        </p:nvSpPr>
        <p:spPr>
          <a:xfrm flipH="false" flipV="false" rot="0">
            <a:off x="-5012256" y="1939739"/>
            <a:ext cx="8927595" cy="11507934"/>
          </a:xfrm>
          <a:custGeom>
            <a:avLst/>
            <a:gdLst/>
            <a:ahLst/>
            <a:cxnLst/>
            <a:rect r="r" b="b" t="t" l="l"/>
            <a:pathLst>
              <a:path h="11507934" w="8927595">
                <a:moveTo>
                  <a:pt x="0" y="0"/>
                </a:moveTo>
                <a:lnTo>
                  <a:pt x="8927595" y="0"/>
                </a:lnTo>
                <a:lnTo>
                  <a:pt x="8927595" y="11507934"/>
                </a:lnTo>
                <a:lnTo>
                  <a:pt x="0" y="11507934"/>
                </a:lnTo>
                <a:lnTo>
                  <a:pt x="0" y="0"/>
                </a:lnTo>
                <a:close/>
              </a:path>
            </a:pathLst>
          </a:custGeom>
          <a:blipFill>
            <a:blip r:embed="rId2"/>
            <a:stretch>
              <a:fillRect l="0" t="0" r="0" b="0"/>
            </a:stretch>
          </a:blipFill>
        </p:spPr>
      </p:sp>
      <p:sp>
        <p:nvSpPr>
          <p:cNvPr name="Freeform 3" id="3"/>
          <p:cNvSpPr/>
          <p:nvPr/>
        </p:nvSpPr>
        <p:spPr>
          <a:xfrm flipH="false" flipV="false" rot="0">
            <a:off x="13617191" y="-4956042"/>
            <a:ext cx="8927595" cy="11507934"/>
          </a:xfrm>
          <a:custGeom>
            <a:avLst/>
            <a:gdLst/>
            <a:ahLst/>
            <a:cxnLst/>
            <a:rect r="r" b="b" t="t" l="l"/>
            <a:pathLst>
              <a:path h="11507934" w="8927595">
                <a:moveTo>
                  <a:pt x="0" y="0"/>
                </a:moveTo>
                <a:lnTo>
                  <a:pt x="8927596" y="0"/>
                </a:lnTo>
                <a:lnTo>
                  <a:pt x="8927596" y="11507934"/>
                </a:lnTo>
                <a:lnTo>
                  <a:pt x="0" y="11507934"/>
                </a:lnTo>
                <a:lnTo>
                  <a:pt x="0" y="0"/>
                </a:lnTo>
                <a:close/>
              </a:path>
            </a:pathLst>
          </a:custGeom>
          <a:blipFill>
            <a:blip r:embed="rId2"/>
            <a:stretch>
              <a:fillRect l="0" t="0" r="0" b="0"/>
            </a:stretch>
          </a:blipFill>
        </p:spPr>
      </p:sp>
      <p:sp>
        <p:nvSpPr>
          <p:cNvPr name="Freeform 4" id="4"/>
          <p:cNvSpPr/>
          <p:nvPr/>
        </p:nvSpPr>
        <p:spPr>
          <a:xfrm flipH="false" flipV="false" rot="-5400000">
            <a:off x="-1434047" y="-76827"/>
            <a:ext cx="13412531" cy="11486004"/>
          </a:xfrm>
          <a:custGeom>
            <a:avLst/>
            <a:gdLst/>
            <a:ahLst/>
            <a:cxnLst/>
            <a:rect r="r" b="b" t="t" l="l"/>
            <a:pathLst>
              <a:path h="11486004" w="13412531">
                <a:moveTo>
                  <a:pt x="0" y="0"/>
                </a:moveTo>
                <a:lnTo>
                  <a:pt x="13412531" y="0"/>
                </a:lnTo>
                <a:lnTo>
                  <a:pt x="13412531" y="11486004"/>
                </a:lnTo>
                <a:lnTo>
                  <a:pt x="0" y="11486004"/>
                </a:lnTo>
                <a:lnTo>
                  <a:pt x="0" y="0"/>
                </a:lnTo>
                <a:close/>
              </a:path>
            </a:pathLst>
          </a:custGeom>
          <a:blipFill>
            <a:blip r:embed="rId3">
              <a:alphaModFix amt="17000"/>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1015220" y="-1976700"/>
            <a:ext cx="6679415" cy="4420558"/>
          </a:xfrm>
          <a:custGeom>
            <a:avLst/>
            <a:gdLst/>
            <a:ahLst/>
            <a:cxnLst/>
            <a:rect r="r" b="b" t="t" l="l"/>
            <a:pathLst>
              <a:path h="4420558" w="6679415">
                <a:moveTo>
                  <a:pt x="0" y="0"/>
                </a:moveTo>
                <a:lnTo>
                  <a:pt x="6679415" y="0"/>
                </a:lnTo>
                <a:lnTo>
                  <a:pt x="6679415" y="4420558"/>
                </a:lnTo>
                <a:lnTo>
                  <a:pt x="0" y="442055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p:nvPr/>
        </p:nvGrpSpPr>
        <p:grpSpPr>
          <a:xfrm rot="0">
            <a:off x="3249035" y="1315902"/>
            <a:ext cx="11656580" cy="1920002"/>
            <a:chOff x="0" y="0"/>
            <a:chExt cx="3070046" cy="505680"/>
          </a:xfrm>
        </p:grpSpPr>
        <p:sp>
          <p:nvSpPr>
            <p:cNvPr name="Freeform 7" id="7"/>
            <p:cNvSpPr/>
            <p:nvPr/>
          </p:nvSpPr>
          <p:spPr>
            <a:xfrm flipH="false" flipV="false" rot="0">
              <a:off x="0" y="0"/>
              <a:ext cx="3070046" cy="505680"/>
            </a:xfrm>
            <a:custGeom>
              <a:avLst/>
              <a:gdLst/>
              <a:ahLst/>
              <a:cxnLst/>
              <a:rect r="r" b="b" t="t" l="l"/>
              <a:pathLst>
                <a:path h="505680" w="3070046">
                  <a:moveTo>
                    <a:pt x="0" y="0"/>
                  </a:moveTo>
                  <a:lnTo>
                    <a:pt x="3070046" y="0"/>
                  </a:lnTo>
                  <a:lnTo>
                    <a:pt x="3070046" y="505680"/>
                  </a:lnTo>
                  <a:lnTo>
                    <a:pt x="0" y="505680"/>
                  </a:lnTo>
                  <a:close/>
                </a:path>
              </a:pathLst>
            </a:custGeom>
            <a:solidFill>
              <a:srgbClr val="46D8DD"/>
            </a:solidFill>
            <a:ln w="38100" cap="sq">
              <a:solidFill>
                <a:srgbClr val="D9FDFF"/>
              </a:solidFill>
              <a:prstDash val="solid"/>
              <a:miter/>
            </a:ln>
          </p:spPr>
        </p:sp>
        <p:sp>
          <p:nvSpPr>
            <p:cNvPr name="TextBox 8" id="8"/>
            <p:cNvSpPr txBox="true"/>
            <p:nvPr/>
          </p:nvSpPr>
          <p:spPr>
            <a:xfrm>
              <a:off x="0" y="-47625"/>
              <a:ext cx="3070046" cy="553305"/>
            </a:xfrm>
            <a:prstGeom prst="rect">
              <a:avLst/>
            </a:prstGeom>
          </p:spPr>
          <p:txBody>
            <a:bodyPr anchor="ctr" rtlCol="false" tIns="50800" lIns="50800" bIns="50800" rIns="50800"/>
            <a:lstStyle/>
            <a:p>
              <a:pPr algn="ctr">
                <a:lnSpc>
                  <a:spcPts val="2331"/>
                </a:lnSpc>
              </a:pPr>
            </a:p>
          </p:txBody>
        </p:sp>
      </p:grpSp>
      <p:sp>
        <p:nvSpPr>
          <p:cNvPr name="Freeform 9" id="9"/>
          <p:cNvSpPr/>
          <p:nvPr/>
        </p:nvSpPr>
        <p:spPr>
          <a:xfrm flipH="false" flipV="false" rot="0">
            <a:off x="586233" y="8932329"/>
            <a:ext cx="6016071" cy="1519058"/>
          </a:xfrm>
          <a:custGeom>
            <a:avLst/>
            <a:gdLst/>
            <a:ahLst/>
            <a:cxnLst/>
            <a:rect r="r" b="b" t="t" l="l"/>
            <a:pathLst>
              <a:path h="1519058" w="6016071">
                <a:moveTo>
                  <a:pt x="0" y="0"/>
                </a:moveTo>
                <a:lnTo>
                  <a:pt x="6016072" y="0"/>
                </a:lnTo>
                <a:lnTo>
                  <a:pt x="6016072" y="1519058"/>
                </a:lnTo>
                <a:lnTo>
                  <a:pt x="0" y="151905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0">
            <a:off x="15629111" y="575786"/>
            <a:ext cx="1651691" cy="740116"/>
          </a:xfrm>
          <a:prstGeom prst="rect">
            <a:avLst/>
          </a:prstGeom>
        </p:spPr>
        <p:txBody>
          <a:bodyPr anchor="t" rtlCol="false" tIns="0" lIns="0" bIns="0" rIns="0">
            <a:spAutoFit/>
          </a:bodyPr>
          <a:lstStyle/>
          <a:p>
            <a:pPr algn="r">
              <a:lnSpc>
                <a:spcPts val="5931"/>
              </a:lnSpc>
              <a:spcBef>
                <a:spcPct val="0"/>
              </a:spcBef>
            </a:pPr>
            <a:r>
              <a:rPr lang="en-US" sz="4236">
                <a:solidFill>
                  <a:srgbClr val="D9FDFF"/>
                </a:solidFill>
                <a:latin typeface="Anca Coder"/>
                <a:ea typeface="Anca Coder"/>
                <a:cs typeface="Anca Coder"/>
                <a:sym typeface="Anca Coder"/>
              </a:rPr>
              <a:t>03</a:t>
            </a:r>
          </a:p>
        </p:txBody>
      </p:sp>
      <p:sp>
        <p:nvSpPr>
          <p:cNvPr name="Freeform 11" id="11"/>
          <p:cNvSpPr/>
          <p:nvPr/>
        </p:nvSpPr>
        <p:spPr>
          <a:xfrm flipH="false" flipV="false" rot="0">
            <a:off x="16615995" y="8519495"/>
            <a:ext cx="2722540" cy="2722540"/>
          </a:xfrm>
          <a:custGeom>
            <a:avLst/>
            <a:gdLst/>
            <a:ahLst/>
            <a:cxnLst/>
            <a:rect r="r" b="b" t="t" l="l"/>
            <a:pathLst>
              <a:path h="2722540" w="2722540">
                <a:moveTo>
                  <a:pt x="0" y="0"/>
                </a:moveTo>
                <a:lnTo>
                  <a:pt x="2722540" y="0"/>
                </a:lnTo>
                <a:lnTo>
                  <a:pt x="2722540" y="2722540"/>
                </a:lnTo>
                <a:lnTo>
                  <a:pt x="0" y="272254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2" id="12"/>
          <p:cNvSpPr txBox="true"/>
          <p:nvPr/>
        </p:nvSpPr>
        <p:spPr>
          <a:xfrm rot="0">
            <a:off x="4227118" y="1553953"/>
            <a:ext cx="9962903" cy="1358177"/>
          </a:xfrm>
          <a:prstGeom prst="rect">
            <a:avLst/>
          </a:prstGeom>
        </p:spPr>
        <p:txBody>
          <a:bodyPr anchor="t" rtlCol="false" tIns="0" lIns="0" bIns="0" rIns="0">
            <a:spAutoFit/>
          </a:bodyPr>
          <a:lstStyle/>
          <a:p>
            <a:pPr algn="ctr">
              <a:lnSpc>
                <a:spcPts val="5464"/>
              </a:lnSpc>
              <a:spcBef>
                <a:spcPct val="0"/>
              </a:spcBef>
            </a:pPr>
            <a:r>
              <a:rPr lang="en-US" sz="3903" spc="-300">
                <a:solidFill>
                  <a:srgbClr val="0D1B40"/>
                </a:solidFill>
                <a:latin typeface="Mokoto"/>
                <a:ea typeface="Mokoto"/>
                <a:cs typeface="Mokoto"/>
                <a:sym typeface="Mokoto"/>
              </a:rPr>
              <a:t>Peran dan Potensi Affiliate Marketing</a:t>
            </a:r>
          </a:p>
        </p:txBody>
      </p:sp>
      <p:sp>
        <p:nvSpPr>
          <p:cNvPr name="Freeform 13" id="13"/>
          <p:cNvSpPr/>
          <p:nvPr/>
        </p:nvSpPr>
        <p:spPr>
          <a:xfrm flipH="false" flipV="false" rot="0">
            <a:off x="1381985" y="3668571"/>
            <a:ext cx="7315200" cy="4114800"/>
          </a:xfrm>
          <a:custGeom>
            <a:avLst/>
            <a:gdLst/>
            <a:ahLst/>
            <a:cxnLst/>
            <a:rect r="r" b="b" t="t" l="l"/>
            <a:pathLst>
              <a:path h="4114800" w="7315200">
                <a:moveTo>
                  <a:pt x="0" y="0"/>
                </a:moveTo>
                <a:lnTo>
                  <a:pt x="7315200" y="0"/>
                </a:lnTo>
                <a:lnTo>
                  <a:pt x="7315200"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4" id="14"/>
          <p:cNvSpPr/>
          <p:nvPr/>
        </p:nvSpPr>
        <p:spPr>
          <a:xfrm flipH="false" flipV="false" rot="0">
            <a:off x="9300795" y="3668571"/>
            <a:ext cx="7315200" cy="4114800"/>
          </a:xfrm>
          <a:custGeom>
            <a:avLst/>
            <a:gdLst/>
            <a:ahLst/>
            <a:cxnLst/>
            <a:rect r="r" b="b" t="t" l="l"/>
            <a:pathLst>
              <a:path h="4114800" w="7315200">
                <a:moveTo>
                  <a:pt x="0" y="0"/>
                </a:moveTo>
                <a:lnTo>
                  <a:pt x="7315200" y="0"/>
                </a:lnTo>
                <a:lnTo>
                  <a:pt x="7315200"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5" id="15"/>
          <p:cNvSpPr txBox="true"/>
          <p:nvPr/>
        </p:nvSpPr>
        <p:spPr>
          <a:xfrm rot="0">
            <a:off x="2346537" y="4232451"/>
            <a:ext cx="5386095" cy="3348990"/>
          </a:xfrm>
          <a:prstGeom prst="rect">
            <a:avLst/>
          </a:prstGeom>
        </p:spPr>
        <p:txBody>
          <a:bodyPr anchor="t" rtlCol="false" tIns="0" lIns="0" bIns="0" rIns="0">
            <a:spAutoFit/>
          </a:bodyPr>
          <a:lstStyle/>
          <a:p>
            <a:pPr algn="ctr">
              <a:lnSpc>
                <a:spcPts val="3359"/>
              </a:lnSpc>
              <a:spcBef>
                <a:spcPct val="0"/>
              </a:spcBef>
            </a:pPr>
            <a:r>
              <a:rPr lang="en-US" sz="2400">
                <a:solidFill>
                  <a:srgbClr val="FFFFFF"/>
                </a:solidFill>
                <a:latin typeface="Helvetica World"/>
                <a:ea typeface="Helvetica World"/>
                <a:cs typeface="Helvetica World"/>
                <a:sym typeface="Helvetica World"/>
              </a:rPr>
              <a:t>Affiliate marketing memiliki peran penting dalam mengembangkan bisnis digital karena mampu memperluas target pasar tanpa biaya pemasaran tradisional yang tinggi. Tren konten berbasis rekomendasi juga meningkatkan efektivitas program afiliasi. </a:t>
            </a:r>
          </a:p>
        </p:txBody>
      </p:sp>
      <p:sp>
        <p:nvSpPr>
          <p:cNvPr name="TextBox 16" id="16"/>
          <p:cNvSpPr txBox="true"/>
          <p:nvPr/>
        </p:nvSpPr>
        <p:spPr>
          <a:xfrm rot="0">
            <a:off x="10265348" y="4232451"/>
            <a:ext cx="5386095" cy="2510790"/>
          </a:xfrm>
          <a:prstGeom prst="rect">
            <a:avLst/>
          </a:prstGeom>
        </p:spPr>
        <p:txBody>
          <a:bodyPr anchor="t" rtlCol="false" tIns="0" lIns="0" bIns="0" rIns="0">
            <a:spAutoFit/>
          </a:bodyPr>
          <a:lstStyle/>
          <a:p>
            <a:pPr algn="ctr">
              <a:lnSpc>
                <a:spcPts val="3359"/>
              </a:lnSpc>
              <a:spcBef>
                <a:spcPct val="0"/>
              </a:spcBef>
            </a:pPr>
            <a:r>
              <a:rPr lang="en-US" sz="2400">
                <a:solidFill>
                  <a:srgbClr val="FFFFFF"/>
                </a:solidFill>
                <a:latin typeface="Helvetica World"/>
                <a:ea typeface="Helvetica World"/>
                <a:cs typeface="Helvetica World"/>
                <a:sym typeface="Helvetica World"/>
              </a:rPr>
              <a:t>Banyak UMKM hingga brand besar mulai mengandalkan afiliasi untuk meningkatkan visibilitas dan penjualan, khususnya setelah tren live shopping dan konten video pendek mendominasi ekosistem digital.</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16254B"/>
        </a:solidFill>
      </p:bgPr>
    </p:bg>
    <p:spTree>
      <p:nvGrpSpPr>
        <p:cNvPr id="1" name=""/>
        <p:cNvGrpSpPr/>
        <p:nvPr/>
      </p:nvGrpSpPr>
      <p:grpSpPr>
        <a:xfrm>
          <a:off x="0" y="0"/>
          <a:ext cx="0" cy="0"/>
          <a:chOff x="0" y="0"/>
          <a:chExt cx="0" cy="0"/>
        </a:xfrm>
      </p:grpSpPr>
      <p:sp>
        <p:nvSpPr>
          <p:cNvPr name="Freeform 2" id="2"/>
          <p:cNvSpPr/>
          <p:nvPr/>
        </p:nvSpPr>
        <p:spPr>
          <a:xfrm flipH="false" flipV="false" rot="0">
            <a:off x="-4823837" y="1939739"/>
            <a:ext cx="8927595" cy="11507934"/>
          </a:xfrm>
          <a:custGeom>
            <a:avLst/>
            <a:gdLst/>
            <a:ahLst/>
            <a:cxnLst/>
            <a:rect r="r" b="b" t="t" l="l"/>
            <a:pathLst>
              <a:path h="11507934" w="8927595">
                <a:moveTo>
                  <a:pt x="0" y="0"/>
                </a:moveTo>
                <a:lnTo>
                  <a:pt x="8927595" y="0"/>
                </a:lnTo>
                <a:lnTo>
                  <a:pt x="8927595" y="11507934"/>
                </a:lnTo>
                <a:lnTo>
                  <a:pt x="0" y="11507934"/>
                </a:lnTo>
                <a:lnTo>
                  <a:pt x="0" y="0"/>
                </a:lnTo>
                <a:close/>
              </a:path>
            </a:pathLst>
          </a:custGeom>
          <a:blipFill>
            <a:blip r:embed="rId2"/>
            <a:stretch>
              <a:fillRect l="0" t="0" r="0" b="0"/>
            </a:stretch>
          </a:blipFill>
        </p:spPr>
      </p:sp>
      <p:sp>
        <p:nvSpPr>
          <p:cNvPr name="Freeform 3" id="3"/>
          <p:cNvSpPr/>
          <p:nvPr/>
        </p:nvSpPr>
        <p:spPr>
          <a:xfrm flipH="false" flipV="false" rot="0">
            <a:off x="13805610" y="-4956042"/>
            <a:ext cx="8927595" cy="11507934"/>
          </a:xfrm>
          <a:custGeom>
            <a:avLst/>
            <a:gdLst/>
            <a:ahLst/>
            <a:cxnLst/>
            <a:rect r="r" b="b" t="t" l="l"/>
            <a:pathLst>
              <a:path h="11507934" w="8927595">
                <a:moveTo>
                  <a:pt x="0" y="0"/>
                </a:moveTo>
                <a:lnTo>
                  <a:pt x="8927595" y="0"/>
                </a:lnTo>
                <a:lnTo>
                  <a:pt x="8927595" y="11507934"/>
                </a:lnTo>
                <a:lnTo>
                  <a:pt x="0" y="11507934"/>
                </a:lnTo>
                <a:lnTo>
                  <a:pt x="0" y="0"/>
                </a:lnTo>
                <a:close/>
              </a:path>
            </a:pathLst>
          </a:custGeom>
          <a:blipFill>
            <a:blip r:embed="rId2"/>
            <a:stretch>
              <a:fillRect l="0" t="0" r="0" b="0"/>
            </a:stretch>
          </a:blipFill>
        </p:spPr>
      </p:sp>
      <p:sp>
        <p:nvSpPr>
          <p:cNvPr name="Freeform 4" id="4"/>
          <p:cNvSpPr/>
          <p:nvPr/>
        </p:nvSpPr>
        <p:spPr>
          <a:xfrm flipH="false" flipV="false" rot="0">
            <a:off x="9144000" y="7847879"/>
            <a:ext cx="9760285" cy="2464472"/>
          </a:xfrm>
          <a:custGeom>
            <a:avLst/>
            <a:gdLst/>
            <a:ahLst/>
            <a:cxnLst/>
            <a:rect r="r" b="b" t="t" l="l"/>
            <a:pathLst>
              <a:path h="2464472" w="9760285">
                <a:moveTo>
                  <a:pt x="0" y="0"/>
                </a:moveTo>
                <a:lnTo>
                  <a:pt x="9760285" y="0"/>
                </a:lnTo>
                <a:lnTo>
                  <a:pt x="9760285" y="2464472"/>
                </a:lnTo>
                <a:lnTo>
                  <a:pt x="0" y="246447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0067917" y="-827173"/>
            <a:ext cx="3956225" cy="3956225"/>
          </a:xfrm>
          <a:custGeom>
            <a:avLst/>
            <a:gdLst/>
            <a:ahLst/>
            <a:cxnLst/>
            <a:rect r="r" b="b" t="t" l="l"/>
            <a:pathLst>
              <a:path h="3956225" w="3956225">
                <a:moveTo>
                  <a:pt x="0" y="0"/>
                </a:moveTo>
                <a:lnTo>
                  <a:pt x="3956226" y="0"/>
                </a:lnTo>
                <a:lnTo>
                  <a:pt x="3956226" y="3956225"/>
                </a:lnTo>
                <a:lnTo>
                  <a:pt x="0" y="395622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360040" y="6869836"/>
            <a:ext cx="6679415" cy="4420558"/>
          </a:xfrm>
          <a:custGeom>
            <a:avLst/>
            <a:gdLst/>
            <a:ahLst/>
            <a:cxnLst/>
            <a:rect r="r" b="b" t="t" l="l"/>
            <a:pathLst>
              <a:path h="4420558" w="6679415">
                <a:moveTo>
                  <a:pt x="0" y="0"/>
                </a:moveTo>
                <a:lnTo>
                  <a:pt x="6679415" y="0"/>
                </a:lnTo>
                <a:lnTo>
                  <a:pt x="6679415" y="4420558"/>
                </a:lnTo>
                <a:lnTo>
                  <a:pt x="0" y="442055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7" id="7"/>
          <p:cNvGrpSpPr/>
          <p:nvPr/>
        </p:nvGrpSpPr>
        <p:grpSpPr>
          <a:xfrm rot="0">
            <a:off x="8484535" y="1788142"/>
            <a:ext cx="8834128" cy="6710715"/>
            <a:chOff x="0" y="0"/>
            <a:chExt cx="2326684" cy="1767431"/>
          </a:xfrm>
        </p:grpSpPr>
        <p:sp>
          <p:nvSpPr>
            <p:cNvPr name="Freeform 8" id="8"/>
            <p:cNvSpPr/>
            <p:nvPr/>
          </p:nvSpPr>
          <p:spPr>
            <a:xfrm flipH="false" flipV="false" rot="0">
              <a:off x="0" y="0"/>
              <a:ext cx="2326684" cy="1767431"/>
            </a:xfrm>
            <a:custGeom>
              <a:avLst/>
              <a:gdLst/>
              <a:ahLst/>
              <a:cxnLst/>
              <a:rect r="r" b="b" t="t" l="l"/>
              <a:pathLst>
                <a:path h="1767431" w="2326684">
                  <a:moveTo>
                    <a:pt x="2166664" y="0"/>
                  </a:moveTo>
                  <a:lnTo>
                    <a:pt x="160020" y="0"/>
                  </a:lnTo>
                  <a:lnTo>
                    <a:pt x="0" y="160020"/>
                  </a:lnTo>
                  <a:lnTo>
                    <a:pt x="0" y="1607411"/>
                  </a:lnTo>
                  <a:lnTo>
                    <a:pt x="160020" y="1767431"/>
                  </a:lnTo>
                  <a:lnTo>
                    <a:pt x="2166664" y="1767431"/>
                  </a:lnTo>
                  <a:lnTo>
                    <a:pt x="2326684" y="1607411"/>
                  </a:lnTo>
                  <a:lnTo>
                    <a:pt x="2326684" y="160020"/>
                  </a:lnTo>
                  <a:lnTo>
                    <a:pt x="2166664" y="0"/>
                  </a:lnTo>
                  <a:close/>
                </a:path>
              </a:pathLst>
            </a:custGeom>
            <a:solidFill>
              <a:srgbClr val="D9FDFF"/>
            </a:solidFill>
            <a:ln w="38100" cap="sq">
              <a:solidFill>
                <a:srgbClr val="39D5FF"/>
              </a:solidFill>
              <a:prstDash val="solid"/>
              <a:miter/>
            </a:ln>
          </p:spPr>
        </p:sp>
        <p:sp>
          <p:nvSpPr>
            <p:cNvPr name="TextBox 9" id="9"/>
            <p:cNvSpPr txBox="true"/>
            <p:nvPr/>
          </p:nvSpPr>
          <p:spPr>
            <a:xfrm>
              <a:off x="63500" y="15875"/>
              <a:ext cx="2199684" cy="1688056"/>
            </a:xfrm>
            <a:prstGeom prst="rect">
              <a:avLst/>
            </a:prstGeom>
          </p:spPr>
          <p:txBody>
            <a:bodyPr anchor="ctr" rtlCol="false" tIns="50800" lIns="50800" bIns="50800" rIns="50800"/>
            <a:lstStyle/>
            <a:p>
              <a:pPr algn="ctr">
                <a:lnSpc>
                  <a:spcPts val="2331"/>
                </a:lnSpc>
              </a:pPr>
            </a:p>
          </p:txBody>
        </p:sp>
      </p:grpSp>
      <p:grpSp>
        <p:nvGrpSpPr>
          <p:cNvPr name="Group 10" id="10"/>
          <p:cNvGrpSpPr/>
          <p:nvPr/>
        </p:nvGrpSpPr>
        <p:grpSpPr>
          <a:xfrm rot="0">
            <a:off x="936710" y="2378189"/>
            <a:ext cx="6775376" cy="1997915"/>
            <a:chOff x="0" y="0"/>
            <a:chExt cx="1784461" cy="526200"/>
          </a:xfrm>
        </p:grpSpPr>
        <p:sp>
          <p:nvSpPr>
            <p:cNvPr name="Freeform 11" id="11"/>
            <p:cNvSpPr/>
            <p:nvPr/>
          </p:nvSpPr>
          <p:spPr>
            <a:xfrm flipH="false" flipV="false" rot="0">
              <a:off x="0" y="0"/>
              <a:ext cx="1784461" cy="526200"/>
            </a:xfrm>
            <a:custGeom>
              <a:avLst/>
              <a:gdLst/>
              <a:ahLst/>
              <a:cxnLst/>
              <a:rect r="r" b="b" t="t" l="l"/>
              <a:pathLst>
                <a:path h="526200" w="1784461">
                  <a:moveTo>
                    <a:pt x="0" y="0"/>
                  </a:moveTo>
                  <a:lnTo>
                    <a:pt x="1784461" y="0"/>
                  </a:lnTo>
                  <a:lnTo>
                    <a:pt x="1784461" y="526200"/>
                  </a:lnTo>
                  <a:lnTo>
                    <a:pt x="0" y="526200"/>
                  </a:lnTo>
                  <a:close/>
                </a:path>
              </a:pathLst>
            </a:custGeom>
            <a:solidFill>
              <a:srgbClr val="46D8DD"/>
            </a:solidFill>
            <a:ln w="38100" cap="sq">
              <a:solidFill>
                <a:srgbClr val="D9FDFF"/>
              </a:solidFill>
              <a:prstDash val="solid"/>
              <a:miter/>
            </a:ln>
          </p:spPr>
        </p:sp>
        <p:sp>
          <p:nvSpPr>
            <p:cNvPr name="TextBox 12" id="12"/>
            <p:cNvSpPr txBox="true"/>
            <p:nvPr/>
          </p:nvSpPr>
          <p:spPr>
            <a:xfrm>
              <a:off x="0" y="-47625"/>
              <a:ext cx="1784461" cy="573825"/>
            </a:xfrm>
            <a:prstGeom prst="rect">
              <a:avLst/>
            </a:prstGeom>
          </p:spPr>
          <p:txBody>
            <a:bodyPr anchor="ctr" rtlCol="false" tIns="50800" lIns="50800" bIns="50800" rIns="50800"/>
            <a:lstStyle/>
            <a:p>
              <a:pPr algn="ctr">
                <a:lnSpc>
                  <a:spcPts val="2331"/>
                </a:lnSpc>
              </a:pPr>
            </a:p>
          </p:txBody>
        </p:sp>
      </p:grpSp>
      <p:sp>
        <p:nvSpPr>
          <p:cNvPr name="TextBox 13" id="13"/>
          <p:cNvSpPr txBox="true"/>
          <p:nvPr/>
        </p:nvSpPr>
        <p:spPr>
          <a:xfrm rot="0">
            <a:off x="15629111" y="575786"/>
            <a:ext cx="1651691" cy="740116"/>
          </a:xfrm>
          <a:prstGeom prst="rect">
            <a:avLst/>
          </a:prstGeom>
        </p:spPr>
        <p:txBody>
          <a:bodyPr anchor="t" rtlCol="false" tIns="0" lIns="0" bIns="0" rIns="0">
            <a:spAutoFit/>
          </a:bodyPr>
          <a:lstStyle/>
          <a:p>
            <a:pPr algn="r">
              <a:lnSpc>
                <a:spcPts val="5931"/>
              </a:lnSpc>
              <a:spcBef>
                <a:spcPct val="0"/>
              </a:spcBef>
            </a:pPr>
            <a:r>
              <a:rPr lang="en-US" sz="4236">
                <a:solidFill>
                  <a:srgbClr val="D9FDFF"/>
                </a:solidFill>
                <a:latin typeface="Anca Coder"/>
                <a:ea typeface="Anca Coder"/>
                <a:cs typeface="Anca Coder"/>
                <a:sym typeface="Anca Coder"/>
              </a:rPr>
              <a:t>04</a:t>
            </a:r>
          </a:p>
        </p:txBody>
      </p:sp>
      <p:sp>
        <p:nvSpPr>
          <p:cNvPr name="TextBox 14" id="14"/>
          <p:cNvSpPr txBox="true"/>
          <p:nvPr/>
        </p:nvSpPr>
        <p:spPr>
          <a:xfrm rot="0">
            <a:off x="928769" y="2661108"/>
            <a:ext cx="6783317" cy="1358177"/>
          </a:xfrm>
          <a:prstGeom prst="rect">
            <a:avLst/>
          </a:prstGeom>
        </p:spPr>
        <p:txBody>
          <a:bodyPr anchor="t" rtlCol="false" tIns="0" lIns="0" bIns="0" rIns="0">
            <a:spAutoFit/>
          </a:bodyPr>
          <a:lstStyle/>
          <a:p>
            <a:pPr algn="ctr">
              <a:lnSpc>
                <a:spcPts val="5464"/>
              </a:lnSpc>
              <a:spcBef>
                <a:spcPct val="0"/>
              </a:spcBef>
            </a:pPr>
            <a:r>
              <a:rPr lang="en-US" sz="3903" spc="-515">
                <a:solidFill>
                  <a:srgbClr val="0D1B40"/>
                </a:solidFill>
                <a:latin typeface="Mokoto"/>
                <a:ea typeface="Mokoto"/>
                <a:cs typeface="Mokoto"/>
                <a:sym typeface="Mokoto"/>
              </a:rPr>
              <a:t>Tantangan Persaingan</a:t>
            </a:r>
          </a:p>
        </p:txBody>
      </p:sp>
      <p:sp>
        <p:nvSpPr>
          <p:cNvPr name="TextBox 15" id="15"/>
          <p:cNvSpPr txBox="true"/>
          <p:nvPr/>
        </p:nvSpPr>
        <p:spPr>
          <a:xfrm rot="0">
            <a:off x="9173239" y="2149589"/>
            <a:ext cx="7456721" cy="6155690"/>
          </a:xfrm>
          <a:prstGeom prst="rect">
            <a:avLst/>
          </a:prstGeom>
        </p:spPr>
        <p:txBody>
          <a:bodyPr anchor="t" rtlCol="false" tIns="0" lIns="0" bIns="0" rIns="0">
            <a:spAutoFit/>
          </a:bodyPr>
          <a:lstStyle/>
          <a:p>
            <a:pPr algn="l">
              <a:lnSpc>
                <a:spcPts val="4059"/>
              </a:lnSpc>
              <a:spcBef>
                <a:spcPct val="0"/>
              </a:spcBef>
            </a:pPr>
            <a:r>
              <a:rPr lang="en-US" sz="2899">
                <a:solidFill>
                  <a:srgbClr val="0D1B40"/>
                </a:solidFill>
                <a:latin typeface="Helvetica World"/>
                <a:ea typeface="Helvetica World"/>
                <a:cs typeface="Helvetica World"/>
                <a:sym typeface="Helvetica World"/>
              </a:rPr>
              <a:t>Salah satu tantangan terbesar adalah meningkatnya jumlah afiliasi yang mempromosikan produk serupa sehingga sulit bagi creator baru untuk menonjol. Persaingan tidak hanya terjadi pada kualitas konten, tetapi juga pada strategi penargetan audiens, penggunaan platform, serta konsistensi dalam membangun personal branding. Oleh karena itu, afiliasi harus menemukan gaya komunikasi, niche, dan metode penyampaian yang berbeda agar tetap relevan di tengah kompetisi.</a:t>
            </a:r>
          </a:p>
        </p:txBody>
      </p:sp>
      <p:sp>
        <p:nvSpPr>
          <p:cNvPr name="Freeform 16" id="16"/>
          <p:cNvSpPr/>
          <p:nvPr/>
        </p:nvSpPr>
        <p:spPr>
          <a:xfrm flipH="false" flipV="false" rot="0">
            <a:off x="6410317" y="9633642"/>
            <a:ext cx="7315200" cy="4114800"/>
          </a:xfrm>
          <a:custGeom>
            <a:avLst/>
            <a:gdLst/>
            <a:ahLst/>
            <a:cxnLst/>
            <a:rect r="r" b="b" t="t" l="l"/>
            <a:pathLst>
              <a:path h="4114800" w="7315200">
                <a:moveTo>
                  <a:pt x="0" y="0"/>
                </a:moveTo>
                <a:lnTo>
                  <a:pt x="7315200" y="0"/>
                </a:lnTo>
                <a:lnTo>
                  <a:pt x="731520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7" id="17"/>
          <p:cNvSpPr txBox="true"/>
          <p:nvPr/>
        </p:nvSpPr>
        <p:spPr>
          <a:xfrm rot="0">
            <a:off x="1028700" y="720030"/>
            <a:ext cx="3387688" cy="300597"/>
          </a:xfrm>
          <a:prstGeom prst="rect">
            <a:avLst/>
          </a:prstGeom>
        </p:spPr>
        <p:txBody>
          <a:bodyPr anchor="t" rtlCol="false" tIns="0" lIns="0" bIns="0" rIns="0">
            <a:spAutoFit/>
          </a:bodyPr>
          <a:lstStyle/>
          <a:p>
            <a:pPr algn="l">
              <a:lnSpc>
                <a:spcPts val="2331"/>
              </a:lnSpc>
              <a:spcBef>
                <a:spcPct val="0"/>
              </a:spcBef>
            </a:pPr>
            <a:r>
              <a:rPr lang="en-US" sz="1665">
                <a:solidFill>
                  <a:srgbClr val="D9FDFF"/>
                </a:solidFill>
                <a:latin typeface="Anca Coder"/>
                <a:ea typeface="Anca Coder"/>
                <a:cs typeface="Anca Coder"/>
                <a:sym typeface="Anca Coder"/>
              </a:rPr>
              <a:t>KAMPUS LICERIA</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16254B"/>
        </a:solidFill>
      </p:bgPr>
    </p:bg>
    <p:spTree>
      <p:nvGrpSpPr>
        <p:cNvPr id="1" name=""/>
        <p:cNvGrpSpPr/>
        <p:nvPr/>
      </p:nvGrpSpPr>
      <p:grpSpPr>
        <a:xfrm>
          <a:off x="0" y="0"/>
          <a:ext cx="0" cy="0"/>
          <a:chOff x="0" y="0"/>
          <a:chExt cx="0" cy="0"/>
        </a:xfrm>
      </p:grpSpPr>
      <p:sp>
        <p:nvSpPr>
          <p:cNvPr name="Freeform 2" id="2"/>
          <p:cNvSpPr/>
          <p:nvPr/>
        </p:nvSpPr>
        <p:spPr>
          <a:xfrm flipH="false" flipV="false" rot="0">
            <a:off x="-5012256" y="1939739"/>
            <a:ext cx="8927595" cy="11507934"/>
          </a:xfrm>
          <a:custGeom>
            <a:avLst/>
            <a:gdLst/>
            <a:ahLst/>
            <a:cxnLst/>
            <a:rect r="r" b="b" t="t" l="l"/>
            <a:pathLst>
              <a:path h="11507934" w="8927595">
                <a:moveTo>
                  <a:pt x="0" y="0"/>
                </a:moveTo>
                <a:lnTo>
                  <a:pt x="8927595" y="0"/>
                </a:lnTo>
                <a:lnTo>
                  <a:pt x="8927595" y="11507934"/>
                </a:lnTo>
                <a:lnTo>
                  <a:pt x="0" y="11507934"/>
                </a:lnTo>
                <a:lnTo>
                  <a:pt x="0" y="0"/>
                </a:lnTo>
                <a:close/>
              </a:path>
            </a:pathLst>
          </a:custGeom>
          <a:blipFill>
            <a:blip r:embed="rId2"/>
            <a:stretch>
              <a:fillRect l="0" t="0" r="0" b="0"/>
            </a:stretch>
          </a:blipFill>
        </p:spPr>
      </p:sp>
      <p:sp>
        <p:nvSpPr>
          <p:cNvPr name="Freeform 3" id="3"/>
          <p:cNvSpPr/>
          <p:nvPr/>
        </p:nvSpPr>
        <p:spPr>
          <a:xfrm flipH="false" flipV="false" rot="0">
            <a:off x="13617191" y="-4956042"/>
            <a:ext cx="8927595" cy="11507934"/>
          </a:xfrm>
          <a:custGeom>
            <a:avLst/>
            <a:gdLst/>
            <a:ahLst/>
            <a:cxnLst/>
            <a:rect r="r" b="b" t="t" l="l"/>
            <a:pathLst>
              <a:path h="11507934" w="8927595">
                <a:moveTo>
                  <a:pt x="0" y="0"/>
                </a:moveTo>
                <a:lnTo>
                  <a:pt x="8927596" y="0"/>
                </a:lnTo>
                <a:lnTo>
                  <a:pt x="8927596" y="11507934"/>
                </a:lnTo>
                <a:lnTo>
                  <a:pt x="0" y="11507934"/>
                </a:lnTo>
                <a:lnTo>
                  <a:pt x="0" y="0"/>
                </a:lnTo>
                <a:close/>
              </a:path>
            </a:pathLst>
          </a:custGeom>
          <a:blipFill>
            <a:blip r:embed="rId2"/>
            <a:stretch>
              <a:fillRect l="0" t="0" r="0" b="0"/>
            </a:stretch>
          </a:blipFill>
        </p:spPr>
      </p:sp>
      <p:sp>
        <p:nvSpPr>
          <p:cNvPr name="Freeform 4" id="4"/>
          <p:cNvSpPr/>
          <p:nvPr/>
        </p:nvSpPr>
        <p:spPr>
          <a:xfrm flipH="false" flipV="false" rot="-5400000">
            <a:off x="-1434047" y="-76827"/>
            <a:ext cx="13412531" cy="11486004"/>
          </a:xfrm>
          <a:custGeom>
            <a:avLst/>
            <a:gdLst/>
            <a:ahLst/>
            <a:cxnLst/>
            <a:rect r="r" b="b" t="t" l="l"/>
            <a:pathLst>
              <a:path h="11486004" w="13412531">
                <a:moveTo>
                  <a:pt x="0" y="0"/>
                </a:moveTo>
                <a:lnTo>
                  <a:pt x="13412531" y="0"/>
                </a:lnTo>
                <a:lnTo>
                  <a:pt x="13412531" y="11486004"/>
                </a:lnTo>
                <a:lnTo>
                  <a:pt x="0" y="11486004"/>
                </a:lnTo>
                <a:lnTo>
                  <a:pt x="0" y="0"/>
                </a:lnTo>
                <a:close/>
              </a:path>
            </a:pathLst>
          </a:custGeom>
          <a:blipFill>
            <a:blip r:embed="rId3">
              <a:alphaModFix amt="17000"/>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851673" y="8590862"/>
            <a:ext cx="4555130" cy="3014668"/>
          </a:xfrm>
          <a:custGeom>
            <a:avLst/>
            <a:gdLst/>
            <a:ahLst/>
            <a:cxnLst/>
            <a:rect r="r" b="b" t="t" l="l"/>
            <a:pathLst>
              <a:path h="3014668" w="4555130">
                <a:moveTo>
                  <a:pt x="0" y="0"/>
                </a:moveTo>
                <a:lnTo>
                  <a:pt x="4555129" y="0"/>
                </a:lnTo>
                <a:lnTo>
                  <a:pt x="4555129" y="3014668"/>
                </a:lnTo>
                <a:lnTo>
                  <a:pt x="0" y="30146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p:nvPr/>
        </p:nvGrpSpPr>
        <p:grpSpPr>
          <a:xfrm rot="0">
            <a:off x="1900991" y="2286713"/>
            <a:ext cx="15075682" cy="6323011"/>
            <a:chOff x="0" y="0"/>
            <a:chExt cx="3970550" cy="1665320"/>
          </a:xfrm>
        </p:grpSpPr>
        <p:sp>
          <p:nvSpPr>
            <p:cNvPr name="Freeform 7" id="7"/>
            <p:cNvSpPr/>
            <p:nvPr/>
          </p:nvSpPr>
          <p:spPr>
            <a:xfrm flipH="false" flipV="false" rot="0">
              <a:off x="0" y="0"/>
              <a:ext cx="3970550" cy="1665320"/>
            </a:xfrm>
            <a:custGeom>
              <a:avLst/>
              <a:gdLst/>
              <a:ahLst/>
              <a:cxnLst/>
              <a:rect r="r" b="b" t="t" l="l"/>
              <a:pathLst>
                <a:path h="1665320" w="3970550">
                  <a:moveTo>
                    <a:pt x="3810530" y="0"/>
                  </a:moveTo>
                  <a:lnTo>
                    <a:pt x="160020" y="0"/>
                  </a:lnTo>
                  <a:lnTo>
                    <a:pt x="0" y="160020"/>
                  </a:lnTo>
                  <a:lnTo>
                    <a:pt x="0" y="1505300"/>
                  </a:lnTo>
                  <a:lnTo>
                    <a:pt x="160020" y="1665320"/>
                  </a:lnTo>
                  <a:lnTo>
                    <a:pt x="3810530" y="1665320"/>
                  </a:lnTo>
                  <a:lnTo>
                    <a:pt x="3970550" y="1505300"/>
                  </a:lnTo>
                  <a:lnTo>
                    <a:pt x="3970550" y="160020"/>
                  </a:lnTo>
                  <a:lnTo>
                    <a:pt x="3810530" y="0"/>
                  </a:lnTo>
                  <a:close/>
                </a:path>
              </a:pathLst>
            </a:custGeom>
            <a:solidFill>
              <a:srgbClr val="000000">
                <a:alpha val="0"/>
              </a:srgbClr>
            </a:solidFill>
            <a:ln w="38100" cap="sq">
              <a:solidFill>
                <a:srgbClr val="39D5FF"/>
              </a:solidFill>
              <a:prstDash val="solid"/>
              <a:miter/>
            </a:ln>
          </p:spPr>
        </p:sp>
        <p:sp>
          <p:nvSpPr>
            <p:cNvPr name="TextBox 8" id="8"/>
            <p:cNvSpPr txBox="true"/>
            <p:nvPr/>
          </p:nvSpPr>
          <p:spPr>
            <a:xfrm>
              <a:off x="63500" y="15875"/>
              <a:ext cx="3843550" cy="1585945"/>
            </a:xfrm>
            <a:prstGeom prst="rect">
              <a:avLst/>
            </a:prstGeom>
          </p:spPr>
          <p:txBody>
            <a:bodyPr anchor="ctr" rtlCol="false" tIns="50800" lIns="50800" bIns="50800" rIns="50800"/>
            <a:lstStyle/>
            <a:p>
              <a:pPr algn="ctr">
                <a:lnSpc>
                  <a:spcPts val="2331"/>
                </a:lnSpc>
              </a:pPr>
            </a:p>
          </p:txBody>
        </p:sp>
      </p:grpSp>
      <p:grpSp>
        <p:nvGrpSpPr>
          <p:cNvPr name="Group 9" id="9"/>
          <p:cNvGrpSpPr/>
          <p:nvPr/>
        </p:nvGrpSpPr>
        <p:grpSpPr>
          <a:xfrm rot="0">
            <a:off x="789437" y="1788142"/>
            <a:ext cx="7924811" cy="1641096"/>
            <a:chOff x="0" y="0"/>
            <a:chExt cx="2087193" cy="432223"/>
          </a:xfrm>
        </p:grpSpPr>
        <p:sp>
          <p:nvSpPr>
            <p:cNvPr name="Freeform 10" id="10"/>
            <p:cNvSpPr/>
            <p:nvPr/>
          </p:nvSpPr>
          <p:spPr>
            <a:xfrm flipH="false" flipV="false" rot="0">
              <a:off x="0" y="0"/>
              <a:ext cx="2087193" cy="432223"/>
            </a:xfrm>
            <a:custGeom>
              <a:avLst/>
              <a:gdLst/>
              <a:ahLst/>
              <a:cxnLst/>
              <a:rect r="r" b="b" t="t" l="l"/>
              <a:pathLst>
                <a:path h="432223" w="2087193">
                  <a:moveTo>
                    <a:pt x="0" y="0"/>
                  </a:moveTo>
                  <a:lnTo>
                    <a:pt x="2087193" y="0"/>
                  </a:lnTo>
                  <a:lnTo>
                    <a:pt x="2087193" y="432223"/>
                  </a:lnTo>
                  <a:lnTo>
                    <a:pt x="0" y="432223"/>
                  </a:lnTo>
                  <a:close/>
                </a:path>
              </a:pathLst>
            </a:custGeom>
            <a:solidFill>
              <a:srgbClr val="46D8DD"/>
            </a:solidFill>
            <a:ln w="38100" cap="sq">
              <a:solidFill>
                <a:srgbClr val="D9FDFF"/>
              </a:solidFill>
              <a:prstDash val="solid"/>
              <a:miter/>
            </a:ln>
          </p:spPr>
        </p:sp>
        <p:sp>
          <p:nvSpPr>
            <p:cNvPr name="TextBox 11" id="11"/>
            <p:cNvSpPr txBox="true"/>
            <p:nvPr/>
          </p:nvSpPr>
          <p:spPr>
            <a:xfrm>
              <a:off x="0" y="-47625"/>
              <a:ext cx="2087193" cy="479848"/>
            </a:xfrm>
            <a:prstGeom prst="rect">
              <a:avLst/>
            </a:prstGeom>
          </p:spPr>
          <p:txBody>
            <a:bodyPr anchor="ctr" rtlCol="false" tIns="50800" lIns="50800" bIns="50800" rIns="50800"/>
            <a:lstStyle/>
            <a:p>
              <a:pPr algn="ctr">
                <a:lnSpc>
                  <a:spcPts val="2331"/>
                </a:lnSpc>
              </a:pPr>
            </a:p>
          </p:txBody>
        </p:sp>
      </p:grpSp>
      <p:sp>
        <p:nvSpPr>
          <p:cNvPr name="Freeform 12" id="12"/>
          <p:cNvSpPr/>
          <p:nvPr/>
        </p:nvSpPr>
        <p:spPr>
          <a:xfrm flipH="false" flipV="false" rot="0">
            <a:off x="10077814" y="777180"/>
            <a:ext cx="6016071" cy="1519058"/>
          </a:xfrm>
          <a:custGeom>
            <a:avLst/>
            <a:gdLst/>
            <a:ahLst/>
            <a:cxnLst/>
            <a:rect r="r" b="b" t="t" l="l"/>
            <a:pathLst>
              <a:path h="1519058" w="6016071">
                <a:moveTo>
                  <a:pt x="0" y="0"/>
                </a:moveTo>
                <a:lnTo>
                  <a:pt x="6016071" y="0"/>
                </a:lnTo>
                <a:lnTo>
                  <a:pt x="6016071" y="1519058"/>
                </a:lnTo>
                <a:lnTo>
                  <a:pt x="0" y="151905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5629111" y="575786"/>
            <a:ext cx="1651691" cy="740116"/>
          </a:xfrm>
          <a:prstGeom prst="rect">
            <a:avLst/>
          </a:prstGeom>
        </p:spPr>
        <p:txBody>
          <a:bodyPr anchor="t" rtlCol="false" tIns="0" lIns="0" bIns="0" rIns="0">
            <a:spAutoFit/>
          </a:bodyPr>
          <a:lstStyle/>
          <a:p>
            <a:pPr algn="r">
              <a:lnSpc>
                <a:spcPts val="5931"/>
              </a:lnSpc>
              <a:spcBef>
                <a:spcPct val="0"/>
              </a:spcBef>
            </a:pPr>
            <a:r>
              <a:rPr lang="en-US" sz="4236">
                <a:solidFill>
                  <a:srgbClr val="D9FDFF"/>
                </a:solidFill>
                <a:latin typeface="Anca Coder"/>
                <a:ea typeface="Anca Coder"/>
                <a:cs typeface="Anca Coder"/>
                <a:sym typeface="Anca Coder"/>
              </a:rPr>
              <a:t>05</a:t>
            </a:r>
          </a:p>
        </p:txBody>
      </p:sp>
      <p:sp>
        <p:nvSpPr>
          <p:cNvPr name="Freeform 14" id="14"/>
          <p:cNvSpPr/>
          <p:nvPr/>
        </p:nvSpPr>
        <p:spPr>
          <a:xfrm flipH="false" flipV="false" rot="0">
            <a:off x="16615995" y="8519495"/>
            <a:ext cx="2722540" cy="2722540"/>
          </a:xfrm>
          <a:custGeom>
            <a:avLst/>
            <a:gdLst/>
            <a:ahLst/>
            <a:cxnLst/>
            <a:rect r="r" b="b" t="t" l="l"/>
            <a:pathLst>
              <a:path h="2722540" w="2722540">
                <a:moveTo>
                  <a:pt x="0" y="0"/>
                </a:moveTo>
                <a:lnTo>
                  <a:pt x="2722540" y="0"/>
                </a:lnTo>
                <a:lnTo>
                  <a:pt x="2722540" y="2722540"/>
                </a:lnTo>
                <a:lnTo>
                  <a:pt x="0" y="272254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5" id="15"/>
          <p:cNvSpPr txBox="true"/>
          <p:nvPr/>
        </p:nvSpPr>
        <p:spPr>
          <a:xfrm rot="0">
            <a:off x="1028700" y="2071061"/>
            <a:ext cx="7446285" cy="1358177"/>
          </a:xfrm>
          <a:prstGeom prst="rect">
            <a:avLst/>
          </a:prstGeom>
        </p:spPr>
        <p:txBody>
          <a:bodyPr anchor="t" rtlCol="false" tIns="0" lIns="0" bIns="0" rIns="0">
            <a:spAutoFit/>
          </a:bodyPr>
          <a:lstStyle/>
          <a:p>
            <a:pPr algn="ctr">
              <a:lnSpc>
                <a:spcPts val="5464"/>
              </a:lnSpc>
              <a:spcBef>
                <a:spcPct val="0"/>
              </a:spcBef>
            </a:pPr>
            <a:r>
              <a:rPr lang="en-US" sz="3903" spc="-300">
                <a:solidFill>
                  <a:srgbClr val="0D1B40"/>
                </a:solidFill>
                <a:latin typeface="Mokoto"/>
                <a:ea typeface="Mokoto"/>
                <a:cs typeface="Mokoto"/>
                <a:sym typeface="Mokoto"/>
              </a:rPr>
              <a:t>Ketergantungan pada Algoritma</a:t>
            </a:r>
          </a:p>
        </p:txBody>
      </p:sp>
      <p:sp>
        <p:nvSpPr>
          <p:cNvPr name="TextBox 16" id="16"/>
          <p:cNvSpPr txBox="true"/>
          <p:nvPr/>
        </p:nvSpPr>
        <p:spPr>
          <a:xfrm rot="0">
            <a:off x="3018025" y="3769307"/>
            <a:ext cx="12933636" cy="4050031"/>
          </a:xfrm>
          <a:prstGeom prst="rect">
            <a:avLst/>
          </a:prstGeom>
        </p:spPr>
        <p:txBody>
          <a:bodyPr anchor="t" rtlCol="false" tIns="0" lIns="0" bIns="0" rIns="0">
            <a:spAutoFit/>
          </a:bodyPr>
          <a:lstStyle/>
          <a:p>
            <a:pPr algn="ctr">
              <a:lnSpc>
                <a:spcPts val="4619"/>
              </a:lnSpc>
              <a:spcBef>
                <a:spcPct val="0"/>
              </a:spcBef>
            </a:pPr>
            <a:r>
              <a:rPr lang="en-US" sz="3299">
                <a:solidFill>
                  <a:srgbClr val="D9FDFF"/>
                </a:solidFill>
                <a:latin typeface="Helvetica World"/>
                <a:ea typeface="Helvetica World"/>
                <a:cs typeface="Helvetica World"/>
                <a:sym typeface="Helvetica World"/>
              </a:rPr>
              <a:t>Keberhasilan afiliasi sangat dipengaruhi oleh algoritma media sosial dan mesin pencari. Perubahan algoritma dapat berdampak langsung pada jangkauan, engagement, dan konversi. Konten yang sebelumnya viral bisa saja tidak lagi muncul di feed audiens setelah update sistem. Kondisi ini membuat afiliasi harus fleksibel, cepat menganalisis tren, dan tidak hanya mengandalkan satu platform agar tidak kehilangan sumber traffic.</a:t>
            </a:r>
          </a:p>
        </p:txBody>
      </p:sp>
      <p:sp>
        <p:nvSpPr>
          <p:cNvPr name="TextBox 17" id="17"/>
          <p:cNvSpPr txBox="true"/>
          <p:nvPr/>
        </p:nvSpPr>
        <p:spPr>
          <a:xfrm rot="0">
            <a:off x="1028700" y="720030"/>
            <a:ext cx="3387688" cy="300597"/>
          </a:xfrm>
          <a:prstGeom prst="rect">
            <a:avLst/>
          </a:prstGeom>
        </p:spPr>
        <p:txBody>
          <a:bodyPr anchor="t" rtlCol="false" tIns="0" lIns="0" bIns="0" rIns="0">
            <a:spAutoFit/>
          </a:bodyPr>
          <a:lstStyle/>
          <a:p>
            <a:pPr algn="l">
              <a:lnSpc>
                <a:spcPts val="2331"/>
              </a:lnSpc>
              <a:spcBef>
                <a:spcPct val="0"/>
              </a:spcBef>
            </a:pPr>
            <a:r>
              <a:rPr lang="en-US" sz="1665">
                <a:solidFill>
                  <a:srgbClr val="D9FDFF"/>
                </a:solidFill>
                <a:latin typeface="Anca Coder"/>
                <a:ea typeface="Anca Coder"/>
                <a:cs typeface="Anca Coder"/>
                <a:sym typeface="Anca Coder"/>
              </a:rPr>
              <a:t>KAMPUS LICERIA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6254B"/>
        </a:solidFill>
      </p:bgPr>
    </p:bg>
    <p:spTree>
      <p:nvGrpSpPr>
        <p:cNvPr id="1" name=""/>
        <p:cNvGrpSpPr/>
        <p:nvPr/>
      </p:nvGrpSpPr>
      <p:grpSpPr>
        <a:xfrm>
          <a:off x="0" y="0"/>
          <a:ext cx="0" cy="0"/>
          <a:chOff x="0" y="0"/>
          <a:chExt cx="0" cy="0"/>
        </a:xfrm>
      </p:grpSpPr>
      <p:sp>
        <p:nvSpPr>
          <p:cNvPr name="Freeform 2" id="2"/>
          <p:cNvSpPr/>
          <p:nvPr/>
        </p:nvSpPr>
        <p:spPr>
          <a:xfrm flipH="false" flipV="false" rot="0">
            <a:off x="-5012256" y="1939739"/>
            <a:ext cx="8927595" cy="11507934"/>
          </a:xfrm>
          <a:custGeom>
            <a:avLst/>
            <a:gdLst/>
            <a:ahLst/>
            <a:cxnLst/>
            <a:rect r="r" b="b" t="t" l="l"/>
            <a:pathLst>
              <a:path h="11507934" w="8927595">
                <a:moveTo>
                  <a:pt x="0" y="0"/>
                </a:moveTo>
                <a:lnTo>
                  <a:pt x="8927595" y="0"/>
                </a:lnTo>
                <a:lnTo>
                  <a:pt x="8927595" y="11507934"/>
                </a:lnTo>
                <a:lnTo>
                  <a:pt x="0" y="11507934"/>
                </a:lnTo>
                <a:lnTo>
                  <a:pt x="0" y="0"/>
                </a:lnTo>
                <a:close/>
              </a:path>
            </a:pathLst>
          </a:custGeom>
          <a:blipFill>
            <a:blip r:embed="rId2"/>
            <a:stretch>
              <a:fillRect l="0" t="0" r="0" b="0"/>
            </a:stretch>
          </a:blipFill>
        </p:spPr>
      </p:sp>
      <p:sp>
        <p:nvSpPr>
          <p:cNvPr name="Freeform 3" id="3"/>
          <p:cNvSpPr/>
          <p:nvPr/>
        </p:nvSpPr>
        <p:spPr>
          <a:xfrm flipH="false" flipV="false" rot="0">
            <a:off x="13617191" y="-4956042"/>
            <a:ext cx="8927595" cy="11507934"/>
          </a:xfrm>
          <a:custGeom>
            <a:avLst/>
            <a:gdLst/>
            <a:ahLst/>
            <a:cxnLst/>
            <a:rect r="r" b="b" t="t" l="l"/>
            <a:pathLst>
              <a:path h="11507934" w="8927595">
                <a:moveTo>
                  <a:pt x="0" y="0"/>
                </a:moveTo>
                <a:lnTo>
                  <a:pt x="8927596" y="0"/>
                </a:lnTo>
                <a:lnTo>
                  <a:pt x="8927596" y="11507934"/>
                </a:lnTo>
                <a:lnTo>
                  <a:pt x="0" y="11507934"/>
                </a:lnTo>
                <a:lnTo>
                  <a:pt x="0" y="0"/>
                </a:lnTo>
                <a:close/>
              </a:path>
            </a:pathLst>
          </a:custGeom>
          <a:blipFill>
            <a:blip r:embed="rId2"/>
            <a:stretch>
              <a:fillRect l="0" t="0" r="0" b="0"/>
            </a:stretch>
          </a:blipFill>
        </p:spPr>
      </p:sp>
      <p:sp>
        <p:nvSpPr>
          <p:cNvPr name="Freeform 4" id="4"/>
          <p:cNvSpPr/>
          <p:nvPr/>
        </p:nvSpPr>
        <p:spPr>
          <a:xfrm flipH="false" flipV="false" rot="-5400000">
            <a:off x="-1434047" y="-76827"/>
            <a:ext cx="13412531" cy="11486004"/>
          </a:xfrm>
          <a:custGeom>
            <a:avLst/>
            <a:gdLst/>
            <a:ahLst/>
            <a:cxnLst/>
            <a:rect r="r" b="b" t="t" l="l"/>
            <a:pathLst>
              <a:path h="11486004" w="13412531">
                <a:moveTo>
                  <a:pt x="0" y="0"/>
                </a:moveTo>
                <a:lnTo>
                  <a:pt x="13412531" y="0"/>
                </a:lnTo>
                <a:lnTo>
                  <a:pt x="13412531" y="11486004"/>
                </a:lnTo>
                <a:lnTo>
                  <a:pt x="0" y="11486004"/>
                </a:lnTo>
                <a:lnTo>
                  <a:pt x="0" y="0"/>
                </a:lnTo>
                <a:close/>
              </a:path>
            </a:pathLst>
          </a:custGeom>
          <a:blipFill>
            <a:blip r:embed="rId3">
              <a:alphaModFix amt="17000"/>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3774074" y="9025797"/>
            <a:ext cx="9760285" cy="2464472"/>
          </a:xfrm>
          <a:custGeom>
            <a:avLst/>
            <a:gdLst/>
            <a:ahLst/>
            <a:cxnLst/>
            <a:rect r="r" b="b" t="t" l="l"/>
            <a:pathLst>
              <a:path h="2464472" w="9760285">
                <a:moveTo>
                  <a:pt x="0" y="0"/>
                </a:moveTo>
                <a:lnTo>
                  <a:pt x="9760285" y="0"/>
                </a:lnTo>
                <a:lnTo>
                  <a:pt x="9760285" y="2464472"/>
                </a:lnTo>
                <a:lnTo>
                  <a:pt x="0" y="246447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7165887" y="-2310969"/>
            <a:ext cx="3956225" cy="3956225"/>
          </a:xfrm>
          <a:custGeom>
            <a:avLst/>
            <a:gdLst/>
            <a:ahLst/>
            <a:cxnLst/>
            <a:rect r="r" b="b" t="t" l="l"/>
            <a:pathLst>
              <a:path h="3956225" w="3956225">
                <a:moveTo>
                  <a:pt x="0" y="0"/>
                </a:moveTo>
                <a:lnTo>
                  <a:pt x="3956226" y="0"/>
                </a:lnTo>
                <a:lnTo>
                  <a:pt x="3956226" y="3956226"/>
                </a:lnTo>
                <a:lnTo>
                  <a:pt x="0" y="395622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3956574" y="2199163"/>
            <a:ext cx="6679415" cy="4420558"/>
          </a:xfrm>
          <a:custGeom>
            <a:avLst/>
            <a:gdLst/>
            <a:ahLst/>
            <a:cxnLst/>
            <a:rect r="r" b="b" t="t" l="l"/>
            <a:pathLst>
              <a:path h="4420558" w="6679415">
                <a:moveTo>
                  <a:pt x="0" y="0"/>
                </a:moveTo>
                <a:lnTo>
                  <a:pt x="6679415" y="0"/>
                </a:lnTo>
                <a:lnTo>
                  <a:pt x="6679415" y="4420558"/>
                </a:lnTo>
                <a:lnTo>
                  <a:pt x="0" y="442055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p:cNvSpPr/>
          <p:nvPr/>
        </p:nvSpPr>
        <p:spPr>
          <a:xfrm flipH="false" flipV="false" rot="-10800000">
            <a:off x="15423040" y="4837742"/>
            <a:ext cx="6679415" cy="4420558"/>
          </a:xfrm>
          <a:custGeom>
            <a:avLst/>
            <a:gdLst/>
            <a:ahLst/>
            <a:cxnLst/>
            <a:rect r="r" b="b" t="t" l="l"/>
            <a:pathLst>
              <a:path h="4420558" w="6679415">
                <a:moveTo>
                  <a:pt x="0" y="0"/>
                </a:moveTo>
                <a:lnTo>
                  <a:pt x="6679415" y="0"/>
                </a:lnTo>
                <a:lnTo>
                  <a:pt x="6679415" y="4420558"/>
                </a:lnTo>
                <a:lnTo>
                  <a:pt x="0" y="442055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9" id="9"/>
          <p:cNvSpPr txBox="true"/>
          <p:nvPr/>
        </p:nvSpPr>
        <p:spPr>
          <a:xfrm rot="0">
            <a:off x="12044131" y="4432731"/>
            <a:ext cx="4025752" cy="2920365"/>
          </a:xfrm>
          <a:prstGeom prst="rect">
            <a:avLst/>
          </a:prstGeom>
        </p:spPr>
        <p:txBody>
          <a:bodyPr anchor="t" rtlCol="false" tIns="0" lIns="0" bIns="0" rIns="0">
            <a:spAutoFit/>
          </a:bodyPr>
          <a:lstStyle/>
          <a:p>
            <a:pPr algn="ctr">
              <a:lnSpc>
                <a:spcPts val="3359"/>
              </a:lnSpc>
              <a:spcBef>
                <a:spcPct val="0"/>
              </a:spcBef>
            </a:pPr>
            <a:r>
              <a:rPr lang="en-US" sz="2400">
                <a:solidFill>
                  <a:srgbClr val="0D1B40"/>
                </a:solidFill>
                <a:latin typeface="Anca Coder"/>
                <a:ea typeface="Anca Coder"/>
                <a:cs typeface="Anca Coder"/>
                <a:sym typeface="Anca Coder"/>
              </a:rPr>
              <a:t>Lorem ipsum dolor sit amet, consectetur adipiscing elit, sed do eiusmod tempor incididunt ut labore et dolore magna aliqua.</a:t>
            </a:r>
          </a:p>
        </p:txBody>
      </p:sp>
      <p:grpSp>
        <p:nvGrpSpPr>
          <p:cNvPr name="Group 10" id="10"/>
          <p:cNvGrpSpPr/>
          <p:nvPr/>
        </p:nvGrpSpPr>
        <p:grpSpPr>
          <a:xfrm rot="0">
            <a:off x="1804100" y="3098294"/>
            <a:ext cx="14917745" cy="6160006"/>
            <a:chOff x="0" y="0"/>
            <a:chExt cx="3928953" cy="1622388"/>
          </a:xfrm>
        </p:grpSpPr>
        <p:sp>
          <p:nvSpPr>
            <p:cNvPr name="Freeform 11" id="11"/>
            <p:cNvSpPr/>
            <p:nvPr/>
          </p:nvSpPr>
          <p:spPr>
            <a:xfrm flipH="false" flipV="false" rot="0">
              <a:off x="0" y="0"/>
              <a:ext cx="3928954" cy="1622388"/>
            </a:xfrm>
            <a:custGeom>
              <a:avLst/>
              <a:gdLst/>
              <a:ahLst/>
              <a:cxnLst/>
              <a:rect r="r" b="b" t="t" l="l"/>
              <a:pathLst>
                <a:path h="1622388" w="3928954">
                  <a:moveTo>
                    <a:pt x="3768934" y="0"/>
                  </a:moveTo>
                  <a:lnTo>
                    <a:pt x="160020" y="0"/>
                  </a:lnTo>
                  <a:lnTo>
                    <a:pt x="0" y="160020"/>
                  </a:lnTo>
                  <a:lnTo>
                    <a:pt x="0" y="1462368"/>
                  </a:lnTo>
                  <a:lnTo>
                    <a:pt x="160020" y="1622388"/>
                  </a:lnTo>
                  <a:lnTo>
                    <a:pt x="3768934" y="1622388"/>
                  </a:lnTo>
                  <a:lnTo>
                    <a:pt x="3928954" y="1462368"/>
                  </a:lnTo>
                  <a:lnTo>
                    <a:pt x="3928954" y="160020"/>
                  </a:lnTo>
                  <a:lnTo>
                    <a:pt x="3768934" y="0"/>
                  </a:lnTo>
                  <a:close/>
                </a:path>
              </a:pathLst>
            </a:custGeom>
            <a:solidFill>
              <a:srgbClr val="D9FDFF"/>
            </a:solidFill>
            <a:ln w="38100" cap="sq">
              <a:solidFill>
                <a:srgbClr val="39D5FF"/>
              </a:solidFill>
              <a:prstDash val="solid"/>
              <a:miter/>
            </a:ln>
          </p:spPr>
        </p:sp>
        <p:sp>
          <p:nvSpPr>
            <p:cNvPr name="TextBox 12" id="12"/>
            <p:cNvSpPr txBox="true"/>
            <p:nvPr/>
          </p:nvSpPr>
          <p:spPr>
            <a:xfrm>
              <a:off x="63500" y="15875"/>
              <a:ext cx="3801953" cy="1543013"/>
            </a:xfrm>
            <a:prstGeom prst="rect">
              <a:avLst/>
            </a:prstGeom>
          </p:spPr>
          <p:txBody>
            <a:bodyPr anchor="ctr" rtlCol="false" tIns="50800" lIns="50800" bIns="50800" rIns="50800"/>
            <a:lstStyle/>
            <a:p>
              <a:pPr algn="ctr">
                <a:lnSpc>
                  <a:spcPts val="2331"/>
                </a:lnSpc>
              </a:pPr>
            </a:p>
          </p:txBody>
        </p:sp>
      </p:grpSp>
      <p:grpSp>
        <p:nvGrpSpPr>
          <p:cNvPr name="Group 13" id="13"/>
          <p:cNvGrpSpPr/>
          <p:nvPr/>
        </p:nvGrpSpPr>
        <p:grpSpPr>
          <a:xfrm rot="0">
            <a:off x="4937923" y="955369"/>
            <a:ext cx="9633519" cy="1802104"/>
            <a:chOff x="0" y="0"/>
            <a:chExt cx="2537223" cy="474628"/>
          </a:xfrm>
        </p:grpSpPr>
        <p:sp>
          <p:nvSpPr>
            <p:cNvPr name="Freeform 14" id="14"/>
            <p:cNvSpPr/>
            <p:nvPr/>
          </p:nvSpPr>
          <p:spPr>
            <a:xfrm flipH="false" flipV="false" rot="0">
              <a:off x="0" y="0"/>
              <a:ext cx="2537223" cy="474628"/>
            </a:xfrm>
            <a:custGeom>
              <a:avLst/>
              <a:gdLst/>
              <a:ahLst/>
              <a:cxnLst/>
              <a:rect r="r" b="b" t="t" l="l"/>
              <a:pathLst>
                <a:path h="474628" w="2537223">
                  <a:moveTo>
                    <a:pt x="0" y="0"/>
                  </a:moveTo>
                  <a:lnTo>
                    <a:pt x="2537223" y="0"/>
                  </a:lnTo>
                  <a:lnTo>
                    <a:pt x="2537223" y="474628"/>
                  </a:lnTo>
                  <a:lnTo>
                    <a:pt x="0" y="474628"/>
                  </a:lnTo>
                  <a:close/>
                </a:path>
              </a:pathLst>
            </a:custGeom>
            <a:solidFill>
              <a:srgbClr val="46D8DD"/>
            </a:solidFill>
            <a:ln w="38100" cap="sq">
              <a:solidFill>
                <a:srgbClr val="D9FDFF"/>
              </a:solidFill>
              <a:prstDash val="solid"/>
              <a:miter/>
            </a:ln>
          </p:spPr>
        </p:sp>
        <p:sp>
          <p:nvSpPr>
            <p:cNvPr name="TextBox 15" id="15"/>
            <p:cNvSpPr txBox="true"/>
            <p:nvPr/>
          </p:nvSpPr>
          <p:spPr>
            <a:xfrm>
              <a:off x="0" y="-47625"/>
              <a:ext cx="2537223" cy="522253"/>
            </a:xfrm>
            <a:prstGeom prst="rect">
              <a:avLst/>
            </a:prstGeom>
          </p:spPr>
          <p:txBody>
            <a:bodyPr anchor="ctr" rtlCol="false" tIns="50800" lIns="50800" bIns="50800" rIns="50800"/>
            <a:lstStyle/>
            <a:p>
              <a:pPr algn="ctr">
                <a:lnSpc>
                  <a:spcPts val="2331"/>
                </a:lnSpc>
              </a:pPr>
            </a:p>
          </p:txBody>
        </p:sp>
      </p:grpSp>
      <p:sp>
        <p:nvSpPr>
          <p:cNvPr name="TextBox 16" id="16"/>
          <p:cNvSpPr txBox="true"/>
          <p:nvPr/>
        </p:nvSpPr>
        <p:spPr>
          <a:xfrm rot="0">
            <a:off x="15629111" y="575786"/>
            <a:ext cx="1651691" cy="740116"/>
          </a:xfrm>
          <a:prstGeom prst="rect">
            <a:avLst/>
          </a:prstGeom>
        </p:spPr>
        <p:txBody>
          <a:bodyPr anchor="t" rtlCol="false" tIns="0" lIns="0" bIns="0" rIns="0">
            <a:spAutoFit/>
          </a:bodyPr>
          <a:lstStyle/>
          <a:p>
            <a:pPr algn="r">
              <a:lnSpc>
                <a:spcPts val="5931"/>
              </a:lnSpc>
              <a:spcBef>
                <a:spcPct val="0"/>
              </a:spcBef>
            </a:pPr>
            <a:r>
              <a:rPr lang="en-US" sz="4236">
                <a:solidFill>
                  <a:srgbClr val="D9FDFF"/>
                </a:solidFill>
                <a:latin typeface="Anca Coder"/>
                <a:ea typeface="Anca Coder"/>
                <a:cs typeface="Anca Coder"/>
                <a:sym typeface="Anca Coder"/>
              </a:rPr>
              <a:t>06</a:t>
            </a:r>
          </a:p>
        </p:txBody>
      </p:sp>
      <p:sp>
        <p:nvSpPr>
          <p:cNvPr name="TextBox 17" id="17"/>
          <p:cNvSpPr txBox="true"/>
          <p:nvPr/>
        </p:nvSpPr>
        <p:spPr>
          <a:xfrm rot="0">
            <a:off x="4900743" y="1238288"/>
            <a:ext cx="8793421" cy="1358177"/>
          </a:xfrm>
          <a:prstGeom prst="rect">
            <a:avLst/>
          </a:prstGeom>
        </p:spPr>
        <p:txBody>
          <a:bodyPr anchor="t" rtlCol="false" tIns="0" lIns="0" bIns="0" rIns="0">
            <a:spAutoFit/>
          </a:bodyPr>
          <a:lstStyle/>
          <a:p>
            <a:pPr algn="ctr">
              <a:lnSpc>
                <a:spcPts val="5464"/>
              </a:lnSpc>
              <a:spcBef>
                <a:spcPct val="0"/>
              </a:spcBef>
            </a:pPr>
            <a:r>
              <a:rPr lang="en-US" sz="3903" spc="-515">
                <a:solidFill>
                  <a:srgbClr val="0D1B40"/>
                </a:solidFill>
                <a:latin typeface="Mokoto"/>
                <a:ea typeface="Mokoto"/>
                <a:cs typeface="Mokoto"/>
                <a:sym typeface="Mokoto"/>
              </a:rPr>
              <a:t>Tantangan Kepercayaan Konsumen</a:t>
            </a:r>
          </a:p>
        </p:txBody>
      </p:sp>
      <p:sp>
        <p:nvSpPr>
          <p:cNvPr name="TextBox 18" id="18"/>
          <p:cNvSpPr txBox="true"/>
          <p:nvPr/>
        </p:nvSpPr>
        <p:spPr>
          <a:xfrm rot="0">
            <a:off x="3298984" y="4095630"/>
            <a:ext cx="12124056" cy="4631056"/>
          </a:xfrm>
          <a:prstGeom prst="rect">
            <a:avLst/>
          </a:prstGeom>
        </p:spPr>
        <p:txBody>
          <a:bodyPr anchor="t" rtlCol="false" tIns="0" lIns="0" bIns="0" rIns="0">
            <a:spAutoFit/>
          </a:bodyPr>
          <a:lstStyle/>
          <a:p>
            <a:pPr algn="l">
              <a:lnSpc>
                <a:spcPts val="4619"/>
              </a:lnSpc>
              <a:spcBef>
                <a:spcPct val="0"/>
              </a:spcBef>
            </a:pPr>
            <a:r>
              <a:rPr lang="en-US" sz="3299">
                <a:solidFill>
                  <a:srgbClr val="0D1B40"/>
                </a:solidFill>
                <a:latin typeface="Helvetica World"/>
                <a:ea typeface="Helvetica World"/>
                <a:cs typeface="Helvetica World"/>
                <a:sym typeface="Helvetica World"/>
              </a:rPr>
              <a:t>Audiens digital saat ini semakin kritis dalam menerima rekomendasi produk. Mereka mencari ulasan yang objektif, membandingkan harga, dan melihat testimoni sebelum membeli. Ketika afiliasi hanya berfokus pada promosi tanpa memberikan nilai informatif, maka kepercayaan audiens akan menurun. Karena itu, membangun reputasi berbasis kejujuran, keterbukaan, dan relevansi menjadi faktor penting untuk mempertahankan hubungan jangka panjang dengan konsumen.</a:t>
            </a:r>
          </a:p>
        </p:txBody>
      </p:sp>
      <p:sp>
        <p:nvSpPr>
          <p:cNvPr name="TextBox 19" id="19"/>
          <p:cNvSpPr txBox="true"/>
          <p:nvPr/>
        </p:nvSpPr>
        <p:spPr>
          <a:xfrm rot="0">
            <a:off x="1028700" y="720030"/>
            <a:ext cx="3387688" cy="300597"/>
          </a:xfrm>
          <a:prstGeom prst="rect">
            <a:avLst/>
          </a:prstGeom>
        </p:spPr>
        <p:txBody>
          <a:bodyPr anchor="t" rtlCol="false" tIns="0" lIns="0" bIns="0" rIns="0">
            <a:spAutoFit/>
          </a:bodyPr>
          <a:lstStyle/>
          <a:p>
            <a:pPr algn="l">
              <a:lnSpc>
                <a:spcPts val="2331"/>
              </a:lnSpc>
              <a:spcBef>
                <a:spcPct val="0"/>
              </a:spcBef>
            </a:pPr>
            <a:r>
              <a:rPr lang="en-US" sz="1665">
                <a:solidFill>
                  <a:srgbClr val="D9FDFF"/>
                </a:solidFill>
                <a:latin typeface="Anca Coder"/>
                <a:ea typeface="Anca Coder"/>
                <a:cs typeface="Anca Coder"/>
                <a:sym typeface="Anca Coder"/>
              </a:rPr>
              <a:t>KAMPUS LICERIA</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6254B"/>
        </a:solidFill>
      </p:bgPr>
    </p:bg>
    <p:spTree>
      <p:nvGrpSpPr>
        <p:cNvPr id="1" name=""/>
        <p:cNvGrpSpPr/>
        <p:nvPr/>
      </p:nvGrpSpPr>
      <p:grpSpPr>
        <a:xfrm>
          <a:off x="0" y="0"/>
          <a:ext cx="0" cy="0"/>
          <a:chOff x="0" y="0"/>
          <a:chExt cx="0" cy="0"/>
        </a:xfrm>
      </p:grpSpPr>
      <p:sp>
        <p:nvSpPr>
          <p:cNvPr name="Freeform 2" id="2"/>
          <p:cNvSpPr/>
          <p:nvPr/>
        </p:nvSpPr>
        <p:spPr>
          <a:xfrm flipH="false" flipV="false" rot="0">
            <a:off x="-5012256" y="1939739"/>
            <a:ext cx="8927595" cy="11507934"/>
          </a:xfrm>
          <a:custGeom>
            <a:avLst/>
            <a:gdLst/>
            <a:ahLst/>
            <a:cxnLst/>
            <a:rect r="r" b="b" t="t" l="l"/>
            <a:pathLst>
              <a:path h="11507934" w="8927595">
                <a:moveTo>
                  <a:pt x="0" y="0"/>
                </a:moveTo>
                <a:lnTo>
                  <a:pt x="8927595" y="0"/>
                </a:lnTo>
                <a:lnTo>
                  <a:pt x="8927595" y="11507934"/>
                </a:lnTo>
                <a:lnTo>
                  <a:pt x="0" y="11507934"/>
                </a:lnTo>
                <a:lnTo>
                  <a:pt x="0" y="0"/>
                </a:lnTo>
                <a:close/>
              </a:path>
            </a:pathLst>
          </a:custGeom>
          <a:blipFill>
            <a:blip r:embed="rId2"/>
            <a:stretch>
              <a:fillRect l="0" t="0" r="0" b="0"/>
            </a:stretch>
          </a:blipFill>
        </p:spPr>
      </p:sp>
      <p:sp>
        <p:nvSpPr>
          <p:cNvPr name="Freeform 3" id="3"/>
          <p:cNvSpPr/>
          <p:nvPr/>
        </p:nvSpPr>
        <p:spPr>
          <a:xfrm flipH="false" flipV="false" rot="0">
            <a:off x="13617191" y="-4956042"/>
            <a:ext cx="8927595" cy="11507934"/>
          </a:xfrm>
          <a:custGeom>
            <a:avLst/>
            <a:gdLst/>
            <a:ahLst/>
            <a:cxnLst/>
            <a:rect r="r" b="b" t="t" l="l"/>
            <a:pathLst>
              <a:path h="11507934" w="8927595">
                <a:moveTo>
                  <a:pt x="0" y="0"/>
                </a:moveTo>
                <a:lnTo>
                  <a:pt x="8927596" y="0"/>
                </a:lnTo>
                <a:lnTo>
                  <a:pt x="8927596" y="11507934"/>
                </a:lnTo>
                <a:lnTo>
                  <a:pt x="0" y="11507934"/>
                </a:lnTo>
                <a:lnTo>
                  <a:pt x="0" y="0"/>
                </a:lnTo>
                <a:close/>
              </a:path>
            </a:pathLst>
          </a:custGeom>
          <a:blipFill>
            <a:blip r:embed="rId2"/>
            <a:stretch>
              <a:fillRect l="0" t="0" r="0" b="0"/>
            </a:stretch>
          </a:blipFill>
        </p:spPr>
      </p:sp>
      <p:sp>
        <p:nvSpPr>
          <p:cNvPr name="Freeform 4" id="4"/>
          <p:cNvSpPr/>
          <p:nvPr/>
        </p:nvSpPr>
        <p:spPr>
          <a:xfrm flipH="false" flipV="false" rot="-5400000">
            <a:off x="-1434047" y="-76827"/>
            <a:ext cx="13412531" cy="11486004"/>
          </a:xfrm>
          <a:custGeom>
            <a:avLst/>
            <a:gdLst/>
            <a:ahLst/>
            <a:cxnLst/>
            <a:rect r="r" b="b" t="t" l="l"/>
            <a:pathLst>
              <a:path h="11486004" w="13412531">
                <a:moveTo>
                  <a:pt x="0" y="0"/>
                </a:moveTo>
                <a:lnTo>
                  <a:pt x="13412531" y="0"/>
                </a:lnTo>
                <a:lnTo>
                  <a:pt x="13412531" y="11486004"/>
                </a:lnTo>
                <a:lnTo>
                  <a:pt x="0" y="11486004"/>
                </a:lnTo>
                <a:lnTo>
                  <a:pt x="0" y="0"/>
                </a:lnTo>
                <a:close/>
              </a:path>
            </a:pathLst>
          </a:custGeom>
          <a:blipFill>
            <a:blip r:embed="rId3">
              <a:alphaModFix amt="17000"/>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1015220" y="-1976700"/>
            <a:ext cx="6679415" cy="4420558"/>
          </a:xfrm>
          <a:custGeom>
            <a:avLst/>
            <a:gdLst/>
            <a:ahLst/>
            <a:cxnLst/>
            <a:rect r="r" b="b" t="t" l="l"/>
            <a:pathLst>
              <a:path h="4420558" w="6679415">
                <a:moveTo>
                  <a:pt x="0" y="0"/>
                </a:moveTo>
                <a:lnTo>
                  <a:pt x="6679415" y="0"/>
                </a:lnTo>
                <a:lnTo>
                  <a:pt x="6679415" y="4420558"/>
                </a:lnTo>
                <a:lnTo>
                  <a:pt x="0" y="442055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p:nvPr/>
        </p:nvGrpSpPr>
        <p:grpSpPr>
          <a:xfrm rot="0">
            <a:off x="3510672" y="797925"/>
            <a:ext cx="12410254" cy="1872358"/>
            <a:chOff x="0" y="0"/>
            <a:chExt cx="3268544" cy="493131"/>
          </a:xfrm>
        </p:grpSpPr>
        <p:sp>
          <p:nvSpPr>
            <p:cNvPr name="Freeform 7" id="7"/>
            <p:cNvSpPr/>
            <p:nvPr/>
          </p:nvSpPr>
          <p:spPr>
            <a:xfrm flipH="false" flipV="false" rot="0">
              <a:off x="0" y="0"/>
              <a:ext cx="3268544" cy="493131"/>
            </a:xfrm>
            <a:custGeom>
              <a:avLst/>
              <a:gdLst/>
              <a:ahLst/>
              <a:cxnLst/>
              <a:rect r="r" b="b" t="t" l="l"/>
              <a:pathLst>
                <a:path h="493131" w="3268544">
                  <a:moveTo>
                    <a:pt x="0" y="0"/>
                  </a:moveTo>
                  <a:lnTo>
                    <a:pt x="3268544" y="0"/>
                  </a:lnTo>
                  <a:lnTo>
                    <a:pt x="3268544" y="493131"/>
                  </a:lnTo>
                  <a:lnTo>
                    <a:pt x="0" y="493131"/>
                  </a:lnTo>
                  <a:close/>
                </a:path>
              </a:pathLst>
            </a:custGeom>
            <a:solidFill>
              <a:srgbClr val="46D8DD"/>
            </a:solidFill>
            <a:ln w="38100" cap="sq">
              <a:solidFill>
                <a:srgbClr val="D9FDFF"/>
              </a:solidFill>
              <a:prstDash val="solid"/>
              <a:miter/>
            </a:ln>
          </p:spPr>
        </p:sp>
        <p:sp>
          <p:nvSpPr>
            <p:cNvPr name="TextBox 8" id="8"/>
            <p:cNvSpPr txBox="true"/>
            <p:nvPr/>
          </p:nvSpPr>
          <p:spPr>
            <a:xfrm>
              <a:off x="0" y="-47625"/>
              <a:ext cx="3268544" cy="540756"/>
            </a:xfrm>
            <a:prstGeom prst="rect">
              <a:avLst/>
            </a:prstGeom>
          </p:spPr>
          <p:txBody>
            <a:bodyPr anchor="ctr" rtlCol="false" tIns="50800" lIns="50800" bIns="50800" rIns="50800"/>
            <a:lstStyle/>
            <a:p>
              <a:pPr algn="ctr">
                <a:lnSpc>
                  <a:spcPts val="2331"/>
                </a:lnSpc>
              </a:pPr>
            </a:p>
          </p:txBody>
        </p:sp>
      </p:grpSp>
      <p:sp>
        <p:nvSpPr>
          <p:cNvPr name="Freeform 9" id="9"/>
          <p:cNvSpPr/>
          <p:nvPr/>
        </p:nvSpPr>
        <p:spPr>
          <a:xfrm flipH="false" flipV="false" rot="0">
            <a:off x="586233" y="8932329"/>
            <a:ext cx="6016071" cy="1519058"/>
          </a:xfrm>
          <a:custGeom>
            <a:avLst/>
            <a:gdLst/>
            <a:ahLst/>
            <a:cxnLst/>
            <a:rect r="r" b="b" t="t" l="l"/>
            <a:pathLst>
              <a:path h="1519058" w="6016071">
                <a:moveTo>
                  <a:pt x="0" y="0"/>
                </a:moveTo>
                <a:lnTo>
                  <a:pt x="6016072" y="0"/>
                </a:lnTo>
                <a:lnTo>
                  <a:pt x="6016072" y="1519058"/>
                </a:lnTo>
                <a:lnTo>
                  <a:pt x="0" y="151905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0">
            <a:off x="15629111" y="575786"/>
            <a:ext cx="1651691" cy="740116"/>
          </a:xfrm>
          <a:prstGeom prst="rect">
            <a:avLst/>
          </a:prstGeom>
        </p:spPr>
        <p:txBody>
          <a:bodyPr anchor="t" rtlCol="false" tIns="0" lIns="0" bIns="0" rIns="0">
            <a:spAutoFit/>
          </a:bodyPr>
          <a:lstStyle/>
          <a:p>
            <a:pPr algn="r">
              <a:lnSpc>
                <a:spcPts val="5931"/>
              </a:lnSpc>
              <a:spcBef>
                <a:spcPct val="0"/>
              </a:spcBef>
            </a:pPr>
            <a:r>
              <a:rPr lang="en-US" sz="4236">
                <a:solidFill>
                  <a:srgbClr val="D9FDFF"/>
                </a:solidFill>
                <a:latin typeface="Anca Coder"/>
                <a:ea typeface="Anca Coder"/>
                <a:cs typeface="Anca Coder"/>
                <a:sym typeface="Anca Coder"/>
              </a:rPr>
              <a:t>07</a:t>
            </a:r>
          </a:p>
        </p:txBody>
      </p:sp>
      <p:sp>
        <p:nvSpPr>
          <p:cNvPr name="Freeform 11" id="11"/>
          <p:cNvSpPr/>
          <p:nvPr/>
        </p:nvSpPr>
        <p:spPr>
          <a:xfrm flipH="false" flipV="false" rot="0">
            <a:off x="16615995" y="8519495"/>
            <a:ext cx="2722540" cy="2722540"/>
          </a:xfrm>
          <a:custGeom>
            <a:avLst/>
            <a:gdLst/>
            <a:ahLst/>
            <a:cxnLst/>
            <a:rect r="r" b="b" t="t" l="l"/>
            <a:pathLst>
              <a:path h="2722540" w="2722540">
                <a:moveTo>
                  <a:pt x="0" y="0"/>
                </a:moveTo>
                <a:lnTo>
                  <a:pt x="2722540" y="0"/>
                </a:lnTo>
                <a:lnTo>
                  <a:pt x="2722540" y="2722540"/>
                </a:lnTo>
                <a:lnTo>
                  <a:pt x="0" y="272254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2" id="12"/>
          <p:cNvSpPr txBox="true"/>
          <p:nvPr/>
        </p:nvSpPr>
        <p:spPr>
          <a:xfrm rot="0">
            <a:off x="3174601" y="1328247"/>
            <a:ext cx="13160159" cy="1358177"/>
          </a:xfrm>
          <a:prstGeom prst="rect">
            <a:avLst/>
          </a:prstGeom>
        </p:spPr>
        <p:txBody>
          <a:bodyPr anchor="t" rtlCol="false" tIns="0" lIns="0" bIns="0" rIns="0">
            <a:spAutoFit/>
          </a:bodyPr>
          <a:lstStyle/>
          <a:p>
            <a:pPr algn="ctr">
              <a:lnSpc>
                <a:spcPts val="5464"/>
              </a:lnSpc>
              <a:spcBef>
                <a:spcPct val="0"/>
              </a:spcBef>
            </a:pPr>
            <a:r>
              <a:rPr lang="en-US" sz="3903" spc="-300">
                <a:solidFill>
                  <a:srgbClr val="0D1B40"/>
                </a:solidFill>
                <a:latin typeface="Mokoto"/>
                <a:ea typeface="Mokoto"/>
                <a:cs typeface="Mokoto"/>
                <a:sym typeface="Mokoto"/>
              </a:rPr>
              <a:t>Masalah Fraud dalam Affiliate Marketing</a:t>
            </a:r>
          </a:p>
        </p:txBody>
      </p:sp>
      <p:sp>
        <p:nvSpPr>
          <p:cNvPr name="Freeform 13" id="13"/>
          <p:cNvSpPr/>
          <p:nvPr/>
        </p:nvSpPr>
        <p:spPr>
          <a:xfrm flipH="false" flipV="false" rot="0">
            <a:off x="4154831" y="3073429"/>
            <a:ext cx="11766096" cy="6618429"/>
          </a:xfrm>
          <a:custGeom>
            <a:avLst/>
            <a:gdLst/>
            <a:ahLst/>
            <a:cxnLst/>
            <a:rect r="r" b="b" t="t" l="l"/>
            <a:pathLst>
              <a:path h="6618429" w="11766096">
                <a:moveTo>
                  <a:pt x="0" y="0"/>
                </a:moveTo>
                <a:lnTo>
                  <a:pt x="11766096" y="0"/>
                </a:lnTo>
                <a:lnTo>
                  <a:pt x="11766096" y="6618429"/>
                </a:lnTo>
                <a:lnTo>
                  <a:pt x="0" y="661842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4" id="14"/>
          <p:cNvSpPr txBox="true"/>
          <p:nvPr/>
        </p:nvSpPr>
        <p:spPr>
          <a:xfrm rot="0">
            <a:off x="5272218" y="3913899"/>
            <a:ext cx="9374924" cy="4695825"/>
          </a:xfrm>
          <a:prstGeom prst="rect">
            <a:avLst/>
          </a:prstGeom>
        </p:spPr>
        <p:txBody>
          <a:bodyPr anchor="t" rtlCol="false" tIns="0" lIns="0" bIns="0" rIns="0">
            <a:spAutoFit/>
          </a:bodyPr>
          <a:lstStyle/>
          <a:p>
            <a:pPr algn="l">
              <a:lnSpc>
                <a:spcPts val="4199"/>
              </a:lnSpc>
              <a:spcBef>
                <a:spcPct val="0"/>
              </a:spcBef>
            </a:pPr>
            <a:r>
              <a:rPr lang="en-US" sz="2999">
                <a:solidFill>
                  <a:srgbClr val="FFFFFF"/>
                </a:solidFill>
                <a:latin typeface="Helvetica World"/>
                <a:ea typeface="Helvetica World"/>
                <a:cs typeface="Helvetica World"/>
                <a:sym typeface="Helvetica World"/>
              </a:rPr>
              <a:t>Affiliate marketing rentan terhadap tindakan penipuan seperti cookie stuffing, click fraud, dan conversion hijacking. Praktik ini bukan hanya merugikan advertiser, tetapi juga merusak kredibilitas industri afiliasi itu sendiri. Kasus-kasus fraud menyebabkan ketidakpercayaan platform kepada afiliasi dan mendorong perusahaan mengembangkan sistem verifikasi lebih ketat melalui tracking tools, API data, dan audit perilaku digital.</a:t>
            </a:r>
          </a:p>
        </p:txBody>
      </p:sp>
      <p:sp>
        <p:nvSpPr>
          <p:cNvPr name="TextBox 15" id="15"/>
          <p:cNvSpPr txBox="true"/>
          <p:nvPr/>
        </p:nvSpPr>
        <p:spPr>
          <a:xfrm rot="0">
            <a:off x="1028700" y="720030"/>
            <a:ext cx="3387688" cy="300597"/>
          </a:xfrm>
          <a:prstGeom prst="rect">
            <a:avLst/>
          </a:prstGeom>
        </p:spPr>
        <p:txBody>
          <a:bodyPr anchor="t" rtlCol="false" tIns="0" lIns="0" bIns="0" rIns="0">
            <a:spAutoFit/>
          </a:bodyPr>
          <a:lstStyle/>
          <a:p>
            <a:pPr algn="l">
              <a:lnSpc>
                <a:spcPts val="2331"/>
              </a:lnSpc>
              <a:spcBef>
                <a:spcPct val="0"/>
              </a:spcBef>
            </a:pPr>
            <a:r>
              <a:rPr lang="en-US" sz="1665">
                <a:solidFill>
                  <a:srgbClr val="D9FDFF"/>
                </a:solidFill>
                <a:latin typeface="Anca Coder"/>
                <a:ea typeface="Anca Coder"/>
                <a:cs typeface="Anca Coder"/>
                <a:sym typeface="Anca Coder"/>
              </a:rPr>
              <a:t>KAMPUS LICERIA</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16254B"/>
        </a:solidFill>
      </p:bgPr>
    </p:bg>
    <p:spTree>
      <p:nvGrpSpPr>
        <p:cNvPr id="1" name=""/>
        <p:cNvGrpSpPr/>
        <p:nvPr/>
      </p:nvGrpSpPr>
      <p:grpSpPr>
        <a:xfrm>
          <a:off x="0" y="0"/>
          <a:ext cx="0" cy="0"/>
          <a:chOff x="0" y="0"/>
          <a:chExt cx="0" cy="0"/>
        </a:xfrm>
      </p:grpSpPr>
      <p:sp>
        <p:nvSpPr>
          <p:cNvPr name="Freeform 2" id="2"/>
          <p:cNvSpPr/>
          <p:nvPr/>
        </p:nvSpPr>
        <p:spPr>
          <a:xfrm flipH="false" flipV="false" rot="0">
            <a:off x="-5012256" y="1939739"/>
            <a:ext cx="8927595" cy="11507934"/>
          </a:xfrm>
          <a:custGeom>
            <a:avLst/>
            <a:gdLst/>
            <a:ahLst/>
            <a:cxnLst/>
            <a:rect r="r" b="b" t="t" l="l"/>
            <a:pathLst>
              <a:path h="11507934" w="8927595">
                <a:moveTo>
                  <a:pt x="0" y="0"/>
                </a:moveTo>
                <a:lnTo>
                  <a:pt x="8927595" y="0"/>
                </a:lnTo>
                <a:lnTo>
                  <a:pt x="8927595" y="11507934"/>
                </a:lnTo>
                <a:lnTo>
                  <a:pt x="0" y="11507934"/>
                </a:lnTo>
                <a:lnTo>
                  <a:pt x="0" y="0"/>
                </a:lnTo>
                <a:close/>
              </a:path>
            </a:pathLst>
          </a:custGeom>
          <a:blipFill>
            <a:blip r:embed="rId2"/>
            <a:stretch>
              <a:fillRect l="0" t="0" r="0" b="0"/>
            </a:stretch>
          </a:blipFill>
        </p:spPr>
      </p:sp>
      <p:sp>
        <p:nvSpPr>
          <p:cNvPr name="Freeform 3" id="3"/>
          <p:cNvSpPr/>
          <p:nvPr/>
        </p:nvSpPr>
        <p:spPr>
          <a:xfrm flipH="false" flipV="false" rot="0">
            <a:off x="13617191" y="-4956042"/>
            <a:ext cx="8927595" cy="11507934"/>
          </a:xfrm>
          <a:custGeom>
            <a:avLst/>
            <a:gdLst/>
            <a:ahLst/>
            <a:cxnLst/>
            <a:rect r="r" b="b" t="t" l="l"/>
            <a:pathLst>
              <a:path h="11507934" w="8927595">
                <a:moveTo>
                  <a:pt x="0" y="0"/>
                </a:moveTo>
                <a:lnTo>
                  <a:pt x="8927596" y="0"/>
                </a:lnTo>
                <a:lnTo>
                  <a:pt x="8927596" y="11507934"/>
                </a:lnTo>
                <a:lnTo>
                  <a:pt x="0" y="11507934"/>
                </a:lnTo>
                <a:lnTo>
                  <a:pt x="0" y="0"/>
                </a:lnTo>
                <a:close/>
              </a:path>
            </a:pathLst>
          </a:custGeom>
          <a:blipFill>
            <a:blip r:embed="rId2"/>
            <a:stretch>
              <a:fillRect l="0" t="0" r="0" b="0"/>
            </a:stretch>
          </a:blipFill>
        </p:spPr>
      </p:sp>
      <p:sp>
        <p:nvSpPr>
          <p:cNvPr name="Freeform 4" id="4"/>
          <p:cNvSpPr/>
          <p:nvPr/>
        </p:nvSpPr>
        <p:spPr>
          <a:xfrm flipH="false" flipV="false" rot="-5400000">
            <a:off x="-1434047" y="135144"/>
            <a:ext cx="13412531" cy="11486004"/>
          </a:xfrm>
          <a:custGeom>
            <a:avLst/>
            <a:gdLst/>
            <a:ahLst/>
            <a:cxnLst/>
            <a:rect r="r" b="b" t="t" l="l"/>
            <a:pathLst>
              <a:path h="11486004" w="13412531">
                <a:moveTo>
                  <a:pt x="0" y="0"/>
                </a:moveTo>
                <a:lnTo>
                  <a:pt x="13412531" y="0"/>
                </a:lnTo>
                <a:lnTo>
                  <a:pt x="13412531" y="11486004"/>
                </a:lnTo>
                <a:lnTo>
                  <a:pt x="0" y="11486004"/>
                </a:lnTo>
                <a:lnTo>
                  <a:pt x="0" y="0"/>
                </a:lnTo>
                <a:close/>
              </a:path>
            </a:pathLst>
          </a:custGeom>
          <a:blipFill>
            <a:blip r:embed="rId3">
              <a:alphaModFix amt="17000"/>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6905294" y="8925170"/>
            <a:ext cx="9760285" cy="2464472"/>
          </a:xfrm>
          <a:custGeom>
            <a:avLst/>
            <a:gdLst/>
            <a:ahLst/>
            <a:cxnLst/>
            <a:rect r="r" b="b" t="t" l="l"/>
            <a:pathLst>
              <a:path h="2464472" w="9760285">
                <a:moveTo>
                  <a:pt x="0" y="0"/>
                </a:moveTo>
                <a:lnTo>
                  <a:pt x="9760285" y="0"/>
                </a:lnTo>
                <a:lnTo>
                  <a:pt x="9760285" y="2464472"/>
                </a:lnTo>
                <a:lnTo>
                  <a:pt x="0" y="246447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4746237" y="-1668169"/>
            <a:ext cx="3956225" cy="3956225"/>
          </a:xfrm>
          <a:custGeom>
            <a:avLst/>
            <a:gdLst/>
            <a:ahLst/>
            <a:cxnLst/>
            <a:rect r="r" b="b" t="t" l="l"/>
            <a:pathLst>
              <a:path h="3956225" w="3956225">
                <a:moveTo>
                  <a:pt x="0" y="0"/>
                </a:moveTo>
                <a:lnTo>
                  <a:pt x="3956225" y="0"/>
                </a:lnTo>
                <a:lnTo>
                  <a:pt x="3956225" y="3956225"/>
                </a:lnTo>
                <a:lnTo>
                  <a:pt x="0" y="395622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7" id="7"/>
          <p:cNvGrpSpPr/>
          <p:nvPr/>
        </p:nvGrpSpPr>
        <p:grpSpPr>
          <a:xfrm rot="0">
            <a:off x="7380949" y="3827945"/>
            <a:ext cx="9937714" cy="4354275"/>
            <a:chOff x="0" y="0"/>
            <a:chExt cx="2617340" cy="1146805"/>
          </a:xfrm>
        </p:grpSpPr>
        <p:sp>
          <p:nvSpPr>
            <p:cNvPr name="Freeform 8" id="8"/>
            <p:cNvSpPr/>
            <p:nvPr/>
          </p:nvSpPr>
          <p:spPr>
            <a:xfrm flipH="false" flipV="false" rot="0">
              <a:off x="0" y="0"/>
              <a:ext cx="2617340" cy="1146805"/>
            </a:xfrm>
            <a:custGeom>
              <a:avLst/>
              <a:gdLst/>
              <a:ahLst/>
              <a:cxnLst/>
              <a:rect r="r" b="b" t="t" l="l"/>
              <a:pathLst>
                <a:path h="1146805" w="2617340">
                  <a:moveTo>
                    <a:pt x="2457320" y="0"/>
                  </a:moveTo>
                  <a:lnTo>
                    <a:pt x="160020" y="0"/>
                  </a:lnTo>
                  <a:lnTo>
                    <a:pt x="0" y="160020"/>
                  </a:lnTo>
                  <a:lnTo>
                    <a:pt x="0" y="986785"/>
                  </a:lnTo>
                  <a:lnTo>
                    <a:pt x="160020" y="1146805"/>
                  </a:lnTo>
                  <a:lnTo>
                    <a:pt x="2457320" y="1146805"/>
                  </a:lnTo>
                  <a:lnTo>
                    <a:pt x="2617340" y="986785"/>
                  </a:lnTo>
                  <a:lnTo>
                    <a:pt x="2617340" y="160020"/>
                  </a:lnTo>
                  <a:lnTo>
                    <a:pt x="2457320" y="0"/>
                  </a:lnTo>
                  <a:close/>
                </a:path>
              </a:pathLst>
            </a:custGeom>
            <a:solidFill>
              <a:srgbClr val="D9FDFF"/>
            </a:solidFill>
            <a:ln w="38100" cap="sq">
              <a:solidFill>
                <a:srgbClr val="39D5FF"/>
              </a:solidFill>
              <a:prstDash val="solid"/>
              <a:miter/>
            </a:ln>
          </p:spPr>
        </p:sp>
        <p:sp>
          <p:nvSpPr>
            <p:cNvPr name="TextBox 9" id="9"/>
            <p:cNvSpPr txBox="true"/>
            <p:nvPr/>
          </p:nvSpPr>
          <p:spPr>
            <a:xfrm>
              <a:off x="63500" y="15875"/>
              <a:ext cx="2490340" cy="1067430"/>
            </a:xfrm>
            <a:prstGeom prst="rect">
              <a:avLst/>
            </a:prstGeom>
          </p:spPr>
          <p:txBody>
            <a:bodyPr anchor="ctr" rtlCol="false" tIns="50800" lIns="50800" bIns="50800" rIns="50800"/>
            <a:lstStyle/>
            <a:p>
              <a:pPr algn="ctr">
                <a:lnSpc>
                  <a:spcPts val="2331"/>
                </a:lnSpc>
              </a:pPr>
            </a:p>
          </p:txBody>
        </p:sp>
      </p:grpSp>
      <p:grpSp>
        <p:nvGrpSpPr>
          <p:cNvPr name="Group 10" id="10"/>
          <p:cNvGrpSpPr/>
          <p:nvPr/>
        </p:nvGrpSpPr>
        <p:grpSpPr>
          <a:xfrm rot="0">
            <a:off x="8492476" y="2140908"/>
            <a:ext cx="8826187" cy="1209639"/>
            <a:chOff x="0" y="0"/>
            <a:chExt cx="2324592" cy="318588"/>
          </a:xfrm>
        </p:grpSpPr>
        <p:sp>
          <p:nvSpPr>
            <p:cNvPr name="Freeform 11" id="11"/>
            <p:cNvSpPr/>
            <p:nvPr/>
          </p:nvSpPr>
          <p:spPr>
            <a:xfrm flipH="false" flipV="false" rot="0">
              <a:off x="0" y="0"/>
              <a:ext cx="2324592" cy="318588"/>
            </a:xfrm>
            <a:custGeom>
              <a:avLst/>
              <a:gdLst/>
              <a:ahLst/>
              <a:cxnLst/>
              <a:rect r="r" b="b" t="t" l="l"/>
              <a:pathLst>
                <a:path h="318588" w="2324592">
                  <a:moveTo>
                    <a:pt x="0" y="0"/>
                  </a:moveTo>
                  <a:lnTo>
                    <a:pt x="2324592" y="0"/>
                  </a:lnTo>
                  <a:lnTo>
                    <a:pt x="2324592" y="318588"/>
                  </a:lnTo>
                  <a:lnTo>
                    <a:pt x="0" y="318588"/>
                  </a:lnTo>
                  <a:close/>
                </a:path>
              </a:pathLst>
            </a:custGeom>
            <a:solidFill>
              <a:srgbClr val="46D8DD"/>
            </a:solidFill>
            <a:ln w="38100" cap="sq">
              <a:solidFill>
                <a:srgbClr val="D9FDFF"/>
              </a:solidFill>
              <a:prstDash val="solid"/>
              <a:miter/>
            </a:ln>
          </p:spPr>
        </p:sp>
        <p:sp>
          <p:nvSpPr>
            <p:cNvPr name="TextBox 12" id="12"/>
            <p:cNvSpPr txBox="true"/>
            <p:nvPr/>
          </p:nvSpPr>
          <p:spPr>
            <a:xfrm>
              <a:off x="0" y="-47625"/>
              <a:ext cx="2324592" cy="366213"/>
            </a:xfrm>
            <a:prstGeom prst="rect">
              <a:avLst/>
            </a:prstGeom>
          </p:spPr>
          <p:txBody>
            <a:bodyPr anchor="ctr" rtlCol="false" tIns="50800" lIns="50800" bIns="50800" rIns="50800"/>
            <a:lstStyle/>
            <a:p>
              <a:pPr algn="ctr">
                <a:lnSpc>
                  <a:spcPts val="2331"/>
                </a:lnSpc>
              </a:pPr>
            </a:p>
          </p:txBody>
        </p:sp>
      </p:grpSp>
      <p:grpSp>
        <p:nvGrpSpPr>
          <p:cNvPr name="Group 13" id="13"/>
          <p:cNvGrpSpPr/>
          <p:nvPr/>
        </p:nvGrpSpPr>
        <p:grpSpPr>
          <a:xfrm rot="0">
            <a:off x="905250" y="2182176"/>
            <a:ext cx="6000044" cy="6000044"/>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29677" y="0"/>
                  </a:moveTo>
                  <a:lnTo>
                    <a:pt x="783123" y="0"/>
                  </a:lnTo>
                  <a:cubicBezTo>
                    <a:pt x="799513" y="0"/>
                    <a:pt x="812800" y="13287"/>
                    <a:pt x="812800" y="29677"/>
                  </a:cubicBezTo>
                  <a:lnTo>
                    <a:pt x="812800" y="783123"/>
                  </a:lnTo>
                  <a:cubicBezTo>
                    <a:pt x="812800" y="799513"/>
                    <a:pt x="799513" y="812800"/>
                    <a:pt x="783123" y="812800"/>
                  </a:cubicBezTo>
                  <a:lnTo>
                    <a:pt x="29677" y="812800"/>
                  </a:lnTo>
                  <a:cubicBezTo>
                    <a:pt x="13287" y="812800"/>
                    <a:pt x="0" y="799513"/>
                    <a:pt x="0" y="783123"/>
                  </a:cubicBezTo>
                  <a:lnTo>
                    <a:pt x="0" y="29677"/>
                  </a:lnTo>
                  <a:cubicBezTo>
                    <a:pt x="0" y="13287"/>
                    <a:pt x="13287" y="0"/>
                    <a:pt x="29677" y="0"/>
                  </a:cubicBezTo>
                  <a:close/>
                </a:path>
              </a:pathLst>
            </a:custGeom>
            <a:blipFill>
              <a:blip r:embed="rId9"/>
              <a:stretch>
                <a:fillRect l="-25000" t="0" r="-25000" b="0"/>
              </a:stretch>
            </a:blipFill>
            <a:ln w="38100" cap="rnd">
              <a:solidFill>
                <a:srgbClr val="D9FDFF"/>
              </a:solidFill>
              <a:prstDash val="solid"/>
              <a:round/>
            </a:ln>
          </p:spPr>
        </p:sp>
      </p:grpSp>
      <p:sp>
        <p:nvSpPr>
          <p:cNvPr name="TextBox 15" id="15"/>
          <p:cNvSpPr txBox="true"/>
          <p:nvPr/>
        </p:nvSpPr>
        <p:spPr>
          <a:xfrm rot="0">
            <a:off x="15629111" y="575786"/>
            <a:ext cx="1651691" cy="740116"/>
          </a:xfrm>
          <a:prstGeom prst="rect">
            <a:avLst/>
          </a:prstGeom>
        </p:spPr>
        <p:txBody>
          <a:bodyPr anchor="t" rtlCol="false" tIns="0" lIns="0" bIns="0" rIns="0">
            <a:spAutoFit/>
          </a:bodyPr>
          <a:lstStyle/>
          <a:p>
            <a:pPr algn="r">
              <a:lnSpc>
                <a:spcPts val="5931"/>
              </a:lnSpc>
              <a:spcBef>
                <a:spcPct val="0"/>
              </a:spcBef>
            </a:pPr>
            <a:r>
              <a:rPr lang="en-US" sz="4236">
                <a:solidFill>
                  <a:srgbClr val="D9FDFF"/>
                </a:solidFill>
                <a:latin typeface="Anca Coder"/>
                <a:ea typeface="Anca Coder"/>
                <a:cs typeface="Anca Coder"/>
                <a:sym typeface="Anca Coder"/>
              </a:rPr>
              <a:t>08</a:t>
            </a:r>
          </a:p>
        </p:txBody>
      </p:sp>
      <p:sp>
        <p:nvSpPr>
          <p:cNvPr name="TextBox 16" id="16"/>
          <p:cNvSpPr txBox="true"/>
          <p:nvPr/>
        </p:nvSpPr>
        <p:spPr>
          <a:xfrm rot="0">
            <a:off x="8702462" y="2423827"/>
            <a:ext cx="8556838" cy="672377"/>
          </a:xfrm>
          <a:prstGeom prst="rect">
            <a:avLst/>
          </a:prstGeom>
        </p:spPr>
        <p:txBody>
          <a:bodyPr anchor="t" rtlCol="false" tIns="0" lIns="0" bIns="0" rIns="0">
            <a:spAutoFit/>
          </a:bodyPr>
          <a:lstStyle/>
          <a:p>
            <a:pPr algn="ctr">
              <a:lnSpc>
                <a:spcPts val="5464"/>
              </a:lnSpc>
              <a:spcBef>
                <a:spcPct val="0"/>
              </a:spcBef>
            </a:pPr>
            <a:r>
              <a:rPr lang="en-US" sz="3903" spc="-515">
                <a:solidFill>
                  <a:srgbClr val="0D1B40"/>
                </a:solidFill>
                <a:latin typeface="Mokoto"/>
                <a:ea typeface="Mokoto"/>
                <a:cs typeface="Mokoto"/>
                <a:sym typeface="Mokoto"/>
              </a:rPr>
              <a:t>Tracking dan Teknologi</a:t>
            </a:r>
          </a:p>
        </p:txBody>
      </p:sp>
      <p:sp>
        <p:nvSpPr>
          <p:cNvPr name="TextBox 17" id="17"/>
          <p:cNvSpPr txBox="true"/>
          <p:nvPr/>
        </p:nvSpPr>
        <p:spPr>
          <a:xfrm rot="0">
            <a:off x="7895931" y="4175076"/>
            <a:ext cx="8907750" cy="3648710"/>
          </a:xfrm>
          <a:prstGeom prst="rect">
            <a:avLst/>
          </a:prstGeom>
        </p:spPr>
        <p:txBody>
          <a:bodyPr anchor="t" rtlCol="false" tIns="0" lIns="0" bIns="0" rIns="0">
            <a:spAutoFit/>
          </a:bodyPr>
          <a:lstStyle/>
          <a:p>
            <a:pPr algn="l">
              <a:lnSpc>
                <a:spcPts val="3639"/>
              </a:lnSpc>
              <a:spcBef>
                <a:spcPct val="0"/>
              </a:spcBef>
            </a:pPr>
            <a:r>
              <a:rPr lang="en-US" sz="2599">
                <a:solidFill>
                  <a:srgbClr val="0D1B40"/>
                </a:solidFill>
                <a:latin typeface="Helvetica World"/>
                <a:ea typeface="Helvetica World"/>
                <a:cs typeface="Helvetica World"/>
                <a:sym typeface="Helvetica World"/>
              </a:rPr>
              <a:t>Kelemahan pelacakan komisi menjadi salah satu tantangan terbesar. Kegagalan tracking dapat terjadi karena perbedaan perangkat antara klik dan pembelian, penghapusan cookie, mode private browsing, atau error pada sistem platform. Hal ini menyebabkan afiliasi kehilangan komisi meskipun berhasil mendorong penjualan. Beberapa platform kini mulai mengembangkan tracking berbasis fingerprinting atau server-to-server integration untuk mengurangi error tracking.</a:t>
            </a:r>
          </a:p>
        </p:txBody>
      </p:sp>
      <p:sp>
        <p:nvSpPr>
          <p:cNvPr name="TextBox 18" id="18"/>
          <p:cNvSpPr txBox="true"/>
          <p:nvPr/>
        </p:nvSpPr>
        <p:spPr>
          <a:xfrm rot="0">
            <a:off x="1028700" y="720030"/>
            <a:ext cx="3387688" cy="300597"/>
          </a:xfrm>
          <a:prstGeom prst="rect">
            <a:avLst/>
          </a:prstGeom>
        </p:spPr>
        <p:txBody>
          <a:bodyPr anchor="t" rtlCol="false" tIns="0" lIns="0" bIns="0" rIns="0">
            <a:spAutoFit/>
          </a:bodyPr>
          <a:lstStyle/>
          <a:p>
            <a:pPr algn="l">
              <a:lnSpc>
                <a:spcPts val="2331"/>
              </a:lnSpc>
              <a:spcBef>
                <a:spcPct val="0"/>
              </a:spcBef>
            </a:pPr>
            <a:r>
              <a:rPr lang="en-US" sz="1665">
                <a:solidFill>
                  <a:srgbClr val="D9FDFF"/>
                </a:solidFill>
                <a:latin typeface="Anca Coder"/>
                <a:ea typeface="Anca Coder"/>
                <a:cs typeface="Anca Coder"/>
                <a:sym typeface="Anca Coder"/>
              </a:rPr>
              <a:t>KAMPUS LICERIA</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16254B"/>
        </a:solidFill>
      </p:bgPr>
    </p:bg>
    <p:spTree>
      <p:nvGrpSpPr>
        <p:cNvPr id="1" name=""/>
        <p:cNvGrpSpPr/>
        <p:nvPr/>
      </p:nvGrpSpPr>
      <p:grpSpPr>
        <a:xfrm>
          <a:off x="0" y="0"/>
          <a:ext cx="0" cy="0"/>
          <a:chOff x="0" y="0"/>
          <a:chExt cx="0" cy="0"/>
        </a:xfrm>
      </p:grpSpPr>
      <p:sp>
        <p:nvSpPr>
          <p:cNvPr name="Freeform 2" id="2"/>
          <p:cNvSpPr/>
          <p:nvPr/>
        </p:nvSpPr>
        <p:spPr>
          <a:xfrm flipH="false" flipV="false" rot="0">
            <a:off x="-5012256" y="1939739"/>
            <a:ext cx="8927595" cy="11507934"/>
          </a:xfrm>
          <a:custGeom>
            <a:avLst/>
            <a:gdLst/>
            <a:ahLst/>
            <a:cxnLst/>
            <a:rect r="r" b="b" t="t" l="l"/>
            <a:pathLst>
              <a:path h="11507934" w="8927595">
                <a:moveTo>
                  <a:pt x="0" y="0"/>
                </a:moveTo>
                <a:lnTo>
                  <a:pt x="8927595" y="0"/>
                </a:lnTo>
                <a:lnTo>
                  <a:pt x="8927595" y="11507934"/>
                </a:lnTo>
                <a:lnTo>
                  <a:pt x="0" y="11507934"/>
                </a:lnTo>
                <a:lnTo>
                  <a:pt x="0" y="0"/>
                </a:lnTo>
                <a:close/>
              </a:path>
            </a:pathLst>
          </a:custGeom>
          <a:blipFill>
            <a:blip r:embed="rId2"/>
            <a:stretch>
              <a:fillRect l="0" t="0" r="0" b="0"/>
            </a:stretch>
          </a:blipFill>
        </p:spPr>
      </p:sp>
      <p:sp>
        <p:nvSpPr>
          <p:cNvPr name="Freeform 3" id="3"/>
          <p:cNvSpPr/>
          <p:nvPr/>
        </p:nvSpPr>
        <p:spPr>
          <a:xfrm flipH="false" flipV="false" rot="0">
            <a:off x="13617191" y="-4956042"/>
            <a:ext cx="8927595" cy="11507934"/>
          </a:xfrm>
          <a:custGeom>
            <a:avLst/>
            <a:gdLst/>
            <a:ahLst/>
            <a:cxnLst/>
            <a:rect r="r" b="b" t="t" l="l"/>
            <a:pathLst>
              <a:path h="11507934" w="8927595">
                <a:moveTo>
                  <a:pt x="0" y="0"/>
                </a:moveTo>
                <a:lnTo>
                  <a:pt x="8927596" y="0"/>
                </a:lnTo>
                <a:lnTo>
                  <a:pt x="8927596" y="11507934"/>
                </a:lnTo>
                <a:lnTo>
                  <a:pt x="0" y="11507934"/>
                </a:lnTo>
                <a:lnTo>
                  <a:pt x="0" y="0"/>
                </a:lnTo>
                <a:close/>
              </a:path>
            </a:pathLst>
          </a:custGeom>
          <a:blipFill>
            <a:blip r:embed="rId2"/>
            <a:stretch>
              <a:fillRect l="0" t="0" r="0" b="0"/>
            </a:stretch>
          </a:blipFill>
        </p:spPr>
      </p:sp>
      <p:sp>
        <p:nvSpPr>
          <p:cNvPr name="Freeform 4" id="4"/>
          <p:cNvSpPr/>
          <p:nvPr/>
        </p:nvSpPr>
        <p:spPr>
          <a:xfrm flipH="false" flipV="false" rot="-5400000">
            <a:off x="-1434047" y="-76827"/>
            <a:ext cx="13412531" cy="11486004"/>
          </a:xfrm>
          <a:custGeom>
            <a:avLst/>
            <a:gdLst/>
            <a:ahLst/>
            <a:cxnLst/>
            <a:rect r="r" b="b" t="t" l="l"/>
            <a:pathLst>
              <a:path h="11486004" w="13412531">
                <a:moveTo>
                  <a:pt x="0" y="0"/>
                </a:moveTo>
                <a:lnTo>
                  <a:pt x="13412531" y="0"/>
                </a:lnTo>
                <a:lnTo>
                  <a:pt x="13412531" y="11486004"/>
                </a:lnTo>
                <a:lnTo>
                  <a:pt x="0" y="11486004"/>
                </a:lnTo>
                <a:lnTo>
                  <a:pt x="0" y="0"/>
                </a:lnTo>
                <a:close/>
              </a:path>
            </a:pathLst>
          </a:custGeom>
          <a:blipFill>
            <a:blip r:embed="rId3">
              <a:alphaModFix amt="17000"/>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851673" y="8483239"/>
            <a:ext cx="6679415" cy="4420558"/>
          </a:xfrm>
          <a:custGeom>
            <a:avLst/>
            <a:gdLst/>
            <a:ahLst/>
            <a:cxnLst/>
            <a:rect r="r" b="b" t="t" l="l"/>
            <a:pathLst>
              <a:path h="4420558" w="6679415">
                <a:moveTo>
                  <a:pt x="0" y="0"/>
                </a:moveTo>
                <a:lnTo>
                  <a:pt x="6679415" y="0"/>
                </a:lnTo>
                <a:lnTo>
                  <a:pt x="6679415" y="4420558"/>
                </a:lnTo>
                <a:lnTo>
                  <a:pt x="0" y="442055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p:nvPr/>
        </p:nvGrpSpPr>
        <p:grpSpPr>
          <a:xfrm rot="0">
            <a:off x="1618363" y="2286713"/>
            <a:ext cx="15640937" cy="5674066"/>
            <a:chOff x="0" y="0"/>
            <a:chExt cx="4119424" cy="1494404"/>
          </a:xfrm>
        </p:grpSpPr>
        <p:sp>
          <p:nvSpPr>
            <p:cNvPr name="Freeform 7" id="7"/>
            <p:cNvSpPr/>
            <p:nvPr/>
          </p:nvSpPr>
          <p:spPr>
            <a:xfrm flipH="false" flipV="false" rot="0">
              <a:off x="0" y="0"/>
              <a:ext cx="4119424" cy="1494404"/>
            </a:xfrm>
            <a:custGeom>
              <a:avLst/>
              <a:gdLst/>
              <a:ahLst/>
              <a:cxnLst/>
              <a:rect r="r" b="b" t="t" l="l"/>
              <a:pathLst>
                <a:path h="1494404" w="4119424">
                  <a:moveTo>
                    <a:pt x="3959404" y="0"/>
                  </a:moveTo>
                  <a:lnTo>
                    <a:pt x="160020" y="0"/>
                  </a:lnTo>
                  <a:lnTo>
                    <a:pt x="0" y="160020"/>
                  </a:lnTo>
                  <a:lnTo>
                    <a:pt x="0" y="1334384"/>
                  </a:lnTo>
                  <a:lnTo>
                    <a:pt x="160020" y="1494404"/>
                  </a:lnTo>
                  <a:lnTo>
                    <a:pt x="3959404" y="1494404"/>
                  </a:lnTo>
                  <a:lnTo>
                    <a:pt x="4119424" y="1334384"/>
                  </a:lnTo>
                  <a:lnTo>
                    <a:pt x="4119424" y="160020"/>
                  </a:lnTo>
                  <a:lnTo>
                    <a:pt x="3959404" y="0"/>
                  </a:lnTo>
                  <a:close/>
                </a:path>
              </a:pathLst>
            </a:custGeom>
            <a:solidFill>
              <a:srgbClr val="000000">
                <a:alpha val="0"/>
              </a:srgbClr>
            </a:solidFill>
            <a:ln w="38100" cap="sq">
              <a:solidFill>
                <a:srgbClr val="39D5FF"/>
              </a:solidFill>
              <a:prstDash val="solid"/>
              <a:miter/>
            </a:ln>
          </p:spPr>
        </p:sp>
        <p:sp>
          <p:nvSpPr>
            <p:cNvPr name="TextBox 8" id="8"/>
            <p:cNvSpPr txBox="true"/>
            <p:nvPr/>
          </p:nvSpPr>
          <p:spPr>
            <a:xfrm>
              <a:off x="63500" y="15875"/>
              <a:ext cx="3992424" cy="1415029"/>
            </a:xfrm>
            <a:prstGeom prst="rect">
              <a:avLst/>
            </a:prstGeom>
          </p:spPr>
          <p:txBody>
            <a:bodyPr anchor="ctr" rtlCol="false" tIns="50800" lIns="50800" bIns="50800" rIns="50800"/>
            <a:lstStyle/>
            <a:p>
              <a:pPr algn="ctr">
                <a:lnSpc>
                  <a:spcPts val="2331"/>
                </a:lnSpc>
              </a:pPr>
            </a:p>
          </p:txBody>
        </p:sp>
      </p:grpSp>
      <p:grpSp>
        <p:nvGrpSpPr>
          <p:cNvPr name="Group 9" id="9"/>
          <p:cNvGrpSpPr/>
          <p:nvPr/>
        </p:nvGrpSpPr>
        <p:grpSpPr>
          <a:xfrm rot="0">
            <a:off x="1028700" y="1788142"/>
            <a:ext cx="13593962" cy="1288467"/>
            <a:chOff x="0" y="0"/>
            <a:chExt cx="3580303" cy="339349"/>
          </a:xfrm>
        </p:grpSpPr>
        <p:sp>
          <p:nvSpPr>
            <p:cNvPr name="Freeform 10" id="10"/>
            <p:cNvSpPr/>
            <p:nvPr/>
          </p:nvSpPr>
          <p:spPr>
            <a:xfrm flipH="false" flipV="false" rot="0">
              <a:off x="0" y="0"/>
              <a:ext cx="3580303" cy="339349"/>
            </a:xfrm>
            <a:custGeom>
              <a:avLst/>
              <a:gdLst/>
              <a:ahLst/>
              <a:cxnLst/>
              <a:rect r="r" b="b" t="t" l="l"/>
              <a:pathLst>
                <a:path h="339349" w="3580303">
                  <a:moveTo>
                    <a:pt x="0" y="0"/>
                  </a:moveTo>
                  <a:lnTo>
                    <a:pt x="3580303" y="0"/>
                  </a:lnTo>
                  <a:lnTo>
                    <a:pt x="3580303" y="339349"/>
                  </a:lnTo>
                  <a:lnTo>
                    <a:pt x="0" y="339349"/>
                  </a:lnTo>
                  <a:close/>
                </a:path>
              </a:pathLst>
            </a:custGeom>
            <a:solidFill>
              <a:srgbClr val="46D8DD"/>
            </a:solidFill>
            <a:ln w="38100" cap="sq">
              <a:solidFill>
                <a:srgbClr val="D9FDFF"/>
              </a:solidFill>
              <a:prstDash val="solid"/>
              <a:miter/>
            </a:ln>
          </p:spPr>
        </p:sp>
        <p:sp>
          <p:nvSpPr>
            <p:cNvPr name="TextBox 11" id="11"/>
            <p:cNvSpPr txBox="true"/>
            <p:nvPr/>
          </p:nvSpPr>
          <p:spPr>
            <a:xfrm>
              <a:off x="0" y="-47625"/>
              <a:ext cx="3580303" cy="386974"/>
            </a:xfrm>
            <a:prstGeom prst="rect">
              <a:avLst/>
            </a:prstGeom>
          </p:spPr>
          <p:txBody>
            <a:bodyPr anchor="ctr" rtlCol="false" tIns="50800" lIns="50800" bIns="50800" rIns="50800"/>
            <a:lstStyle/>
            <a:p>
              <a:pPr algn="ctr">
                <a:lnSpc>
                  <a:spcPts val="2331"/>
                </a:lnSpc>
              </a:pPr>
            </a:p>
          </p:txBody>
        </p:sp>
      </p:grpSp>
      <p:sp>
        <p:nvSpPr>
          <p:cNvPr name="Freeform 12" id="12"/>
          <p:cNvSpPr/>
          <p:nvPr/>
        </p:nvSpPr>
        <p:spPr>
          <a:xfrm flipH="false" flipV="false" rot="0">
            <a:off x="10077814" y="777180"/>
            <a:ext cx="6016071" cy="1519058"/>
          </a:xfrm>
          <a:custGeom>
            <a:avLst/>
            <a:gdLst/>
            <a:ahLst/>
            <a:cxnLst/>
            <a:rect r="r" b="b" t="t" l="l"/>
            <a:pathLst>
              <a:path h="1519058" w="6016071">
                <a:moveTo>
                  <a:pt x="0" y="0"/>
                </a:moveTo>
                <a:lnTo>
                  <a:pt x="6016071" y="0"/>
                </a:lnTo>
                <a:lnTo>
                  <a:pt x="6016071" y="1519058"/>
                </a:lnTo>
                <a:lnTo>
                  <a:pt x="0" y="151905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5629111" y="575786"/>
            <a:ext cx="1651691" cy="740116"/>
          </a:xfrm>
          <a:prstGeom prst="rect">
            <a:avLst/>
          </a:prstGeom>
        </p:spPr>
        <p:txBody>
          <a:bodyPr anchor="t" rtlCol="false" tIns="0" lIns="0" bIns="0" rIns="0">
            <a:spAutoFit/>
          </a:bodyPr>
          <a:lstStyle/>
          <a:p>
            <a:pPr algn="r">
              <a:lnSpc>
                <a:spcPts val="5931"/>
              </a:lnSpc>
              <a:spcBef>
                <a:spcPct val="0"/>
              </a:spcBef>
            </a:pPr>
            <a:r>
              <a:rPr lang="en-US" sz="4236">
                <a:solidFill>
                  <a:srgbClr val="D9FDFF"/>
                </a:solidFill>
                <a:latin typeface="Anca Coder"/>
                <a:ea typeface="Anca Coder"/>
                <a:cs typeface="Anca Coder"/>
                <a:sym typeface="Anca Coder"/>
              </a:rPr>
              <a:t>9</a:t>
            </a:r>
          </a:p>
        </p:txBody>
      </p:sp>
      <p:sp>
        <p:nvSpPr>
          <p:cNvPr name="Freeform 14" id="14"/>
          <p:cNvSpPr/>
          <p:nvPr/>
        </p:nvSpPr>
        <p:spPr>
          <a:xfrm flipH="false" flipV="false" rot="0">
            <a:off x="16615995" y="8519495"/>
            <a:ext cx="2722540" cy="2722540"/>
          </a:xfrm>
          <a:custGeom>
            <a:avLst/>
            <a:gdLst/>
            <a:ahLst/>
            <a:cxnLst/>
            <a:rect r="r" b="b" t="t" l="l"/>
            <a:pathLst>
              <a:path h="2722540" w="2722540">
                <a:moveTo>
                  <a:pt x="0" y="0"/>
                </a:moveTo>
                <a:lnTo>
                  <a:pt x="2722540" y="0"/>
                </a:lnTo>
                <a:lnTo>
                  <a:pt x="2722540" y="2722540"/>
                </a:lnTo>
                <a:lnTo>
                  <a:pt x="0" y="272254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5" id="15"/>
          <p:cNvSpPr txBox="true"/>
          <p:nvPr/>
        </p:nvSpPr>
        <p:spPr>
          <a:xfrm rot="0">
            <a:off x="928769" y="2071061"/>
            <a:ext cx="13123791" cy="672377"/>
          </a:xfrm>
          <a:prstGeom prst="rect">
            <a:avLst/>
          </a:prstGeom>
        </p:spPr>
        <p:txBody>
          <a:bodyPr anchor="t" rtlCol="false" tIns="0" lIns="0" bIns="0" rIns="0">
            <a:spAutoFit/>
          </a:bodyPr>
          <a:lstStyle/>
          <a:p>
            <a:pPr algn="ctr">
              <a:lnSpc>
                <a:spcPts val="5464"/>
              </a:lnSpc>
              <a:spcBef>
                <a:spcPct val="0"/>
              </a:spcBef>
            </a:pPr>
            <a:r>
              <a:rPr lang="en-US" sz="3903" spc="-300">
                <a:solidFill>
                  <a:srgbClr val="0D1B40"/>
                </a:solidFill>
                <a:latin typeface="Mokoto"/>
                <a:ea typeface="Mokoto"/>
                <a:cs typeface="Mokoto"/>
                <a:sym typeface="Mokoto"/>
              </a:rPr>
              <a:t>Strategi Menghadapi Tantangan</a:t>
            </a:r>
          </a:p>
        </p:txBody>
      </p:sp>
      <p:sp>
        <p:nvSpPr>
          <p:cNvPr name="TextBox 16" id="16"/>
          <p:cNvSpPr txBox="true"/>
          <p:nvPr/>
        </p:nvSpPr>
        <p:spPr>
          <a:xfrm rot="0">
            <a:off x="3229996" y="3683471"/>
            <a:ext cx="12509694" cy="4050031"/>
          </a:xfrm>
          <a:prstGeom prst="rect">
            <a:avLst/>
          </a:prstGeom>
        </p:spPr>
        <p:txBody>
          <a:bodyPr anchor="t" rtlCol="false" tIns="0" lIns="0" bIns="0" rIns="0">
            <a:spAutoFit/>
          </a:bodyPr>
          <a:lstStyle/>
          <a:p>
            <a:pPr algn="l">
              <a:lnSpc>
                <a:spcPts val="4619"/>
              </a:lnSpc>
              <a:spcBef>
                <a:spcPct val="0"/>
              </a:spcBef>
            </a:pPr>
            <a:r>
              <a:rPr lang="en-US" sz="3299">
                <a:solidFill>
                  <a:srgbClr val="FFFFFF"/>
                </a:solidFill>
                <a:latin typeface="Helvetica World"/>
                <a:ea typeface="Helvetica World"/>
                <a:cs typeface="Helvetica World"/>
                <a:sym typeface="Helvetica World"/>
              </a:rPr>
              <a:t>Untuk menghadapi berbagai tantangan tersebut, afiliasi perlu mengembangkan strategi yang lebih terarah seperti memilih niche yang sesuai kompetensi, membangun konten yang edukatif, dan membangun hubungan jangka panjang dengan audiens. Pendekatan soft selling, storytelling, dan review jujur terbukti lebih efektif dibanding hanya menampilkan link dan promosi langsung yang tidak memberikan nilai.</a:t>
            </a:r>
          </a:p>
        </p:txBody>
      </p:sp>
      <p:sp>
        <p:nvSpPr>
          <p:cNvPr name="TextBox 17" id="17"/>
          <p:cNvSpPr txBox="true"/>
          <p:nvPr/>
        </p:nvSpPr>
        <p:spPr>
          <a:xfrm rot="0">
            <a:off x="1028700" y="720030"/>
            <a:ext cx="3387688" cy="300597"/>
          </a:xfrm>
          <a:prstGeom prst="rect">
            <a:avLst/>
          </a:prstGeom>
        </p:spPr>
        <p:txBody>
          <a:bodyPr anchor="t" rtlCol="false" tIns="0" lIns="0" bIns="0" rIns="0">
            <a:spAutoFit/>
          </a:bodyPr>
          <a:lstStyle/>
          <a:p>
            <a:pPr algn="l">
              <a:lnSpc>
                <a:spcPts val="2331"/>
              </a:lnSpc>
              <a:spcBef>
                <a:spcPct val="0"/>
              </a:spcBef>
            </a:pPr>
            <a:r>
              <a:rPr lang="en-US" sz="1665">
                <a:solidFill>
                  <a:srgbClr val="D9FDFF"/>
                </a:solidFill>
                <a:latin typeface="Anca Coder"/>
                <a:ea typeface="Anca Coder"/>
                <a:cs typeface="Anca Coder"/>
                <a:sym typeface="Anca Coder"/>
              </a:rPr>
              <a:t>KAMPUS LICERIA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DAG5gYE8iZU</dc:identifier>
  <dcterms:modified xsi:type="dcterms:W3CDTF">2011-08-01T06:04:30Z</dcterms:modified>
  <cp:revision>1</cp:revision>
  <dc:title>PPT Affiliate marketing Kel.1</dc:title>
</cp:coreProperties>
</file>