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League Spartan" charset="1" panose="00000800000000000000"/>
      <p:regular r:id="rId21"/>
    </p:embeddedFont>
    <p:embeddedFont>
      <p:font typeface="Arimo Bold" charset="1" panose="020B0704020202020204"/>
      <p:regular r:id="rId22"/>
    </p:embeddedFont>
    <p:embeddedFont>
      <p:font typeface="Arimo" charset="1" panose="020B06040202020202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2548192">
            <a:off x="368978" y="-172546"/>
            <a:ext cx="1319443" cy="2483119"/>
          </a:xfrm>
          <a:custGeom>
            <a:avLst/>
            <a:gdLst/>
            <a:ahLst/>
            <a:cxnLst/>
            <a:rect r="r" b="b" t="t" l="l"/>
            <a:pathLst>
              <a:path h="2483119" w="1319443">
                <a:moveTo>
                  <a:pt x="0" y="0"/>
                </a:moveTo>
                <a:lnTo>
                  <a:pt x="1319444" y="0"/>
                </a:lnTo>
                <a:lnTo>
                  <a:pt x="1319444" y="2483119"/>
                </a:lnTo>
                <a:lnTo>
                  <a:pt x="0" y="24831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true" rot="4623612">
            <a:off x="15546641" y="7018104"/>
            <a:ext cx="2951197" cy="3606751"/>
          </a:xfrm>
          <a:custGeom>
            <a:avLst/>
            <a:gdLst/>
            <a:ahLst/>
            <a:cxnLst/>
            <a:rect r="r" b="b" t="t" l="l"/>
            <a:pathLst>
              <a:path h="3606751" w="2951197">
                <a:moveTo>
                  <a:pt x="2951197" y="3606751"/>
                </a:moveTo>
                <a:lnTo>
                  <a:pt x="0" y="3606751"/>
                </a:lnTo>
                <a:lnTo>
                  <a:pt x="0" y="0"/>
                </a:lnTo>
                <a:lnTo>
                  <a:pt x="2951197" y="0"/>
                </a:lnTo>
                <a:lnTo>
                  <a:pt x="2951197" y="360675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183243" y="654668"/>
            <a:ext cx="15921515" cy="9183530"/>
          </a:xfrm>
          <a:custGeom>
            <a:avLst/>
            <a:gdLst/>
            <a:ahLst/>
            <a:cxnLst/>
            <a:rect r="r" b="b" t="t" l="l"/>
            <a:pathLst>
              <a:path h="9183530" w="15921515">
                <a:moveTo>
                  <a:pt x="0" y="0"/>
                </a:moveTo>
                <a:lnTo>
                  <a:pt x="15921514" y="0"/>
                </a:lnTo>
                <a:lnTo>
                  <a:pt x="15921514" y="9183530"/>
                </a:lnTo>
                <a:lnTo>
                  <a:pt x="0" y="918353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5400000">
            <a:off x="1078623" y="8488653"/>
            <a:ext cx="703795" cy="1995295"/>
          </a:xfrm>
          <a:custGeom>
            <a:avLst/>
            <a:gdLst/>
            <a:ahLst/>
            <a:cxnLst/>
            <a:rect r="r" b="b" t="t" l="l"/>
            <a:pathLst>
              <a:path h="1995295" w="703795">
                <a:moveTo>
                  <a:pt x="0" y="0"/>
                </a:moveTo>
                <a:lnTo>
                  <a:pt x="703795" y="0"/>
                </a:lnTo>
                <a:lnTo>
                  <a:pt x="703795" y="1995294"/>
                </a:lnTo>
                <a:lnTo>
                  <a:pt x="0" y="19952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2526567"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6778822" y="2430274"/>
            <a:ext cx="1146427" cy="1487111"/>
          </a:xfrm>
          <a:custGeom>
            <a:avLst/>
            <a:gdLst/>
            <a:ahLst/>
            <a:cxnLst/>
            <a:rect r="r" b="b" t="t" l="l"/>
            <a:pathLst>
              <a:path h="1487111" w="1146427">
                <a:moveTo>
                  <a:pt x="0" y="0"/>
                </a:moveTo>
                <a:lnTo>
                  <a:pt x="1146427" y="0"/>
                </a:lnTo>
                <a:lnTo>
                  <a:pt x="1146427" y="1487111"/>
                </a:lnTo>
                <a:lnTo>
                  <a:pt x="0" y="148711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4" id="14"/>
          <p:cNvSpPr txBox="true"/>
          <p:nvPr/>
        </p:nvSpPr>
        <p:spPr>
          <a:xfrm rot="0">
            <a:off x="0" y="2815284"/>
            <a:ext cx="18288000" cy="4456456"/>
          </a:xfrm>
          <a:prstGeom prst="rect">
            <a:avLst/>
          </a:prstGeom>
        </p:spPr>
        <p:txBody>
          <a:bodyPr anchor="t" rtlCol="false" tIns="0" lIns="0" bIns="0" rIns="0">
            <a:spAutoFit/>
          </a:bodyPr>
          <a:lstStyle/>
          <a:p>
            <a:pPr algn="ctr">
              <a:lnSpc>
                <a:spcPts val="17917"/>
              </a:lnSpc>
              <a:spcBef>
                <a:spcPct val="0"/>
              </a:spcBef>
            </a:pPr>
            <a:r>
              <a:rPr lang="en-US" sz="12798">
                <a:solidFill>
                  <a:srgbClr val="FFFFFF"/>
                </a:solidFill>
                <a:latin typeface="League Spartan"/>
                <a:ea typeface="League Spartan"/>
                <a:cs typeface="League Spartan"/>
                <a:sym typeface="League Spartan"/>
              </a:rPr>
              <a:t>AFFILIATE MARKETING</a:t>
            </a:r>
          </a:p>
        </p:txBody>
      </p:sp>
      <p:sp>
        <p:nvSpPr>
          <p:cNvPr name="TextBox 15" id="15"/>
          <p:cNvSpPr txBox="true"/>
          <p:nvPr/>
        </p:nvSpPr>
        <p:spPr>
          <a:xfrm rot="0">
            <a:off x="5868656" y="7157440"/>
            <a:ext cx="6034088" cy="800100"/>
          </a:xfrm>
          <a:prstGeom prst="rect">
            <a:avLst/>
          </a:prstGeom>
        </p:spPr>
        <p:txBody>
          <a:bodyPr anchor="t" rtlCol="false" tIns="0" lIns="0" bIns="0" rIns="0">
            <a:spAutoFit/>
          </a:bodyPr>
          <a:lstStyle/>
          <a:p>
            <a:pPr algn="ctr">
              <a:lnSpc>
                <a:spcPts val="6300"/>
              </a:lnSpc>
              <a:spcBef>
                <a:spcPct val="0"/>
              </a:spcBef>
            </a:pPr>
            <a:r>
              <a:rPr lang="en-US" b="true" sz="4500">
                <a:solidFill>
                  <a:srgbClr val="FFFFFF"/>
                </a:solidFill>
                <a:latin typeface="Arimo Bold"/>
                <a:ea typeface="Arimo Bold"/>
                <a:cs typeface="Arimo Bold"/>
                <a:sym typeface="Arimo Bold"/>
              </a:rPr>
              <a:t>Oleh : Selara Waruwu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190388" y="2853506"/>
            <a:ext cx="15772484" cy="6748145"/>
          </a:xfrm>
          <a:prstGeom prst="rect">
            <a:avLst/>
          </a:prstGeom>
        </p:spPr>
        <p:txBody>
          <a:bodyPr anchor="t" rtlCol="false" tIns="0" lIns="0" bIns="0" rIns="0">
            <a:spAutoFit/>
          </a:bodyPr>
          <a:lstStyle/>
          <a:p>
            <a:pPr algn="just">
              <a:lnSpc>
                <a:spcPts val="4480"/>
              </a:lnSpc>
              <a:spcBef>
                <a:spcPct val="0"/>
              </a:spcBef>
            </a:pPr>
            <a:r>
              <a:rPr lang="en-US" sz="3200">
                <a:solidFill>
                  <a:srgbClr val="23354B"/>
                </a:solidFill>
                <a:latin typeface="Arimo"/>
                <a:ea typeface="Arimo"/>
                <a:cs typeface="Arimo"/>
                <a:sym typeface="Arimo"/>
              </a:rPr>
              <a:t>Memahami audiens</a:t>
            </a:r>
            <a:r>
              <a:rPr lang="en-US" sz="3200">
                <a:solidFill>
                  <a:srgbClr val="23354B"/>
                </a:solidFill>
                <a:latin typeface="Arimo"/>
                <a:ea typeface="Arimo"/>
                <a:cs typeface="Arimo"/>
                <a:sym typeface="Arimo"/>
              </a:rPr>
              <a:t> merupakan langkah penting dalam affiliate marketing karena memungkinkan afiliasi menyesuaikan strategi promosi dengan karakteristik dan perilaku konsumen. Dengan mengetahui preferensi, kebutuhan, dan cara audiens bereaksi terhadap konten, afiliasi dapat memilih produk yang relevan serta menyampaikan promosi dengan gaya yang tepat dan personal. Hal ini membantu membangun kepercayaan audiens, yang dapat diperkuat dengan memberikan ulasan jujur dan transparan, menampilkan pengalaman pribadi, menggunakan bukti pendukung seperti foto, video, atau testimoni, serta meny</a:t>
            </a:r>
            <a:r>
              <a:rPr lang="en-US" sz="3200">
                <a:solidFill>
                  <a:srgbClr val="23354B"/>
                </a:solidFill>
                <a:latin typeface="Arimo"/>
                <a:ea typeface="Arimo"/>
                <a:cs typeface="Arimo"/>
                <a:sym typeface="Arimo"/>
              </a:rPr>
              <a:t>ajikan konten edukatif. Konsistensi komunikasi, interaksi aktif, dan penghindaran klaim berlebihan juga menjadi kunci untuk meningkatkan kredibilitas serta kemungkinan audiens melakukan pembelian melalui link afiliasi.</a:t>
            </a:r>
          </a:p>
          <a:p>
            <a:pPr algn="just">
              <a:lnSpc>
                <a:spcPts val="4480"/>
              </a:lnSpc>
              <a:spcBef>
                <a:spcPct val="0"/>
              </a:spcBef>
            </a:pP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930746" y="933450"/>
            <a:ext cx="16291768" cy="781050"/>
          </a:xfrm>
          <a:prstGeom prst="rect">
            <a:avLst/>
          </a:prstGeom>
        </p:spPr>
        <p:txBody>
          <a:bodyPr anchor="t" rtlCol="false" tIns="0" lIns="0" bIns="0" rIns="0">
            <a:spAutoFit/>
          </a:bodyPr>
          <a:lstStyle/>
          <a:p>
            <a:pPr algn="ctr">
              <a:lnSpc>
                <a:spcPts val="6300"/>
              </a:lnSpc>
              <a:spcBef>
                <a:spcPct val="0"/>
              </a:spcBef>
            </a:pPr>
            <a:r>
              <a:rPr lang="en-US" sz="4500">
                <a:solidFill>
                  <a:srgbClr val="FFFFFF"/>
                </a:solidFill>
                <a:latin typeface="League Spartan"/>
                <a:ea typeface="League Spartan"/>
                <a:cs typeface="League Spartan"/>
                <a:sym typeface="League Spartan"/>
              </a:rPr>
              <a:t>MEMAHAMI AUDINES DAN MEMBANGUN KEPERCAYAN</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36282"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807693" y="720022"/>
            <a:ext cx="10672614" cy="755015"/>
          </a:xfrm>
          <a:prstGeom prst="rect">
            <a:avLst/>
          </a:prstGeom>
        </p:spPr>
        <p:txBody>
          <a:bodyPr anchor="t" rtlCol="false" tIns="0" lIns="0" bIns="0" rIns="0">
            <a:spAutoFit/>
          </a:bodyPr>
          <a:lstStyle/>
          <a:p>
            <a:pPr algn="ctr">
              <a:lnSpc>
                <a:spcPts val="6160"/>
              </a:lnSpc>
              <a:spcBef>
                <a:spcPct val="0"/>
              </a:spcBef>
            </a:pPr>
            <a:r>
              <a:rPr lang="en-US" sz="4400">
                <a:solidFill>
                  <a:srgbClr val="23354B"/>
                </a:solidFill>
                <a:latin typeface="League Spartan"/>
                <a:ea typeface="League Spartan"/>
                <a:cs typeface="League Spartan"/>
                <a:sym typeface="League Spartan"/>
              </a:rPr>
              <a:t>TANTANGAN  AFFLIATE MARKETINGI</a:t>
            </a:r>
          </a:p>
        </p:txBody>
      </p:sp>
      <p:sp>
        <p:nvSpPr>
          <p:cNvPr name="Freeform 10" id="10"/>
          <p:cNvSpPr/>
          <p:nvPr/>
        </p:nvSpPr>
        <p:spPr>
          <a:xfrm flipH="true" flipV="true" rot="10415535">
            <a:off x="-1217182" y="6975871"/>
            <a:ext cx="2951197" cy="3606751"/>
          </a:xfrm>
          <a:custGeom>
            <a:avLst/>
            <a:gdLst/>
            <a:ahLst/>
            <a:cxnLst/>
            <a:rect r="r" b="b" t="t" l="l"/>
            <a:pathLst>
              <a:path h="3606751" w="2951197">
                <a:moveTo>
                  <a:pt x="2951197" y="3606752"/>
                </a:moveTo>
                <a:lnTo>
                  <a:pt x="0" y="3606752"/>
                </a:lnTo>
                <a:lnTo>
                  <a:pt x="0" y="0"/>
                </a:lnTo>
                <a:lnTo>
                  <a:pt x="2951197" y="0"/>
                </a:lnTo>
                <a:lnTo>
                  <a:pt x="2951197" y="36067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400000">
            <a:off x="16161927" y="8557580"/>
            <a:ext cx="901902" cy="2556938"/>
          </a:xfrm>
          <a:custGeom>
            <a:avLst/>
            <a:gdLst/>
            <a:ahLst/>
            <a:cxnLst/>
            <a:rect r="r" b="b" t="t" l="l"/>
            <a:pathLst>
              <a:path h="2556938" w="901902">
                <a:moveTo>
                  <a:pt x="0" y="0"/>
                </a:moveTo>
                <a:lnTo>
                  <a:pt x="901902" y="0"/>
                </a:lnTo>
                <a:lnTo>
                  <a:pt x="901902" y="2556938"/>
                </a:lnTo>
                <a:lnTo>
                  <a:pt x="0" y="25569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43001" y="2323397"/>
            <a:ext cx="14985121" cy="7154868"/>
          </a:xfrm>
          <a:custGeom>
            <a:avLst/>
            <a:gdLst/>
            <a:ahLst/>
            <a:cxnLst/>
            <a:rect r="r" b="b" t="t" l="l"/>
            <a:pathLst>
              <a:path h="7154868" w="14985121">
                <a:moveTo>
                  <a:pt x="0" y="0"/>
                </a:moveTo>
                <a:lnTo>
                  <a:pt x="14985121" y="0"/>
                </a:lnTo>
                <a:lnTo>
                  <a:pt x="14985121" y="7154868"/>
                </a:lnTo>
                <a:lnTo>
                  <a:pt x="0" y="71548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1974230" y="2839648"/>
            <a:ext cx="14339539" cy="6294754"/>
          </a:xfrm>
          <a:prstGeom prst="rect">
            <a:avLst/>
          </a:prstGeom>
        </p:spPr>
        <p:txBody>
          <a:bodyPr anchor="t" rtlCol="false" tIns="0" lIns="0" bIns="0" rIns="0">
            <a:spAutoFit/>
          </a:bodyPr>
          <a:lstStyle/>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Pe</a:t>
            </a:r>
            <a:r>
              <a:rPr lang="en-US" sz="3500">
                <a:solidFill>
                  <a:srgbClr val="FFFFFF"/>
                </a:solidFill>
                <a:latin typeface="Arimo"/>
                <a:ea typeface="Arimo"/>
                <a:cs typeface="Arimo"/>
                <a:sym typeface="Arimo"/>
              </a:rPr>
              <a:t>rsaingan ketat karena banyak afiliasi mempromosikan produk serupa.</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Kesulitan mengonversi traffic menjadi penjualan.</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Masalah tracking terutama karena pengguna menggunakan beberapa perangkat atau menghapus cookies.</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Perubahan struktur komisi oleh merchant.</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Ketergantungan pada merchant.</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Biaya promosi meningkat, khususnya untuk iklan berbayar.</a:t>
            </a:r>
          </a:p>
          <a:p>
            <a:pPr algn="just" marL="755657" indent="-377829" lvl="1">
              <a:lnSpc>
                <a:spcPts val="4900"/>
              </a:lnSpc>
              <a:spcBef>
                <a:spcPct val="0"/>
              </a:spcBef>
              <a:buFont typeface="Arial"/>
              <a:buChar char="•"/>
            </a:pPr>
            <a:r>
              <a:rPr lang="en-US" sz="3500">
                <a:solidFill>
                  <a:srgbClr val="FFFFFF"/>
                </a:solidFill>
                <a:latin typeface="Arimo"/>
                <a:ea typeface="Arimo"/>
                <a:cs typeface="Arimo"/>
                <a:sym typeface="Arimo"/>
              </a:rPr>
              <a:t>Membuat konten berkualitas secara konsisten.</a:t>
            </a:r>
          </a:p>
          <a:p>
            <a:pPr algn="just">
              <a:lnSpc>
                <a:spcPts val="5740"/>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257758" y="3343057"/>
            <a:ext cx="15772484" cy="5600700"/>
          </a:xfrm>
          <a:prstGeom prst="rect">
            <a:avLst/>
          </a:prstGeom>
        </p:spPr>
        <p:txBody>
          <a:bodyPr anchor="t" rtlCol="false" tIns="0" lIns="0" bIns="0" rIns="0">
            <a:spAutoFit/>
          </a:bodyPr>
          <a:lstStyle/>
          <a:p>
            <a:pPr algn="just">
              <a:lnSpc>
                <a:spcPts val="6300"/>
              </a:lnSpc>
              <a:spcBef>
                <a:spcPct val="0"/>
              </a:spcBef>
            </a:pPr>
            <a:r>
              <a:rPr lang="en-US" sz="4500">
                <a:solidFill>
                  <a:srgbClr val="23354B"/>
                </a:solidFill>
                <a:latin typeface="Arimo"/>
                <a:ea typeface="Arimo"/>
                <a:cs typeface="Arimo"/>
                <a:sym typeface="Arimo"/>
              </a:rPr>
              <a:t>Afiliasi</a:t>
            </a:r>
            <a:r>
              <a:rPr lang="en-US" sz="4500">
                <a:solidFill>
                  <a:srgbClr val="23354B"/>
                </a:solidFill>
                <a:latin typeface="Arimo"/>
                <a:ea typeface="Arimo"/>
                <a:cs typeface="Arimo"/>
                <a:sym typeface="Arimo"/>
              </a:rPr>
              <a:t> mengatasi keterbatasan kontrol dengan memilih merchant dan produk terpercaya, mempelajari produk secara mendalam, membangun komunikasi dengan merchant, transparan kepada audiens tentang afiliasi dan kelebihan/kekurangan produk, s</a:t>
            </a:r>
            <a:r>
              <a:rPr lang="en-US" sz="4500">
                <a:solidFill>
                  <a:srgbClr val="23354B"/>
                </a:solidFill>
                <a:latin typeface="Arimo"/>
                <a:ea typeface="Arimo"/>
                <a:cs typeface="Arimo"/>
                <a:sym typeface="Arimo"/>
              </a:rPr>
              <a:t>erta mendiversifikasi produk dan program afiliasi untuk mengurangi risiko ketergantungan pada satu produk.</a:t>
            </a: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048767" y="923925"/>
            <a:ext cx="16055727" cy="863600"/>
          </a:xfrm>
          <a:prstGeom prst="rect">
            <a:avLst/>
          </a:prstGeom>
        </p:spPr>
        <p:txBody>
          <a:bodyPr anchor="t" rtlCol="false" tIns="0" lIns="0" bIns="0" rIns="0">
            <a:spAutoFit/>
          </a:bodyPr>
          <a:lstStyle/>
          <a:p>
            <a:pPr algn="ctr">
              <a:lnSpc>
                <a:spcPts val="7000"/>
              </a:lnSpc>
              <a:spcBef>
                <a:spcPct val="0"/>
              </a:spcBef>
            </a:pPr>
            <a:r>
              <a:rPr lang="en-US" sz="5000">
                <a:solidFill>
                  <a:srgbClr val="FFFFFF"/>
                </a:solidFill>
                <a:latin typeface="League Spartan"/>
                <a:ea typeface="League Spartan"/>
                <a:cs typeface="League Spartan"/>
                <a:sym typeface="League Spartan"/>
              </a:rPr>
              <a:t>MENGATASI KETERBATASAN KONTROL PRODUK</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36282"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949080" y="720022"/>
            <a:ext cx="10389840" cy="755015"/>
          </a:xfrm>
          <a:prstGeom prst="rect">
            <a:avLst/>
          </a:prstGeom>
        </p:spPr>
        <p:txBody>
          <a:bodyPr anchor="t" rtlCol="false" tIns="0" lIns="0" bIns="0" rIns="0">
            <a:spAutoFit/>
          </a:bodyPr>
          <a:lstStyle/>
          <a:p>
            <a:pPr algn="ctr">
              <a:lnSpc>
                <a:spcPts val="6160"/>
              </a:lnSpc>
              <a:spcBef>
                <a:spcPct val="0"/>
              </a:spcBef>
            </a:pPr>
            <a:r>
              <a:rPr lang="en-US" sz="4400">
                <a:solidFill>
                  <a:srgbClr val="23354B"/>
                </a:solidFill>
                <a:latin typeface="League Spartan"/>
                <a:ea typeface="League Spartan"/>
                <a:cs typeface="League Spartan"/>
                <a:sym typeface="League Spartan"/>
              </a:rPr>
              <a:t>ALAT BANTU AFFILIATE MARKETING</a:t>
            </a:r>
          </a:p>
        </p:txBody>
      </p:sp>
      <p:sp>
        <p:nvSpPr>
          <p:cNvPr name="Freeform 10" id="10"/>
          <p:cNvSpPr/>
          <p:nvPr/>
        </p:nvSpPr>
        <p:spPr>
          <a:xfrm flipH="true" flipV="true" rot="10415535">
            <a:off x="-1217182" y="6975871"/>
            <a:ext cx="2951197" cy="3606751"/>
          </a:xfrm>
          <a:custGeom>
            <a:avLst/>
            <a:gdLst/>
            <a:ahLst/>
            <a:cxnLst/>
            <a:rect r="r" b="b" t="t" l="l"/>
            <a:pathLst>
              <a:path h="3606751" w="2951197">
                <a:moveTo>
                  <a:pt x="2951197" y="3606752"/>
                </a:moveTo>
                <a:lnTo>
                  <a:pt x="0" y="3606752"/>
                </a:lnTo>
                <a:lnTo>
                  <a:pt x="0" y="0"/>
                </a:lnTo>
                <a:lnTo>
                  <a:pt x="2951197" y="0"/>
                </a:lnTo>
                <a:lnTo>
                  <a:pt x="2951197" y="36067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400000">
            <a:off x="16161927" y="8557580"/>
            <a:ext cx="901902" cy="2556938"/>
          </a:xfrm>
          <a:custGeom>
            <a:avLst/>
            <a:gdLst/>
            <a:ahLst/>
            <a:cxnLst/>
            <a:rect r="r" b="b" t="t" l="l"/>
            <a:pathLst>
              <a:path h="2556938" w="901902">
                <a:moveTo>
                  <a:pt x="0" y="0"/>
                </a:moveTo>
                <a:lnTo>
                  <a:pt x="901902" y="0"/>
                </a:lnTo>
                <a:lnTo>
                  <a:pt x="901902" y="2556938"/>
                </a:lnTo>
                <a:lnTo>
                  <a:pt x="0" y="25569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43001" y="2323397"/>
            <a:ext cx="14985121" cy="7154868"/>
          </a:xfrm>
          <a:custGeom>
            <a:avLst/>
            <a:gdLst/>
            <a:ahLst/>
            <a:cxnLst/>
            <a:rect r="r" b="b" t="t" l="l"/>
            <a:pathLst>
              <a:path h="7154868" w="14985121">
                <a:moveTo>
                  <a:pt x="0" y="0"/>
                </a:moveTo>
                <a:lnTo>
                  <a:pt x="14985121" y="0"/>
                </a:lnTo>
                <a:lnTo>
                  <a:pt x="14985121" y="7154868"/>
                </a:lnTo>
                <a:lnTo>
                  <a:pt x="0" y="71548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3535655" y="3130661"/>
            <a:ext cx="14339539" cy="6115050"/>
          </a:xfrm>
          <a:prstGeom prst="rect">
            <a:avLst/>
          </a:prstGeom>
        </p:spPr>
        <p:txBody>
          <a:bodyPr anchor="t" rtlCol="false" tIns="0" lIns="0" bIns="0" rIns="0">
            <a:spAutoFit/>
          </a:bodyPr>
          <a:lstStyle/>
          <a:p>
            <a:pPr algn="just">
              <a:lnSpc>
                <a:spcPts val="6020"/>
              </a:lnSpc>
              <a:spcBef>
                <a:spcPct val="0"/>
              </a:spcBef>
            </a:pPr>
            <a:r>
              <a:rPr lang="en-US" sz="4300">
                <a:solidFill>
                  <a:srgbClr val="FFFFFF"/>
                </a:solidFill>
                <a:latin typeface="Arimo"/>
                <a:ea typeface="Arimo"/>
                <a:cs typeface="Arimo"/>
                <a:sym typeface="Arimo"/>
              </a:rPr>
              <a:t>Bebe</a:t>
            </a:r>
            <a:r>
              <a:rPr lang="en-US" sz="4300">
                <a:solidFill>
                  <a:srgbClr val="FFFFFF"/>
                </a:solidFill>
                <a:latin typeface="Arimo"/>
                <a:ea typeface="Arimo"/>
                <a:cs typeface="Arimo"/>
                <a:sym typeface="Arimo"/>
              </a:rPr>
              <a:t>rapa alat bantu yang umum digunakan:</a:t>
            </a:r>
          </a:p>
          <a:p>
            <a:pPr algn="just" marL="928373" indent="-464186" lvl="1">
              <a:lnSpc>
                <a:spcPts val="6020"/>
              </a:lnSpc>
              <a:spcBef>
                <a:spcPct val="0"/>
              </a:spcBef>
              <a:buFont typeface="Arial"/>
              <a:buChar char="•"/>
            </a:pPr>
            <a:r>
              <a:rPr lang="en-US" sz="4300">
                <a:solidFill>
                  <a:srgbClr val="FFFFFF"/>
                </a:solidFill>
                <a:latin typeface="Arimo"/>
                <a:ea typeface="Arimo"/>
                <a:cs typeface="Arimo"/>
                <a:sym typeface="Arimo"/>
              </a:rPr>
              <a:t>OptinMonster, Constant Contact</a:t>
            </a:r>
          </a:p>
          <a:p>
            <a:pPr algn="just" marL="928373" indent="-464186" lvl="1">
              <a:lnSpc>
                <a:spcPts val="6020"/>
              </a:lnSpc>
              <a:spcBef>
                <a:spcPct val="0"/>
              </a:spcBef>
              <a:buFont typeface="Arial"/>
              <a:buChar char="•"/>
            </a:pPr>
            <a:r>
              <a:rPr lang="en-US" sz="4300">
                <a:solidFill>
                  <a:srgbClr val="FFFFFF"/>
                </a:solidFill>
                <a:latin typeface="Arimo"/>
                <a:ea typeface="Arimo"/>
                <a:cs typeface="Arimo"/>
                <a:sym typeface="Arimo"/>
              </a:rPr>
              <a:t>Google Analytics, SEMRush, AIOSEO</a:t>
            </a:r>
          </a:p>
          <a:p>
            <a:pPr algn="just" marL="928373" indent="-464186" lvl="1">
              <a:lnSpc>
                <a:spcPts val="6020"/>
              </a:lnSpc>
              <a:spcBef>
                <a:spcPct val="0"/>
              </a:spcBef>
              <a:buFont typeface="Arial"/>
              <a:buChar char="•"/>
            </a:pPr>
            <a:r>
              <a:rPr lang="en-US" sz="4300">
                <a:solidFill>
                  <a:srgbClr val="FFFFFF"/>
                </a:solidFill>
                <a:latin typeface="Arimo"/>
                <a:ea typeface="Arimo"/>
                <a:cs typeface="Arimo"/>
                <a:sym typeface="Arimo"/>
              </a:rPr>
              <a:t>ThirstyAffiliates, Pretty Links, AffJet</a:t>
            </a:r>
          </a:p>
          <a:p>
            <a:pPr algn="just" marL="928373" indent="-464186" lvl="1">
              <a:lnSpc>
                <a:spcPts val="6020"/>
              </a:lnSpc>
              <a:spcBef>
                <a:spcPct val="0"/>
              </a:spcBef>
              <a:buFont typeface="Arial"/>
              <a:buChar char="•"/>
            </a:pPr>
            <a:r>
              <a:rPr lang="en-US" sz="4300">
                <a:solidFill>
                  <a:srgbClr val="FFFFFF"/>
                </a:solidFill>
                <a:latin typeface="Arimo"/>
                <a:ea typeface="Arimo"/>
                <a:cs typeface="Arimo"/>
                <a:sym typeface="Arimo"/>
              </a:rPr>
              <a:t>Vol</a:t>
            </a:r>
            <a:r>
              <a:rPr lang="en-US" sz="4300">
                <a:solidFill>
                  <a:srgbClr val="FFFFFF"/>
                </a:solidFill>
                <a:latin typeface="Arimo"/>
                <a:ea typeface="Arimo"/>
                <a:cs typeface="Arimo"/>
                <a:sym typeface="Arimo"/>
              </a:rPr>
              <a:t>uum, AdEspresso, SeedProd</a:t>
            </a:r>
          </a:p>
          <a:p>
            <a:pPr algn="just" marL="928373" indent="-464186" lvl="1">
              <a:lnSpc>
                <a:spcPts val="6020"/>
              </a:lnSpc>
              <a:spcBef>
                <a:spcPct val="0"/>
              </a:spcBef>
              <a:buFont typeface="Arial"/>
              <a:buChar char="•"/>
            </a:pPr>
            <a:r>
              <a:rPr lang="en-US" sz="4300">
                <a:solidFill>
                  <a:srgbClr val="FFFFFF"/>
                </a:solidFill>
                <a:latin typeface="Arimo"/>
                <a:ea typeface="Arimo"/>
                <a:cs typeface="Arimo"/>
                <a:sym typeface="Arimo"/>
              </a:rPr>
              <a:t>Buffer, CoSchedule, Grammarly</a:t>
            </a:r>
          </a:p>
          <a:p>
            <a:pPr algn="just">
              <a:lnSpc>
                <a:spcPts val="5740"/>
              </a:lnSpc>
              <a:spcBef>
                <a:spcPct val="0"/>
              </a:spcBef>
            </a:pPr>
          </a:p>
          <a:p>
            <a:pPr algn="just">
              <a:lnSpc>
                <a:spcPts val="658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190388" y="3064609"/>
            <a:ext cx="15772484" cy="6186170"/>
          </a:xfrm>
          <a:prstGeom prst="rect">
            <a:avLst/>
          </a:prstGeom>
        </p:spPr>
        <p:txBody>
          <a:bodyPr anchor="t" rtlCol="false" tIns="0" lIns="0" bIns="0" rIns="0">
            <a:spAutoFit/>
          </a:bodyPr>
          <a:lstStyle/>
          <a:p>
            <a:pPr algn="just">
              <a:lnSpc>
                <a:spcPts val="4480"/>
              </a:lnSpc>
              <a:spcBef>
                <a:spcPct val="0"/>
              </a:spcBef>
            </a:pPr>
            <a:r>
              <a:rPr lang="en-US" sz="3200">
                <a:solidFill>
                  <a:srgbClr val="23354B"/>
                </a:solidFill>
                <a:latin typeface="Arimo"/>
                <a:ea typeface="Arimo"/>
                <a:cs typeface="Arimo"/>
                <a:sym typeface="Arimo"/>
              </a:rPr>
              <a:t>Affiliate marketing adalah strategi pemasaran di mana afiliasi mempromosik</a:t>
            </a:r>
            <a:r>
              <a:rPr lang="en-US" sz="3200">
                <a:solidFill>
                  <a:srgbClr val="23354B"/>
                </a:solidFill>
                <a:latin typeface="Arimo"/>
                <a:ea typeface="Arimo"/>
                <a:cs typeface="Arimo"/>
                <a:sym typeface="Arimo"/>
              </a:rPr>
              <a:t>an produk atau layanan dan mendapatkan komisi dari setiap aksi atau penjualan yang berhasil. Keberhasilan afiliasi ditentukan oleh pemilihan produk yang tepat, pemahaman audiens, serta kemampuan membangun kepercayaan melalui konten yang jujur dan relevan. Model pembayaran yang umum meliputi Pay Per Sale, Pay Per Click, dan Pay Per Lead, masing-masing memiliki keunggulan tergantung tujuan kampanye. Penggunaan alat bantu seperti Google Analytics, SEO, email marketing, dan platform afiliasi mempermudah pelacakan performa, optimasi strategi, serta pengelolaan kampanye. Tantangan utama afiliasi meliputi p</a:t>
            </a:r>
            <a:r>
              <a:rPr lang="en-US" sz="3200">
                <a:solidFill>
                  <a:srgbClr val="23354B"/>
                </a:solidFill>
                <a:latin typeface="Arimo"/>
                <a:ea typeface="Arimo"/>
                <a:cs typeface="Arimo"/>
                <a:sym typeface="Arimo"/>
              </a:rPr>
              <a:t>ersaingan ketat, kesulitan konversi, dan keterbatasan kontrol atas produk. Dengan strategi yang tepat, affiliate marketing dapat menjadi sumber pendapatan yang efektif dan berkelanjutan.</a:t>
            </a: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5628870" y="768708"/>
            <a:ext cx="8669729" cy="1160764"/>
          </a:xfrm>
          <a:prstGeom prst="rect">
            <a:avLst/>
          </a:prstGeom>
        </p:spPr>
        <p:txBody>
          <a:bodyPr anchor="t" rtlCol="false" tIns="0" lIns="0" bIns="0" rIns="0">
            <a:spAutoFit/>
          </a:bodyPr>
          <a:lstStyle/>
          <a:p>
            <a:pPr algn="ctr">
              <a:lnSpc>
                <a:spcPts val="9520"/>
              </a:lnSpc>
              <a:spcBef>
                <a:spcPct val="0"/>
              </a:spcBef>
            </a:pPr>
            <a:r>
              <a:rPr lang="en-US" sz="6800">
                <a:solidFill>
                  <a:srgbClr val="FFFFFF"/>
                </a:solidFill>
                <a:latin typeface="League Spartan"/>
                <a:ea typeface="League Spartan"/>
                <a:cs typeface="League Spartan"/>
                <a:sym typeface="League Spartan"/>
              </a:rPr>
              <a:t>KESIMPULAN</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sp>
        <p:nvSpPr>
          <p:cNvPr name="Freeform 2" id="2"/>
          <p:cNvSpPr/>
          <p:nvPr/>
        </p:nvSpPr>
        <p:spPr>
          <a:xfrm flipH="false" flipV="false" rot="0">
            <a:off x="15537499" y="408799"/>
            <a:ext cx="1487448" cy="1929472"/>
          </a:xfrm>
          <a:custGeom>
            <a:avLst/>
            <a:gdLst/>
            <a:ahLst/>
            <a:cxnLst/>
            <a:rect r="r" b="b" t="t" l="l"/>
            <a:pathLst>
              <a:path h="1929472" w="1487448">
                <a:moveTo>
                  <a:pt x="0" y="0"/>
                </a:moveTo>
                <a:lnTo>
                  <a:pt x="1487447" y="0"/>
                </a:lnTo>
                <a:lnTo>
                  <a:pt x="1487447"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87293" y="7753458"/>
            <a:ext cx="1487448" cy="1929472"/>
          </a:xfrm>
          <a:custGeom>
            <a:avLst/>
            <a:gdLst/>
            <a:ahLst/>
            <a:cxnLst/>
            <a:rect r="r" b="b" t="t" l="l"/>
            <a:pathLst>
              <a:path h="1929472" w="1487448">
                <a:moveTo>
                  <a:pt x="0" y="0"/>
                </a:moveTo>
                <a:lnTo>
                  <a:pt x="1487448" y="0"/>
                </a:lnTo>
                <a:lnTo>
                  <a:pt x="1487448" y="1929473"/>
                </a:lnTo>
                <a:lnTo>
                  <a:pt x="0" y="19294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1892260" y="845119"/>
            <a:ext cx="764962" cy="2168706"/>
          </a:xfrm>
          <a:custGeom>
            <a:avLst/>
            <a:gdLst/>
            <a:ahLst/>
            <a:cxnLst/>
            <a:rect r="r" b="b" t="t" l="l"/>
            <a:pathLst>
              <a:path h="2168706" w="764962">
                <a:moveTo>
                  <a:pt x="0" y="0"/>
                </a:moveTo>
                <a:lnTo>
                  <a:pt x="764962" y="0"/>
                </a:lnTo>
                <a:lnTo>
                  <a:pt x="764962" y="2168707"/>
                </a:lnTo>
                <a:lnTo>
                  <a:pt x="0" y="21687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5155018" y="7251361"/>
            <a:ext cx="764962" cy="2168706"/>
          </a:xfrm>
          <a:custGeom>
            <a:avLst/>
            <a:gdLst/>
            <a:ahLst/>
            <a:cxnLst/>
            <a:rect r="r" b="b" t="t" l="l"/>
            <a:pathLst>
              <a:path h="2168706" w="764962">
                <a:moveTo>
                  <a:pt x="764961" y="2168706"/>
                </a:moveTo>
                <a:lnTo>
                  <a:pt x="0" y="2168706"/>
                </a:lnTo>
                <a:lnTo>
                  <a:pt x="0" y="0"/>
                </a:lnTo>
                <a:lnTo>
                  <a:pt x="764961" y="0"/>
                </a:lnTo>
                <a:lnTo>
                  <a:pt x="764961"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68611" y="3767021"/>
            <a:ext cx="13950777" cy="2476733"/>
          </a:xfrm>
          <a:prstGeom prst="rect">
            <a:avLst/>
          </a:prstGeom>
        </p:spPr>
        <p:txBody>
          <a:bodyPr anchor="t" rtlCol="false" tIns="0" lIns="0" bIns="0" rIns="0">
            <a:spAutoFit/>
          </a:bodyPr>
          <a:lstStyle/>
          <a:p>
            <a:pPr algn="ctr">
              <a:lnSpc>
                <a:spcPts val="20299"/>
              </a:lnSpc>
              <a:spcBef>
                <a:spcPct val="0"/>
              </a:spcBef>
            </a:pPr>
            <a:r>
              <a:rPr lang="en-US" sz="14499">
                <a:solidFill>
                  <a:srgbClr val="FFFFFF"/>
                </a:solidFill>
                <a:latin typeface="League Spartan"/>
                <a:ea typeface="League Spartan"/>
                <a:cs typeface="League Spartan"/>
                <a:sym typeface="League Spartan"/>
              </a:rPr>
              <a:t>Terima 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830245"/>
            <a:ext cx="16230600" cy="6428055"/>
            <a:chOff x="0" y="0"/>
            <a:chExt cx="4274726" cy="1692986"/>
          </a:xfrm>
        </p:grpSpPr>
        <p:sp>
          <p:nvSpPr>
            <p:cNvPr name="Freeform 3" id="3"/>
            <p:cNvSpPr/>
            <p:nvPr/>
          </p:nvSpPr>
          <p:spPr>
            <a:xfrm flipH="false" flipV="false" rot="0">
              <a:off x="0" y="0"/>
              <a:ext cx="4274726" cy="1692986"/>
            </a:xfrm>
            <a:custGeom>
              <a:avLst/>
              <a:gdLst/>
              <a:ahLst/>
              <a:cxnLst/>
              <a:rect r="r" b="b" t="t" l="l"/>
              <a:pathLst>
                <a:path h="1692986" w="4274726">
                  <a:moveTo>
                    <a:pt x="0" y="0"/>
                  </a:moveTo>
                  <a:lnTo>
                    <a:pt x="4274726" y="0"/>
                  </a:lnTo>
                  <a:lnTo>
                    <a:pt x="4274726" y="1692986"/>
                  </a:lnTo>
                  <a:lnTo>
                    <a:pt x="0" y="1692986"/>
                  </a:lnTo>
                  <a:close/>
                </a:path>
              </a:pathLst>
            </a:custGeom>
            <a:solidFill>
              <a:srgbClr val="FFFFFF"/>
            </a:solidFill>
          </p:spPr>
        </p:sp>
        <p:sp>
          <p:nvSpPr>
            <p:cNvPr name="TextBox 4" id="4"/>
            <p:cNvSpPr txBox="true"/>
            <p:nvPr/>
          </p:nvSpPr>
          <p:spPr>
            <a:xfrm>
              <a:off x="0" y="-47625"/>
              <a:ext cx="4274726" cy="1740611"/>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257758" y="3186773"/>
            <a:ext cx="15772484" cy="5600700"/>
          </a:xfrm>
          <a:prstGeom prst="rect">
            <a:avLst/>
          </a:prstGeom>
        </p:spPr>
        <p:txBody>
          <a:bodyPr anchor="t" rtlCol="false" tIns="0" lIns="0" bIns="0" rIns="0">
            <a:spAutoFit/>
          </a:bodyPr>
          <a:lstStyle/>
          <a:p>
            <a:pPr algn="just">
              <a:lnSpc>
                <a:spcPts val="6300"/>
              </a:lnSpc>
              <a:spcBef>
                <a:spcPct val="0"/>
              </a:spcBef>
            </a:pPr>
            <a:r>
              <a:rPr lang="en-US" sz="4500">
                <a:solidFill>
                  <a:srgbClr val="23354B"/>
                </a:solidFill>
                <a:latin typeface="Arimo"/>
                <a:ea typeface="Arimo"/>
                <a:cs typeface="Arimo"/>
                <a:sym typeface="Arimo"/>
              </a:rPr>
              <a:t>Aff</a:t>
            </a:r>
            <a:r>
              <a:rPr lang="en-US" sz="4500">
                <a:solidFill>
                  <a:srgbClr val="23354B"/>
                </a:solidFill>
                <a:latin typeface="Arimo"/>
                <a:ea typeface="Arimo"/>
                <a:cs typeface="Arimo"/>
                <a:sym typeface="Arimo"/>
              </a:rPr>
              <a:t>iliate marketing adalah strategi pemasaran di mana afiliasi mempromosikan produk melalui link khusus dan mendapatkan komisi ketika terjadi pembelian atau tindakan tertentu. Model ini banyak digunakan karena mudah dijalankan, menguntungkan kedua pihak, serta didukung oleh perkembangan teknologi digital dan media sosial.</a:t>
            </a:r>
          </a:p>
          <a:p>
            <a:pPr algn="just">
              <a:lnSpc>
                <a:spcPts val="6300"/>
              </a:lnSpc>
              <a:spcBef>
                <a:spcPct val="0"/>
              </a:spcBef>
            </a:pP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3984625" y="838200"/>
            <a:ext cx="10184011" cy="1708151"/>
          </a:xfrm>
          <a:prstGeom prst="rect">
            <a:avLst/>
          </a:prstGeom>
        </p:spPr>
        <p:txBody>
          <a:bodyPr anchor="t" rtlCol="false" tIns="0" lIns="0" bIns="0" rIns="0">
            <a:spAutoFit/>
          </a:bodyPr>
          <a:lstStyle/>
          <a:p>
            <a:pPr algn="ctr">
              <a:lnSpc>
                <a:spcPts val="13999"/>
              </a:lnSpc>
              <a:spcBef>
                <a:spcPct val="0"/>
              </a:spcBef>
            </a:pPr>
            <a:r>
              <a:rPr lang="en-US" sz="9999">
                <a:solidFill>
                  <a:srgbClr val="FFFFFF"/>
                </a:solidFill>
                <a:latin typeface="League Spartan"/>
                <a:ea typeface="League Spartan"/>
                <a:cs typeface="League Spartan"/>
                <a:sym typeface="League Spartan"/>
              </a:rPr>
              <a:t>PENDAHULUAN</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665253"/>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true" rot="10415535">
            <a:off x="-1217182" y="6975871"/>
            <a:ext cx="2951197" cy="3606751"/>
          </a:xfrm>
          <a:custGeom>
            <a:avLst/>
            <a:gdLst/>
            <a:ahLst/>
            <a:cxnLst/>
            <a:rect r="r" b="b" t="t" l="l"/>
            <a:pathLst>
              <a:path h="3606751" w="2951197">
                <a:moveTo>
                  <a:pt x="2951197" y="3606752"/>
                </a:moveTo>
                <a:lnTo>
                  <a:pt x="0" y="3606752"/>
                </a:lnTo>
                <a:lnTo>
                  <a:pt x="0" y="0"/>
                </a:lnTo>
                <a:lnTo>
                  <a:pt x="2951197" y="0"/>
                </a:lnTo>
                <a:lnTo>
                  <a:pt x="2951197" y="36067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3436282"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2085269" y="2210444"/>
            <a:ext cx="6202731" cy="6202731"/>
          </a:xfrm>
          <a:custGeom>
            <a:avLst/>
            <a:gdLst/>
            <a:ahLst/>
            <a:cxnLst/>
            <a:rect r="r" b="b" t="t" l="l"/>
            <a:pathLst>
              <a:path h="6202731" w="6202731">
                <a:moveTo>
                  <a:pt x="0" y="0"/>
                </a:moveTo>
                <a:lnTo>
                  <a:pt x="6202731" y="0"/>
                </a:lnTo>
                <a:lnTo>
                  <a:pt x="6202731" y="6202731"/>
                </a:lnTo>
                <a:lnTo>
                  <a:pt x="0" y="6202731"/>
                </a:lnTo>
                <a:lnTo>
                  <a:pt x="0" y="0"/>
                </a:lnTo>
                <a:close/>
              </a:path>
            </a:pathLst>
          </a:custGeom>
          <a:blipFill>
            <a:blip r:embed="rId8"/>
            <a:stretch>
              <a:fillRect l="0" t="0" r="0" b="0"/>
            </a:stretch>
          </a:blipFill>
        </p:spPr>
      </p:sp>
      <p:sp>
        <p:nvSpPr>
          <p:cNvPr name="Freeform 11" id="11"/>
          <p:cNvSpPr/>
          <p:nvPr/>
        </p:nvSpPr>
        <p:spPr>
          <a:xfrm flipH="false" flipV="false" rot="0">
            <a:off x="0" y="2363019"/>
            <a:ext cx="11646852" cy="5560962"/>
          </a:xfrm>
          <a:custGeom>
            <a:avLst/>
            <a:gdLst/>
            <a:ahLst/>
            <a:cxnLst/>
            <a:rect r="r" b="b" t="t" l="l"/>
            <a:pathLst>
              <a:path h="5560962" w="11646852">
                <a:moveTo>
                  <a:pt x="0" y="0"/>
                </a:moveTo>
                <a:lnTo>
                  <a:pt x="11646852" y="0"/>
                </a:lnTo>
                <a:lnTo>
                  <a:pt x="11646852" y="5560962"/>
                </a:lnTo>
                <a:lnTo>
                  <a:pt x="0" y="556096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408559" y="3318184"/>
            <a:ext cx="10829733" cy="3450384"/>
          </a:xfrm>
          <a:prstGeom prst="rect">
            <a:avLst/>
          </a:prstGeom>
        </p:spPr>
        <p:txBody>
          <a:bodyPr anchor="t" rtlCol="false" tIns="0" lIns="0" bIns="0" rIns="0">
            <a:spAutoFit/>
          </a:bodyPr>
          <a:lstStyle/>
          <a:p>
            <a:pPr algn="l">
              <a:lnSpc>
                <a:spcPts val="4580"/>
              </a:lnSpc>
              <a:spcBef>
                <a:spcPct val="0"/>
              </a:spcBef>
            </a:pPr>
            <a:r>
              <a:rPr lang="en-US" sz="3272">
                <a:solidFill>
                  <a:srgbClr val="FFFFFF"/>
                </a:solidFill>
                <a:latin typeface="Arimo"/>
                <a:ea typeface="Arimo"/>
                <a:cs typeface="Arimo"/>
                <a:sym typeface="Arimo"/>
              </a:rPr>
              <a:t>Gambar tersebut menunjukkan alur dasar affiliate marketing, di mana afiliasi membagikan link, pelanggan mengklik dan melakukan pembelian, lalu sistem melacak transaksi. Jika tercatat sebagai konversi yang valid, afiliasi menerima komisi. Ini menggambarkan siklus lengkap dari promosi link hingga komisi diterima.</a:t>
            </a:r>
          </a:p>
        </p:txBody>
      </p:sp>
      <p:sp>
        <p:nvSpPr>
          <p:cNvPr name="TextBox 13" id="13"/>
          <p:cNvSpPr txBox="true"/>
          <p:nvPr/>
        </p:nvSpPr>
        <p:spPr>
          <a:xfrm rot="0">
            <a:off x="977801" y="365125"/>
            <a:ext cx="16281499" cy="1193800"/>
          </a:xfrm>
          <a:prstGeom prst="rect">
            <a:avLst/>
          </a:prstGeom>
        </p:spPr>
        <p:txBody>
          <a:bodyPr anchor="t" rtlCol="false" tIns="0" lIns="0" bIns="0" rIns="0">
            <a:spAutoFit/>
          </a:bodyPr>
          <a:lstStyle/>
          <a:p>
            <a:pPr algn="ctr">
              <a:lnSpc>
                <a:spcPts val="9799"/>
              </a:lnSpc>
              <a:spcBef>
                <a:spcPct val="0"/>
              </a:spcBef>
            </a:pPr>
            <a:r>
              <a:rPr lang="en-US" sz="6999">
                <a:solidFill>
                  <a:srgbClr val="23354B"/>
                </a:solidFill>
                <a:latin typeface="League Spartan"/>
                <a:ea typeface="League Spartan"/>
                <a:cs typeface="League Spartan"/>
                <a:sym typeface="League Spartan"/>
              </a:rPr>
              <a:t>CARA KERJA AFFLIATE MARKETING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sp>
        <p:nvSpPr>
          <p:cNvPr name="Freeform 2" id="2"/>
          <p:cNvSpPr/>
          <p:nvPr/>
        </p:nvSpPr>
        <p:spPr>
          <a:xfrm flipH="false" flipV="false" rot="0">
            <a:off x="-437245" y="-273117"/>
            <a:ext cx="19027750" cy="10703110"/>
          </a:xfrm>
          <a:custGeom>
            <a:avLst/>
            <a:gdLst/>
            <a:ahLst/>
            <a:cxnLst/>
            <a:rect r="r" b="b" t="t" l="l"/>
            <a:pathLst>
              <a:path h="10703110" w="19027750">
                <a:moveTo>
                  <a:pt x="0" y="0"/>
                </a:moveTo>
                <a:lnTo>
                  <a:pt x="19027750" y="0"/>
                </a:lnTo>
                <a:lnTo>
                  <a:pt x="19027750" y="10703109"/>
                </a:lnTo>
                <a:lnTo>
                  <a:pt x="0" y="10703109"/>
                </a:lnTo>
                <a:lnTo>
                  <a:pt x="0" y="0"/>
                </a:lnTo>
                <a:close/>
              </a:path>
            </a:pathLst>
          </a:custGeom>
          <a:blipFill>
            <a:blip r:embed="rId2">
              <a:alphaModFix amt="6000"/>
              <a:extLst>
                <a:ext uri="{96DAC541-7B7A-43D3-8B79-37D633B846F1}">
                  <asvg:svgBlip xmlns:asvg="http://schemas.microsoft.com/office/drawing/2016/SVG/main" r:embed="rId3"/>
                </a:ext>
              </a:extLst>
            </a:blip>
            <a:stretch>
              <a:fillRect l="0" t="-69598" r="0" b="-1068"/>
            </a:stretch>
          </a:blipFill>
        </p:spPr>
      </p:sp>
      <p:grpSp>
        <p:nvGrpSpPr>
          <p:cNvPr name="Group 3" id="3"/>
          <p:cNvGrpSpPr/>
          <p:nvPr/>
        </p:nvGrpSpPr>
        <p:grpSpPr>
          <a:xfrm rot="0">
            <a:off x="961330" y="2213171"/>
            <a:ext cx="16230600" cy="7218810"/>
            <a:chOff x="0" y="0"/>
            <a:chExt cx="4274726" cy="1901250"/>
          </a:xfrm>
        </p:grpSpPr>
        <p:sp>
          <p:nvSpPr>
            <p:cNvPr name="Freeform 4" id="4"/>
            <p:cNvSpPr/>
            <p:nvPr/>
          </p:nvSpPr>
          <p:spPr>
            <a:xfrm flipH="false" flipV="false" rot="0">
              <a:off x="0" y="0"/>
              <a:ext cx="4274726" cy="1901250"/>
            </a:xfrm>
            <a:custGeom>
              <a:avLst/>
              <a:gdLst/>
              <a:ahLst/>
              <a:cxnLst/>
              <a:rect r="r" b="b" t="t" l="l"/>
              <a:pathLst>
                <a:path h="1901250" w="4274726">
                  <a:moveTo>
                    <a:pt x="47700" y="0"/>
                  </a:moveTo>
                  <a:lnTo>
                    <a:pt x="4227026" y="0"/>
                  </a:lnTo>
                  <a:cubicBezTo>
                    <a:pt x="4239677" y="0"/>
                    <a:pt x="4251809" y="5025"/>
                    <a:pt x="4260755" y="13971"/>
                  </a:cubicBezTo>
                  <a:cubicBezTo>
                    <a:pt x="4269700" y="22916"/>
                    <a:pt x="4274726" y="35049"/>
                    <a:pt x="4274726" y="47700"/>
                  </a:cubicBezTo>
                  <a:lnTo>
                    <a:pt x="4274726" y="1853551"/>
                  </a:lnTo>
                  <a:cubicBezTo>
                    <a:pt x="4274726" y="1866201"/>
                    <a:pt x="4269700" y="1878334"/>
                    <a:pt x="4260755" y="1887279"/>
                  </a:cubicBezTo>
                  <a:cubicBezTo>
                    <a:pt x="4251809" y="1896225"/>
                    <a:pt x="4239677" y="1901250"/>
                    <a:pt x="4227026" y="1901250"/>
                  </a:cubicBezTo>
                  <a:lnTo>
                    <a:pt x="47700" y="1901250"/>
                  </a:lnTo>
                  <a:cubicBezTo>
                    <a:pt x="35049" y="1901250"/>
                    <a:pt x="22916" y="1896225"/>
                    <a:pt x="13971" y="1887279"/>
                  </a:cubicBezTo>
                  <a:cubicBezTo>
                    <a:pt x="5025" y="1878334"/>
                    <a:pt x="0" y="1866201"/>
                    <a:pt x="0" y="1853551"/>
                  </a:cubicBezTo>
                  <a:lnTo>
                    <a:pt x="0" y="47700"/>
                  </a:lnTo>
                  <a:cubicBezTo>
                    <a:pt x="0" y="35049"/>
                    <a:pt x="5025" y="22916"/>
                    <a:pt x="13971" y="13971"/>
                  </a:cubicBezTo>
                  <a:cubicBezTo>
                    <a:pt x="22916" y="5025"/>
                    <a:pt x="35049" y="0"/>
                    <a:pt x="47700" y="0"/>
                  </a:cubicBezTo>
                  <a:close/>
                </a:path>
              </a:pathLst>
            </a:custGeom>
            <a:solidFill>
              <a:srgbClr val="FFFFFF"/>
            </a:solidFill>
            <a:ln cap="rnd">
              <a:noFill/>
              <a:prstDash val="solid"/>
              <a:round/>
            </a:ln>
          </p:spPr>
        </p:sp>
        <p:sp>
          <p:nvSpPr>
            <p:cNvPr name="TextBox 5" id="5"/>
            <p:cNvSpPr txBox="true"/>
            <p:nvPr/>
          </p:nvSpPr>
          <p:spPr>
            <a:xfrm>
              <a:off x="0" y="-47625"/>
              <a:ext cx="4274726" cy="1948875"/>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871612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487448" y="2808994"/>
            <a:ext cx="15134404" cy="6831711"/>
          </a:xfrm>
          <a:prstGeom prst="rect">
            <a:avLst/>
          </a:prstGeom>
        </p:spPr>
        <p:txBody>
          <a:bodyPr anchor="t" rtlCol="false" tIns="0" lIns="0" bIns="0" rIns="0">
            <a:spAutoFit/>
          </a:bodyPr>
          <a:lstStyle/>
          <a:p>
            <a:pPr algn="just" marL="712470" indent="-356235" lvl="1">
              <a:lnSpc>
                <a:spcPts val="4389"/>
              </a:lnSpc>
              <a:buFont typeface="Arial"/>
              <a:buChar char="•"/>
            </a:pPr>
            <a:r>
              <a:rPr lang="en-US" sz="3300">
                <a:solidFill>
                  <a:srgbClr val="23354B"/>
                </a:solidFill>
                <a:latin typeface="Arimo"/>
                <a:ea typeface="Arimo"/>
                <a:cs typeface="Arimo"/>
                <a:sym typeface="Arimo"/>
              </a:rPr>
              <a:t>CPC (C</a:t>
            </a:r>
            <a:r>
              <a:rPr lang="en-US" sz="3300">
                <a:solidFill>
                  <a:srgbClr val="23354B"/>
                </a:solidFill>
                <a:latin typeface="Arimo"/>
                <a:ea typeface="Arimo"/>
                <a:cs typeface="Arimo"/>
                <a:sym typeface="Arimo"/>
              </a:rPr>
              <a:t>ost Per Click): Komisi diberikan setiap kali link afiliasi diklik.</a:t>
            </a:r>
          </a:p>
          <a:p>
            <a:pPr algn="just" marL="712470" indent="-356235" lvl="1">
              <a:lnSpc>
                <a:spcPts val="4389"/>
              </a:lnSpc>
              <a:buFont typeface="Arial"/>
              <a:buChar char="•"/>
            </a:pPr>
            <a:r>
              <a:rPr lang="en-US" sz="3300">
                <a:solidFill>
                  <a:srgbClr val="23354B"/>
                </a:solidFill>
                <a:latin typeface="Arimo"/>
                <a:ea typeface="Arimo"/>
                <a:cs typeface="Arimo"/>
                <a:sym typeface="Arimo"/>
              </a:rPr>
              <a:t>CPM (Cost Per Mille): Komisi berdasarkan 1000 tayangan iklan; cocok untuk brand awareness.</a:t>
            </a:r>
          </a:p>
          <a:p>
            <a:pPr algn="just" marL="712470" indent="-356235" lvl="1">
              <a:lnSpc>
                <a:spcPts val="4389"/>
              </a:lnSpc>
              <a:buFont typeface="Arial"/>
              <a:buChar char="•"/>
            </a:pPr>
            <a:r>
              <a:rPr lang="en-US" sz="3300">
                <a:solidFill>
                  <a:srgbClr val="23354B"/>
                </a:solidFill>
                <a:latin typeface="Arimo"/>
                <a:ea typeface="Arimo"/>
                <a:cs typeface="Arimo"/>
                <a:sym typeface="Arimo"/>
              </a:rPr>
              <a:t>CPA (Cost Per Action): Komisi jika pengguna melakukan tindakan tertentu (misal: isi form).</a:t>
            </a:r>
          </a:p>
          <a:p>
            <a:pPr algn="just" marL="712470" indent="-356235" lvl="1">
              <a:lnSpc>
                <a:spcPts val="4389"/>
              </a:lnSpc>
              <a:buFont typeface="Arial"/>
              <a:buChar char="•"/>
            </a:pPr>
            <a:r>
              <a:rPr lang="en-US" sz="3300">
                <a:solidFill>
                  <a:srgbClr val="23354B"/>
                </a:solidFill>
                <a:latin typeface="Arimo"/>
                <a:ea typeface="Arimo"/>
                <a:cs typeface="Arimo"/>
                <a:sym typeface="Arimo"/>
              </a:rPr>
              <a:t>CPL (Cost Per Lead): Dibayar saat menghasilkan lead seperti email atau nomor kontak.</a:t>
            </a:r>
          </a:p>
          <a:p>
            <a:pPr algn="just" marL="712470" indent="-356235" lvl="1">
              <a:lnSpc>
                <a:spcPts val="4389"/>
              </a:lnSpc>
              <a:buFont typeface="Arial"/>
              <a:buChar char="•"/>
            </a:pPr>
            <a:r>
              <a:rPr lang="en-US" sz="3300">
                <a:solidFill>
                  <a:srgbClr val="23354B"/>
                </a:solidFill>
                <a:latin typeface="Arimo"/>
                <a:ea typeface="Arimo"/>
                <a:cs typeface="Arimo"/>
                <a:sym typeface="Arimo"/>
              </a:rPr>
              <a:t>CPS (Cost Per Sale): Komisi ketika terjadi pembelian; model paling populer.</a:t>
            </a:r>
          </a:p>
          <a:p>
            <a:pPr algn="just" marL="712470" indent="-356235" lvl="1">
              <a:lnSpc>
                <a:spcPts val="4389"/>
              </a:lnSpc>
              <a:buFont typeface="Arial"/>
              <a:buChar char="•"/>
            </a:pPr>
            <a:r>
              <a:rPr lang="en-US" sz="3300">
                <a:solidFill>
                  <a:srgbClr val="23354B"/>
                </a:solidFill>
                <a:latin typeface="Arimo"/>
                <a:ea typeface="Arimo"/>
                <a:cs typeface="Arimo"/>
                <a:sym typeface="Arimo"/>
              </a:rPr>
              <a:t>CPI (Cost Per Install): Komisi per instalasi aplikasi.</a:t>
            </a:r>
          </a:p>
          <a:p>
            <a:pPr algn="just" marL="712470" indent="-356235" lvl="1">
              <a:lnSpc>
                <a:spcPts val="4389"/>
              </a:lnSpc>
              <a:buFont typeface="Arial"/>
              <a:buChar char="•"/>
            </a:pPr>
            <a:r>
              <a:rPr lang="en-US" sz="3300">
                <a:solidFill>
                  <a:srgbClr val="23354B"/>
                </a:solidFill>
                <a:latin typeface="Arimo"/>
                <a:ea typeface="Arimo"/>
                <a:cs typeface="Arimo"/>
                <a:sym typeface="Arimo"/>
              </a:rPr>
              <a:t>CPO (Cost Per Order): Komisi per pesanan masuk, meski belum dibayar.</a:t>
            </a:r>
          </a:p>
          <a:p>
            <a:pPr algn="just" marL="712470" indent="-356235" lvl="1">
              <a:lnSpc>
                <a:spcPts val="4389"/>
              </a:lnSpc>
              <a:buFont typeface="Arial"/>
              <a:buChar char="•"/>
            </a:pPr>
            <a:r>
              <a:rPr lang="en-US" sz="3300">
                <a:solidFill>
                  <a:srgbClr val="23354B"/>
                </a:solidFill>
                <a:latin typeface="Arimo"/>
                <a:ea typeface="Arimo"/>
                <a:cs typeface="Arimo"/>
                <a:sym typeface="Arimo"/>
              </a:rPr>
              <a:t>CPV (Cost Per View): Komisi berdasarkan jumlah tayangan video.</a:t>
            </a:r>
          </a:p>
          <a:p>
            <a:pPr algn="just">
              <a:lnSpc>
                <a:spcPts val="5985"/>
              </a:lnSpc>
            </a:pPr>
          </a:p>
        </p:txBody>
      </p:sp>
      <p:sp>
        <p:nvSpPr>
          <p:cNvPr name="TextBox 10" id="10"/>
          <p:cNvSpPr txBox="true"/>
          <p:nvPr/>
        </p:nvSpPr>
        <p:spPr>
          <a:xfrm rot="0">
            <a:off x="1701254" y="1065872"/>
            <a:ext cx="14885491" cy="863600"/>
          </a:xfrm>
          <a:prstGeom prst="rect">
            <a:avLst/>
          </a:prstGeom>
        </p:spPr>
        <p:txBody>
          <a:bodyPr anchor="t" rtlCol="false" tIns="0" lIns="0" bIns="0" rIns="0">
            <a:spAutoFit/>
          </a:bodyPr>
          <a:lstStyle/>
          <a:p>
            <a:pPr algn="ctr">
              <a:lnSpc>
                <a:spcPts val="7000"/>
              </a:lnSpc>
              <a:spcBef>
                <a:spcPct val="0"/>
              </a:spcBef>
            </a:pPr>
            <a:r>
              <a:rPr lang="en-US" sz="5000">
                <a:solidFill>
                  <a:srgbClr val="FFFFFF"/>
                </a:solidFill>
                <a:latin typeface="League Spartan"/>
                <a:ea typeface="League Spartan"/>
                <a:cs typeface="League Spartan"/>
                <a:sym typeface="League Spartan"/>
              </a:rPr>
              <a:t>MODEL PEMBAYARAN AFFILIATE MARKETING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144835" y="2755265"/>
            <a:ext cx="15772484" cy="7531735"/>
          </a:xfrm>
          <a:prstGeom prst="rect">
            <a:avLst/>
          </a:prstGeom>
        </p:spPr>
        <p:txBody>
          <a:bodyPr anchor="t" rtlCol="false" tIns="0" lIns="0" bIns="0" rIns="0">
            <a:spAutoFit/>
          </a:bodyPr>
          <a:lstStyle/>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Pay Pe</a:t>
            </a:r>
            <a:r>
              <a:rPr lang="en-US" sz="3200">
                <a:solidFill>
                  <a:srgbClr val="23354B"/>
                </a:solidFill>
                <a:latin typeface="Arimo"/>
                <a:ea typeface="Arimo"/>
                <a:cs typeface="Arimo"/>
                <a:sym typeface="Arimo"/>
              </a:rPr>
              <a:t>r Sale (PPS). Komisi diberikan jika terjadi penjualan.</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Pay Per Click (PPC). Komisi berdasarkan jumlah klik.</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Pay Per Lead (PPL). Komisi ketika pengguna mengisi form atau mendaftar.</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Two-Tier Affiliate. Afiliasi mendapat komisi tambahan dari afiliasi lain yang mereka rekrut.</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Multi-Level Marketing (MLM). Struktur berjenjang, komisi dihitung dari penjualan tim.</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Influencer Affiliate. Influencer mempromosikan produk melalui konten dan link afiliasi.</a:t>
            </a:r>
          </a:p>
          <a:p>
            <a:pPr algn="just" marL="690881" indent="-345440" lvl="1">
              <a:lnSpc>
                <a:spcPts val="4480"/>
              </a:lnSpc>
              <a:spcBef>
                <a:spcPct val="0"/>
              </a:spcBef>
              <a:buFont typeface="Arial"/>
              <a:buChar char="•"/>
            </a:pPr>
            <a:r>
              <a:rPr lang="en-US" sz="3200">
                <a:solidFill>
                  <a:srgbClr val="23354B"/>
                </a:solidFill>
                <a:latin typeface="Arimo"/>
                <a:ea typeface="Arimo"/>
                <a:cs typeface="Arimo"/>
                <a:sym typeface="Arimo"/>
              </a:rPr>
              <a:t>Email Affiliate Marketing. Promosi dilakukan melalui email berisi link afiliasi.</a:t>
            </a:r>
          </a:p>
          <a:p>
            <a:pPr algn="just">
              <a:lnSpc>
                <a:spcPts val="4480"/>
              </a:lnSpc>
              <a:spcBef>
                <a:spcPct val="0"/>
              </a:spcBef>
            </a:pPr>
            <a:r>
              <a:rPr lang="en-US" sz="3200">
                <a:solidFill>
                  <a:srgbClr val="23354B"/>
                </a:solidFill>
                <a:latin typeface="Arimo"/>
                <a:ea typeface="Arimo"/>
                <a:cs typeface="Arimo"/>
                <a:sym typeface="Arimo"/>
              </a:rPr>
              <a:t>Setiap jenis menawarkan cara kerja yang berbeda sehingga afiliasi dapat memilih yang paling sesuai dengan platform dan gaya promosi mereka.</a:t>
            </a:r>
          </a:p>
          <a:p>
            <a:pPr algn="just">
              <a:lnSpc>
                <a:spcPts val="6300"/>
              </a:lnSpc>
              <a:spcBef>
                <a:spcPct val="0"/>
              </a:spcBef>
            </a:pP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144835" y="866775"/>
            <a:ext cx="15863590" cy="1467477"/>
          </a:xfrm>
          <a:prstGeom prst="rect">
            <a:avLst/>
          </a:prstGeom>
        </p:spPr>
        <p:txBody>
          <a:bodyPr anchor="t" rtlCol="false" tIns="0" lIns="0" bIns="0" rIns="0">
            <a:spAutoFit/>
          </a:bodyPr>
          <a:lstStyle/>
          <a:p>
            <a:pPr algn="ctr">
              <a:lnSpc>
                <a:spcPts val="12040"/>
              </a:lnSpc>
              <a:spcBef>
                <a:spcPct val="0"/>
              </a:spcBef>
            </a:pPr>
            <a:r>
              <a:rPr lang="en-US" sz="8600">
                <a:solidFill>
                  <a:srgbClr val="FFFFFF"/>
                </a:solidFill>
                <a:latin typeface="League Spartan"/>
                <a:ea typeface="League Spartan"/>
                <a:cs typeface="League Spartan"/>
                <a:sym typeface="League Spartan"/>
              </a:rPr>
              <a:t>JENIS AFFLIATE MARKETING</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36282"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423889" y="615247"/>
            <a:ext cx="13440221" cy="1708151"/>
          </a:xfrm>
          <a:prstGeom prst="rect">
            <a:avLst/>
          </a:prstGeom>
        </p:spPr>
        <p:txBody>
          <a:bodyPr anchor="t" rtlCol="false" tIns="0" lIns="0" bIns="0" rIns="0">
            <a:spAutoFit/>
          </a:bodyPr>
          <a:lstStyle/>
          <a:p>
            <a:pPr algn="ctr">
              <a:lnSpc>
                <a:spcPts val="13999"/>
              </a:lnSpc>
              <a:spcBef>
                <a:spcPct val="0"/>
              </a:spcBef>
            </a:pPr>
            <a:r>
              <a:rPr lang="en-US" sz="9999">
                <a:solidFill>
                  <a:srgbClr val="23354B"/>
                </a:solidFill>
                <a:latin typeface="League Spartan"/>
                <a:ea typeface="League Spartan"/>
                <a:cs typeface="League Spartan"/>
                <a:sym typeface="League Spartan"/>
              </a:rPr>
              <a:t>PERAN INFLUENCER </a:t>
            </a:r>
          </a:p>
        </p:txBody>
      </p:sp>
      <p:sp>
        <p:nvSpPr>
          <p:cNvPr name="Freeform 10" id="10"/>
          <p:cNvSpPr/>
          <p:nvPr/>
        </p:nvSpPr>
        <p:spPr>
          <a:xfrm flipH="true" flipV="true" rot="10415535">
            <a:off x="-1217182" y="6975871"/>
            <a:ext cx="2951197" cy="3606751"/>
          </a:xfrm>
          <a:custGeom>
            <a:avLst/>
            <a:gdLst/>
            <a:ahLst/>
            <a:cxnLst/>
            <a:rect r="r" b="b" t="t" l="l"/>
            <a:pathLst>
              <a:path h="3606751" w="2951197">
                <a:moveTo>
                  <a:pt x="2951197" y="3606752"/>
                </a:moveTo>
                <a:lnTo>
                  <a:pt x="0" y="3606752"/>
                </a:lnTo>
                <a:lnTo>
                  <a:pt x="0" y="0"/>
                </a:lnTo>
                <a:lnTo>
                  <a:pt x="2951197" y="0"/>
                </a:lnTo>
                <a:lnTo>
                  <a:pt x="2951197" y="36067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400000">
            <a:off x="16161927" y="8557580"/>
            <a:ext cx="901902" cy="2556938"/>
          </a:xfrm>
          <a:custGeom>
            <a:avLst/>
            <a:gdLst/>
            <a:ahLst/>
            <a:cxnLst/>
            <a:rect r="r" b="b" t="t" l="l"/>
            <a:pathLst>
              <a:path h="2556938" w="901902">
                <a:moveTo>
                  <a:pt x="0" y="0"/>
                </a:moveTo>
                <a:lnTo>
                  <a:pt x="901902" y="0"/>
                </a:lnTo>
                <a:lnTo>
                  <a:pt x="901902" y="2556938"/>
                </a:lnTo>
                <a:lnTo>
                  <a:pt x="0" y="25569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43001" y="2323397"/>
            <a:ext cx="14985121" cy="7154868"/>
          </a:xfrm>
          <a:custGeom>
            <a:avLst/>
            <a:gdLst/>
            <a:ahLst/>
            <a:cxnLst/>
            <a:rect r="r" b="b" t="t" l="l"/>
            <a:pathLst>
              <a:path h="7154868" w="14985121">
                <a:moveTo>
                  <a:pt x="0" y="0"/>
                </a:moveTo>
                <a:lnTo>
                  <a:pt x="14985121" y="0"/>
                </a:lnTo>
                <a:lnTo>
                  <a:pt x="14985121" y="7154868"/>
                </a:lnTo>
                <a:lnTo>
                  <a:pt x="0" y="71548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1968227" y="3003348"/>
            <a:ext cx="14339539" cy="5782310"/>
          </a:xfrm>
          <a:prstGeom prst="rect">
            <a:avLst/>
          </a:prstGeom>
        </p:spPr>
        <p:txBody>
          <a:bodyPr anchor="t" rtlCol="false" tIns="0" lIns="0" bIns="0" rIns="0">
            <a:spAutoFit/>
          </a:bodyPr>
          <a:lstStyle/>
          <a:p>
            <a:pPr algn="just">
              <a:lnSpc>
                <a:spcPts val="5740"/>
              </a:lnSpc>
              <a:spcBef>
                <a:spcPct val="0"/>
              </a:spcBef>
            </a:pPr>
            <a:r>
              <a:rPr lang="en-US" sz="4100">
                <a:solidFill>
                  <a:srgbClr val="FFFFFF"/>
                </a:solidFill>
                <a:latin typeface="Arimo"/>
                <a:ea typeface="Arimo"/>
                <a:cs typeface="Arimo"/>
                <a:sym typeface="Arimo"/>
              </a:rPr>
              <a:t>Influence</a:t>
            </a:r>
            <a:r>
              <a:rPr lang="en-US" sz="4100">
                <a:solidFill>
                  <a:srgbClr val="FFFFFF"/>
                </a:solidFill>
                <a:latin typeface="Arimo"/>
                <a:ea typeface="Arimo"/>
                <a:cs typeface="Arimo"/>
                <a:sym typeface="Arimo"/>
              </a:rPr>
              <a:t>r mempromosikan produk melalui konten seperti review, unboxing, rekomendasi, dan live streaming. Mereka menyertakan link afiliasi agar audiens dapat langsung membeli produk.</a:t>
            </a:r>
          </a:p>
          <a:p>
            <a:pPr algn="just">
              <a:lnSpc>
                <a:spcPts val="5740"/>
              </a:lnSpc>
              <a:spcBef>
                <a:spcPct val="0"/>
              </a:spcBef>
            </a:pPr>
            <a:r>
              <a:rPr lang="en-US" sz="4100">
                <a:solidFill>
                  <a:srgbClr val="FFFFFF"/>
                </a:solidFill>
                <a:latin typeface="Arimo"/>
                <a:ea typeface="Arimo"/>
                <a:cs typeface="Arimo"/>
                <a:sym typeface="Arimo"/>
              </a:rPr>
              <a:t> Kepercayaan dan kedekatan yang dimiliki influencer dengan pengikut membuat rekomendasi mereka lebih meyakinkan sehingga dapat meningkatkan penjualan secara signifikan melalui link afiliasi.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257758" y="3343057"/>
            <a:ext cx="15772484" cy="5600700"/>
          </a:xfrm>
          <a:prstGeom prst="rect">
            <a:avLst/>
          </a:prstGeom>
        </p:spPr>
        <p:txBody>
          <a:bodyPr anchor="t" rtlCol="false" tIns="0" lIns="0" bIns="0" rIns="0">
            <a:spAutoFit/>
          </a:bodyPr>
          <a:lstStyle/>
          <a:p>
            <a:pPr algn="just">
              <a:lnSpc>
                <a:spcPts val="6300"/>
              </a:lnSpc>
              <a:spcBef>
                <a:spcPct val="0"/>
              </a:spcBef>
            </a:pPr>
            <a:r>
              <a:rPr lang="en-US" sz="4500">
                <a:solidFill>
                  <a:srgbClr val="23354B"/>
                </a:solidFill>
                <a:latin typeface="Arimo"/>
                <a:ea typeface="Arimo"/>
                <a:cs typeface="Arimo"/>
                <a:sym typeface="Arimo"/>
              </a:rPr>
              <a:t>Ulas</a:t>
            </a:r>
            <a:r>
              <a:rPr lang="en-US" sz="4500">
                <a:solidFill>
                  <a:srgbClr val="23354B"/>
                </a:solidFill>
                <a:latin typeface="Arimo"/>
                <a:ea typeface="Arimo"/>
                <a:cs typeface="Arimo"/>
                <a:sym typeface="Arimo"/>
              </a:rPr>
              <a:t>an produk menjadi efektif karena mampu membangun kepercayaan dan keyakinan pembelian audiens. Konten yang autentik, jujur, dan disampaikan oleh figur yang dipercaya membuat audiens lebih terdorong membeli melalui link afiliasi. Strategi ini terbukti meningkatkan minat beli s</a:t>
            </a:r>
            <a:r>
              <a:rPr lang="en-US" sz="4500">
                <a:solidFill>
                  <a:srgbClr val="23354B"/>
                </a:solidFill>
                <a:latin typeface="Arimo"/>
                <a:ea typeface="Arimo"/>
                <a:cs typeface="Arimo"/>
                <a:sym typeface="Arimo"/>
              </a:rPr>
              <a:t>ecara signifikan, terutama bila dikombinasikan dengan konten yang viral dan harga produk yang kompetitif.</a:t>
            </a: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162819" y="895350"/>
            <a:ext cx="13827621" cy="1160764"/>
          </a:xfrm>
          <a:prstGeom prst="rect">
            <a:avLst/>
          </a:prstGeom>
        </p:spPr>
        <p:txBody>
          <a:bodyPr anchor="t" rtlCol="false" tIns="0" lIns="0" bIns="0" rIns="0">
            <a:spAutoFit/>
          </a:bodyPr>
          <a:lstStyle/>
          <a:p>
            <a:pPr algn="ctr">
              <a:lnSpc>
                <a:spcPts val="9520"/>
              </a:lnSpc>
              <a:spcBef>
                <a:spcPct val="0"/>
              </a:spcBef>
            </a:pPr>
            <a:r>
              <a:rPr lang="en-US" sz="6800">
                <a:solidFill>
                  <a:srgbClr val="FFFFFF"/>
                </a:solidFill>
                <a:latin typeface="League Spartan"/>
                <a:ea typeface="League Spartan"/>
                <a:cs typeface="League Spartan"/>
                <a:sym typeface="League Spartan"/>
              </a:rPr>
              <a:t>EFEKTIVITAS ULASAN PRODUK</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5815150"/>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45554"/>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364972" y="-99442"/>
            <a:ext cx="7071310" cy="6868010"/>
          </a:xfrm>
          <a:custGeom>
            <a:avLst/>
            <a:gdLst/>
            <a:ahLst/>
            <a:cxnLst/>
            <a:rect r="r" b="b" t="t" l="l"/>
            <a:pathLst>
              <a:path h="6868010" w="7071310">
                <a:moveTo>
                  <a:pt x="0" y="0"/>
                </a:moveTo>
                <a:lnTo>
                  <a:pt x="7071310" y="0"/>
                </a:lnTo>
                <a:lnTo>
                  <a:pt x="7071310" y="6868011"/>
                </a:lnTo>
                <a:lnTo>
                  <a:pt x="0" y="6868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816380" y="5585646"/>
            <a:ext cx="7071310" cy="6868010"/>
          </a:xfrm>
          <a:custGeom>
            <a:avLst/>
            <a:gdLst/>
            <a:ahLst/>
            <a:cxnLst/>
            <a:rect r="r" b="b" t="t" l="l"/>
            <a:pathLst>
              <a:path h="6868010" w="7071310">
                <a:moveTo>
                  <a:pt x="0" y="0"/>
                </a:moveTo>
                <a:lnTo>
                  <a:pt x="7071311" y="0"/>
                </a:lnTo>
                <a:lnTo>
                  <a:pt x="7071311"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908190" y="5700398"/>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436282" y="-1684526"/>
            <a:ext cx="6583680" cy="4114800"/>
          </a:xfrm>
          <a:custGeom>
            <a:avLst/>
            <a:gdLst/>
            <a:ahLst/>
            <a:cxnLst/>
            <a:rect r="r" b="b" t="t" l="l"/>
            <a:pathLst>
              <a:path h="4114800" w="658368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729943" y="-153329"/>
            <a:ext cx="7071310" cy="6868010"/>
          </a:xfrm>
          <a:custGeom>
            <a:avLst/>
            <a:gdLst/>
            <a:ahLst/>
            <a:cxnLst/>
            <a:rect r="r" b="b" t="t" l="l"/>
            <a:pathLst>
              <a:path h="6868010" w="7071310">
                <a:moveTo>
                  <a:pt x="0" y="0"/>
                </a:moveTo>
                <a:lnTo>
                  <a:pt x="7071310" y="0"/>
                </a:lnTo>
                <a:lnTo>
                  <a:pt x="7071310" y="6868010"/>
                </a:lnTo>
                <a:lnTo>
                  <a:pt x="0" y="6868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483562" y="603961"/>
            <a:ext cx="16104980" cy="1193800"/>
          </a:xfrm>
          <a:prstGeom prst="rect">
            <a:avLst/>
          </a:prstGeom>
        </p:spPr>
        <p:txBody>
          <a:bodyPr anchor="t" rtlCol="false" tIns="0" lIns="0" bIns="0" rIns="0">
            <a:spAutoFit/>
          </a:bodyPr>
          <a:lstStyle/>
          <a:p>
            <a:pPr algn="ctr">
              <a:lnSpc>
                <a:spcPts val="9799"/>
              </a:lnSpc>
              <a:spcBef>
                <a:spcPct val="0"/>
              </a:spcBef>
            </a:pPr>
            <a:r>
              <a:rPr lang="en-US" sz="6999">
                <a:solidFill>
                  <a:srgbClr val="23354B"/>
                </a:solidFill>
                <a:latin typeface="League Spartan"/>
                <a:ea typeface="League Spartan"/>
                <a:cs typeface="League Spartan"/>
                <a:sym typeface="League Spartan"/>
              </a:rPr>
              <a:t>MEMILIH PRODUK YANG TEPAT</a:t>
            </a:r>
          </a:p>
        </p:txBody>
      </p:sp>
      <p:sp>
        <p:nvSpPr>
          <p:cNvPr name="Freeform 10" id="10"/>
          <p:cNvSpPr/>
          <p:nvPr/>
        </p:nvSpPr>
        <p:spPr>
          <a:xfrm flipH="true" flipV="true" rot="10415535">
            <a:off x="-1217182" y="6975871"/>
            <a:ext cx="2951197" cy="3606751"/>
          </a:xfrm>
          <a:custGeom>
            <a:avLst/>
            <a:gdLst/>
            <a:ahLst/>
            <a:cxnLst/>
            <a:rect r="r" b="b" t="t" l="l"/>
            <a:pathLst>
              <a:path h="3606751" w="2951197">
                <a:moveTo>
                  <a:pt x="2951197" y="3606752"/>
                </a:moveTo>
                <a:lnTo>
                  <a:pt x="0" y="3606752"/>
                </a:lnTo>
                <a:lnTo>
                  <a:pt x="0" y="0"/>
                </a:lnTo>
                <a:lnTo>
                  <a:pt x="2951197" y="0"/>
                </a:lnTo>
                <a:lnTo>
                  <a:pt x="2951197" y="360675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5400000">
            <a:off x="16161927" y="8557580"/>
            <a:ext cx="901902" cy="2556938"/>
          </a:xfrm>
          <a:custGeom>
            <a:avLst/>
            <a:gdLst/>
            <a:ahLst/>
            <a:cxnLst/>
            <a:rect r="r" b="b" t="t" l="l"/>
            <a:pathLst>
              <a:path h="2556938" w="901902">
                <a:moveTo>
                  <a:pt x="0" y="0"/>
                </a:moveTo>
                <a:lnTo>
                  <a:pt x="901902" y="0"/>
                </a:lnTo>
                <a:lnTo>
                  <a:pt x="901902" y="2556938"/>
                </a:lnTo>
                <a:lnTo>
                  <a:pt x="0" y="25569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743001" y="2323397"/>
            <a:ext cx="14985121" cy="7154868"/>
          </a:xfrm>
          <a:custGeom>
            <a:avLst/>
            <a:gdLst/>
            <a:ahLst/>
            <a:cxnLst/>
            <a:rect r="r" b="b" t="t" l="l"/>
            <a:pathLst>
              <a:path h="7154868" w="14985121">
                <a:moveTo>
                  <a:pt x="0" y="0"/>
                </a:moveTo>
                <a:lnTo>
                  <a:pt x="14985121" y="0"/>
                </a:lnTo>
                <a:lnTo>
                  <a:pt x="14985121" y="7154868"/>
                </a:lnTo>
                <a:lnTo>
                  <a:pt x="0" y="71548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2065792" y="3330856"/>
            <a:ext cx="14339539" cy="5058410"/>
          </a:xfrm>
          <a:prstGeom prst="rect">
            <a:avLst/>
          </a:prstGeom>
        </p:spPr>
        <p:txBody>
          <a:bodyPr anchor="t" rtlCol="false" tIns="0" lIns="0" bIns="0" rIns="0">
            <a:spAutoFit/>
          </a:bodyPr>
          <a:lstStyle/>
          <a:p>
            <a:pPr algn="just">
              <a:lnSpc>
                <a:spcPts val="5740"/>
              </a:lnSpc>
              <a:spcBef>
                <a:spcPct val="0"/>
              </a:spcBef>
            </a:pPr>
            <a:r>
              <a:rPr lang="en-US" sz="4100">
                <a:solidFill>
                  <a:srgbClr val="FFFFFF"/>
                </a:solidFill>
                <a:latin typeface="Arimo"/>
                <a:ea typeface="Arimo"/>
                <a:cs typeface="Arimo"/>
                <a:sym typeface="Arimo"/>
              </a:rPr>
              <a:t>P</a:t>
            </a:r>
            <a:r>
              <a:rPr lang="en-US" sz="4100">
                <a:solidFill>
                  <a:srgbClr val="FFFFFF"/>
                </a:solidFill>
                <a:latin typeface="Arimo"/>
                <a:ea typeface="Arimo"/>
                <a:cs typeface="Arimo"/>
                <a:sym typeface="Arimo"/>
              </a:rPr>
              <a:t>roduk afiliasi sebaiknya relevan dengan niche konten agar sesuai dengan minat audiens. Selain itu, produk harus berkualitas, memiliki ulasan positif, dan berasal dari brand terpercaya agar promosi tetap kredibel. Pertimbangan lain termasuk besaran komisi, tingkat permintaan, dan kecocokan produk dengan gaya atau penggunaan pribadi afiliasi untuk meningkatkan peluang konversi.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3354B"/>
        </a:solidFill>
      </p:bgPr>
    </p:bg>
    <p:spTree>
      <p:nvGrpSpPr>
        <p:cNvPr id="1" name=""/>
        <p:cNvGrpSpPr/>
        <p:nvPr/>
      </p:nvGrpSpPr>
      <p:grpSpPr>
        <a:xfrm>
          <a:off x="0" y="0"/>
          <a:ext cx="0" cy="0"/>
          <a:chOff x="0" y="0"/>
          <a:chExt cx="0" cy="0"/>
        </a:xfrm>
      </p:grpSpPr>
      <p:grpSp>
        <p:nvGrpSpPr>
          <p:cNvPr name="Group 2" id="2"/>
          <p:cNvGrpSpPr/>
          <p:nvPr/>
        </p:nvGrpSpPr>
        <p:grpSpPr>
          <a:xfrm rot="0">
            <a:off x="1028700" y="2718182"/>
            <a:ext cx="16230600" cy="6964749"/>
            <a:chOff x="0" y="0"/>
            <a:chExt cx="4274726" cy="1834337"/>
          </a:xfrm>
        </p:grpSpPr>
        <p:sp>
          <p:nvSpPr>
            <p:cNvPr name="Freeform 3" id="3"/>
            <p:cNvSpPr/>
            <p:nvPr/>
          </p:nvSpPr>
          <p:spPr>
            <a:xfrm flipH="false" flipV="false" rot="0">
              <a:off x="0" y="0"/>
              <a:ext cx="4274726" cy="1834337"/>
            </a:xfrm>
            <a:custGeom>
              <a:avLst/>
              <a:gdLst/>
              <a:ahLst/>
              <a:cxnLst/>
              <a:rect r="r" b="b" t="t" l="l"/>
              <a:pathLst>
                <a:path h="1834337" w="4274726">
                  <a:moveTo>
                    <a:pt x="0" y="0"/>
                  </a:moveTo>
                  <a:lnTo>
                    <a:pt x="4274726" y="0"/>
                  </a:lnTo>
                  <a:lnTo>
                    <a:pt x="4274726" y="1834337"/>
                  </a:lnTo>
                  <a:lnTo>
                    <a:pt x="0" y="1834337"/>
                  </a:lnTo>
                  <a:close/>
                </a:path>
              </a:pathLst>
            </a:custGeom>
            <a:solidFill>
              <a:srgbClr val="FFFFFF"/>
            </a:solidFill>
          </p:spPr>
        </p:sp>
        <p:sp>
          <p:nvSpPr>
            <p:cNvPr name="TextBox 4" id="4"/>
            <p:cNvSpPr txBox="true"/>
            <p:nvPr/>
          </p:nvSpPr>
          <p:spPr>
            <a:xfrm>
              <a:off x="0" y="-47625"/>
              <a:ext cx="4274726" cy="188196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257758" y="3343057"/>
            <a:ext cx="15772484" cy="6400800"/>
          </a:xfrm>
          <a:prstGeom prst="rect">
            <a:avLst/>
          </a:prstGeom>
        </p:spPr>
        <p:txBody>
          <a:bodyPr anchor="t" rtlCol="false" tIns="0" lIns="0" bIns="0" rIns="0">
            <a:spAutoFit/>
          </a:bodyPr>
          <a:lstStyle/>
          <a:p>
            <a:pPr algn="just">
              <a:lnSpc>
                <a:spcPts val="6300"/>
              </a:lnSpc>
              <a:spcBef>
                <a:spcPct val="0"/>
              </a:spcBef>
            </a:pPr>
            <a:r>
              <a:rPr lang="en-US" sz="4500">
                <a:solidFill>
                  <a:srgbClr val="23354B"/>
                </a:solidFill>
                <a:latin typeface="Arimo"/>
                <a:ea typeface="Arimo"/>
                <a:cs typeface="Arimo"/>
                <a:sym typeface="Arimo"/>
              </a:rPr>
              <a:t>SEO</a:t>
            </a:r>
            <a:r>
              <a:rPr lang="en-US" sz="4500">
                <a:solidFill>
                  <a:srgbClr val="23354B"/>
                </a:solidFill>
                <a:latin typeface="Arimo"/>
                <a:ea typeface="Arimo"/>
                <a:cs typeface="Arimo"/>
                <a:sym typeface="Arimo"/>
              </a:rPr>
              <a:t> meningkatkan visibilitas konten karena muncul di halaman atas mesin pencari, sehingga meningkatkan click-through rate dan mendatangkan traffic tertarget. Strategi SEO yang baik dapat mengurangi biaya pemasaran karena traffic datang secara organik, memberikan hasil jangka panjang, meningkatkan kredibilitas, dan mendukung strategi pemas</a:t>
            </a:r>
            <a:r>
              <a:rPr lang="en-US" sz="4500">
                <a:solidFill>
                  <a:srgbClr val="23354B"/>
                </a:solidFill>
                <a:latin typeface="Arimo"/>
                <a:ea typeface="Arimo"/>
                <a:cs typeface="Arimo"/>
                <a:sym typeface="Arimo"/>
              </a:rPr>
              <a:t>aran lainnya seperti email marketing dan content marketing.</a:t>
            </a:r>
          </a:p>
        </p:txBody>
      </p:sp>
      <p:sp>
        <p:nvSpPr>
          <p:cNvPr name="Freeform 6" id="6"/>
          <p:cNvSpPr/>
          <p:nvPr/>
        </p:nvSpPr>
        <p:spPr>
          <a:xfrm flipH="false" flipV="false" rot="0">
            <a:off x="16621852" y="0"/>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534839" y="923925"/>
            <a:ext cx="15083582" cy="863600"/>
          </a:xfrm>
          <a:prstGeom prst="rect">
            <a:avLst/>
          </a:prstGeom>
        </p:spPr>
        <p:txBody>
          <a:bodyPr anchor="t" rtlCol="false" tIns="0" lIns="0" bIns="0" rIns="0">
            <a:spAutoFit/>
          </a:bodyPr>
          <a:lstStyle/>
          <a:p>
            <a:pPr algn="ctr">
              <a:lnSpc>
                <a:spcPts val="7000"/>
              </a:lnSpc>
              <a:spcBef>
                <a:spcPct val="0"/>
              </a:spcBef>
            </a:pPr>
            <a:r>
              <a:rPr lang="en-US" sz="5000">
                <a:solidFill>
                  <a:srgbClr val="FFFFFF"/>
                </a:solidFill>
                <a:latin typeface="League Spartan"/>
                <a:ea typeface="League Spartan"/>
                <a:cs typeface="League Spartan"/>
                <a:sym typeface="League Spartan"/>
              </a:rPr>
              <a:t>MANFAAT SEO DALAM AFFILIATE MARKEITNG</a:t>
            </a:r>
          </a:p>
        </p:txBody>
      </p:sp>
      <p:sp>
        <p:nvSpPr>
          <p:cNvPr name="Freeform 8" id="8"/>
          <p:cNvSpPr/>
          <p:nvPr/>
        </p:nvSpPr>
        <p:spPr>
          <a:xfrm flipH="false" flipV="false" rot="0">
            <a:off x="-297060" y="8718195"/>
            <a:ext cx="1487448" cy="1929472"/>
          </a:xfrm>
          <a:custGeom>
            <a:avLst/>
            <a:gdLst/>
            <a:ahLst/>
            <a:cxnLst/>
            <a:rect r="r" b="b" t="t" l="l"/>
            <a:pathLst>
              <a:path h="1929472" w="1487448">
                <a:moveTo>
                  <a:pt x="0" y="0"/>
                </a:moveTo>
                <a:lnTo>
                  <a:pt x="1487448" y="0"/>
                </a:lnTo>
                <a:lnTo>
                  <a:pt x="1487448" y="1929472"/>
                </a:lnTo>
                <a:lnTo>
                  <a:pt x="0" y="19294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807907" y="-438134"/>
            <a:ext cx="764962" cy="2168706"/>
          </a:xfrm>
          <a:custGeom>
            <a:avLst/>
            <a:gdLst/>
            <a:ahLst/>
            <a:cxnLst/>
            <a:rect r="r" b="b" t="t" l="l"/>
            <a:pathLst>
              <a:path h="2168706" w="764962">
                <a:moveTo>
                  <a:pt x="0" y="0"/>
                </a:moveTo>
                <a:lnTo>
                  <a:pt x="764962" y="0"/>
                </a:lnTo>
                <a:lnTo>
                  <a:pt x="764962" y="2168706"/>
                </a:lnTo>
                <a:lnTo>
                  <a:pt x="0" y="21687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400000">
            <a:off x="16239371" y="8820166"/>
            <a:ext cx="764962" cy="2168706"/>
          </a:xfrm>
          <a:custGeom>
            <a:avLst/>
            <a:gdLst/>
            <a:ahLst/>
            <a:cxnLst/>
            <a:rect r="r" b="b" t="t" l="l"/>
            <a:pathLst>
              <a:path h="2168706" w="764962">
                <a:moveTo>
                  <a:pt x="764962" y="2168706"/>
                </a:moveTo>
                <a:lnTo>
                  <a:pt x="0" y="2168706"/>
                </a:lnTo>
                <a:lnTo>
                  <a:pt x="0" y="0"/>
                </a:lnTo>
                <a:lnTo>
                  <a:pt x="764962" y="0"/>
                </a:lnTo>
                <a:lnTo>
                  <a:pt x="764962" y="2168706"/>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DAG5ZgyeXk8</dc:identifier>
  <dcterms:modified xsi:type="dcterms:W3CDTF">2011-08-01T06:04:30Z</dcterms:modified>
  <cp:revision>1</cp:revision>
  <dc:title>AFFLIATE MARKETING_Selara Waruwu_2313025064</dc:title>
</cp:coreProperties>
</file>