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Helvetica World" charset="1" panose="020B0500040000020004"/>
      <p:regular r:id="rId16"/>
    </p:embeddedFont>
    <p:embeddedFont>
      <p:font typeface="Georgia Pro Condensed" charset="1" panose="02040506050405020303"/>
      <p:regular r:id="rId17"/>
    </p:embeddedFont>
    <p:embeddedFont>
      <p:font typeface="Helvetica World Bold" charset="1" panose="020B0800040000020004"/>
      <p:regular r:id="rId18"/>
    </p:embeddedFont>
    <p:embeddedFont>
      <p:font typeface="Georgia Pro Condensed Bold" charset="1" panose="02040806050405020203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Relationship Id="rId3" Target="../media/image19.png" Type="http://schemas.openxmlformats.org/officeDocument/2006/relationships/image"/><Relationship Id="rId4" Target="../media/image20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7.jpe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0.jpe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13.jpeg" Type="http://schemas.openxmlformats.org/officeDocument/2006/relationships/image"/><Relationship Id="rId4" Target="../media/image14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Relationship Id="rId3" Target="../media/image16.jpeg" Type="http://schemas.openxmlformats.org/officeDocument/2006/relationships/image"/><Relationship Id="rId4" Target="../media/image17.jpeg" Type="http://schemas.openxmlformats.org/officeDocument/2006/relationships/image"/><Relationship Id="rId5" Target="../media/image18.jpe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2700"/>
            <a:ext cx="11201400" cy="10299700"/>
            <a:chOff x="0" y="0"/>
            <a:chExt cx="963348" cy="88579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63348" cy="885799"/>
            </a:xfrm>
            <a:custGeom>
              <a:avLst/>
              <a:gdLst/>
              <a:ahLst/>
              <a:cxnLst/>
              <a:rect r="r" b="b" t="t" l="l"/>
              <a:pathLst>
                <a:path h="885799" w="963348">
                  <a:moveTo>
                    <a:pt x="0" y="0"/>
                  </a:moveTo>
                  <a:lnTo>
                    <a:pt x="963348" y="0"/>
                  </a:lnTo>
                  <a:lnTo>
                    <a:pt x="963348" y="885799"/>
                  </a:lnTo>
                  <a:lnTo>
                    <a:pt x="0" y="885799"/>
                  </a:lnTo>
                  <a:close/>
                </a:path>
              </a:pathLst>
            </a:custGeom>
            <a:solidFill>
              <a:srgbClr val="24096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11868150" y="666750"/>
            <a:ext cx="5753100" cy="8953500"/>
            <a:chOff x="0" y="0"/>
            <a:chExt cx="814724" cy="12679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4724" cy="1267949"/>
            </a:xfrm>
            <a:custGeom>
              <a:avLst/>
              <a:gdLst/>
              <a:ahLst/>
              <a:cxnLst/>
              <a:rect r="r" b="b" t="t" l="l"/>
              <a:pathLst>
                <a:path h="1267949" w="814724">
                  <a:moveTo>
                    <a:pt x="26914" y="0"/>
                  </a:moveTo>
                  <a:lnTo>
                    <a:pt x="787810" y="0"/>
                  </a:lnTo>
                  <a:cubicBezTo>
                    <a:pt x="802675" y="0"/>
                    <a:pt x="814724" y="12050"/>
                    <a:pt x="814724" y="26914"/>
                  </a:cubicBezTo>
                  <a:lnTo>
                    <a:pt x="814724" y="1241035"/>
                  </a:lnTo>
                  <a:cubicBezTo>
                    <a:pt x="814724" y="1255899"/>
                    <a:pt x="802675" y="1267949"/>
                    <a:pt x="787810" y="1267949"/>
                  </a:cubicBezTo>
                  <a:lnTo>
                    <a:pt x="26914" y="1267949"/>
                  </a:lnTo>
                  <a:cubicBezTo>
                    <a:pt x="12050" y="1267949"/>
                    <a:pt x="0" y="1255899"/>
                    <a:pt x="0" y="1241035"/>
                  </a:cubicBezTo>
                  <a:lnTo>
                    <a:pt x="0" y="26914"/>
                  </a:lnTo>
                  <a:cubicBezTo>
                    <a:pt x="0" y="12050"/>
                    <a:pt x="12050" y="0"/>
                    <a:pt x="26914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99" r="0" b="-199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666750" y="9011285"/>
            <a:ext cx="6886575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40"/>
              </a:lnSpc>
            </a:pPr>
            <a:r>
              <a:rPr lang="en-US" sz="3800" spc="-57" strike="noStrike" u="none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DI SUSUN OLEH KELOMPOK 1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75380" y="946493"/>
            <a:ext cx="9754495" cy="6954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3553"/>
              </a:lnSpc>
            </a:pPr>
            <a:r>
              <a:rPr lang="en-US" sz="13553" spc="-474" strike="noStrike" u="none">
                <a:solidFill>
                  <a:srgbClr val="FFFFFF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MASA DEPAN PEMASARAN MEDIA SOSIAL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3117037">
            <a:off x="8947742" y="765609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4" y="0"/>
                </a:lnTo>
                <a:lnTo>
                  <a:pt x="2112604" y="1859091"/>
                </a:lnTo>
                <a:lnTo>
                  <a:pt x="0" y="18590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858125" cy="10287000"/>
            <a:chOff x="0" y="0"/>
            <a:chExt cx="1031988" cy="13509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31988" cy="1350966"/>
            </a:xfrm>
            <a:custGeom>
              <a:avLst/>
              <a:gdLst/>
              <a:ahLst/>
              <a:cxnLst/>
              <a:rect r="r" b="b" t="t" l="l"/>
              <a:pathLst>
                <a:path h="1350966" w="1031988">
                  <a:moveTo>
                    <a:pt x="0" y="0"/>
                  </a:moveTo>
                  <a:lnTo>
                    <a:pt x="1031988" y="0"/>
                  </a:lnTo>
                  <a:lnTo>
                    <a:pt x="1031988" y="1350966"/>
                  </a:lnTo>
                  <a:lnTo>
                    <a:pt x="0" y="1350966"/>
                  </a:lnTo>
                  <a:close/>
                </a:path>
              </a:pathLst>
            </a:custGeom>
            <a:solidFill>
              <a:srgbClr val="795AC6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1052512" y="666750"/>
            <a:ext cx="5753100" cy="8953500"/>
            <a:chOff x="0" y="0"/>
            <a:chExt cx="814724" cy="12679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4724" cy="1267949"/>
            </a:xfrm>
            <a:custGeom>
              <a:avLst/>
              <a:gdLst/>
              <a:ahLst/>
              <a:cxnLst/>
              <a:rect r="r" b="b" t="t" l="l"/>
              <a:pathLst>
                <a:path h="1267949" w="814724">
                  <a:moveTo>
                    <a:pt x="26914" y="0"/>
                  </a:moveTo>
                  <a:lnTo>
                    <a:pt x="787810" y="0"/>
                  </a:lnTo>
                  <a:cubicBezTo>
                    <a:pt x="802675" y="0"/>
                    <a:pt x="814724" y="12050"/>
                    <a:pt x="814724" y="26914"/>
                  </a:cubicBezTo>
                  <a:lnTo>
                    <a:pt x="814724" y="1241035"/>
                  </a:lnTo>
                  <a:cubicBezTo>
                    <a:pt x="814724" y="1255899"/>
                    <a:pt x="802675" y="1267949"/>
                    <a:pt x="787810" y="1267949"/>
                  </a:cubicBezTo>
                  <a:lnTo>
                    <a:pt x="26914" y="1267949"/>
                  </a:lnTo>
                  <a:cubicBezTo>
                    <a:pt x="12050" y="1267949"/>
                    <a:pt x="0" y="1255899"/>
                    <a:pt x="0" y="1241035"/>
                  </a:cubicBezTo>
                  <a:lnTo>
                    <a:pt x="0" y="26914"/>
                  </a:lnTo>
                  <a:cubicBezTo>
                    <a:pt x="0" y="12050"/>
                    <a:pt x="12050" y="0"/>
                    <a:pt x="26914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99" r="0" b="-199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9296400" y="8963660"/>
            <a:ext cx="8324850" cy="656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40"/>
              </a:lnSpc>
            </a:pPr>
            <a:r>
              <a:rPr lang="en-US" b="true" sz="3800" spc="-57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Menyambut Era Pemasaran Digital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699157" y="1248891"/>
            <a:ext cx="8762335" cy="19991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956"/>
              </a:lnSpc>
            </a:pPr>
            <a:r>
              <a:rPr lang="en-US" b="true" sz="14956" spc="-523">
                <a:solidFill>
                  <a:srgbClr val="000000"/>
                </a:solidFill>
                <a:latin typeface="Georgia Pro Condensed Bold"/>
                <a:ea typeface="Georgia Pro Condensed Bold"/>
                <a:cs typeface="Georgia Pro Condensed Bold"/>
                <a:sym typeface="Georgia Pro Condensed Bold"/>
              </a:rPr>
              <a:t>Bersiaplah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3117037">
            <a:off x="5418783" y="795272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4" y="0"/>
                </a:lnTo>
                <a:lnTo>
                  <a:pt x="2112604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59300" y="9220200"/>
            <a:ext cx="152400" cy="19050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2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66750" y="666750"/>
            <a:ext cx="16954500" cy="8953500"/>
            <a:chOff x="0" y="0"/>
            <a:chExt cx="4465383" cy="235812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65383" cy="2358124"/>
            </a:xfrm>
            <a:custGeom>
              <a:avLst/>
              <a:gdLst/>
              <a:ahLst/>
              <a:cxnLst/>
              <a:rect r="r" b="b" t="t" l="l"/>
              <a:pathLst>
                <a:path h="2358124" w="4465383">
                  <a:moveTo>
                    <a:pt x="20548" y="0"/>
                  </a:moveTo>
                  <a:lnTo>
                    <a:pt x="4444835" y="0"/>
                  </a:lnTo>
                  <a:cubicBezTo>
                    <a:pt x="4456183" y="0"/>
                    <a:pt x="4465383" y="9200"/>
                    <a:pt x="4465383" y="20548"/>
                  </a:cubicBezTo>
                  <a:lnTo>
                    <a:pt x="4465383" y="2337575"/>
                  </a:lnTo>
                  <a:cubicBezTo>
                    <a:pt x="4465383" y="2348924"/>
                    <a:pt x="4456183" y="2358124"/>
                    <a:pt x="4444835" y="2358124"/>
                  </a:cubicBezTo>
                  <a:lnTo>
                    <a:pt x="20548" y="2358124"/>
                  </a:lnTo>
                  <a:cubicBezTo>
                    <a:pt x="9200" y="2358124"/>
                    <a:pt x="0" y="2348924"/>
                    <a:pt x="0" y="2337575"/>
                  </a:cubicBezTo>
                  <a:lnTo>
                    <a:pt x="0" y="20548"/>
                  </a:lnTo>
                  <a:cubicBezTo>
                    <a:pt x="0" y="9200"/>
                    <a:pt x="9200" y="0"/>
                    <a:pt x="20548" y="0"/>
                  </a:cubicBezTo>
                  <a:close/>
                </a:path>
              </a:pathLst>
            </a:custGeom>
            <a:solidFill>
              <a:srgbClr val="C2CFF9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465383" cy="2396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800225" y="1562100"/>
            <a:ext cx="12944475" cy="3619500"/>
            <a:chOff x="0" y="0"/>
            <a:chExt cx="17259300" cy="482600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85725"/>
              <a:ext cx="17259300" cy="17028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400"/>
                </a:lnSpc>
              </a:pPr>
              <a:r>
                <a:rPr lang="en-US" sz="8000" spc="-240">
                  <a:solidFill>
                    <a:srgbClr val="000000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Evolusi Pemasaran Digital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197212"/>
              <a:ext cx="17259300" cy="558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00"/>
                </a:lnSpc>
                <a:spcBef>
                  <a:spcPct val="0"/>
                </a:spcBef>
              </a:pPr>
              <a:r>
                <a:rPr lang="en-US" b="true" sz="2500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Dari Tradisional ke Era AI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3069166"/>
              <a:ext cx="13512134" cy="17568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99"/>
                </a:lnSpc>
              </a:pPr>
              <a:r>
                <a:rPr lang="en-US" sz="2499" spc="-37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Pemasaran digital telah </a:t>
              </a:r>
              <a:r>
                <a:rPr lang="en-US" b="true" sz="2499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bertransformasi</a:t>
              </a:r>
              <a:r>
                <a:rPr lang="en-US" sz="2499" spc="-37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secara signifikan dari metode tradisional, menawarkan cara lebih efisien dan tepat untuk menjangkau konsumen melalui teknologi digital dan analisis data yang canggih.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-3117037">
            <a:off x="16099474" y="795272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5" y="0"/>
                </a:lnTo>
                <a:lnTo>
                  <a:pt x="2112605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FA2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59300" y="9220200"/>
            <a:ext cx="152400" cy="19050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3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66750" y="666750"/>
            <a:ext cx="16954500" cy="8953500"/>
            <a:chOff x="0" y="0"/>
            <a:chExt cx="4465383" cy="235812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65383" cy="2358124"/>
            </a:xfrm>
            <a:custGeom>
              <a:avLst/>
              <a:gdLst/>
              <a:ahLst/>
              <a:cxnLst/>
              <a:rect r="r" b="b" t="t" l="l"/>
              <a:pathLst>
                <a:path h="2358124" w="4465383">
                  <a:moveTo>
                    <a:pt x="20548" y="0"/>
                  </a:moveTo>
                  <a:lnTo>
                    <a:pt x="4444835" y="0"/>
                  </a:lnTo>
                  <a:cubicBezTo>
                    <a:pt x="4456183" y="0"/>
                    <a:pt x="4465383" y="9200"/>
                    <a:pt x="4465383" y="20548"/>
                  </a:cubicBezTo>
                  <a:lnTo>
                    <a:pt x="4465383" y="2337575"/>
                  </a:lnTo>
                  <a:cubicBezTo>
                    <a:pt x="4465383" y="2348924"/>
                    <a:pt x="4456183" y="2358124"/>
                    <a:pt x="4444835" y="2358124"/>
                  </a:cubicBezTo>
                  <a:lnTo>
                    <a:pt x="20548" y="2358124"/>
                  </a:lnTo>
                  <a:cubicBezTo>
                    <a:pt x="9200" y="2358124"/>
                    <a:pt x="0" y="2348924"/>
                    <a:pt x="0" y="2337575"/>
                  </a:cubicBezTo>
                  <a:lnTo>
                    <a:pt x="0" y="20548"/>
                  </a:lnTo>
                  <a:cubicBezTo>
                    <a:pt x="0" y="9200"/>
                    <a:pt x="9200" y="0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465383" cy="2396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800225" y="1562100"/>
            <a:ext cx="13249275" cy="2067009"/>
            <a:chOff x="0" y="0"/>
            <a:chExt cx="17665700" cy="2756012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85725"/>
              <a:ext cx="17665700" cy="17028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400"/>
                </a:lnSpc>
              </a:pPr>
              <a:r>
                <a:rPr lang="en-US" sz="8000" spc="-240">
                  <a:solidFill>
                    <a:srgbClr val="000000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Pemasaran Digital AI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197212"/>
              <a:ext cx="17665700" cy="558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00"/>
                </a:lnSpc>
                <a:spcBef>
                  <a:spcPct val="0"/>
                </a:spcBef>
              </a:pPr>
              <a:r>
                <a:rPr lang="en-US" b="true" sz="2500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Transformasi, Interaksi, dan Promosi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800225" y="5143500"/>
            <a:ext cx="4308497" cy="2930525"/>
            <a:chOff x="0" y="0"/>
            <a:chExt cx="5744662" cy="3907367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9525"/>
              <a:ext cx="5744662" cy="5238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99"/>
                </a:lnSpc>
                <a:spcBef>
                  <a:spcPct val="0"/>
                </a:spcBef>
              </a:pPr>
              <a:r>
                <a:rPr lang="en-US" b="true" sz="2499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Transformasi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079500"/>
              <a:ext cx="5744662" cy="28278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</a:pPr>
              <a:r>
                <a:rPr lang="en-US" sz="2000" spc="-30" strike="noStrike" u="none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Pemasaran digital telah mengalami </a:t>
              </a:r>
              <a:r>
                <a:rPr lang="en-US" b="true" sz="2000" spc="-30" strike="noStrike" u="none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transformasi signifikan</a:t>
              </a:r>
              <a:r>
                <a:rPr lang="en-US" sz="2000" spc="-30" strike="noStrike" u="none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dengan penggunaan AI, memungkinkan perusahaan untuk merancang kampanye yang lebih efektif dan menarik bagi audiens sasaran.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7291388" y="5143500"/>
            <a:ext cx="4010025" cy="3282950"/>
            <a:chOff x="0" y="0"/>
            <a:chExt cx="5346700" cy="4377267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9525"/>
              <a:ext cx="5346700" cy="5238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99"/>
                </a:lnSpc>
                <a:spcBef>
                  <a:spcPct val="0"/>
                </a:spcBef>
              </a:pPr>
              <a:r>
                <a:rPr lang="en-US" b="true" sz="2499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Interaksi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1079500"/>
              <a:ext cx="5346700" cy="32977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</a:pPr>
              <a:r>
                <a:rPr lang="en-US" sz="2000" spc="-30" strike="noStrike" u="none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Interaksi pelanggan menjadi lebih </a:t>
              </a:r>
              <a:r>
                <a:rPr lang="en-US" b="true" sz="2000" spc="-30" strike="noStrike" u="none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efisien</a:t>
              </a:r>
              <a:r>
                <a:rPr lang="en-US" sz="2000" spc="-30" strike="noStrike" u="none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dengan teknologi AI, meningkatkan kemampuan bisnis untuk memenuhi kebutuhan pelanggan secara real-time dan menciptakan pengalaman yang lebih personal.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2172950" y="5143500"/>
            <a:ext cx="4010025" cy="2578100"/>
            <a:chOff x="0" y="0"/>
            <a:chExt cx="5346700" cy="3437467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9525"/>
              <a:ext cx="5346700" cy="5238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99"/>
                </a:lnSpc>
                <a:spcBef>
                  <a:spcPct val="0"/>
                </a:spcBef>
              </a:pPr>
              <a:r>
                <a:rPr lang="en-US" b="true" sz="2499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Promosi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1079500"/>
              <a:ext cx="5346700" cy="23579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</a:pPr>
              <a:r>
                <a:rPr lang="en-US" sz="2000" spc="-30" strike="noStrike" u="none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Upaya promosi kini lebih </a:t>
              </a:r>
              <a:r>
                <a:rPr lang="en-US" b="true" sz="2000" spc="-30" strike="noStrike" u="none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dinamis</a:t>
              </a:r>
              <a:r>
                <a:rPr lang="en-US" sz="2000" spc="-30" strike="noStrike" u="none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, menggunakan data dan analisis untuk mencapai hasil maksimal dan memperkuat hubungan antara merek dan konsumen melalui media digital.</a:t>
              </a: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-3117037">
            <a:off x="16099474" y="795272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5" y="0"/>
                </a:lnTo>
                <a:lnTo>
                  <a:pt x="2112605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2908300"/>
            <a:ext cx="5448300" cy="6711950"/>
            <a:chOff x="0" y="0"/>
            <a:chExt cx="1434943" cy="176775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34943" cy="1767756"/>
            </a:xfrm>
            <a:custGeom>
              <a:avLst/>
              <a:gdLst/>
              <a:ahLst/>
              <a:cxnLst/>
              <a:rect r="r" b="b" t="t" l="l"/>
              <a:pathLst>
                <a:path h="1767756" w="1434943">
                  <a:moveTo>
                    <a:pt x="28420" y="0"/>
                  </a:moveTo>
                  <a:lnTo>
                    <a:pt x="1406524" y="0"/>
                  </a:lnTo>
                  <a:cubicBezTo>
                    <a:pt x="1422219" y="0"/>
                    <a:pt x="1434943" y="12724"/>
                    <a:pt x="1434943" y="28420"/>
                  </a:cubicBezTo>
                  <a:lnTo>
                    <a:pt x="1434943" y="1739337"/>
                  </a:lnTo>
                  <a:cubicBezTo>
                    <a:pt x="1434943" y="1755033"/>
                    <a:pt x="1422219" y="1767756"/>
                    <a:pt x="1406524" y="1767756"/>
                  </a:cubicBezTo>
                  <a:lnTo>
                    <a:pt x="28420" y="1767756"/>
                  </a:lnTo>
                  <a:cubicBezTo>
                    <a:pt x="12724" y="1767756"/>
                    <a:pt x="0" y="1755033"/>
                    <a:pt x="0" y="1739337"/>
                  </a:cubicBezTo>
                  <a:lnTo>
                    <a:pt x="0" y="28420"/>
                  </a:lnTo>
                  <a:cubicBezTo>
                    <a:pt x="0" y="12724"/>
                    <a:pt x="12724" y="0"/>
                    <a:pt x="28420" y="0"/>
                  </a:cubicBezTo>
                  <a:close/>
                </a:path>
              </a:pathLst>
            </a:custGeom>
            <a:solidFill>
              <a:srgbClr val="24096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1434943" cy="17772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7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419850" y="2908300"/>
            <a:ext cx="5448300" cy="6711950"/>
            <a:chOff x="0" y="0"/>
            <a:chExt cx="1434943" cy="176775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34943" cy="1767756"/>
            </a:xfrm>
            <a:custGeom>
              <a:avLst/>
              <a:gdLst/>
              <a:ahLst/>
              <a:cxnLst/>
              <a:rect r="r" b="b" t="t" l="l"/>
              <a:pathLst>
                <a:path h="1767756" w="1434943">
                  <a:moveTo>
                    <a:pt x="28420" y="0"/>
                  </a:moveTo>
                  <a:lnTo>
                    <a:pt x="1406524" y="0"/>
                  </a:lnTo>
                  <a:cubicBezTo>
                    <a:pt x="1422219" y="0"/>
                    <a:pt x="1434943" y="12724"/>
                    <a:pt x="1434943" y="28420"/>
                  </a:cubicBezTo>
                  <a:lnTo>
                    <a:pt x="1434943" y="1739337"/>
                  </a:lnTo>
                  <a:cubicBezTo>
                    <a:pt x="1434943" y="1755033"/>
                    <a:pt x="1422219" y="1767756"/>
                    <a:pt x="1406524" y="1767756"/>
                  </a:cubicBezTo>
                  <a:lnTo>
                    <a:pt x="28420" y="1767756"/>
                  </a:lnTo>
                  <a:cubicBezTo>
                    <a:pt x="12724" y="1767756"/>
                    <a:pt x="0" y="1755033"/>
                    <a:pt x="0" y="1739337"/>
                  </a:cubicBezTo>
                  <a:lnTo>
                    <a:pt x="0" y="28420"/>
                  </a:lnTo>
                  <a:cubicBezTo>
                    <a:pt x="0" y="12724"/>
                    <a:pt x="12724" y="0"/>
                    <a:pt x="28420" y="0"/>
                  </a:cubicBezTo>
                  <a:close/>
                </a:path>
              </a:pathLst>
            </a:custGeom>
            <a:solidFill>
              <a:srgbClr val="24096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1434943" cy="17772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7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172950" y="2908300"/>
            <a:ext cx="5448300" cy="6711950"/>
            <a:chOff x="0" y="0"/>
            <a:chExt cx="1434943" cy="176775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34943" cy="1767756"/>
            </a:xfrm>
            <a:custGeom>
              <a:avLst/>
              <a:gdLst/>
              <a:ahLst/>
              <a:cxnLst/>
              <a:rect r="r" b="b" t="t" l="l"/>
              <a:pathLst>
                <a:path h="1767756" w="1434943">
                  <a:moveTo>
                    <a:pt x="28420" y="0"/>
                  </a:moveTo>
                  <a:lnTo>
                    <a:pt x="1406524" y="0"/>
                  </a:lnTo>
                  <a:cubicBezTo>
                    <a:pt x="1422219" y="0"/>
                    <a:pt x="1434943" y="12724"/>
                    <a:pt x="1434943" y="28420"/>
                  </a:cubicBezTo>
                  <a:lnTo>
                    <a:pt x="1434943" y="1739337"/>
                  </a:lnTo>
                  <a:cubicBezTo>
                    <a:pt x="1434943" y="1755033"/>
                    <a:pt x="1422219" y="1767756"/>
                    <a:pt x="1406524" y="1767756"/>
                  </a:cubicBezTo>
                  <a:lnTo>
                    <a:pt x="28420" y="1767756"/>
                  </a:lnTo>
                  <a:cubicBezTo>
                    <a:pt x="12724" y="1767756"/>
                    <a:pt x="0" y="1755033"/>
                    <a:pt x="0" y="1739337"/>
                  </a:cubicBezTo>
                  <a:lnTo>
                    <a:pt x="0" y="28420"/>
                  </a:lnTo>
                  <a:cubicBezTo>
                    <a:pt x="0" y="12724"/>
                    <a:pt x="12724" y="0"/>
                    <a:pt x="28420" y="0"/>
                  </a:cubicBezTo>
                  <a:close/>
                </a:path>
              </a:pathLst>
            </a:custGeom>
            <a:solidFill>
              <a:srgbClr val="24096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9525"/>
              <a:ext cx="1434943" cy="17772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7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66053" y="4248150"/>
            <a:ext cx="4649694" cy="3581400"/>
            <a:chOff x="0" y="0"/>
            <a:chExt cx="1259398" cy="97004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59398" cy="970044"/>
            </a:xfrm>
            <a:custGeom>
              <a:avLst/>
              <a:gdLst/>
              <a:ahLst/>
              <a:cxnLst/>
              <a:rect r="r" b="b" t="t" l="l"/>
              <a:pathLst>
                <a:path h="970044" w="1259398">
                  <a:moveTo>
                    <a:pt x="33301" y="0"/>
                  </a:moveTo>
                  <a:lnTo>
                    <a:pt x="1226097" y="0"/>
                  </a:lnTo>
                  <a:cubicBezTo>
                    <a:pt x="1244489" y="0"/>
                    <a:pt x="1259398" y="14909"/>
                    <a:pt x="1259398" y="33301"/>
                  </a:cubicBezTo>
                  <a:lnTo>
                    <a:pt x="1259398" y="936743"/>
                  </a:lnTo>
                  <a:cubicBezTo>
                    <a:pt x="1259398" y="955135"/>
                    <a:pt x="1244489" y="970044"/>
                    <a:pt x="1226097" y="970044"/>
                  </a:cubicBezTo>
                  <a:lnTo>
                    <a:pt x="33301" y="970044"/>
                  </a:lnTo>
                  <a:cubicBezTo>
                    <a:pt x="24469" y="970044"/>
                    <a:pt x="15999" y="966535"/>
                    <a:pt x="9754" y="960290"/>
                  </a:cubicBezTo>
                  <a:cubicBezTo>
                    <a:pt x="3508" y="954045"/>
                    <a:pt x="0" y="945575"/>
                    <a:pt x="0" y="936743"/>
                  </a:cubicBezTo>
                  <a:lnTo>
                    <a:pt x="0" y="33301"/>
                  </a:lnTo>
                  <a:cubicBezTo>
                    <a:pt x="0" y="24469"/>
                    <a:pt x="3508" y="15999"/>
                    <a:pt x="9754" y="9754"/>
                  </a:cubicBezTo>
                  <a:cubicBezTo>
                    <a:pt x="15999" y="3508"/>
                    <a:pt x="24469" y="0"/>
                    <a:pt x="33301" y="0"/>
                  </a:cubicBezTo>
                  <a:close/>
                </a:path>
              </a:pathLst>
            </a:custGeom>
            <a:blipFill>
              <a:blip r:embed="rId2"/>
              <a:stretch>
                <a:fillRect l="-342" t="0" r="-342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6819153" y="4248150"/>
            <a:ext cx="4649694" cy="3581400"/>
            <a:chOff x="0" y="0"/>
            <a:chExt cx="1259398" cy="97004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259398" cy="970044"/>
            </a:xfrm>
            <a:custGeom>
              <a:avLst/>
              <a:gdLst/>
              <a:ahLst/>
              <a:cxnLst/>
              <a:rect r="r" b="b" t="t" l="l"/>
              <a:pathLst>
                <a:path h="970044" w="1259398">
                  <a:moveTo>
                    <a:pt x="33301" y="0"/>
                  </a:moveTo>
                  <a:lnTo>
                    <a:pt x="1226097" y="0"/>
                  </a:lnTo>
                  <a:cubicBezTo>
                    <a:pt x="1244489" y="0"/>
                    <a:pt x="1259398" y="14909"/>
                    <a:pt x="1259398" y="33301"/>
                  </a:cubicBezTo>
                  <a:lnTo>
                    <a:pt x="1259398" y="936743"/>
                  </a:lnTo>
                  <a:cubicBezTo>
                    <a:pt x="1259398" y="955135"/>
                    <a:pt x="1244489" y="970044"/>
                    <a:pt x="1226097" y="970044"/>
                  </a:cubicBezTo>
                  <a:lnTo>
                    <a:pt x="33301" y="970044"/>
                  </a:lnTo>
                  <a:cubicBezTo>
                    <a:pt x="24469" y="970044"/>
                    <a:pt x="15999" y="966535"/>
                    <a:pt x="9754" y="960290"/>
                  </a:cubicBezTo>
                  <a:cubicBezTo>
                    <a:pt x="3508" y="954045"/>
                    <a:pt x="0" y="945575"/>
                    <a:pt x="0" y="936743"/>
                  </a:cubicBezTo>
                  <a:lnTo>
                    <a:pt x="0" y="33301"/>
                  </a:lnTo>
                  <a:cubicBezTo>
                    <a:pt x="0" y="24469"/>
                    <a:pt x="3508" y="15999"/>
                    <a:pt x="9754" y="9754"/>
                  </a:cubicBezTo>
                  <a:cubicBezTo>
                    <a:pt x="15999" y="3508"/>
                    <a:pt x="24469" y="0"/>
                    <a:pt x="33301" y="0"/>
                  </a:cubicBezTo>
                  <a:close/>
                </a:path>
              </a:pathLst>
            </a:custGeom>
            <a:blipFill>
              <a:blip r:embed="rId3"/>
              <a:stretch>
                <a:fillRect l="-342" t="0" r="-342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2572253" y="4248150"/>
            <a:ext cx="4649694" cy="3581400"/>
            <a:chOff x="0" y="0"/>
            <a:chExt cx="1259398" cy="97004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259398" cy="970044"/>
            </a:xfrm>
            <a:custGeom>
              <a:avLst/>
              <a:gdLst/>
              <a:ahLst/>
              <a:cxnLst/>
              <a:rect r="r" b="b" t="t" l="l"/>
              <a:pathLst>
                <a:path h="970044" w="1259398">
                  <a:moveTo>
                    <a:pt x="33301" y="0"/>
                  </a:moveTo>
                  <a:lnTo>
                    <a:pt x="1226097" y="0"/>
                  </a:lnTo>
                  <a:cubicBezTo>
                    <a:pt x="1244489" y="0"/>
                    <a:pt x="1259398" y="14909"/>
                    <a:pt x="1259398" y="33301"/>
                  </a:cubicBezTo>
                  <a:lnTo>
                    <a:pt x="1259398" y="936743"/>
                  </a:lnTo>
                  <a:cubicBezTo>
                    <a:pt x="1259398" y="955135"/>
                    <a:pt x="1244489" y="970044"/>
                    <a:pt x="1226097" y="970044"/>
                  </a:cubicBezTo>
                  <a:lnTo>
                    <a:pt x="33301" y="970044"/>
                  </a:lnTo>
                  <a:cubicBezTo>
                    <a:pt x="24469" y="970044"/>
                    <a:pt x="15999" y="966535"/>
                    <a:pt x="9754" y="960290"/>
                  </a:cubicBezTo>
                  <a:cubicBezTo>
                    <a:pt x="3508" y="954045"/>
                    <a:pt x="0" y="945575"/>
                    <a:pt x="0" y="936743"/>
                  </a:cubicBezTo>
                  <a:lnTo>
                    <a:pt x="0" y="33301"/>
                  </a:lnTo>
                  <a:cubicBezTo>
                    <a:pt x="0" y="24469"/>
                    <a:pt x="3508" y="15999"/>
                    <a:pt x="9754" y="9754"/>
                  </a:cubicBezTo>
                  <a:cubicBezTo>
                    <a:pt x="15999" y="3508"/>
                    <a:pt x="24469" y="0"/>
                    <a:pt x="33301" y="0"/>
                  </a:cubicBezTo>
                  <a:close/>
                </a:path>
              </a:pathLst>
            </a:custGeom>
            <a:blipFill>
              <a:blip r:embed="rId4"/>
              <a:stretch>
                <a:fillRect l="-342" t="0" r="-342" b="0"/>
              </a:stretch>
            </a:blip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1021783" y="8302046"/>
            <a:ext cx="4738234" cy="8899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99"/>
              </a:lnSpc>
            </a:pPr>
            <a:r>
              <a:rPr lang="en-US" sz="1714" spc="-25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AI menciptakan konten yang </a:t>
            </a:r>
            <a:r>
              <a:rPr lang="en-US" b="true" sz="1714" spc="-25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dikhususkan</a:t>
            </a:r>
            <a:r>
              <a:rPr lang="en-US" sz="1714" spc="-25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untuk preferensi pengguna, meningkatkan keterlibatan dan relevansi.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41066" y="3381375"/>
            <a:ext cx="4699667" cy="543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80"/>
              </a:lnSpc>
              <a:spcBef>
                <a:spcPct val="0"/>
              </a:spcBef>
            </a:pPr>
            <a:r>
              <a:rPr lang="en-US" sz="3800" spc="-95" strike="noStrike" u="none">
                <a:solidFill>
                  <a:srgbClr val="FFFFFF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Personalisasi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773192" y="8302046"/>
            <a:ext cx="4741615" cy="8899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99"/>
              </a:lnSpc>
            </a:pPr>
            <a:r>
              <a:rPr lang="en-US" sz="1714" spc="-25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Dengan AI, proses produksi konten menjadi lebih cepat, </a:t>
            </a:r>
            <a:r>
              <a:rPr lang="en-US" b="true" sz="1714" spc="-25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menghemat waktu dan biaya</a:t>
            </a:r>
            <a:r>
              <a:rPr lang="en-US" sz="1714" spc="-25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secara signifikan.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773192" y="3381375"/>
            <a:ext cx="4741615" cy="543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80"/>
              </a:lnSpc>
              <a:spcBef>
                <a:spcPct val="0"/>
              </a:spcBef>
            </a:pPr>
            <a:r>
              <a:rPr lang="en-US" sz="3800" spc="-95" strike="noStrike" u="none">
                <a:solidFill>
                  <a:srgbClr val="FFFFFF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Efisiensi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551109" y="8300894"/>
            <a:ext cx="4691983" cy="8899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99"/>
              </a:lnSpc>
            </a:pPr>
            <a:r>
              <a:rPr lang="en-US" sz="1714" spc="-25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AI dapat menganalisis </a:t>
            </a:r>
            <a:r>
              <a:rPr lang="en-US" b="true" sz="1714" spc="-25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sentimen dan tren</a:t>
            </a:r>
            <a:r>
              <a:rPr lang="en-US" sz="1714" spc="-25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, memfasilitasi interaksi yang lebih produktif dengan pelanggan.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551109" y="3381375"/>
            <a:ext cx="4691983" cy="543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80"/>
              </a:lnSpc>
            </a:pPr>
            <a:r>
              <a:rPr lang="en-US" sz="3800" spc="-95">
                <a:solidFill>
                  <a:srgbClr val="FFFFFF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Analisis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66750" y="809625"/>
            <a:ext cx="16954500" cy="1069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000"/>
              </a:lnSpc>
            </a:pPr>
            <a:r>
              <a:rPr lang="en-US" sz="8000" spc="-200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Peluang AI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FA2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59300" y="9220200"/>
            <a:ext cx="152400" cy="19050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5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66750" y="666750"/>
            <a:ext cx="16954500" cy="8953500"/>
            <a:chOff x="0" y="0"/>
            <a:chExt cx="4465383" cy="235812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65383" cy="2358124"/>
            </a:xfrm>
            <a:custGeom>
              <a:avLst/>
              <a:gdLst/>
              <a:ahLst/>
              <a:cxnLst/>
              <a:rect r="r" b="b" t="t" l="l"/>
              <a:pathLst>
                <a:path h="2358124" w="4465383">
                  <a:moveTo>
                    <a:pt x="20548" y="0"/>
                  </a:moveTo>
                  <a:lnTo>
                    <a:pt x="4444835" y="0"/>
                  </a:lnTo>
                  <a:cubicBezTo>
                    <a:pt x="4456183" y="0"/>
                    <a:pt x="4465383" y="9200"/>
                    <a:pt x="4465383" y="20548"/>
                  </a:cubicBezTo>
                  <a:lnTo>
                    <a:pt x="4465383" y="2337575"/>
                  </a:lnTo>
                  <a:cubicBezTo>
                    <a:pt x="4465383" y="2348924"/>
                    <a:pt x="4456183" y="2358124"/>
                    <a:pt x="4444835" y="2358124"/>
                  </a:cubicBezTo>
                  <a:lnTo>
                    <a:pt x="20548" y="2358124"/>
                  </a:lnTo>
                  <a:cubicBezTo>
                    <a:pt x="9200" y="2358124"/>
                    <a:pt x="0" y="2348924"/>
                    <a:pt x="0" y="2337575"/>
                  </a:cubicBezTo>
                  <a:lnTo>
                    <a:pt x="0" y="20548"/>
                  </a:lnTo>
                  <a:cubicBezTo>
                    <a:pt x="0" y="9200"/>
                    <a:pt x="9200" y="0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465383" cy="2396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800225" y="1562100"/>
            <a:ext cx="13249275" cy="2067009"/>
            <a:chOff x="0" y="0"/>
            <a:chExt cx="17665700" cy="2756012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85725"/>
              <a:ext cx="17665700" cy="17028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400"/>
                </a:lnSpc>
              </a:pPr>
              <a:r>
                <a:rPr lang="en-US" sz="8000" spc="-240">
                  <a:solidFill>
                    <a:srgbClr val="000000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Tantangan AI dalam Konten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197212"/>
              <a:ext cx="17665700" cy="558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00"/>
                </a:lnSpc>
                <a:spcBef>
                  <a:spcPct val="0"/>
                </a:spcBef>
              </a:pPr>
              <a:r>
                <a:rPr lang="en-US" b="true" sz="2500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Menghadapi Risiko dan Etika Baru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800225" y="5143500"/>
            <a:ext cx="4308497" cy="2578100"/>
            <a:chOff x="0" y="0"/>
            <a:chExt cx="5744662" cy="3437467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9525"/>
              <a:ext cx="5744662" cy="5238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99"/>
                </a:lnSpc>
                <a:spcBef>
                  <a:spcPct val="0"/>
                </a:spcBef>
              </a:pPr>
              <a:r>
                <a:rPr lang="en-US" b="true" sz="2499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Keamanan Data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079500"/>
              <a:ext cx="5744662" cy="23579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</a:pPr>
              <a:r>
                <a:rPr lang="en-US" sz="2000" spc="-30" strike="noStrike" u="none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Penggunaan AI memerlukan akses ke </a:t>
              </a:r>
              <a:r>
                <a:rPr lang="en-US" b="true" sz="2000" spc="-30" strike="noStrike" u="none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big data</a:t>
              </a:r>
              <a:r>
                <a:rPr lang="en-US" sz="2000" spc="-30" strike="noStrike" u="none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, meningkatkan risiko pelanggaran privasi dan eksposur data sensitif yang dapat dimanfaatkan oleh pihak yang tidak bertanggung jawab.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7291388" y="5143500"/>
            <a:ext cx="4010025" cy="3254375"/>
            <a:chOff x="0" y="0"/>
            <a:chExt cx="5346700" cy="4339167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9525"/>
              <a:ext cx="5346700" cy="5238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99"/>
                </a:lnSpc>
                <a:spcBef>
                  <a:spcPct val="0"/>
                </a:spcBef>
              </a:pPr>
              <a:r>
                <a:rPr lang="en-US" b="true" sz="2499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Dilema Etika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1079500"/>
              <a:ext cx="5346700" cy="32596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</a:pPr>
              <a:r>
                <a:rPr lang="en-US" sz="2000" spc="-30" strike="noStrike" u="none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Teknologi AI untuk persuasi dapat memanipulasi pilihan konsumen, menghadirkan dilema etika mengenai transparansi dan kejujuran dalam pemasaran, serta potensi penyalahgunaan untuk keuntungan tertentu.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2172950" y="5143500"/>
            <a:ext cx="4010025" cy="3254375"/>
            <a:chOff x="0" y="0"/>
            <a:chExt cx="5346700" cy="4339167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9525"/>
              <a:ext cx="5346700" cy="5238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99"/>
                </a:lnSpc>
                <a:spcBef>
                  <a:spcPct val="0"/>
                </a:spcBef>
              </a:pPr>
              <a:r>
                <a:rPr lang="en-US" b="true" sz="2499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Bias Algoritma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1079500"/>
              <a:ext cx="5346700" cy="32596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</a:pPr>
              <a:r>
                <a:rPr lang="en-US" sz="2000" spc="-30" strike="noStrike" u="none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Algoritma yang dilatih pada data yang bias dapat menghasilkan konten yang tidak akurat, menunjukkan keterbatasan AI dalam memahami konteks budaya dan sosial yang kompleks serta membahayakan kredibilitas merek.</a:t>
              </a: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-3117037">
            <a:off x="16099474" y="795272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5" y="0"/>
                </a:lnTo>
                <a:lnTo>
                  <a:pt x="2112605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FA2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59300" y="9220200"/>
            <a:ext cx="152400" cy="19050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6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66750" y="666750"/>
            <a:ext cx="16954500" cy="8953500"/>
            <a:chOff x="0" y="0"/>
            <a:chExt cx="4465383" cy="235812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65383" cy="2358124"/>
            </a:xfrm>
            <a:custGeom>
              <a:avLst/>
              <a:gdLst/>
              <a:ahLst/>
              <a:cxnLst/>
              <a:rect r="r" b="b" t="t" l="l"/>
              <a:pathLst>
                <a:path h="2358124" w="4465383">
                  <a:moveTo>
                    <a:pt x="20548" y="0"/>
                  </a:moveTo>
                  <a:lnTo>
                    <a:pt x="4444835" y="0"/>
                  </a:lnTo>
                  <a:cubicBezTo>
                    <a:pt x="4456183" y="0"/>
                    <a:pt x="4465383" y="9200"/>
                    <a:pt x="4465383" y="20548"/>
                  </a:cubicBezTo>
                  <a:lnTo>
                    <a:pt x="4465383" y="2337575"/>
                  </a:lnTo>
                  <a:cubicBezTo>
                    <a:pt x="4465383" y="2348924"/>
                    <a:pt x="4456183" y="2358124"/>
                    <a:pt x="4444835" y="2358124"/>
                  </a:cubicBezTo>
                  <a:lnTo>
                    <a:pt x="20548" y="2358124"/>
                  </a:lnTo>
                  <a:cubicBezTo>
                    <a:pt x="9200" y="2358124"/>
                    <a:pt x="0" y="2348924"/>
                    <a:pt x="0" y="2337575"/>
                  </a:cubicBezTo>
                  <a:lnTo>
                    <a:pt x="0" y="20548"/>
                  </a:lnTo>
                  <a:cubicBezTo>
                    <a:pt x="0" y="9200"/>
                    <a:pt x="9200" y="0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465383" cy="2396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800225" y="1562100"/>
            <a:ext cx="13249275" cy="2067009"/>
            <a:chOff x="0" y="0"/>
            <a:chExt cx="17665700" cy="2756012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85725"/>
              <a:ext cx="17665700" cy="17028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400"/>
                </a:lnSpc>
              </a:pPr>
              <a:r>
                <a:rPr lang="en-US" sz="8000" spc="-240">
                  <a:solidFill>
                    <a:srgbClr val="000000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Peran Data Mendalam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197212"/>
              <a:ext cx="17665700" cy="558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00"/>
                </a:lnSpc>
                <a:spcBef>
                  <a:spcPct val="0"/>
                </a:spcBef>
              </a:pPr>
              <a:r>
                <a:rPr lang="en-US" b="true" sz="2500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Pentingnya Analisis dalam Pemasaran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800225" y="5143500"/>
            <a:ext cx="4308497" cy="2930525"/>
            <a:chOff x="0" y="0"/>
            <a:chExt cx="5744662" cy="3907367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9525"/>
              <a:ext cx="5744662" cy="5238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99"/>
                </a:lnSpc>
                <a:spcBef>
                  <a:spcPct val="0"/>
                </a:spcBef>
              </a:pPr>
              <a:r>
                <a:rPr lang="en-US" b="true" sz="2499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Fondasi Data Besar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079500"/>
              <a:ext cx="5744662" cy="28278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</a:pPr>
              <a:r>
                <a:rPr lang="en-US" sz="2000" spc="-30" strike="noStrike" u="none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Analisis data besar adalah dasar yang </a:t>
              </a:r>
              <a:r>
                <a:rPr lang="en-US" b="true" sz="2000" spc="-30" strike="noStrike" u="none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menggerakkan pemasaran</a:t>
              </a:r>
              <a:r>
                <a:rPr lang="en-US" sz="2000" spc="-30" strike="noStrike" u="none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, menyediakan wawasan berharga untuk memahami perilaku dan preferensi audiens secara lebih mendalam dan akurat.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7291388" y="5143500"/>
            <a:ext cx="4010025" cy="3254375"/>
            <a:chOff x="0" y="0"/>
            <a:chExt cx="5346700" cy="4339167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9525"/>
              <a:ext cx="5346700" cy="5238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99"/>
                </a:lnSpc>
                <a:spcBef>
                  <a:spcPct val="0"/>
                </a:spcBef>
              </a:pPr>
              <a:r>
                <a:rPr lang="en-US" b="true" sz="2499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Memahami Audiens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1079500"/>
              <a:ext cx="5346700" cy="32596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</a:pPr>
              <a:r>
                <a:rPr lang="en-US" sz="2000" spc="-30" strike="noStrike" u="none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Dengan analisis, perusahaan dapat "mendengarkan" audiens, mengidentifikasi kebutuhan dan harapan mereka, serta meningkatkan keterlibatan melalui konten yang lebih relevan dan menarik bagi mereka.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2172950" y="5143500"/>
            <a:ext cx="4010025" cy="3282950"/>
            <a:chOff x="0" y="0"/>
            <a:chExt cx="5346700" cy="4377267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9525"/>
              <a:ext cx="5346700" cy="5238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99"/>
                </a:lnSpc>
                <a:spcBef>
                  <a:spcPct val="0"/>
                </a:spcBef>
              </a:pPr>
              <a:r>
                <a:rPr lang="en-US" b="true" sz="2499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Perencanaan Strategi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1079500"/>
              <a:ext cx="5346700" cy="32977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</a:pPr>
              <a:r>
                <a:rPr lang="en-US" sz="2000" spc="-30" strike="noStrike" u="none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Analisis mendalam memungkinkan perencanaan strategi yang lebih </a:t>
              </a:r>
              <a:r>
                <a:rPr lang="en-US" b="true" sz="2000" spc="-30" strike="noStrike" u="none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efisien</a:t>
              </a:r>
              <a:r>
                <a:rPr lang="en-US" sz="2000" spc="-30" strike="noStrike" u="none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, membantu perusahaan untuk mengalokasikan sumber daya dengan bijak dan menyesuaikan taktik pemasaran untuk hasil maksimal.</a:t>
              </a: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-3117037">
            <a:off x="16099474" y="795272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5" y="0"/>
                </a:lnTo>
                <a:lnTo>
                  <a:pt x="2112605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2908300"/>
            <a:ext cx="5448300" cy="6711950"/>
            <a:chOff x="0" y="0"/>
            <a:chExt cx="1434943" cy="176775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34943" cy="1767756"/>
            </a:xfrm>
            <a:custGeom>
              <a:avLst/>
              <a:gdLst/>
              <a:ahLst/>
              <a:cxnLst/>
              <a:rect r="r" b="b" t="t" l="l"/>
              <a:pathLst>
                <a:path h="1767756" w="1434943">
                  <a:moveTo>
                    <a:pt x="28420" y="0"/>
                  </a:moveTo>
                  <a:lnTo>
                    <a:pt x="1406524" y="0"/>
                  </a:lnTo>
                  <a:cubicBezTo>
                    <a:pt x="1422219" y="0"/>
                    <a:pt x="1434943" y="12724"/>
                    <a:pt x="1434943" y="28420"/>
                  </a:cubicBezTo>
                  <a:lnTo>
                    <a:pt x="1434943" y="1739337"/>
                  </a:lnTo>
                  <a:cubicBezTo>
                    <a:pt x="1434943" y="1755033"/>
                    <a:pt x="1422219" y="1767756"/>
                    <a:pt x="1406524" y="1767756"/>
                  </a:cubicBezTo>
                  <a:lnTo>
                    <a:pt x="28420" y="1767756"/>
                  </a:lnTo>
                  <a:cubicBezTo>
                    <a:pt x="12724" y="1767756"/>
                    <a:pt x="0" y="1755033"/>
                    <a:pt x="0" y="1739337"/>
                  </a:cubicBezTo>
                  <a:lnTo>
                    <a:pt x="0" y="28420"/>
                  </a:lnTo>
                  <a:cubicBezTo>
                    <a:pt x="0" y="12724"/>
                    <a:pt x="12724" y="0"/>
                    <a:pt x="28420" y="0"/>
                  </a:cubicBezTo>
                  <a:close/>
                </a:path>
              </a:pathLst>
            </a:custGeom>
            <a:solidFill>
              <a:srgbClr val="24096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1434943" cy="17772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7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419850" y="2908300"/>
            <a:ext cx="5448300" cy="6711950"/>
            <a:chOff x="0" y="0"/>
            <a:chExt cx="1434943" cy="176775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34943" cy="1767756"/>
            </a:xfrm>
            <a:custGeom>
              <a:avLst/>
              <a:gdLst/>
              <a:ahLst/>
              <a:cxnLst/>
              <a:rect r="r" b="b" t="t" l="l"/>
              <a:pathLst>
                <a:path h="1767756" w="1434943">
                  <a:moveTo>
                    <a:pt x="28420" y="0"/>
                  </a:moveTo>
                  <a:lnTo>
                    <a:pt x="1406524" y="0"/>
                  </a:lnTo>
                  <a:cubicBezTo>
                    <a:pt x="1422219" y="0"/>
                    <a:pt x="1434943" y="12724"/>
                    <a:pt x="1434943" y="28420"/>
                  </a:cubicBezTo>
                  <a:lnTo>
                    <a:pt x="1434943" y="1739337"/>
                  </a:lnTo>
                  <a:cubicBezTo>
                    <a:pt x="1434943" y="1755033"/>
                    <a:pt x="1422219" y="1767756"/>
                    <a:pt x="1406524" y="1767756"/>
                  </a:cubicBezTo>
                  <a:lnTo>
                    <a:pt x="28420" y="1767756"/>
                  </a:lnTo>
                  <a:cubicBezTo>
                    <a:pt x="12724" y="1767756"/>
                    <a:pt x="0" y="1755033"/>
                    <a:pt x="0" y="1739337"/>
                  </a:cubicBezTo>
                  <a:lnTo>
                    <a:pt x="0" y="28420"/>
                  </a:lnTo>
                  <a:cubicBezTo>
                    <a:pt x="0" y="12724"/>
                    <a:pt x="12724" y="0"/>
                    <a:pt x="28420" y="0"/>
                  </a:cubicBezTo>
                  <a:close/>
                </a:path>
              </a:pathLst>
            </a:custGeom>
            <a:solidFill>
              <a:srgbClr val="24096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1434943" cy="17772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7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172950" y="2908300"/>
            <a:ext cx="5448300" cy="6711950"/>
            <a:chOff x="0" y="0"/>
            <a:chExt cx="1434943" cy="176775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34943" cy="1767756"/>
            </a:xfrm>
            <a:custGeom>
              <a:avLst/>
              <a:gdLst/>
              <a:ahLst/>
              <a:cxnLst/>
              <a:rect r="r" b="b" t="t" l="l"/>
              <a:pathLst>
                <a:path h="1767756" w="1434943">
                  <a:moveTo>
                    <a:pt x="28420" y="0"/>
                  </a:moveTo>
                  <a:lnTo>
                    <a:pt x="1406524" y="0"/>
                  </a:lnTo>
                  <a:cubicBezTo>
                    <a:pt x="1422219" y="0"/>
                    <a:pt x="1434943" y="12724"/>
                    <a:pt x="1434943" y="28420"/>
                  </a:cubicBezTo>
                  <a:lnTo>
                    <a:pt x="1434943" y="1739337"/>
                  </a:lnTo>
                  <a:cubicBezTo>
                    <a:pt x="1434943" y="1755033"/>
                    <a:pt x="1422219" y="1767756"/>
                    <a:pt x="1406524" y="1767756"/>
                  </a:cubicBezTo>
                  <a:lnTo>
                    <a:pt x="28420" y="1767756"/>
                  </a:lnTo>
                  <a:cubicBezTo>
                    <a:pt x="12724" y="1767756"/>
                    <a:pt x="0" y="1755033"/>
                    <a:pt x="0" y="1739337"/>
                  </a:cubicBezTo>
                  <a:lnTo>
                    <a:pt x="0" y="28420"/>
                  </a:lnTo>
                  <a:cubicBezTo>
                    <a:pt x="0" y="12724"/>
                    <a:pt x="12724" y="0"/>
                    <a:pt x="28420" y="0"/>
                  </a:cubicBezTo>
                  <a:close/>
                </a:path>
              </a:pathLst>
            </a:custGeom>
            <a:solidFill>
              <a:srgbClr val="24096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9525"/>
              <a:ext cx="1434943" cy="17772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7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66053" y="4248150"/>
            <a:ext cx="4649694" cy="3581400"/>
            <a:chOff x="0" y="0"/>
            <a:chExt cx="1259398" cy="97004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59398" cy="970044"/>
            </a:xfrm>
            <a:custGeom>
              <a:avLst/>
              <a:gdLst/>
              <a:ahLst/>
              <a:cxnLst/>
              <a:rect r="r" b="b" t="t" l="l"/>
              <a:pathLst>
                <a:path h="970044" w="1259398">
                  <a:moveTo>
                    <a:pt x="33301" y="0"/>
                  </a:moveTo>
                  <a:lnTo>
                    <a:pt x="1226097" y="0"/>
                  </a:lnTo>
                  <a:cubicBezTo>
                    <a:pt x="1244489" y="0"/>
                    <a:pt x="1259398" y="14909"/>
                    <a:pt x="1259398" y="33301"/>
                  </a:cubicBezTo>
                  <a:lnTo>
                    <a:pt x="1259398" y="936743"/>
                  </a:lnTo>
                  <a:cubicBezTo>
                    <a:pt x="1259398" y="955135"/>
                    <a:pt x="1244489" y="970044"/>
                    <a:pt x="1226097" y="970044"/>
                  </a:cubicBezTo>
                  <a:lnTo>
                    <a:pt x="33301" y="970044"/>
                  </a:lnTo>
                  <a:cubicBezTo>
                    <a:pt x="24469" y="970044"/>
                    <a:pt x="15999" y="966535"/>
                    <a:pt x="9754" y="960290"/>
                  </a:cubicBezTo>
                  <a:cubicBezTo>
                    <a:pt x="3508" y="954045"/>
                    <a:pt x="0" y="945575"/>
                    <a:pt x="0" y="936743"/>
                  </a:cubicBezTo>
                  <a:lnTo>
                    <a:pt x="0" y="33301"/>
                  </a:lnTo>
                  <a:cubicBezTo>
                    <a:pt x="0" y="24469"/>
                    <a:pt x="3508" y="15999"/>
                    <a:pt x="9754" y="9754"/>
                  </a:cubicBezTo>
                  <a:cubicBezTo>
                    <a:pt x="15999" y="3508"/>
                    <a:pt x="24469" y="0"/>
                    <a:pt x="33301" y="0"/>
                  </a:cubicBezTo>
                  <a:close/>
                </a:path>
              </a:pathLst>
            </a:custGeom>
            <a:blipFill>
              <a:blip r:embed="rId2"/>
              <a:stretch>
                <a:fillRect l="-342" t="0" r="-342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6819153" y="4248150"/>
            <a:ext cx="4649694" cy="3581400"/>
            <a:chOff x="0" y="0"/>
            <a:chExt cx="1259398" cy="97004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259398" cy="970044"/>
            </a:xfrm>
            <a:custGeom>
              <a:avLst/>
              <a:gdLst/>
              <a:ahLst/>
              <a:cxnLst/>
              <a:rect r="r" b="b" t="t" l="l"/>
              <a:pathLst>
                <a:path h="970044" w="1259398">
                  <a:moveTo>
                    <a:pt x="33301" y="0"/>
                  </a:moveTo>
                  <a:lnTo>
                    <a:pt x="1226097" y="0"/>
                  </a:lnTo>
                  <a:cubicBezTo>
                    <a:pt x="1244489" y="0"/>
                    <a:pt x="1259398" y="14909"/>
                    <a:pt x="1259398" y="33301"/>
                  </a:cubicBezTo>
                  <a:lnTo>
                    <a:pt x="1259398" y="936743"/>
                  </a:lnTo>
                  <a:cubicBezTo>
                    <a:pt x="1259398" y="955135"/>
                    <a:pt x="1244489" y="970044"/>
                    <a:pt x="1226097" y="970044"/>
                  </a:cubicBezTo>
                  <a:lnTo>
                    <a:pt x="33301" y="970044"/>
                  </a:lnTo>
                  <a:cubicBezTo>
                    <a:pt x="24469" y="970044"/>
                    <a:pt x="15999" y="966535"/>
                    <a:pt x="9754" y="960290"/>
                  </a:cubicBezTo>
                  <a:cubicBezTo>
                    <a:pt x="3508" y="954045"/>
                    <a:pt x="0" y="945575"/>
                    <a:pt x="0" y="936743"/>
                  </a:cubicBezTo>
                  <a:lnTo>
                    <a:pt x="0" y="33301"/>
                  </a:lnTo>
                  <a:cubicBezTo>
                    <a:pt x="0" y="24469"/>
                    <a:pt x="3508" y="15999"/>
                    <a:pt x="9754" y="9754"/>
                  </a:cubicBezTo>
                  <a:cubicBezTo>
                    <a:pt x="15999" y="3508"/>
                    <a:pt x="24469" y="0"/>
                    <a:pt x="33301" y="0"/>
                  </a:cubicBezTo>
                  <a:close/>
                </a:path>
              </a:pathLst>
            </a:custGeom>
            <a:blipFill>
              <a:blip r:embed="rId3"/>
              <a:stretch>
                <a:fillRect l="-342" t="0" r="-342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2572253" y="4248150"/>
            <a:ext cx="4649694" cy="3581400"/>
            <a:chOff x="0" y="0"/>
            <a:chExt cx="1259398" cy="97004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259398" cy="970044"/>
            </a:xfrm>
            <a:custGeom>
              <a:avLst/>
              <a:gdLst/>
              <a:ahLst/>
              <a:cxnLst/>
              <a:rect r="r" b="b" t="t" l="l"/>
              <a:pathLst>
                <a:path h="970044" w="1259398">
                  <a:moveTo>
                    <a:pt x="33301" y="0"/>
                  </a:moveTo>
                  <a:lnTo>
                    <a:pt x="1226097" y="0"/>
                  </a:lnTo>
                  <a:cubicBezTo>
                    <a:pt x="1244489" y="0"/>
                    <a:pt x="1259398" y="14909"/>
                    <a:pt x="1259398" y="33301"/>
                  </a:cubicBezTo>
                  <a:lnTo>
                    <a:pt x="1259398" y="936743"/>
                  </a:lnTo>
                  <a:cubicBezTo>
                    <a:pt x="1259398" y="955135"/>
                    <a:pt x="1244489" y="970044"/>
                    <a:pt x="1226097" y="970044"/>
                  </a:cubicBezTo>
                  <a:lnTo>
                    <a:pt x="33301" y="970044"/>
                  </a:lnTo>
                  <a:cubicBezTo>
                    <a:pt x="24469" y="970044"/>
                    <a:pt x="15999" y="966535"/>
                    <a:pt x="9754" y="960290"/>
                  </a:cubicBezTo>
                  <a:cubicBezTo>
                    <a:pt x="3508" y="954045"/>
                    <a:pt x="0" y="945575"/>
                    <a:pt x="0" y="936743"/>
                  </a:cubicBezTo>
                  <a:lnTo>
                    <a:pt x="0" y="33301"/>
                  </a:lnTo>
                  <a:cubicBezTo>
                    <a:pt x="0" y="24469"/>
                    <a:pt x="3508" y="15999"/>
                    <a:pt x="9754" y="9754"/>
                  </a:cubicBezTo>
                  <a:cubicBezTo>
                    <a:pt x="15999" y="3508"/>
                    <a:pt x="24469" y="0"/>
                    <a:pt x="33301" y="0"/>
                  </a:cubicBezTo>
                  <a:close/>
                </a:path>
              </a:pathLst>
            </a:custGeom>
            <a:blipFill>
              <a:blip r:embed="rId4"/>
              <a:stretch>
                <a:fillRect l="-342" t="0" r="-342" b="0"/>
              </a:stretch>
            </a:blip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1021783" y="8302046"/>
            <a:ext cx="4738234" cy="861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99"/>
              </a:lnSpc>
            </a:pPr>
            <a:r>
              <a:rPr lang="en-US" sz="1714" spc="-25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Segmentasi membantu mengelompokkan audiens berdasarkan karakteristik dan perilaku untuk strategi pemasaran yang lebih efektif.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41066" y="3381375"/>
            <a:ext cx="4699667" cy="543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80"/>
              </a:lnSpc>
              <a:spcBef>
                <a:spcPct val="0"/>
              </a:spcBef>
            </a:pPr>
            <a:r>
              <a:rPr lang="en-US" sz="3800" spc="-95" strike="noStrike" u="none">
                <a:solidFill>
                  <a:srgbClr val="FFFFFF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Segmentasi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773192" y="8302046"/>
            <a:ext cx="4741615" cy="861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99"/>
              </a:lnSpc>
            </a:pPr>
            <a:r>
              <a:rPr lang="en-US" sz="1714" spc="-25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Identifikasi pola perilaku konsumen memungkinkan perusahaan untuk merespons dengan lebih baik terhadap kebutuhan dan preferensi audiens.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773192" y="3381375"/>
            <a:ext cx="4741615" cy="543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80"/>
              </a:lnSpc>
              <a:spcBef>
                <a:spcPct val="0"/>
              </a:spcBef>
            </a:pPr>
            <a:r>
              <a:rPr lang="en-US" sz="3800" spc="-95" strike="noStrike" u="none">
                <a:solidFill>
                  <a:srgbClr val="FFFFFF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Identifikasi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551109" y="8300894"/>
            <a:ext cx="4691983" cy="11566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99"/>
              </a:lnSpc>
            </a:pPr>
            <a:r>
              <a:rPr lang="en-US" sz="1714" spc="-25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Pemetaan perjalanan pelanggan analisis titik interaksi yang tepat untuk meningkatkan pengalaman dan konversi pelanggan di platform media sosial.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551109" y="3381375"/>
            <a:ext cx="4691983" cy="543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80"/>
              </a:lnSpc>
            </a:pPr>
            <a:r>
              <a:rPr lang="en-US" sz="3800" spc="-95">
                <a:solidFill>
                  <a:srgbClr val="FFFFFF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Pemetaan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66750" y="809625"/>
            <a:ext cx="16954500" cy="1069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000"/>
              </a:lnSpc>
            </a:pPr>
            <a:r>
              <a:rPr lang="en-US" sz="8000" spc="-200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Memahami Audiens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2908300"/>
            <a:ext cx="5448300" cy="6711950"/>
            <a:chOff x="0" y="0"/>
            <a:chExt cx="1434943" cy="176775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34943" cy="1767756"/>
            </a:xfrm>
            <a:custGeom>
              <a:avLst/>
              <a:gdLst/>
              <a:ahLst/>
              <a:cxnLst/>
              <a:rect r="r" b="b" t="t" l="l"/>
              <a:pathLst>
                <a:path h="1767756" w="1434943">
                  <a:moveTo>
                    <a:pt x="28420" y="0"/>
                  </a:moveTo>
                  <a:lnTo>
                    <a:pt x="1406524" y="0"/>
                  </a:lnTo>
                  <a:cubicBezTo>
                    <a:pt x="1422219" y="0"/>
                    <a:pt x="1434943" y="12724"/>
                    <a:pt x="1434943" y="28420"/>
                  </a:cubicBezTo>
                  <a:lnTo>
                    <a:pt x="1434943" y="1739337"/>
                  </a:lnTo>
                  <a:cubicBezTo>
                    <a:pt x="1434943" y="1755033"/>
                    <a:pt x="1422219" y="1767756"/>
                    <a:pt x="1406524" y="1767756"/>
                  </a:cubicBezTo>
                  <a:lnTo>
                    <a:pt x="28420" y="1767756"/>
                  </a:lnTo>
                  <a:cubicBezTo>
                    <a:pt x="12724" y="1767756"/>
                    <a:pt x="0" y="1755033"/>
                    <a:pt x="0" y="1739337"/>
                  </a:cubicBezTo>
                  <a:lnTo>
                    <a:pt x="0" y="28420"/>
                  </a:lnTo>
                  <a:cubicBezTo>
                    <a:pt x="0" y="12724"/>
                    <a:pt x="12724" y="0"/>
                    <a:pt x="28420" y="0"/>
                  </a:cubicBezTo>
                  <a:close/>
                </a:path>
              </a:pathLst>
            </a:custGeom>
            <a:solidFill>
              <a:srgbClr val="3428B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1434943" cy="17772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7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419850" y="2908300"/>
            <a:ext cx="5448300" cy="6711950"/>
            <a:chOff x="0" y="0"/>
            <a:chExt cx="1434943" cy="176775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34943" cy="1767756"/>
            </a:xfrm>
            <a:custGeom>
              <a:avLst/>
              <a:gdLst/>
              <a:ahLst/>
              <a:cxnLst/>
              <a:rect r="r" b="b" t="t" l="l"/>
              <a:pathLst>
                <a:path h="1767756" w="1434943">
                  <a:moveTo>
                    <a:pt x="28420" y="0"/>
                  </a:moveTo>
                  <a:lnTo>
                    <a:pt x="1406524" y="0"/>
                  </a:lnTo>
                  <a:cubicBezTo>
                    <a:pt x="1422219" y="0"/>
                    <a:pt x="1434943" y="12724"/>
                    <a:pt x="1434943" y="28420"/>
                  </a:cubicBezTo>
                  <a:lnTo>
                    <a:pt x="1434943" y="1739337"/>
                  </a:lnTo>
                  <a:cubicBezTo>
                    <a:pt x="1434943" y="1755033"/>
                    <a:pt x="1422219" y="1767756"/>
                    <a:pt x="1406524" y="1767756"/>
                  </a:cubicBezTo>
                  <a:lnTo>
                    <a:pt x="28420" y="1767756"/>
                  </a:lnTo>
                  <a:cubicBezTo>
                    <a:pt x="12724" y="1767756"/>
                    <a:pt x="0" y="1755033"/>
                    <a:pt x="0" y="1739337"/>
                  </a:cubicBezTo>
                  <a:lnTo>
                    <a:pt x="0" y="28420"/>
                  </a:lnTo>
                  <a:cubicBezTo>
                    <a:pt x="0" y="12724"/>
                    <a:pt x="12724" y="0"/>
                    <a:pt x="28420" y="0"/>
                  </a:cubicBezTo>
                  <a:close/>
                </a:path>
              </a:pathLst>
            </a:custGeom>
            <a:solidFill>
              <a:srgbClr val="3428BA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1434943" cy="17772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7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172950" y="2908300"/>
            <a:ext cx="5448300" cy="6711950"/>
            <a:chOff x="0" y="0"/>
            <a:chExt cx="1434943" cy="176775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34943" cy="1767756"/>
            </a:xfrm>
            <a:custGeom>
              <a:avLst/>
              <a:gdLst/>
              <a:ahLst/>
              <a:cxnLst/>
              <a:rect r="r" b="b" t="t" l="l"/>
              <a:pathLst>
                <a:path h="1767756" w="1434943">
                  <a:moveTo>
                    <a:pt x="28420" y="0"/>
                  </a:moveTo>
                  <a:lnTo>
                    <a:pt x="1406524" y="0"/>
                  </a:lnTo>
                  <a:cubicBezTo>
                    <a:pt x="1422219" y="0"/>
                    <a:pt x="1434943" y="12724"/>
                    <a:pt x="1434943" y="28420"/>
                  </a:cubicBezTo>
                  <a:lnTo>
                    <a:pt x="1434943" y="1739337"/>
                  </a:lnTo>
                  <a:cubicBezTo>
                    <a:pt x="1434943" y="1755033"/>
                    <a:pt x="1422219" y="1767756"/>
                    <a:pt x="1406524" y="1767756"/>
                  </a:cubicBezTo>
                  <a:lnTo>
                    <a:pt x="28420" y="1767756"/>
                  </a:lnTo>
                  <a:cubicBezTo>
                    <a:pt x="12724" y="1767756"/>
                    <a:pt x="0" y="1755033"/>
                    <a:pt x="0" y="1739337"/>
                  </a:cubicBezTo>
                  <a:lnTo>
                    <a:pt x="0" y="28420"/>
                  </a:lnTo>
                  <a:cubicBezTo>
                    <a:pt x="0" y="12724"/>
                    <a:pt x="12724" y="0"/>
                    <a:pt x="28420" y="0"/>
                  </a:cubicBezTo>
                  <a:close/>
                </a:path>
              </a:pathLst>
            </a:custGeom>
            <a:solidFill>
              <a:srgbClr val="3428BA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9525"/>
              <a:ext cx="1434943" cy="17772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7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66053" y="4248150"/>
            <a:ext cx="4649694" cy="3581400"/>
            <a:chOff x="0" y="0"/>
            <a:chExt cx="1259398" cy="97004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59398" cy="970044"/>
            </a:xfrm>
            <a:custGeom>
              <a:avLst/>
              <a:gdLst/>
              <a:ahLst/>
              <a:cxnLst/>
              <a:rect r="r" b="b" t="t" l="l"/>
              <a:pathLst>
                <a:path h="970044" w="1259398">
                  <a:moveTo>
                    <a:pt x="33301" y="0"/>
                  </a:moveTo>
                  <a:lnTo>
                    <a:pt x="1226097" y="0"/>
                  </a:lnTo>
                  <a:cubicBezTo>
                    <a:pt x="1244489" y="0"/>
                    <a:pt x="1259398" y="14909"/>
                    <a:pt x="1259398" y="33301"/>
                  </a:cubicBezTo>
                  <a:lnTo>
                    <a:pt x="1259398" y="936743"/>
                  </a:lnTo>
                  <a:cubicBezTo>
                    <a:pt x="1259398" y="955135"/>
                    <a:pt x="1244489" y="970044"/>
                    <a:pt x="1226097" y="970044"/>
                  </a:cubicBezTo>
                  <a:lnTo>
                    <a:pt x="33301" y="970044"/>
                  </a:lnTo>
                  <a:cubicBezTo>
                    <a:pt x="24469" y="970044"/>
                    <a:pt x="15999" y="966535"/>
                    <a:pt x="9754" y="960290"/>
                  </a:cubicBezTo>
                  <a:cubicBezTo>
                    <a:pt x="3508" y="954045"/>
                    <a:pt x="0" y="945575"/>
                    <a:pt x="0" y="936743"/>
                  </a:cubicBezTo>
                  <a:lnTo>
                    <a:pt x="0" y="33301"/>
                  </a:lnTo>
                  <a:cubicBezTo>
                    <a:pt x="0" y="24469"/>
                    <a:pt x="3508" y="15999"/>
                    <a:pt x="9754" y="9754"/>
                  </a:cubicBezTo>
                  <a:cubicBezTo>
                    <a:pt x="15999" y="3508"/>
                    <a:pt x="24469" y="0"/>
                    <a:pt x="33301" y="0"/>
                  </a:cubicBezTo>
                  <a:close/>
                </a:path>
              </a:pathLst>
            </a:custGeom>
            <a:blipFill>
              <a:blip r:embed="rId2"/>
              <a:stretch>
                <a:fillRect l="-342" t="0" r="-342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6819153" y="4248150"/>
            <a:ext cx="4649694" cy="3581400"/>
            <a:chOff x="0" y="0"/>
            <a:chExt cx="1259398" cy="97004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259398" cy="970044"/>
            </a:xfrm>
            <a:custGeom>
              <a:avLst/>
              <a:gdLst/>
              <a:ahLst/>
              <a:cxnLst/>
              <a:rect r="r" b="b" t="t" l="l"/>
              <a:pathLst>
                <a:path h="970044" w="1259398">
                  <a:moveTo>
                    <a:pt x="33301" y="0"/>
                  </a:moveTo>
                  <a:lnTo>
                    <a:pt x="1226097" y="0"/>
                  </a:lnTo>
                  <a:cubicBezTo>
                    <a:pt x="1244489" y="0"/>
                    <a:pt x="1259398" y="14909"/>
                    <a:pt x="1259398" y="33301"/>
                  </a:cubicBezTo>
                  <a:lnTo>
                    <a:pt x="1259398" y="936743"/>
                  </a:lnTo>
                  <a:cubicBezTo>
                    <a:pt x="1259398" y="955135"/>
                    <a:pt x="1244489" y="970044"/>
                    <a:pt x="1226097" y="970044"/>
                  </a:cubicBezTo>
                  <a:lnTo>
                    <a:pt x="33301" y="970044"/>
                  </a:lnTo>
                  <a:cubicBezTo>
                    <a:pt x="24469" y="970044"/>
                    <a:pt x="15999" y="966535"/>
                    <a:pt x="9754" y="960290"/>
                  </a:cubicBezTo>
                  <a:cubicBezTo>
                    <a:pt x="3508" y="954045"/>
                    <a:pt x="0" y="945575"/>
                    <a:pt x="0" y="936743"/>
                  </a:cubicBezTo>
                  <a:lnTo>
                    <a:pt x="0" y="33301"/>
                  </a:lnTo>
                  <a:cubicBezTo>
                    <a:pt x="0" y="24469"/>
                    <a:pt x="3508" y="15999"/>
                    <a:pt x="9754" y="9754"/>
                  </a:cubicBezTo>
                  <a:cubicBezTo>
                    <a:pt x="15999" y="3508"/>
                    <a:pt x="24469" y="0"/>
                    <a:pt x="33301" y="0"/>
                  </a:cubicBezTo>
                  <a:close/>
                </a:path>
              </a:pathLst>
            </a:custGeom>
            <a:blipFill>
              <a:blip r:embed="rId3"/>
              <a:stretch>
                <a:fillRect l="-342" t="0" r="-342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2572253" y="4248150"/>
            <a:ext cx="4649694" cy="3581400"/>
            <a:chOff x="0" y="0"/>
            <a:chExt cx="1259398" cy="97004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259398" cy="970044"/>
            </a:xfrm>
            <a:custGeom>
              <a:avLst/>
              <a:gdLst/>
              <a:ahLst/>
              <a:cxnLst/>
              <a:rect r="r" b="b" t="t" l="l"/>
              <a:pathLst>
                <a:path h="970044" w="1259398">
                  <a:moveTo>
                    <a:pt x="33301" y="0"/>
                  </a:moveTo>
                  <a:lnTo>
                    <a:pt x="1226097" y="0"/>
                  </a:lnTo>
                  <a:cubicBezTo>
                    <a:pt x="1244489" y="0"/>
                    <a:pt x="1259398" y="14909"/>
                    <a:pt x="1259398" y="33301"/>
                  </a:cubicBezTo>
                  <a:lnTo>
                    <a:pt x="1259398" y="936743"/>
                  </a:lnTo>
                  <a:cubicBezTo>
                    <a:pt x="1259398" y="955135"/>
                    <a:pt x="1244489" y="970044"/>
                    <a:pt x="1226097" y="970044"/>
                  </a:cubicBezTo>
                  <a:lnTo>
                    <a:pt x="33301" y="970044"/>
                  </a:lnTo>
                  <a:cubicBezTo>
                    <a:pt x="24469" y="970044"/>
                    <a:pt x="15999" y="966535"/>
                    <a:pt x="9754" y="960290"/>
                  </a:cubicBezTo>
                  <a:cubicBezTo>
                    <a:pt x="3508" y="954045"/>
                    <a:pt x="0" y="945575"/>
                    <a:pt x="0" y="936743"/>
                  </a:cubicBezTo>
                  <a:lnTo>
                    <a:pt x="0" y="33301"/>
                  </a:lnTo>
                  <a:cubicBezTo>
                    <a:pt x="0" y="24469"/>
                    <a:pt x="3508" y="15999"/>
                    <a:pt x="9754" y="9754"/>
                  </a:cubicBezTo>
                  <a:cubicBezTo>
                    <a:pt x="15999" y="3508"/>
                    <a:pt x="24469" y="0"/>
                    <a:pt x="33301" y="0"/>
                  </a:cubicBezTo>
                  <a:close/>
                </a:path>
              </a:pathLst>
            </a:custGeom>
            <a:blipFill>
              <a:blip r:embed="rId4"/>
              <a:stretch>
                <a:fillRect l="-342" t="0" r="-342" b="0"/>
              </a:stretch>
            </a:blip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1021783" y="8302046"/>
            <a:ext cx="4738234" cy="8899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99"/>
              </a:lnSpc>
            </a:pPr>
            <a:r>
              <a:rPr lang="en-US" sz="1714" spc="-25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Optimalisasi konten adalah kunci untuk </a:t>
            </a:r>
            <a:r>
              <a:rPr lang="en-US" b="true" sz="1714" spc="-25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menjangkau audiens secara efektif</a:t>
            </a:r>
            <a:r>
              <a:rPr lang="en-US" sz="1714" spc="-25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dan relevan dengan kebutuhan mereka.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41066" y="3381375"/>
            <a:ext cx="4699667" cy="543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80"/>
              </a:lnSpc>
              <a:spcBef>
                <a:spcPct val="0"/>
              </a:spcBef>
            </a:pPr>
            <a:r>
              <a:rPr lang="en-US" sz="3800" spc="-95" strike="noStrike" u="none">
                <a:solidFill>
                  <a:srgbClr val="FFFFFF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Optimalisasi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773192" y="8302046"/>
            <a:ext cx="4741615" cy="9184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99"/>
              </a:lnSpc>
            </a:pPr>
            <a:r>
              <a:rPr lang="en-US" sz="1714" spc="-25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Pengukuran kinerja membantu </a:t>
            </a:r>
            <a:r>
              <a:rPr lang="en-US" b="true" sz="1714" spc="-25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menilai efektivitas strategi</a:t>
            </a:r>
            <a:r>
              <a:rPr lang="en-US" sz="1714" spc="-25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dan membuat keputusan berbasis data yang lebih baik.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773192" y="3381375"/>
            <a:ext cx="4741615" cy="543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80"/>
              </a:lnSpc>
              <a:spcBef>
                <a:spcPct val="0"/>
              </a:spcBef>
            </a:pPr>
            <a:r>
              <a:rPr lang="en-US" sz="3800" spc="-95" strike="noStrike" u="none">
                <a:solidFill>
                  <a:srgbClr val="FFFFFF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Pengukuran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551109" y="8300894"/>
            <a:ext cx="4691983" cy="9184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99"/>
              </a:lnSpc>
            </a:pPr>
            <a:r>
              <a:rPr lang="en-US" sz="1714" spc="-25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Prediksi tren memungkinkan </a:t>
            </a:r>
            <a:r>
              <a:rPr lang="en-US" b="true" sz="1714" spc="-25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perusahaan untuk bersiap</a:t>
            </a:r>
            <a:r>
              <a:rPr lang="en-US" sz="1714" spc="-25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menghadapi perubahan dan memanfaatkan peluang yang muncul.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551109" y="3381375"/>
            <a:ext cx="4691983" cy="543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80"/>
              </a:lnSpc>
            </a:pPr>
            <a:r>
              <a:rPr lang="en-US" sz="3800" spc="-95">
                <a:solidFill>
                  <a:srgbClr val="FFFFFF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Prediksi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66750" y="809625"/>
            <a:ext cx="16954500" cy="1069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000"/>
              </a:lnSpc>
            </a:pPr>
            <a:r>
              <a:rPr lang="en-US" sz="8000" spc="-200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Perencanaan Strategi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666750"/>
            <a:ext cx="4010025" cy="2340610"/>
            <a:chOff x="0" y="0"/>
            <a:chExt cx="1029283" cy="60078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29283" cy="600782"/>
            </a:xfrm>
            <a:custGeom>
              <a:avLst/>
              <a:gdLst/>
              <a:ahLst/>
              <a:cxnLst/>
              <a:rect r="r" b="b" t="t" l="l"/>
              <a:pathLst>
                <a:path h="600782" w="1029283">
                  <a:moveTo>
                    <a:pt x="38613" y="0"/>
                  </a:moveTo>
                  <a:lnTo>
                    <a:pt x="990671" y="0"/>
                  </a:lnTo>
                  <a:cubicBezTo>
                    <a:pt x="1011996" y="0"/>
                    <a:pt x="1029283" y="17288"/>
                    <a:pt x="1029283" y="38613"/>
                  </a:cubicBezTo>
                  <a:lnTo>
                    <a:pt x="1029283" y="562169"/>
                  </a:lnTo>
                  <a:cubicBezTo>
                    <a:pt x="1029283" y="583494"/>
                    <a:pt x="1011996" y="600782"/>
                    <a:pt x="990671" y="600782"/>
                  </a:cubicBezTo>
                  <a:lnTo>
                    <a:pt x="38613" y="600782"/>
                  </a:lnTo>
                  <a:cubicBezTo>
                    <a:pt x="17288" y="600782"/>
                    <a:pt x="0" y="583494"/>
                    <a:pt x="0" y="562169"/>
                  </a:cubicBezTo>
                  <a:lnTo>
                    <a:pt x="0" y="38613"/>
                  </a:lnTo>
                  <a:cubicBezTo>
                    <a:pt x="0" y="17288"/>
                    <a:pt x="17288" y="0"/>
                    <a:pt x="38613" y="0"/>
                  </a:cubicBezTo>
                  <a:close/>
                </a:path>
              </a:pathLst>
            </a:custGeom>
            <a:blipFill>
              <a:blip r:embed="rId2"/>
              <a:stretch>
                <a:fillRect l="-102" t="0" r="-102" b="0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13611225" y="5143500"/>
            <a:ext cx="4010025" cy="2238375"/>
            <a:chOff x="0" y="0"/>
            <a:chExt cx="1029283" cy="57454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29283" cy="574541"/>
            </a:xfrm>
            <a:custGeom>
              <a:avLst/>
              <a:gdLst/>
              <a:ahLst/>
              <a:cxnLst/>
              <a:rect r="r" b="b" t="t" l="l"/>
              <a:pathLst>
                <a:path h="574541" w="1029283">
                  <a:moveTo>
                    <a:pt x="38613" y="0"/>
                  </a:moveTo>
                  <a:lnTo>
                    <a:pt x="990671" y="0"/>
                  </a:lnTo>
                  <a:cubicBezTo>
                    <a:pt x="1011996" y="0"/>
                    <a:pt x="1029283" y="17288"/>
                    <a:pt x="1029283" y="38613"/>
                  </a:cubicBezTo>
                  <a:lnTo>
                    <a:pt x="1029283" y="535928"/>
                  </a:lnTo>
                  <a:cubicBezTo>
                    <a:pt x="1029283" y="557253"/>
                    <a:pt x="1011996" y="574541"/>
                    <a:pt x="990671" y="574541"/>
                  </a:cubicBezTo>
                  <a:lnTo>
                    <a:pt x="38613" y="574541"/>
                  </a:lnTo>
                  <a:cubicBezTo>
                    <a:pt x="17288" y="574541"/>
                    <a:pt x="0" y="557253"/>
                    <a:pt x="0" y="535928"/>
                  </a:cubicBezTo>
                  <a:lnTo>
                    <a:pt x="0" y="38613"/>
                  </a:lnTo>
                  <a:cubicBezTo>
                    <a:pt x="0" y="17288"/>
                    <a:pt x="17288" y="0"/>
                    <a:pt x="38613" y="0"/>
                  </a:cubicBezTo>
                  <a:close/>
                </a:path>
              </a:pathLst>
            </a:custGeom>
            <a:blipFill>
              <a:blip r:embed="rId3"/>
              <a:stretch>
                <a:fillRect l="-401" t="0" r="-401" b="0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6" id="6"/>
          <p:cNvGrpSpPr/>
          <p:nvPr/>
        </p:nvGrpSpPr>
        <p:grpSpPr>
          <a:xfrm rot="0">
            <a:off x="13611225" y="666750"/>
            <a:ext cx="4010025" cy="2340610"/>
            <a:chOff x="0" y="0"/>
            <a:chExt cx="1029283" cy="60078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29283" cy="600782"/>
            </a:xfrm>
            <a:custGeom>
              <a:avLst/>
              <a:gdLst/>
              <a:ahLst/>
              <a:cxnLst/>
              <a:rect r="r" b="b" t="t" l="l"/>
              <a:pathLst>
                <a:path h="600782" w="1029283">
                  <a:moveTo>
                    <a:pt x="38613" y="0"/>
                  </a:moveTo>
                  <a:lnTo>
                    <a:pt x="990671" y="0"/>
                  </a:lnTo>
                  <a:cubicBezTo>
                    <a:pt x="1011996" y="0"/>
                    <a:pt x="1029283" y="17288"/>
                    <a:pt x="1029283" y="38613"/>
                  </a:cubicBezTo>
                  <a:lnTo>
                    <a:pt x="1029283" y="562169"/>
                  </a:lnTo>
                  <a:cubicBezTo>
                    <a:pt x="1029283" y="583494"/>
                    <a:pt x="1011996" y="600782"/>
                    <a:pt x="990671" y="600782"/>
                  </a:cubicBezTo>
                  <a:lnTo>
                    <a:pt x="38613" y="600782"/>
                  </a:lnTo>
                  <a:cubicBezTo>
                    <a:pt x="17288" y="600782"/>
                    <a:pt x="0" y="583494"/>
                    <a:pt x="0" y="562169"/>
                  </a:cubicBezTo>
                  <a:lnTo>
                    <a:pt x="0" y="38613"/>
                  </a:lnTo>
                  <a:cubicBezTo>
                    <a:pt x="0" y="17288"/>
                    <a:pt x="17288" y="0"/>
                    <a:pt x="38613" y="0"/>
                  </a:cubicBezTo>
                  <a:close/>
                </a:path>
              </a:pathLst>
            </a:custGeom>
            <a:blipFill>
              <a:blip r:embed="rId4"/>
              <a:stretch>
                <a:fillRect l="-102" t="0" r="-102" b="0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8" id="8"/>
          <p:cNvGrpSpPr/>
          <p:nvPr/>
        </p:nvGrpSpPr>
        <p:grpSpPr>
          <a:xfrm rot="0">
            <a:off x="9296400" y="5143500"/>
            <a:ext cx="4010025" cy="2239371"/>
            <a:chOff x="0" y="0"/>
            <a:chExt cx="1029283" cy="57479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29283" cy="574796"/>
            </a:xfrm>
            <a:custGeom>
              <a:avLst/>
              <a:gdLst/>
              <a:ahLst/>
              <a:cxnLst/>
              <a:rect r="r" b="b" t="t" l="l"/>
              <a:pathLst>
                <a:path h="574796" w="1029283">
                  <a:moveTo>
                    <a:pt x="38613" y="0"/>
                  </a:moveTo>
                  <a:lnTo>
                    <a:pt x="990671" y="0"/>
                  </a:lnTo>
                  <a:cubicBezTo>
                    <a:pt x="1011996" y="0"/>
                    <a:pt x="1029283" y="17288"/>
                    <a:pt x="1029283" y="38613"/>
                  </a:cubicBezTo>
                  <a:lnTo>
                    <a:pt x="1029283" y="536184"/>
                  </a:lnTo>
                  <a:cubicBezTo>
                    <a:pt x="1029283" y="557509"/>
                    <a:pt x="1011996" y="574796"/>
                    <a:pt x="990671" y="574796"/>
                  </a:cubicBezTo>
                  <a:lnTo>
                    <a:pt x="38613" y="574796"/>
                  </a:lnTo>
                  <a:cubicBezTo>
                    <a:pt x="17288" y="574796"/>
                    <a:pt x="0" y="557509"/>
                    <a:pt x="0" y="536184"/>
                  </a:cubicBezTo>
                  <a:lnTo>
                    <a:pt x="0" y="38613"/>
                  </a:lnTo>
                  <a:cubicBezTo>
                    <a:pt x="0" y="17288"/>
                    <a:pt x="17288" y="0"/>
                    <a:pt x="38613" y="0"/>
                  </a:cubicBezTo>
                  <a:close/>
                </a:path>
              </a:pathLst>
            </a:custGeom>
            <a:blipFill>
              <a:blip r:embed="rId5"/>
              <a:stretch>
                <a:fillRect l="-423" t="0" r="-423" b="0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0" y="0"/>
            <a:ext cx="7858125" cy="10287000"/>
            <a:chOff x="0" y="0"/>
            <a:chExt cx="2069630" cy="270933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069630" cy="2709333"/>
            </a:xfrm>
            <a:custGeom>
              <a:avLst/>
              <a:gdLst/>
              <a:ahLst/>
              <a:cxnLst/>
              <a:rect r="r" b="b" t="t" l="l"/>
              <a:pathLst>
                <a:path h="2709333" w="2069630">
                  <a:moveTo>
                    <a:pt x="0" y="0"/>
                  </a:moveTo>
                  <a:lnTo>
                    <a:pt x="2069630" y="0"/>
                  </a:lnTo>
                  <a:lnTo>
                    <a:pt x="206963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95AC6"/>
            </a:solidFill>
            <a:ln cap="sq">
              <a:noFill/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069630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666750" y="733425"/>
            <a:ext cx="5753100" cy="5607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00"/>
              </a:lnSpc>
            </a:pPr>
            <a:r>
              <a:rPr lang="en-US" sz="8000" spc="-240">
                <a:solidFill>
                  <a:srgbClr val="FFFFFF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Kesimpulan: Ringkasan masa depan pemasaran sosial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9296400" y="3344989"/>
            <a:ext cx="4010025" cy="1218438"/>
            <a:chOff x="0" y="0"/>
            <a:chExt cx="5346700" cy="1624584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0"/>
              <a:ext cx="5345796" cy="609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60"/>
                </a:lnSpc>
                <a:spcBef>
                  <a:spcPct val="0"/>
                </a:spcBef>
              </a:pPr>
              <a:r>
                <a:rPr lang="en-US" b="true" sz="2800" spc="-42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Inovasi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781939"/>
              <a:ext cx="5346700" cy="8426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80"/>
                </a:lnSpc>
              </a:pPr>
              <a:r>
                <a:rPr lang="en-US" sz="2000" spc="-30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Pemasaran akan terus beradaptasi dan berkembang.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3611225" y="3352800"/>
            <a:ext cx="4010025" cy="1218438"/>
            <a:chOff x="0" y="0"/>
            <a:chExt cx="5346700" cy="1624584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0"/>
              <a:ext cx="5345796" cy="609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60"/>
                </a:lnSpc>
                <a:spcBef>
                  <a:spcPct val="0"/>
                </a:spcBef>
              </a:pPr>
              <a:r>
                <a:rPr lang="en-US" b="true" sz="2800" spc="-42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Personalisasi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781939"/>
              <a:ext cx="5346700" cy="8426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80"/>
                </a:lnSpc>
              </a:pPr>
              <a:r>
                <a:rPr lang="en-US" sz="2000" spc="-30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Konten yang lebih relevan untuk setiap audiens.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9296400" y="7829550"/>
            <a:ext cx="4010025" cy="1218438"/>
            <a:chOff x="0" y="0"/>
            <a:chExt cx="5346700" cy="1624584"/>
          </a:xfrm>
        </p:grpSpPr>
        <p:sp>
          <p:nvSpPr>
            <p:cNvPr name="TextBox 21" id="21"/>
            <p:cNvSpPr txBox="true"/>
            <p:nvPr/>
          </p:nvSpPr>
          <p:spPr>
            <a:xfrm rot="0">
              <a:off x="0" y="0"/>
              <a:ext cx="5345796" cy="609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60"/>
                </a:lnSpc>
                <a:spcBef>
                  <a:spcPct val="0"/>
                </a:spcBef>
              </a:pPr>
              <a:r>
                <a:rPr lang="en-US" b="true" sz="2800" spc="-42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Kolaborasi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0" y="781939"/>
              <a:ext cx="5346700" cy="8426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80"/>
                </a:lnSpc>
              </a:pPr>
              <a:r>
                <a:rPr lang="en-US" sz="2000" spc="-30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Kerjasama antara teknologi dan pemasaran sosial.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3611225" y="7829550"/>
            <a:ext cx="4010025" cy="1218438"/>
            <a:chOff x="0" y="0"/>
            <a:chExt cx="5346700" cy="1624584"/>
          </a:xfrm>
        </p:grpSpPr>
        <p:sp>
          <p:nvSpPr>
            <p:cNvPr name="TextBox 24" id="24"/>
            <p:cNvSpPr txBox="true"/>
            <p:nvPr/>
          </p:nvSpPr>
          <p:spPr>
            <a:xfrm rot="0">
              <a:off x="0" y="0"/>
              <a:ext cx="5345796" cy="609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60"/>
                </a:lnSpc>
                <a:spcBef>
                  <a:spcPct val="0"/>
                </a:spcBef>
              </a:pPr>
              <a:r>
                <a:rPr lang="en-US" b="true" sz="2800" spc="-42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Analisis Data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0" y="781939"/>
              <a:ext cx="5346700" cy="8426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80"/>
                </a:lnSpc>
              </a:pPr>
              <a:r>
                <a:rPr lang="en-US" sz="2000" spc="-30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Data mendalam akan membentuk strategi pemasaran.</a:t>
              </a: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0">
            <a:off x="708153" y="7606302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4" y="0"/>
                </a:lnTo>
                <a:lnTo>
                  <a:pt x="2112604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description>Presentasi - MASA DEPAN PEMASARAN MEDIA SOSIAL</dc:description>
  <dc:identifier>DAG4u0_0u_I</dc:identifier>
  <dcterms:modified xsi:type="dcterms:W3CDTF">2011-08-01T06:04:30Z</dcterms:modified>
  <cp:revision>1</cp:revision>
  <dc:title>Presentasi - MASA DEPAN PEMASARAN MEDIA SOSIAL</dc:title>
</cp:coreProperties>
</file>