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x="18288000" cy="10287000"/>
  <p:notesSz cx="6858000" cy="9144000"/>
  <p:embeddedFontLst>
    <p:embeddedFont>
      <p:font typeface="Monda" charset="1" panose="02000503000000000000"/>
      <p:regular r:id="rId22"/>
    </p:embeddedFont>
    <p:embeddedFont>
      <p:font typeface="Monda Bold" charset="1" panose="0200080300000000000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4569430" y="7909382"/>
            <a:ext cx="7516946" cy="1892200"/>
          </a:xfrm>
          <a:prstGeom prst="rect">
            <a:avLst/>
          </a:prstGeom>
        </p:spPr>
        <p:txBody>
          <a:bodyPr anchor="t" rtlCol="false" tIns="0" lIns="0" bIns="0" rIns="0">
            <a:spAutoFit/>
          </a:bodyPr>
          <a:lstStyle/>
          <a:p>
            <a:pPr algn="ctr">
              <a:lnSpc>
                <a:spcPts val="7623"/>
              </a:lnSpc>
            </a:pPr>
            <a:r>
              <a:rPr lang="en-US" sz="5445">
                <a:solidFill>
                  <a:srgbClr val="002B58"/>
                </a:solidFill>
                <a:latin typeface="Monda"/>
                <a:ea typeface="Monda"/>
                <a:cs typeface="Monda"/>
                <a:sym typeface="Monda"/>
              </a:rPr>
              <a:t>By: Selara Waruwu (2313025064)</a:t>
            </a:r>
          </a:p>
        </p:txBody>
      </p:sp>
      <p:sp>
        <p:nvSpPr>
          <p:cNvPr name="TextBox 8" id="8"/>
          <p:cNvSpPr txBox="true"/>
          <p:nvPr/>
        </p:nvSpPr>
        <p:spPr>
          <a:xfrm rot="0">
            <a:off x="2743480" y="3453870"/>
            <a:ext cx="12801040" cy="4102511"/>
          </a:xfrm>
          <a:prstGeom prst="rect">
            <a:avLst/>
          </a:prstGeom>
        </p:spPr>
        <p:txBody>
          <a:bodyPr anchor="t" rtlCol="false" tIns="0" lIns="0" bIns="0" rIns="0">
            <a:spAutoFit/>
          </a:bodyPr>
          <a:lstStyle/>
          <a:p>
            <a:pPr algn="ctr">
              <a:lnSpc>
                <a:spcPts val="16427"/>
              </a:lnSpc>
            </a:pPr>
            <a:r>
              <a:rPr lang="en-US" b="true" sz="11733">
                <a:solidFill>
                  <a:srgbClr val="002B58"/>
                </a:solidFill>
                <a:latin typeface="Monda Bold"/>
                <a:ea typeface="Monda Bold"/>
                <a:cs typeface="Monda Bold"/>
                <a:sym typeface="Monda Bold"/>
              </a:rPr>
              <a:t>SOSIAL MEDIA MARKETING</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809852" y="5596121"/>
            <a:ext cx="9295205" cy="5948931"/>
          </a:xfrm>
          <a:custGeom>
            <a:avLst/>
            <a:gdLst/>
            <a:ahLst/>
            <a:cxnLst/>
            <a:rect r="r" b="b" t="t" l="l"/>
            <a:pathLst>
              <a:path h="5948931" w="9295205">
                <a:moveTo>
                  <a:pt x="9295206" y="0"/>
                </a:moveTo>
                <a:lnTo>
                  <a:pt x="0" y="0"/>
                </a:lnTo>
                <a:lnTo>
                  <a:pt x="0" y="5948932"/>
                </a:lnTo>
                <a:lnTo>
                  <a:pt x="9295206" y="5948932"/>
                </a:lnTo>
                <a:lnTo>
                  <a:pt x="9295206"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091542" y="3008542"/>
            <a:ext cx="13850618" cy="51180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Engagement membantu mengukur seberapa efektif konten</a:t>
            </a:r>
            <a:r>
              <a:rPr lang="en-US" sz="3253">
                <a:solidFill>
                  <a:srgbClr val="002B58"/>
                </a:solidFill>
                <a:latin typeface="Monda"/>
                <a:ea typeface="Monda"/>
                <a:cs typeface="Monda"/>
                <a:sym typeface="Monda"/>
              </a:rPr>
              <a:t> menjangkau dan memengaruhi audiens.</a:t>
            </a:r>
          </a:p>
          <a:p>
            <a:pPr algn="just">
              <a:lnSpc>
                <a:spcPts val="4555"/>
              </a:lnSpc>
            </a:pPr>
            <a:r>
              <a:rPr lang="en-US" sz="3253">
                <a:solidFill>
                  <a:srgbClr val="002B58"/>
                </a:solidFill>
                <a:latin typeface="Monda"/>
                <a:ea typeface="Monda"/>
                <a:cs typeface="Monda"/>
                <a:sym typeface="Monda"/>
              </a:rPr>
              <a:t> Konten dengan engagement tinggi biasanya muncul lebih sering di beranda p</a:t>
            </a:r>
            <a:r>
              <a:rPr lang="en-US" sz="3253">
                <a:solidFill>
                  <a:srgbClr val="002B58"/>
                </a:solidFill>
                <a:latin typeface="Monda"/>
                <a:ea typeface="Monda"/>
                <a:cs typeface="Monda"/>
                <a:sym typeface="Monda"/>
              </a:rPr>
              <a:t>engguna karena algoritma menilainya menarik.</a:t>
            </a:r>
          </a:p>
          <a:p>
            <a:pPr algn="just">
              <a:lnSpc>
                <a:spcPts val="4555"/>
              </a:lnSpc>
            </a:pPr>
            <a:r>
              <a:rPr lang="en-US" sz="3253">
                <a:solidFill>
                  <a:srgbClr val="002B58"/>
                </a:solidFill>
                <a:latin typeface="Monda"/>
                <a:ea typeface="Monda"/>
                <a:cs typeface="Monda"/>
                <a:sym typeface="Monda"/>
              </a:rPr>
              <a:t> Selain itu, engagement membangun percakapan antara brand dan pengguna, yang sangat penting untuk membentuk hubungan jangka panjang.</a:t>
            </a:r>
          </a:p>
          <a:p>
            <a:pPr algn="just">
              <a:lnSpc>
                <a:spcPts val="4555"/>
              </a:lnSpc>
            </a:pPr>
            <a:r>
              <a:rPr lang="en-US" sz="3253">
                <a:solidFill>
                  <a:srgbClr val="002B58"/>
                </a:solidFill>
                <a:latin typeface="Monda"/>
                <a:ea typeface="Monda"/>
                <a:cs typeface="Monda"/>
                <a:sym typeface="Monda"/>
              </a:rPr>
              <a:t> Ketika engagement meningkat, secara otomatis visibilitas konten dan peluang konversi juga meningkat.</a:t>
            </a:r>
          </a:p>
        </p:txBody>
      </p:sp>
      <p:sp>
        <p:nvSpPr>
          <p:cNvPr name="TextBox 8" id="8"/>
          <p:cNvSpPr txBox="true"/>
          <p:nvPr/>
        </p:nvSpPr>
        <p:spPr>
          <a:xfrm rot="0">
            <a:off x="4044779" y="517525"/>
            <a:ext cx="13530146" cy="189865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ENGANGEMENT DAN EFEKTIVITAS PEMASARAN</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809852" y="5596121"/>
            <a:ext cx="9295205" cy="5948931"/>
          </a:xfrm>
          <a:custGeom>
            <a:avLst/>
            <a:gdLst/>
            <a:ahLst/>
            <a:cxnLst/>
            <a:rect r="r" b="b" t="t" l="l"/>
            <a:pathLst>
              <a:path h="5948931" w="9295205">
                <a:moveTo>
                  <a:pt x="9295206" y="0"/>
                </a:moveTo>
                <a:lnTo>
                  <a:pt x="0" y="0"/>
                </a:lnTo>
                <a:lnTo>
                  <a:pt x="0" y="5948932"/>
                </a:lnTo>
                <a:lnTo>
                  <a:pt x="9295206" y="5948932"/>
                </a:lnTo>
                <a:lnTo>
                  <a:pt x="9295206"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1606837" y="2999017"/>
            <a:ext cx="13850618" cy="6638834"/>
          </a:xfrm>
          <a:prstGeom prst="rect">
            <a:avLst/>
          </a:prstGeom>
        </p:spPr>
        <p:txBody>
          <a:bodyPr anchor="t" rtlCol="false" tIns="0" lIns="0" bIns="0" rIns="0">
            <a:spAutoFit/>
          </a:bodyPr>
          <a:lstStyle/>
          <a:p>
            <a:pPr algn="just">
              <a:lnSpc>
                <a:spcPts val="5255"/>
              </a:lnSpc>
            </a:pPr>
            <a:r>
              <a:rPr lang="en-US" sz="3753">
                <a:solidFill>
                  <a:srgbClr val="002B58"/>
                </a:solidFill>
                <a:latin typeface="Monda"/>
                <a:ea typeface="Monda"/>
                <a:cs typeface="Monda"/>
                <a:sym typeface="Monda"/>
              </a:rPr>
              <a:t>Brand harus memiliki identitas visual yang kons</a:t>
            </a:r>
            <a:r>
              <a:rPr lang="en-US" sz="3753">
                <a:solidFill>
                  <a:srgbClr val="002B58"/>
                </a:solidFill>
                <a:latin typeface="Monda"/>
                <a:ea typeface="Monda"/>
                <a:cs typeface="Monda"/>
                <a:sym typeface="Monda"/>
              </a:rPr>
              <a:t>isten, seperti warna, font, logo, dan gaya bahasa.</a:t>
            </a:r>
          </a:p>
          <a:p>
            <a:pPr algn="just">
              <a:lnSpc>
                <a:spcPts val="5255"/>
              </a:lnSpc>
            </a:pPr>
            <a:r>
              <a:rPr lang="en-US" sz="3753">
                <a:solidFill>
                  <a:srgbClr val="002B58"/>
                </a:solidFill>
                <a:latin typeface="Monda"/>
                <a:ea typeface="Monda"/>
                <a:cs typeface="Monda"/>
                <a:sym typeface="Monda"/>
              </a:rPr>
              <a:t>Konsistensi membuat brand mudah dikenali dan membangun citra profesional.</a:t>
            </a:r>
          </a:p>
          <a:p>
            <a:pPr algn="just">
              <a:lnSpc>
                <a:spcPts val="5255"/>
              </a:lnSpc>
            </a:pPr>
          </a:p>
          <a:p>
            <a:pPr algn="just">
              <a:lnSpc>
                <a:spcPts val="5255"/>
              </a:lnSpc>
            </a:pPr>
            <a:r>
              <a:rPr lang="en-US" sz="3753">
                <a:solidFill>
                  <a:srgbClr val="002B58"/>
                </a:solidFill>
                <a:latin typeface="Monda"/>
                <a:ea typeface="Monda"/>
                <a:cs typeface="Monda"/>
                <a:sym typeface="Monda"/>
              </a:rPr>
              <a:t>Kalender konten membantu menentukan jadwal posting, tema, dan format konten secara teratur.</a:t>
            </a:r>
          </a:p>
          <a:p>
            <a:pPr algn="just">
              <a:lnSpc>
                <a:spcPts val="5255"/>
              </a:lnSpc>
            </a:pPr>
            <a:r>
              <a:rPr lang="en-US" sz="3753">
                <a:solidFill>
                  <a:srgbClr val="002B58"/>
                </a:solidFill>
                <a:latin typeface="Monda"/>
                <a:ea typeface="Monda"/>
                <a:cs typeface="Monda"/>
                <a:sym typeface="Monda"/>
              </a:rPr>
              <a:t>Dengan kalender, tim dapat menghindari kekosongan posting, mengatur alur kampanye, dan memastikan setiap konten relevan serta sesuai strategi yang sedang dijalankan.</a:t>
            </a:r>
          </a:p>
        </p:txBody>
      </p:sp>
      <p:sp>
        <p:nvSpPr>
          <p:cNvPr name="TextBox 7" id="7"/>
          <p:cNvSpPr txBox="true"/>
          <p:nvPr/>
        </p:nvSpPr>
        <p:spPr>
          <a:xfrm rot="0">
            <a:off x="1028700" y="517525"/>
            <a:ext cx="16546225" cy="92710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KONTEN BRANDING DAN KALENDER KONTEN </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625950" y="5670312"/>
            <a:ext cx="9295205" cy="5948931"/>
          </a:xfrm>
          <a:custGeom>
            <a:avLst/>
            <a:gdLst/>
            <a:ahLst/>
            <a:cxnLst/>
            <a:rect r="r" b="b" t="t" l="l"/>
            <a:pathLst>
              <a:path h="5948931" w="9295205">
                <a:moveTo>
                  <a:pt x="9295205" y="0"/>
                </a:moveTo>
                <a:lnTo>
                  <a:pt x="0" y="0"/>
                </a:lnTo>
                <a:lnTo>
                  <a:pt x="0" y="5948931"/>
                </a:lnTo>
                <a:lnTo>
                  <a:pt x="9295205" y="5948931"/>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556061" y="-1459991"/>
            <a:ext cx="9295205" cy="5948931"/>
          </a:xfrm>
          <a:custGeom>
            <a:avLst/>
            <a:gdLst/>
            <a:ahLst/>
            <a:cxnLst/>
            <a:rect r="r" b="b" t="t" l="l"/>
            <a:pathLst>
              <a:path h="5948931" w="9295205">
                <a:moveTo>
                  <a:pt x="0" y="5948932"/>
                </a:moveTo>
                <a:lnTo>
                  <a:pt x="9295206" y="5948932"/>
                </a:lnTo>
                <a:lnTo>
                  <a:pt x="9295206"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683493" y="2954665"/>
            <a:ext cx="13850618" cy="68325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Tujuan kampanye harus disusun menggunakan metode SMART agar lebih jelas dan</a:t>
            </a:r>
            <a:r>
              <a:rPr lang="en-US" sz="3253">
                <a:solidFill>
                  <a:srgbClr val="002B58"/>
                </a:solidFill>
                <a:latin typeface="Monda"/>
                <a:ea typeface="Monda"/>
                <a:cs typeface="Monda"/>
                <a:sym typeface="Monda"/>
              </a:rPr>
              <a:t> terarah.</a:t>
            </a:r>
          </a:p>
          <a:p>
            <a:pPr algn="just">
              <a:lnSpc>
                <a:spcPts val="4555"/>
              </a:lnSpc>
            </a:pPr>
          </a:p>
          <a:p>
            <a:pPr algn="just">
              <a:lnSpc>
                <a:spcPts val="4555"/>
              </a:lnSpc>
            </a:pPr>
            <a:r>
              <a:rPr lang="en-US" sz="3253">
                <a:solidFill>
                  <a:srgbClr val="002B58"/>
                </a:solidFill>
                <a:latin typeface="Monda"/>
                <a:ea typeface="Monda"/>
                <a:cs typeface="Monda"/>
                <a:sym typeface="Monda"/>
              </a:rPr>
              <a:t>Setelah tujuan ditetapkan, perusahaan harus menentukan KPI seperti jumlah klik, jangkauan, engagement rate, dan penjualan.</a:t>
            </a:r>
          </a:p>
          <a:p>
            <a:pPr algn="just">
              <a:lnSpc>
                <a:spcPts val="4555"/>
              </a:lnSpc>
            </a:pPr>
          </a:p>
          <a:p>
            <a:pPr algn="just">
              <a:lnSpc>
                <a:spcPts val="4555"/>
              </a:lnSpc>
            </a:pPr>
            <a:r>
              <a:rPr lang="en-US" sz="3253">
                <a:solidFill>
                  <a:srgbClr val="002B58"/>
                </a:solidFill>
                <a:latin typeface="Monda"/>
                <a:ea typeface="Monda"/>
                <a:cs typeface="Monda"/>
                <a:sym typeface="Monda"/>
              </a:rPr>
              <a:t>P</a:t>
            </a:r>
            <a:r>
              <a:rPr lang="en-US" sz="3253">
                <a:solidFill>
                  <a:srgbClr val="002B58"/>
                </a:solidFill>
                <a:latin typeface="Monda"/>
                <a:ea typeface="Monda"/>
                <a:cs typeface="Monda"/>
                <a:sym typeface="Monda"/>
              </a:rPr>
              <a:t>engukuran ini dilakukan secara berkala agar perusahaan dapat mengevaluasi apakah strategi berjalan dengan baik atau perlu diperbaiki.</a:t>
            </a:r>
          </a:p>
          <a:p>
            <a:pPr algn="just">
              <a:lnSpc>
                <a:spcPts val="4555"/>
              </a:lnSpc>
            </a:pPr>
          </a:p>
          <a:p>
            <a:pPr algn="just">
              <a:lnSpc>
                <a:spcPts val="4555"/>
              </a:lnSpc>
            </a:pPr>
            <a:r>
              <a:rPr lang="en-US" sz="3253">
                <a:solidFill>
                  <a:srgbClr val="002B58"/>
                </a:solidFill>
                <a:latin typeface="Monda"/>
                <a:ea typeface="Monda"/>
                <a:cs typeface="Monda"/>
                <a:sym typeface="Monda"/>
              </a:rPr>
              <a:t>Dengan analisis data yang tepat, strategi selanjutnya dapat dirancang lebih efektif.</a:t>
            </a:r>
          </a:p>
        </p:txBody>
      </p:sp>
      <p:sp>
        <p:nvSpPr>
          <p:cNvPr name="TextBox 8" id="8"/>
          <p:cNvSpPr txBox="true"/>
          <p:nvPr/>
        </p:nvSpPr>
        <p:spPr>
          <a:xfrm rot="0">
            <a:off x="2683493" y="517525"/>
            <a:ext cx="14891432" cy="189865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MENENTUKAN TUJUAN DAN MENGUKUR KEBERHASILAN</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064015" y="588187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2123732" y="-1529841"/>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757684" y="2529117"/>
            <a:ext cx="13850618" cy="6638834"/>
          </a:xfrm>
          <a:prstGeom prst="rect">
            <a:avLst/>
          </a:prstGeom>
        </p:spPr>
        <p:txBody>
          <a:bodyPr anchor="t" rtlCol="false" tIns="0" lIns="0" bIns="0" rIns="0">
            <a:spAutoFit/>
          </a:bodyPr>
          <a:lstStyle/>
          <a:p>
            <a:pPr algn="just">
              <a:lnSpc>
                <a:spcPts val="5255"/>
              </a:lnSpc>
            </a:pPr>
            <a:r>
              <a:rPr lang="en-US" sz="3753">
                <a:solidFill>
                  <a:srgbClr val="002B58"/>
                </a:solidFill>
                <a:latin typeface="Monda"/>
                <a:ea typeface="Monda"/>
                <a:cs typeface="Monda"/>
                <a:sym typeface="Monda"/>
              </a:rPr>
              <a:t>Tantangan terbesar meliputi persaingan tinggi, perubaha</a:t>
            </a:r>
            <a:r>
              <a:rPr lang="en-US" sz="3753">
                <a:solidFill>
                  <a:srgbClr val="002B58"/>
                </a:solidFill>
                <a:latin typeface="Monda"/>
                <a:ea typeface="Monda"/>
                <a:cs typeface="Monda"/>
                <a:sym typeface="Monda"/>
              </a:rPr>
              <a:t>n algoritma, komentar negatif, dan kesulitan menjaga konsistensi konten.</a:t>
            </a:r>
          </a:p>
          <a:p>
            <a:pPr algn="just">
              <a:lnSpc>
                <a:spcPts val="5255"/>
              </a:lnSpc>
            </a:pPr>
            <a:r>
              <a:rPr lang="en-US" sz="3753">
                <a:solidFill>
                  <a:srgbClr val="002B58"/>
                </a:solidFill>
                <a:latin typeface="Monda"/>
                <a:ea typeface="Monda"/>
                <a:cs typeface="Monda"/>
                <a:sym typeface="Monda"/>
              </a:rPr>
              <a:t> Selain itu, banyaknya platform membuat perusa</a:t>
            </a:r>
            <a:r>
              <a:rPr lang="en-US" sz="3753">
                <a:solidFill>
                  <a:srgbClr val="002B58"/>
                </a:solidFill>
                <a:latin typeface="Monda"/>
                <a:ea typeface="Monda"/>
                <a:cs typeface="Monda"/>
                <a:sym typeface="Monda"/>
              </a:rPr>
              <a:t>haan kesulitan membagi fokus.</a:t>
            </a:r>
          </a:p>
          <a:p>
            <a:pPr algn="just">
              <a:lnSpc>
                <a:spcPts val="5255"/>
              </a:lnSpc>
            </a:pPr>
            <a:r>
              <a:rPr lang="en-US" sz="3753">
                <a:solidFill>
                  <a:srgbClr val="002B58"/>
                </a:solidFill>
                <a:latin typeface="Monda"/>
                <a:ea typeface="Monda"/>
                <a:cs typeface="Monda"/>
                <a:sym typeface="Monda"/>
              </a:rPr>
              <a:t> Untuk mengatasi tantangan tersebut, bisnis perlu fokus pada platform utama, membuat konten berkualitas, dan merespons audiens dengan cepat.</a:t>
            </a:r>
          </a:p>
          <a:p>
            <a:pPr algn="just">
              <a:lnSpc>
                <a:spcPts val="5255"/>
              </a:lnSpc>
            </a:pPr>
            <a:r>
              <a:rPr lang="en-US" sz="3753">
                <a:solidFill>
                  <a:srgbClr val="002B58"/>
                </a:solidFill>
                <a:latin typeface="Monda"/>
                <a:ea typeface="Monda"/>
                <a:cs typeface="Monda"/>
                <a:sym typeface="Monda"/>
              </a:rPr>
              <a:t> Adaptasi terhadap tren dan data analitik juga penting agar brand terus relevan.</a:t>
            </a:r>
          </a:p>
        </p:txBody>
      </p:sp>
      <p:sp>
        <p:nvSpPr>
          <p:cNvPr name="TextBox 8" id="8"/>
          <p:cNvSpPr txBox="true"/>
          <p:nvPr/>
        </p:nvSpPr>
        <p:spPr>
          <a:xfrm rot="0">
            <a:off x="2523871" y="517525"/>
            <a:ext cx="15051055" cy="92710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TANTANGAN SOSIAL MEDIA MARKETING</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551759" y="6283834"/>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091542" y="2417992"/>
            <a:ext cx="13850618" cy="7108099"/>
          </a:xfrm>
          <a:prstGeom prst="rect">
            <a:avLst/>
          </a:prstGeom>
        </p:spPr>
        <p:txBody>
          <a:bodyPr anchor="t" rtlCol="false" tIns="0" lIns="0" bIns="0" rIns="0">
            <a:spAutoFit/>
          </a:bodyPr>
          <a:lstStyle/>
          <a:p>
            <a:pPr algn="just" marL="788808" indent="-394404" lvl="1">
              <a:lnSpc>
                <a:spcPts val="5115"/>
              </a:lnSpc>
              <a:buFont typeface="Arial"/>
              <a:buChar char="•"/>
            </a:pPr>
            <a:r>
              <a:rPr lang="en-US" sz="3653">
                <a:solidFill>
                  <a:srgbClr val="002B58"/>
                </a:solidFill>
                <a:latin typeface="Monda"/>
                <a:ea typeface="Monda"/>
                <a:cs typeface="Monda"/>
                <a:sym typeface="Monda"/>
              </a:rPr>
              <a:t>Share a Coke dari Coca-Cola berhasil karena personalisas</a:t>
            </a:r>
            <a:r>
              <a:rPr lang="en-US" sz="3653">
                <a:solidFill>
                  <a:srgbClr val="002B58"/>
                </a:solidFill>
                <a:latin typeface="Monda"/>
                <a:ea typeface="Monda"/>
                <a:cs typeface="Monda"/>
                <a:sym typeface="Monda"/>
              </a:rPr>
              <a:t>i nama membuat konsumen ingin berbagi di media sosial.</a:t>
            </a:r>
          </a:p>
          <a:p>
            <a:pPr algn="just" marL="788808" indent="-394404" lvl="1">
              <a:lnSpc>
                <a:spcPts val="5115"/>
              </a:lnSpc>
              <a:buFont typeface="Arial"/>
              <a:buChar char="•"/>
            </a:pPr>
            <a:r>
              <a:rPr lang="en-US" sz="3653">
                <a:solidFill>
                  <a:srgbClr val="002B58"/>
                </a:solidFill>
                <a:latin typeface="Monda"/>
                <a:ea typeface="Monda"/>
                <a:cs typeface="Monda"/>
                <a:sym typeface="Monda"/>
              </a:rPr>
              <a:t>Starbucks menggunakan konten buatan pengguna untuk meningkatkan kedekatan pelanggan.</a:t>
            </a:r>
          </a:p>
          <a:p>
            <a:pPr algn="just" marL="788808" indent="-394404" lvl="1">
              <a:lnSpc>
                <a:spcPts val="5115"/>
              </a:lnSpc>
              <a:buFont typeface="Arial"/>
              <a:buChar char="•"/>
            </a:pPr>
            <a:r>
              <a:rPr lang="en-US" sz="3653">
                <a:solidFill>
                  <a:srgbClr val="002B58"/>
                </a:solidFill>
                <a:latin typeface="Monda"/>
                <a:ea typeface="Monda"/>
                <a:cs typeface="Monda"/>
                <a:sym typeface="Monda"/>
              </a:rPr>
              <a:t>R</a:t>
            </a:r>
            <a:r>
              <a:rPr lang="en-US" sz="3653">
                <a:solidFill>
                  <a:srgbClr val="002B58"/>
                </a:solidFill>
                <a:latin typeface="Monda"/>
                <a:ea typeface="Monda"/>
                <a:cs typeface="Monda"/>
                <a:sym typeface="Monda"/>
              </a:rPr>
              <a:t>ed Bull menggunakan YouTube untuk menunjukkan aksi ekstrem yang membentuk citra energik.</a:t>
            </a:r>
          </a:p>
          <a:p>
            <a:pPr algn="just" marL="788808" indent="-394404" lvl="1">
              <a:lnSpc>
                <a:spcPts val="5115"/>
              </a:lnSpc>
              <a:buFont typeface="Arial"/>
              <a:buChar char="•"/>
            </a:pPr>
            <a:r>
              <a:rPr lang="en-US" sz="3653">
                <a:solidFill>
                  <a:srgbClr val="002B58"/>
                </a:solidFill>
                <a:latin typeface="Monda"/>
                <a:ea typeface="Monda"/>
                <a:cs typeface="Monda"/>
                <a:sym typeface="Monda"/>
              </a:rPr>
              <a:t>Nike – Just Do It memanfaatkan storytelling emosional yang dekat dengan audiens, sehingga memicu interaksi tinggi.</a:t>
            </a:r>
          </a:p>
          <a:p>
            <a:pPr algn="just">
              <a:lnSpc>
                <a:spcPts val="5115"/>
              </a:lnSpc>
            </a:pPr>
            <a:r>
              <a:rPr lang="en-US" sz="3653">
                <a:solidFill>
                  <a:srgbClr val="002B58"/>
                </a:solidFill>
                <a:latin typeface="Monda"/>
                <a:ea typeface="Monda"/>
                <a:cs typeface="Monda"/>
                <a:sym typeface="Monda"/>
              </a:rPr>
              <a:t>Keberhasilan kampanye-kampanye ini terletak pada kreativitas, relevansi, dan strategi interaktifnya.</a:t>
            </a:r>
          </a:p>
        </p:txBody>
      </p:sp>
      <p:sp>
        <p:nvSpPr>
          <p:cNvPr name="TextBox 8" id="8"/>
          <p:cNvSpPr txBox="true"/>
          <p:nvPr/>
        </p:nvSpPr>
        <p:spPr>
          <a:xfrm rot="0">
            <a:off x="4044779" y="517525"/>
            <a:ext cx="13530146" cy="92710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CONTOH KAMPANYE SUKSES</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551759" y="6283834"/>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943161" y="1976040"/>
            <a:ext cx="13850618" cy="8548914"/>
          </a:xfrm>
          <a:prstGeom prst="rect">
            <a:avLst/>
          </a:prstGeom>
        </p:spPr>
        <p:txBody>
          <a:bodyPr anchor="t" rtlCol="false" tIns="0" lIns="0" bIns="0" rIns="0">
            <a:spAutoFit/>
          </a:bodyPr>
          <a:lstStyle/>
          <a:p>
            <a:pPr algn="just">
              <a:lnSpc>
                <a:spcPts val="4835"/>
              </a:lnSpc>
            </a:pPr>
            <a:r>
              <a:rPr lang="en-US" sz="3453">
                <a:solidFill>
                  <a:srgbClr val="002B58"/>
                </a:solidFill>
                <a:latin typeface="Monda"/>
                <a:ea typeface="Monda"/>
                <a:cs typeface="Monda"/>
                <a:sym typeface="Monda"/>
              </a:rPr>
              <a:t>Social Media Marketing adalah strategi pemasaran digital ya</a:t>
            </a:r>
            <a:r>
              <a:rPr lang="en-US" sz="3453">
                <a:solidFill>
                  <a:srgbClr val="002B58"/>
                </a:solidFill>
                <a:latin typeface="Monda"/>
                <a:ea typeface="Monda"/>
                <a:cs typeface="Monda"/>
                <a:sym typeface="Monda"/>
              </a:rPr>
              <a:t>ng memanfaatkan platform media sosial untuk membangun hubungan dengan audiens, meningkatkan brand awaren</a:t>
            </a:r>
            <a:r>
              <a:rPr lang="en-US" sz="3453">
                <a:solidFill>
                  <a:srgbClr val="002B58"/>
                </a:solidFill>
                <a:latin typeface="Monda"/>
                <a:ea typeface="Monda"/>
                <a:cs typeface="Monda"/>
                <a:sym typeface="Monda"/>
              </a:rPr>
              <a:t>ess, dan mendorong penjualan. Keberhasilannya ditentukan oleh pemilihan platform yang tepat, pembuatan konten yang menarik, serta interaksi yang aktif dengan pengguna.</a:t>
            </a:r>
          </a:p>
          <a:p>
            <a:pPr algn="just">
              <a:lnSpc>
                <a:spcPts val="4835"/>
              </a:lnSpc>
            </a:pPr>
          </a:p>
          <a:p>
            <a:pPr algn="just">
              <a:lnSpc>
                <a:spcPts val="4835"/>
              </a:lnSpc>
            </a:pPr>
            <a:r>
              <a:rPr lang="en-US" sz="3453">
                <a:solidFill>
                  <a:srgbClr val="002B58"/>
                </a:solidFill>
                <a:latin typeface="Monda"/>
                <a:ea typeface="Monda"/>
                <a:cs typeface="Monda"/>
                <a:sym typeface="Monda"/>
              </a:rPr>
              <a:t>Dengan memanfaatkan influencer, konten kreatif, dan analisis data, perusahaan dapat memperluas jangkauan sekaligus meningkatkan kepercayaan konsumen. Meski memiliki tantangan seperti perubahan algoritma dan komentar negatif, strategi yang konsisten dan adaptif membuat Social Media Marketing menjadi kunci penting dalam pertumbuhan bisnis di era digital.</a:t>
            </a:r>
          </a:p>
          <a:p>
            <a:pPr algn="just">
              <a:lnSpc>
                <a:spcPts val="5115"/>
              </a:lnSpc>
            </a:pPr>
          </a:p>
        </p:txBody>
      </p:sp>
      <p:sp>
        <p:nvSpPr>
          <p:cNvPr name="TextBox 8" id="8"/>
          <p:cNvSpPr txBox="true"/>
          <p:nvPr/>
        </p:nvSpPr>
        <p:spPr>
          <a:xfrm rot="0">
            <a:off x="2378927" y="310832"/>
            <a:ext cx="13530146" cy="1292861"/>
          </a:xfrm>
          <a:prstGeom prst="rect">
            <a:avLst/>
          </a:prstGeom>
        </p:spPr>
        <p:txBody>
          <a:bodyPr anchor="t" rtlCol="false" tIns="0" lIns="0" bIns="0" rIns="0">
            <a:spAutoFit/>
          </a:bodyPr>
          <a:lstStyle/>
          <a:p>
            <a:pPr algn="ctr">
              <a:lnSpc>
                <a:spcPts val="10639"/>
              </a:lnSpc>
            </a:pPr>
            <a:r>
              <a:rPr lang="en-US" b="true" sz="7599">
                <a:solidFill>
                  <a:srgbClr val="002B58"/>
                </a:solidFill>
                <a:latin typeface="Monda Bold"/>
                <a:ea typeface="Monda Bold"/>
                <a:cs typeface="Monda Bold"/>
                <a:sym typeface="Monda Bold"/>
              </a:rPr>
              <a:t>KESIMPULAN</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273278" y="5039691"/>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743480" y="4136923"/>
            <a:ext cx="12801040" cy="1813128"/>
          </a:xfrm>
          <a:prstGeom prst="rect">
            <a:avLst/>
          </a:prstGeom>
        </p:spPr>
        <p:txBody>
          <a:bodyPr anchor="t" rtlCol="false" tIns="0" lIns="0" bIns="0" rIns="0">
            <a:spAutoFit/>
          </a:bodyPr>
          <a:lstStyle/>
          <a:p>
            <a:pPr algn="ctr">
              <a:lnSpc>
                <a:spcPts val="14887"/>
              </a:lnSpc>
            </a:pPr>
            <a:r>
              <a:rPr lang="en-US" b="true" sz="10634">
                <a:solidFill>
                  <a:srgbClr val="002B58"/>
                </a:solidFill>
                <a:latin typeface="Monda Bold"/>
                <a:ea typeface="Monda Bold"/>
                <a:cs typeface="Monda Bold"/>
                <a:sym typeface="Monda Bold"/>
              </a:rPr>
              <a:t>THANK YOU</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731731" y="5542244"/>
            <a:ext cx="9295205" cy="5948931"/>
          </a:xfrm>
          <a:custGeom>
            <a:avLst/>
            <a:gdLst/>
            <a:ahLst/>
            <a:cxnLst/>
            <a:rect r="r" b="b" t="t" l="l"/>
            <a:pathLst>
              <a:path h="5948931" w="9295205">
                <a:moveTo>
                  <a:pt x="9295205" y="0"/>
                </a:moveTo>
                <a:lnTo>
                  <a:pt x="0" y="0"/>
                </a:lnTo>
                <a:lnTo>
                  <a:pt x="0" y="5948932"/>
                </a:lnTo>
                <a:lnTo>
                  <a:pt x="9295205" y="5948932"/>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515454" y="2997291"/>
            <a:ext cx="14221572" cy="62610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Social Media Marketing adalah strategi pemasaran yang memanfaatkan platform media sosial untuk membangun komunikasi antara perusahaan dan audiens. Melalui media sosial, bisnis dapat menyampaikan pesan secara cepat, membangun kesadaran merek (brand awareness), serta menciptakan interaksi dua arah dengan konsumen.</a:t>
            </a:r>
          </a:p>
          <a:p>
            <a:pPr algn="just">
              <a:lnSpc>
                <a:spcPts val="4555"/>
              </a:lnSpc>
            </a:pPr>
            <a:r>
              <a:rPr lang="en-US" sz="3253">
                <a:solidFill>
                  <a:srgbClr val="002B58"/>
                </a:solidFill>
                <a:latin typeface="Monda"/>
                <a:ea typeface="Monda"/>
                <a:cs typeface="Monda"/>
                <a:sym typeface="Monda"/>
              </a:rPr>
              <a:t> Di era digital, perilaku masyarakat telah berubah, sebagian besar waktu dihabiskan di platform seperti Instagram, TikTok, Facebook, dan YouTube. Karena itu, bisnis harus hadir di tempat yang sama agar tetap relevan. Social Media Marketing tidak hanya fokus pada promosi, tetapi juga membangun hubungan emosional, menanggapi kebutuhan pelanggan, dan menciptakan citra merek yang konsisten.</a:t>
            </a:r>
          </a:p>
        </p:txBody>
      </p:sp>
      <p:sp>
        <p:nvSpPr>
          <p:cNvPr name="TextBox 8" id="8"/>
          <p:cNvSpPr txBox="true"/>
          <p:nvPr/>
        </p:nvSpPr>
        <p:spPr>
          <a:xfrm rot="0">
            <a:off x="5118400" y="532943"/>
            <a:ext cx="9672231" cy="1739900"/>
          </a:xfrm>
          <a:prstGeom prst="rect">
            <a:avLst/>
          </a:prstGeom>
        </p:spPr>
        <p:txBody>
          <a:bodyPr anchor="t" rtlCol="false" tIns="0" lIns="0" bIns="0" rIns="0">
            <a:spAutoFit/>
          </a:bodyPr>
          <a:lstStyle/>
          <a:p>
            <a:pPr algn="ctr">
              <a:lnSpc>
                <a:spcPts val="7000"/>
              </a:lnSpc>
            </a:pPr>
            <a:r>
              <a:rPr lang="en-US" b="true" sz="5000">
                <a:solidFill>
                  <a:srgbClr val="002B58"/>
                </a:solidFill>
                <a:latin typeface="Monda Bold"/>
                <a:ea typeface="Monda Bold"/>
                <a:cs typeface="Monda Bold"/>
                <a:sym typeface="Monda Bold"/>
              </a:rPr>
              <a:t>PENGERTIAN SOSIAL MEDIA MARKETING</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4639612" y="314839"/>
            <a:ext cx="11267331" cy="1371231"/>
          </a:xfrm>
          <a:prstGeom prst="rect">
            <a:avLst/>
          </a:prstGeom>
        </p:spPr>
        <p:txBody>
          <a:bodyPr anchor="t" rtlCol="false" tIns="0" lIns="0" bIns="0" rIns="0">
            <a:spAutoFit/>
          </a:bodyPr>
          <a:lstStyle/>
          <a:p>
            <a:pPr algn="ctr">
              <a:lnSpc>
                <a:spcPts val="11248"/>
              </a:lnSpc>
            </a:pPr>
            <a:r>
              <a:rPr lang="en-US" b="true" sz="8034">
                <a:solidFill>
                  <a:srgbClr val="002B58"/>
                </a:solidFill>
                <a:latin typeface="Monda Bold"/>
                <a:ea typeface="Monda Bold"/>
                <a:cs typeface="Monda Bold"/>
                <a:sym typeface="Monda Bold"/>
              </a:rPr>
              <a:t>TUJUAN UTAMA SMM</a:t>
            </a:r>
          </a:p>
        </p:txBody>
      </p:sp>
      <p:sp>
        <p:nvSpPr>
          <p:cNvPr name="TextBox 7" id="7"/>
          <p:cNvSpPr txBox="true"/>
          <p:nvPr/>
        </p:nvSpPr>
        <p:spPr>
          <a:xfrm rot="0">
            <a:off x="2553144" y="2425791"/>
            <a:ext cx="14261012" cy="68325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Tujuan utama Social Media Marketing adalah memperluas jangkauan merek dan menciptakan hubungan yang bermakna dengan konsumen.</a:t>
            </a:r>
          </a:p>
          <a:p>
            <a:pPr algn="just">
              <a:lnSpc>
                <a:spcPts val="4555"/>
              </a:lnSpc>
            </a:pPr>
            <a:r>
              <a:rPr lang="en-US" sz="3253">
                <a:solidFill>
                  <a:srgbClr val="002B58"/>
                </a:solidFill>
                <a:latin typeface="Monda"/>
                <a:ea typeface="Monda"/>
                <a:cs typeface="Monda"/>
                <a:sym typeface="Monda"/>
              </a:rPr>
              <a:t> Brand awareness meningkat karena media sosial memiliki kemampuan viral yang besar.</a:t>
            </a:r>
          </a:p>
          <a:p>
            <a:pPr algn="just">
              <a:lnSpc>
                <a:spcPts val="4555"/>
              </a:lnSpc>
            </a:pPr>
            <a:r>
              <a:rPr lang="en-US" sz="3253">
                <a:solidFill>
                  <a:srgbClr val="002B58"/>
                </a:solidFill>
                <a:latin typeface="Monda"/>
                <a:ea typeface="Monda"/>
                <a:cs typeface="Monda"/>
                <a:sym typeface="Monda"/>
              </a:rPr>
              <a:t> Penjualan juga bertambah karena platform menyediakan fitur penjualan langsung, seperti Instagram Shopping atau TikTok Shop. Selain itu, media sosial membantu memperluas target pasar melalui sistem targeting yang dapat disesuaikan berdasarkan usia, lokasi, minat, dan preferensi pengguna. Yang terpenting, media sosial memudahkan bisnis membangun komunikasi jangka panjang dan meningkatkan loyalitas pelanggan dengan memberikan layanan cepat dan responsif.</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999564" y="5143500"/>
            <a:ext cx="9295205" cy="5948931"/>
          </a:xfrm>
          <a:custGeom>
            <a:avLst/>
            <a:gdLst/>
            <a:ahLst/>
            <a:cxnLst/>
            <a:rect r="r" b="b" t="t" l="l"/>
            <a:pathLst>
              <a:path h="5948931" w="9295205">
                <a:moveTo>
                  <a:pt x="9295205" y="0"/>
                </a:moveTo>
                <a:lnTo>
                  <a:pt x="0" y="0"/>
                </a:lnTo>
                <a:lnTo>
                  <a:pt x="0" y="5948931"/>
                </a:lnTo>
                <a:lnTo>
                  <a:pt x="9295205" y="5948931"/>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2204044" y="2425791"/>
            <a:ext cx="13879911" cy="6832509"/>
          </a:xfrm>
          <a:prstGeom prst="rect">
            <a:avLst/>
          </a:prstGeom>
        </p:spPr>
        <p:txBody>
          <a:bodyPr anchor="t" rtlCol="false" tIns="0" lIns="0" bIns="0" rIns="0">
            <a:spAutoFit/>
          </a:bodyPr>
          <a:lstStyle/>
          <a:p>
            <a:pPr algn="just" marL="702450" indent="-351225" lvl="1">
              <a:lnSpc>
                <a:spcPts val="4555"/>
              </a:lnSpc>
              <a:buFont typeface="Arial"/>
              <a:buChar char="•"/>
            </a:pPr>
            <a:r>
              <a:rPr lang="en-US" sz="3253">
                <a:solidFill>
                  <a:srgbClr val="002B58"/>
                </a:solidFill>
                <a:latin typeface="Monda"/>
                <a:ea typeface="Monda"/>
                <a:cs typeface="Monda"/>
                <a:sym typeface="Monda"/>
              </a:rPr>
              <a:t>Social Media Marketing mengandalkan interaksi sosial yang terbuka, publik, dan real-time.</a:t>
            </a:r>
          </a:p>
          <a:p>
            <a:pPr algn="just" marL="702450" indent="-351225" lvl="1">
              <a:lnSpc>
                <a:spcPts val="4555"/>
              </a:lnSpc>
              <a:buFont typeface="Arial"/>
              <a:buChar char="•"/>
            </a:pPr>
            <a:r>
              <a:rPr lang="en-US" sz="3253">
                <a:solidFill>
                  <a:srgbClr val="002B58"/>
                </a:solidFill>
                <a:latin typeface="Monda"/>
                <a:ea typeface="Monda"/>
                <a:cs typeface="Monda"/>
                <a:sym typeface="Monda"/>
              </a:rPr>
              <a:t> Email marketing bersifat satu arah dan lebih personal, namun keterlibatannya rendah karena banyak email masuk folder spam atau tidak dibaca.</a:t>
            </a:r>
          </a:p>
          <a:p>
            <a:pPr algn="just" marL="702450" indent="-351225" lvl="1">
              <a:lnSpc>
                <a:spcPts val="4555"/>
              </a:lnSpc>
              <a:buFont typeface="Arial"/>
              <a:buChar char="•"/>
            </a:pPr>
            <a:r>
              <a:rPr lang="en-US" sz="3253">
                <a:solidFill>
                  <a:srgbClr val="002B58"/>
                </a:solidFill>
                <a:latin typeface="Monda"/>
                <a:ea typeface="Monda"/>
                <a:cs typeface="Monda"/>
                <a:sym typeface="Monda"/>
              </a:rPr>
              <a:t> Search engine marketing berfokus pada pencarian aktif, sehingga efektif mengarahkan pengunjung ke website, tetapi kurang membangun hubungan emosional.</a:t>
            </a:r>
          </a:p>
          <a:p>
            <a:pPr algn="just">
              <a:lnSpc>
                <a:spcPts val="4555"/>
              </a:lnSpc>
            </a:pPr>
            <a:r>
              <a:rPr lang="en-US" sz="3253">
                <a:solidFill>
                  <a:srgbClr val="002B58"/>
                </a:solidFill>
                <a:latin typeface="Monda"/>
                <a:ea typeface="Monda"/>
                <a:cs typeface="Monda"/>
                <a:sym typeface="Monda"/>
              </a:rPr>
              <a:t> Keunggulan media sosial adalah transparansi dan interaksi terbuka. Pengguna melihat bagaimana brand merespons komentar, keluhan, atau pertanyaan, sehingga membangun kepercayaan lebih cepat dibanding pemasaran digital lainnya.</a:t>
            </a:r>
          </a:p>
        </p:txBody>
      </p:sp>
      <p:sp>
        <p:nvSpPr>
          <p:cNvPr name="TextBox 7" id="7"/>
          <p:cNvSpPr txBox="true"/>
          <p:nvPr/>
        </p:nvSpPr>
        <p:spPr>
          <a:xfrm rot="0">
            <a:off x="870887" y="371989"/>
            <a:ext cx="16546225" cy="1739900"/>
          </a:xfrm>
          <a:prstGeom prst="rect">
            <a:avLst/>
          </a:prstGeom>
        </p:spPr>
        <p:txBody>
          <a:bodyPr anchor="t" rtlCol="false" tIns="0" lIns="0" bIns="0" rIns="0">
            <a:spAutoFit/>
          </a:bodyPr>
          <a:lstStyle/>
          <a:p>
            <a:pPr algn="ctr">
              <a:lnSpc>
                <a:spcPts val="7000"/>
              </a:lnSpc>
            </a:pPr>
            <a:r>
              <a:rPr lang="en-US" b="true" sz="5000">
                <a:solidFill>
                  <a:srgbClr val="002B58"/>
                </a:solidFill>
                <a:latin typeface="Monda Bold"/>
                <a:ea typeface="Monda Bold"/>
                <a:cs typeface="Monda Bold"/>
                <a:sym typeface="Monda Bold"/>
              </a:rPr>
              <a:t>PERBEDAAN SMM DENGAN EMAIL DAN SEARCH ENGINE MARKETING</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1064015" y="5447740"/>
            <a:ext cx="9295205" cy="5948931"/>
          </a:xfrm>
          <a:custGeom>
            <a:avLst/>
            <a:gdLst/>
            <a:ahLst/>
            <a:cxnLst/>
            <a:rect r="r" b="b" t="t" l="l"/>
            <a:pathLst>
              <a:path h="5948931" w="9295205">
                <a:moveTo>
                  <a:pt x="9295205" y="0"/>
                </a:moveTo>
                <a:lnTo>
                  <a:pt x="0" y="0"/>
                </a:lnTo>
                <a:lnTo>
                  <a:pt x="0" y="5948931"/>
                </a:lnTo>
                <a:lnTo>
                  <a:pt x="9295205" y="5948931"/>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1599925" y="554038"/>
            <a:ext cx="15088150" cy="854075"/>
          </a:xfrm>
          <a:prstGeom prst="rect">
            <a:avLst/>
          </a:prstGeom>
        </p:spPr>
        <p:txBody>
          <a:bodyPr anchor="t" rtlCol="false" tIns="0" lIns="0" bIns="0" rIns="0">
            <a:spAutoFit/>
          </a:bodyPr>
          <a:lstStyle/>
          <a:p>
            <a:pPr algn="ctr">
              <a:lnSpc>
                <a:spcPts val="7000"/>
              </a:lnSpc>
            </a:pPr>
            <a:r>
              <a:rPr lang="en-US" b="true" sz="5000">
                <a:solidFill>
                  <a:srgbClr val="002B58"/>
                </a:solidFill>
                <a:latin typeface="Monda Bold"/>
                <a:ea typeface="Monda Bold"/>
                <a:cs typeface="Monda Bold"/>
                <a:sym typeface="Monda Bold"/>
              </a:rPr>
              <a:t>MANFAAT INTERAKSI DENGAN KONSUMEN</a:t>
            </a:r>
          </a:p>
        </p:txBody>
      </p:sp>
      <p:sp>
        <p:nvSpPr>
          <p:cNvPr name="TextBox 7" id="7"/>
          <p:cNvSpPr txBox="true"/>
          <p:nvPr/>
        </p:nvSpPr>
        <p:spPr>
          <a:xfrm rot="0">
            <a:off x="2298953" y="1968869"/>
            <a:ext cx="13690094" cy="7649119"/>
          </a:xfrm>
          <a:prstGeom prst="rect">
            <a:avLst/>
          </a:prstGeom>
        </p:spPr>
        <p:txBody>
          <a:bodyPr anchor="t" rtlCol="false" tIns="0" lIns="0" bIns="0" rIns="0">
            <a:spAutoFit/>
          </a:bodyPr>
          <a:lstStyle/>
          <a:p>
            <a:pPr algn="just">
              <a:lnSpc>
                <a:spcPts val="4695"/>
              </a:lnSpc>
            </a:pPr>
            <a:r>
              <a:rPr lang="en-US" sz="3353">
                <a:solidFill>
                  <a:srgbClr val="002B58"/>
                </a:solidFill>
                <a:latin typeface="Monda"/>
                <a:ea typeface="Monda"/>
                <a:cs typeface="Monda"/>
                <a:sym typeface="Monda"/>
              </a:rPr>
              <a:t>Interaksi (engagement) seperti komentar, likes, dan pesan langsung menunjukkan bahwa audiens aktif dan tertarik dengan brand.</a:t>
            </a:r>
          </a:p>
          <a:p>
            <a:pPr algn="just">
              <a:lnSpc>
                <a:spcPts val="4695"/>
              </a:lnSpc>
            </a:pPr>
            <a:r>
              <a:rPr lang="en-US" sz="3353">
                <a:solidFill>
                  <a:srgbClr val="002B58"/>
                </a:solidFill>
                <a:latin typeface="Monda"/>
                <a:ea typeface="Monda"/>
                <a:cs typeface="Monda"/>
                <a:sym typeface="Monda"/>
              </a:rPr>
              <a:t> </a:t>
            </a:r>
          </a:p>
          <a:p>
            <a:pPr algn="just">
              <a:lnSpc>
                <a:spcPts val="4695"/>
              </a:lnSpc>
            </a:pPr>
            <a:r>
              <a:rPr lang="en-US" sz="3353">
                <a:solidFill>
                  <a:srgbClr val="002B58"/>
                </a:solidFill>
                <a:latin typeface="Monda"/>
                <a:ea typeface="Monda"/>
                <a:cs typeface="Monda"/>
                <a:sym typeface="Monda"/>
              </a:rPr>
              <a:t>Semakin banyak interaksi, semakin tinggi kepercayaan konsumen terhadap merek karena mereka merasa didengar.</a:t>
            </a:r>
          </a:p>
          <a:p>
            <a:pPr algn="just">
              <a:lnSpc>
                <a:spcPts val="4695"/>
              </a:lnSpc>
            </a:pPr>
            <a:r>
              <a:rPr lang="en-US" sz="3353">
                <a:solidFill>
                  <a:srgbClr val="002B58"/>
                </a:solidFill>
                <a:latin typeface="Monda"/>
                <a:ea typeface="Monda"/>
                <a:cs typeface="Monda"/>
                <a:sym typeface="Monda"/>
              </a:rPr>
              <a:t> Interaksi juga memberi data penting bagi perusahaan, seperti apa konten yang disukai audiens, jam aktif pengguna, dan preferensi mereka terhadap suatu produk.</a:t>
            </a:r>
          </a:p>
          <a:p>
            <a:pPr algn="just">
              <a:lnSpc>
                <a:spcPts val="4695"/>
              </a:lnSpc>
            </a:pPr>
          </a:p>
          <a:p>
            <a:pPr algn="just">
              <a:lnSpc>
                <a:spcPts val="4695"/>
              </a:lnSpc>
            </a:pPr>
            <a:r>
              <a:rPr lang="en-US" sz="3353">
                <a:solidFill>
                  <a:srgbClr val="002B58"/>
                </a:solidFill>
                <a:latin typeface="Monda"/>
                <a:ea typeface="Monda"/>
                <a:cs typeface="Monda"/>
                <a:sym typeface="Monda"/>
              </a:rPr>
              <a:t> Hal ini membuat strategi pemasaran lebih tepat sasaran dan mampu meningkatkan peluang pembelian serta loyalitas pelanggan.</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4743886" y="371989"/>
            <a:ext cx="9672231" cy="189865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PLATFORM POPULER DAN KARAKTERISTIKNYA</a:t>
            </a:r>
          </a:p>
        </p:txBody>
      </p:sp>
      <p:sp>
        <p:nvSpPr>
          <p:cNvPr name="TextBox 7" id="7"/>
          <p:cNvSpPr txBox="true"/>
          <p:nvPr/>
        </p:nvSpPr>
        <p:spPr>
          <a:xfrm rot="0">
            <a:off x="2467056" y="2599489"/>
            <a:ext cx="14792244" cy="7404009"/>
          </a:xfrm>
          <a:prstGeom prst="rect">
            <a:avLst/>
          </a:prstGeom>
        </p:spPr>
        <p:txBody>
          <a:bodyPr anchor="t" rtlCol="false" tIns="0" lIns="0" bIns="0" rIns="0">
            <a:spAutoFit/>
          </a:bodyPr>
          <a:lstStyle/>
          <a:p>
            <a:pPr algn="l">
              <a:lnSpc>
                <a:spcPts val="4555"/>
              </a:lnSpc>
            </a:pPr>
            <a:r>
              <a:rPr lang="en-US" sz="3253">
                <a:solidFill>
                  <a:srgbClr val="002B58"/>
                </a:solidFill>
                <a:latin typeface="Monda"/>
                <a:ea typeface="Monda"/>
                <a:cs typeface="Monda"/>
                <a:sym typeface="Monda"/>
              </a:rPr>
              <a:t>Media sosial memiliki karakter pengguna yang berbeda-beda.</a:t>
            </a:r>
          </a:p>
          <a:p>
            <a:pPr algn="l" marL="702450" indent="-351225" lvl="1">
              <a:lnSpc>
                <a:spcPts val="4555"/>
              </a:lnSpc>
              <a:buFont typeface="Arial"/>
              <a:buChar char="•"/>
            </a:pPr>
            <a:r>
              <a:rPr lang="en-US" sz="3253">
                <a:solidFill>
                  <a:srgbClr val="002B58"/>
                </a:solidFill>
                <a:latin typeface="Monda"/>
                <a:ea typeface="Monda"/>
                <a:cs typeface="Monda"/>
                <a:sym typeface="Monda"/>
              </a:rPr>
              <a:t> YouTube efektif untuk video berdurasi panjang dan penjelasan mendalam.</a:t>
            </a:r>
          </a:p>
          <a:p>
            <a:pPr algn="l" marL="702450" indent="-351225" lvl="1">
              <a:lnSpc>
                <a:spcPts val="4555"/>
              </a:lnSpc>
              <a:buFont typeface="Arial"/>
              <a:buChar char="•"/>
            </a:pPr>
            <a:r>
              <a:rPr lang="en-US" sz="3253">
                <a:solidFill>
                  <a:srgbClr val="002B58"/>
                </a:solidFill>
                <a:latin typeface="Monda"/>
                <a:ea typeface="Monda"/>
                <a:cs typeface="Monda"/>
                <a:sym typeface="Monda"/>
              </a:rPr>
              <a:t> Facebook masih digunakan untuk membangun komunitas dan menjangkau audiens lebih tua.</a:t>
            </a:r>
          </a:p>
          <a:p>
            <a:pPr algn="l" marL="702450" indent="-351225" lvl="1">
              <a:lnSpc>
                <a:spcPts val="4555"/>
              </a:lnSpc>
              <a:buFont typeface="Arial"/>
              <a:buChar char="•"/>
            </a:pPr>
            <a:r>
              <a:rPr lang="en-US" sz="3253">
                <a:solidFill>
                  <a:srgbClr val="002B58"/>
                </a:solidFill>
                <a:latin typeface="Monda"/>
                <a:ea typeface="Monda"/>
                <a:cs typeface="Monda"/>
                <a:sym typeface="Monda"/>
              </a:rPr>
              <a:t> Instagram menekankan estetika visual, cocok untuk bisnis kuliner, fashion, dan lifestyle.</a:t>
            </a:r>
          </a:p>
          <a:p>
            <a:pPr algn="l" marL="702450" indent="-351225" lvl="1">
              <a:lnSpc>
                <a:spcPts val="4555"/>
              </a:lnSpc>
              <a:buFont typeface="Arial"/>
              <a:buChar char="•"/>
            </a:pPr>
            <a:r>
              <a:rPr lang="en-US" sz="3253">
                <a:solidFill>
                  <a:srgbClr val="002B58"/>
                </a:solidFill>
                <a:latin typeface="Monda"/>
                <a:ea typeface="Monda"/>
                <a:cs typeface="Monda"/>
                <a:sym typeface="Monda"/>
              </a:rPr>
              <a:t> TikTok unggul dalam konten cepat, kreatif, dan viral, terutama untuk pengguna Gen Z.</a:t>
            </a:r>
          </a:p>
          <a:p>
            <a:pPr algn="l" marL="702450" indent="-351225" lvl="1">
              <a:lnSpc>
                <a:spcPts val="4555"/>
              </a:lnSpc>
              <a:buFont typeface="Arial"/>
              <a:buChar char="•"/>
            </a:pPr>
            <a:r>
              <a:rPr lang="en-US" sz="3253">
                <a:solidFill>
                  <a:srgbClr val="002B58"/>
                </a:solidFill>
                <a:latin typeface="Monda"/>
                <a:ea typeface="Monda"/>
                <a:cs typeface="Monda"/>
                <a:sym typeface="Monda"/>
              </a:rPr>
              <a:t> WhatsApp cocok untuk komunikasi langsung, layanan pelanggan, dan pemasaran berbasis pesan pribadi.</a:t>
            </a:r>
          </a:p>
          <a:p>
            <a:pPr algn="l">
              <a:lnSpc>
                <a:spcPts val="4555"/>
              </a:lnSpc>
            </a:pPr>
            <a:r>
              <a:rPr lang="en-US" sz="3253">
                <a:solidFill>
                  <a:srgbClr val="002B58"/>
                </a:solidFill>
                <a:latin typeface="Monda"/>
                <a:ea typeface="Monda"/>
                <a:cs typeface="Monda"/>
                <a:sym typeface="Monda"/>
              </a:rPr>
              <a:t> Dengan memahami perbedaan ini, bisnis dapat menentukan platform mana yang paling efektif untuk target audiensnya.</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570041" y="5247309"/>
            <a:ext cx="9295205" cy="5948931"/>
          </a:xfrm>
          <a:custGeom>
            <a:avLst/>
            <a:gdLst/>
            <a:ahLst/>
            <a:cxnLst/>
            <a:rect r="r" b="b" t="t" l="l"/>
            <a:pathLst>
              <a:path h="5948931" w="9295205">
                <a:moveTo>
                  <a:pt x="9295205" y="0"/>
                </a:moveTo>
                <a:lnTo>
                  <a:pt x="0" y="0"/>
                </a:lnTo>
                <a:lnTo>
                  <a:pt x="0" y="5948931"/>
                </a:lnTo>
                <a:lnTo>
                  <a:pt x="9295205" y="5948931"/>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2334001" y="3080764"/>
            <a:ext cx="13619998" cy="56895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Tidak semua platform cocok untuk semua bisnis.</a:t>
            </a:r>
          </a:p>
          <a:p>
            <a:pPr algn="just">
              <a:lnSpc>
                <a:spcPts val="4555"/>
              </a:lnSpc>
            </a:pPr>
            <a:r>
              <a:rPr lang="en-US" sz="3253">
                <a:solidFill>
                  <a:srgbClr val="002B58"/>
                </a:solidFill>
                <a:latin typeface="Monda"/>
                <a:ea typeface="Monda"/>
                <a:cs typeface="Monda"/>
                <a:sym typeface="Monda"/>
              </a:rPr>
              <a:t>Pemilihan platform yang tepat bergantung pada demografi audiens, gaya konten, dan tujuan kampanye.</a:t>
            </a:r>
          </a:p>
          <a:p>
            <a:pPr algn="just">
              <a:lnSpc>
                <a:spcPts val="4555"/>
              </a:lnSpc>
            </a:pPr>
            <a:r>
              <a:rPr lang="en-US" sz="3253">
                <a:solidFill>
                  <a:srgbClr val="002B58"/>
                </a:solidFill>
                <a:latin typeface="Monda"/>
                <a:ea typeface="Monda"/>
                <a:cs typeface="Monda"/>
                <a:sym typeface="Monda"/>
              </a:rPr>
              <a:t>Misalnya, brand yang menargetkan Gen Z harus fokus di TikTok dan Instagram.</a:t>
            </a:r>
          </a:p>
          <a:p>
            <a:pPr algn="just">
              <a:lnSpc>
                <a:spcPts val="4555"/>
              </a:lnSpc>
            </a:pPr>
          </a:p>
          <a:p>
            <a:pPr algn="just">
              <a:lnSpc>
                <a:spcPts val="4555"/>
              </a:lnSpc>
            </a:pPr>
            <a:r>
              <a:rPr lang="en-US" sz="3253">
                <a:solidFill>
                  <a:srgbClr val="002B58"/>
                </a:solidFill>
                <a:latin typeface="Monda"/>
                <a:ea typeface="Monda"/>
                <a:cs typeface="Monda"/>
                <a:sym typeface="Monda"/>
              </a:rPr>
              <a:t>Sedangkan bisnis B2B lebih cocok menggunakan LinkedIn karena platform tersebut digunakan oleh para profesional.</a:t>
            </a:r>
          </a:p>
          <a:p>
            <a:pPr algn="just">
              <a:lnSpc>
                <a:spcPts val="4555"/>
              </a:lnSpc>
            </a:pPr>
            <a:r>
              <a:rPr lang="en-US" sz="3253">
                <a:solidFill>
                  <a:srgbClr val="002B58"/>
                </a:solidFill>
                <a:latin typeface="Monda"/>
                <a:ea typeface="Monda"/>
                <a:cs typeface="Monda"/>
                <a:sym typeface="Monda"/>
              </a:rPr>
              <a:t>Memilih platform yang salah akan membuat konten tidak relevan, tidak diperhatikan, dan pemborosan sumber daya.</a:t>
            </a:r>
          </a:p>
        </p:txBody>
      </p:sp>
      <p:sp>
        <p:nvSpPr>
          <p:cNvPr name="TextBox 8" id="8"/>
          <p:cNvSpPr txBox="true"/>
          <p:nvPr/>
        </p:nvSpPr>
        <p:spPr>
          <a:xfrm rot="0">
            <a:off x="4604647" y="371989"/>
            <a:ext cx="9672231" cy="189865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PENTINGNYA MEMILIH PLATFORM YANG TEPAT</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0809852" y="5596121"/>
            <a:ext cx="9295205" cy="5948931"/>
          </a:xfrm>
          <a:custGeom>
            <a:avLst/>
            <a:gdLst/>
            <a:ahLst/>
            <a:cxnLst/>
            <a:rect r="r" b="b" t="t" l="l"/>
            <a:pathLst>
              <a:path h="5948931" w="9295205">
                <a:moveTo>
                  <a:pt x="9295206" y="0"/>
                </a:moveTo>
                <a:lnTo>
                  <a:pt x="0" y="0"/>
                </a:lnTo>
                <a:lnTo>
                  <a:pt x="0" y="5948932"/>
                </a:lnTo>
                <a:lnTo>
                  <a:pt x="9295206" y="5948932"/>
                </a:lnTo>
                <a:lnTo>
                  <a:pt x="9295206"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true" rot="0">
            <a:off x="-1280483" y="-701623"/>
            <a:ext cx="9295205" cy="5948931"/>
          </a:xfrm>
          <a:custGeom>
            <a:avLst/>
            <a:gdLst/>
            <a:ahLst/>
            <a:cxnLst/>
            <a:rect r="r" b="b" t="t" l="l"/>
            <a:pathLst>
              <a:path h="5948931" w="9295205">
                <a:moveTo>
                  <a:pt x="0" y="5948932"/>
                </a:moveTo>
                <a:lnTo>
                  <a:pt x="9295205" y="5948932"/>
                </a:lnTo>
                <a:lnTo>
                  <a:pt x="9295205" y="0"/>
                </a:lnTo>
                <a:lnTo>
                  <a:pt x="0" y="0"/>
                </a:lnTo>
                <a:lnTo>
                  <a:pt x="0" y="5948932"/>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3091542" y="2437042"/>
            <a:ext cx="13850618" cy="6832509"/>
          </a:xfrm>
          <a:prstGeom prst="rect">
            <a:avLst/>
          </a:prstGeom>
        </p:spPr>
        <p:txBody>
          <a:bodyPr anchor="t" rtlCol="false" tIns="0" lIns="0" bIns="0" rIns="0">
            <a:spAutoFit/>
          </a:bodyPr>
          <a:lstStyle/>
          <a:p>
            <a:pPr algn="just">
              <a:lnSpc>
                <a:spcPts val="4555"/>
              </a:lnSpc>
            </a:pPr>
            <a:r>
              <a:rPr lang="en-US" sz="3253">
                <a:solidFill>
                  <a:srgbClr val="002B58"/>
                </a:solidFill>
                <a:latin typeface="Monda"/>
                <a:ea typeface="Monda"/>
                <a:cs typeface="Monda"/>
                <a:sym typeface="Monda"/>
              </a:rPr>
              <a:t>Influencer memiliki kemampuan besar dalam memengaruhi keputusan pembelian pengikutnya.</a:t>
            </a:r>
          </a:p>
          <a:p>
            <a:pPr algn="just" marL="702450" indent="-351225" lvl="1">
              <a:lnSpc>
                <a:spcPts val="4555"/>
              </a:lnSpc>
              <a:buFont typeface="Arial"/>
              <a:buChar char="•"/>
            </a:pPr>
            <a:r>
              <a:rPr lang="en-US" sz="3253">
                <a:solidFill>
                  <a:srgbClr val="002B58"/>
                </a:solidFill>
                <a:latin typeface="Monda"/>
                <a:ea typeface="Monda"/>
                <a:cs typeface="Monda"/>
                <a:sym typeface="Monda"/>
              </a:rPr>
              <a:t>Di Instagram, mereka memperkuat estetika produk melalui foto dan video berkualitas.</a:t>
            </a:r>
          </a:p>
          <a:p>
            <a:pPr algn="just" marL="702450" indent="-351225" lvl="1">
              <a:lnSpc>
                <a:spcPts val="4555"/>
              </a:lnSpc>
              <a:buFont typeface="Arial"/>
              <a:buChar char="•"/>
            </a:pPr>
            <a:r>
              <a:rPr lang="en-US" sz="3253">
                <a:solidFill>
                  <a:srgbClr val="002B58"/>
                </a:solidFill>
                <a:latin typeface="Monda"/>
                <a:ea typeface="Monda"/>
                <a:cs typeface="Monda"/>
                <a:sym typeface="Monda"/>
              </a:rPr>
              <a:t>Sementara di TikTok, mereka menciptakan konten yang lebih spontan, kreatif, dan mudah viral.</a:t>
            </a:r>
          </a:p>
          <a:p>
            <a:pPr algn="just">
              <a:lnSpc>
                <a:spcPts val="4555"/>
              </a:lnSpc>
            </a:pPr>
          </a:p>
          <a:p>
            <a:pPr algn="just">
              <a:lnSpc>
                <a:spcPts val="4555"/>
              </a:lnSpc>
            </a:pPr>
            <a:r>
              <a:rPr lang="en-US" sz="3253">
                <a:solidFill>
                  <a:srgbClr val="002B58"/>
                </a:solidFill>
                <a:latin typeface="Monda"/>
                <a:ea typeface="Monda"/>
                <a:cs typeface="Monda"/>
                <a:sym typeface="Monda"/>
              </a:rPr>
              <a:t>Kelebihan influencer marketing adalah pengikut melihat influencer sebagai teman, bukan iklan. Namun, kekurangannya adalah jika influencer tidak kredibel atau kontennya tidak cocok dengan brand, kampanye bisa gagal.</a:t>
            </a:r>
          </a:p>
          <a:p>
            <a:pPr algn="just">
              <a:lnSpc>
                <a:spcPts val="4555"/>
              </a:lnSpc>
            </a:pPr>
            <a:r>
              <a:rPr lang="en-US" sz="3253">
                <a:solidFill>
                  <a:srgbClr val="002B58"/>
                </a:solidFill>
                <a:latin typeface="Monda"/>
                <a:ea typeface="Monda"/>
                <a:cs typeface="Monda"/>
                <a:sym typeface="Monda"/>
              </a:rPr>
              <a:t>Karena itu, pemilihan influencer yang tepat sangat penting.</a:t>
            </a:r>
          </a:p>
        </p:txBody>
      </p:sp>
      <p:sp>
        <p:nvSpPr>
          <p:cNvPr name="TextBox 8" id="8"/>
          <p:cNvSpPr txBox="true"/>
          <p:nvPr/>
        </p:nvSpPr>
        <p:spPr>
          <a:xfrm rot="0">
            <a:off x="4044779" y="517525"/>
            <a:ext cx="13530146" cy="927100"/>
          </a:xfrm>
          <a:prstGeom prst="rect">
            <a:avLst/>
          </a:prstGeom>
        </p:spPr>
        <p:txBody>
          <a:bodyPr anchor="t" rtlCol="false" tIns="0" lIns="0" bIns="0" rIns="0">
            <a:spAutoFit/>
          </a:bodyPr>
          <a:lstStyle/>
          <a:p>
            <a:pPr algn="ctr">
              <a:lnSpc>
                <a:spcPts val="7699"/>
              </a:lnSpc>
            </a:pPr>
            <a:r>
              <a:rPr lang="en-US" b="true" sz="5499">
                <a:solidFill>
                  <a:srgbClr val="002B58"/>
                </a:solidFill>
                <a:latin typeface="Monda Bold"/>
                <a:ea typeface="Monda Bold"/>
                <a:cs typeface="Monda Bold"/>
                <a:sym typeface="Monda Bold"/>
              </a:rPr>
              <a:t>PERAN INFLUENCER MARKETING</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777" r="0" b="-777"/>
            </a:stretch>
          </a:blipFill>
        </p:spPr>
      </p:sp>
      <p:sp>
        <p:nvSpPr>
          <p:cNvPr name="Freeform 3" id="3"/>
          <p:cNvSpPr/>
          <p:nvPr/>
        </p:nvSpPr>
        <p:spPr>
          <a:xfrm flipH="true" flipV="false" rot="0">
            <a:off x="12003377" y="5143500"/>
            <a:ext cx="9295205" cy="5948931"/>
          </a:xfrm>
          <a:custGeom>
            <a:avLst/>
            <a:gdLst/>
            <a:ahLst/>
            <a:cxnLst/>
            <a:rect r="r" b="b" t="t" l="l"/>
            <a:pathLst>
              <a:path h="5948931" w="9295205">
                <a:moveTo>
                  <a:pt x="9295205" y="0"/>
                </a:moveTo>
                <a:lnTo>
                  <a:pt x="0" y="0"/>
                </a:lnTo>
                <a:lnTo>
                  <a:pt x="0" y="5948931"/>
                </a:lnTo>
                <a:lnTo>
                  <a:pt x="9295205" y="5948931"/>
                </a:lnTo>
                <a:lnTo>
                  <a:pt x="9295205"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4790631" y="-3420266"/>
            <a:ext cx="5568589" cy="7775011"/>
          </a:xfrm>
          <a:custGeom>
            <a:avLst/>
            <a:gdLst/>
            <a:ahLst/>
            <a:cxnLst/>
            <a:rect r="r" b="b" t="t" l="l"/>
            <a:pathLst>
              <a:path h="7775011" w="5568589">
                <a:moveTo>
                  <a:pt x="0" y="0"/>
                </a:moveTo>
                <a:lnTo>
                  <a:pt x="5568589" y="0"/>
                </a:lnTo>
                <a:lnTo>
                  <a:pt x="5568589" y="7775011"/>
                </a:lnTo>
                <a:lnTo>
                  <a:pt x="0" y="777501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646086" y="6399494"/>
            <a:ext cx="5568589" cy="7775011"/>
          </a:xfrm>
          <a:custGeom>
            <a:avLst/>
            <a:gdLst/>
            <a:ahLst/>
            <a:cxnLst/>
            <a:rect r="r" b="b" t="t" l="l"/>
            <a:pathLst>
              <a:path h="7775011" w="5568589">
                <a:moveTo>
                  <a:pt x="0" y="0"/>
                </a:moveTo>
                <a:lnTo>
                  <a:pt x="5568589" y="0"/>
                </a:lnTo>
                <a:lnTo>
                  <a:pt x="5568589" y="7775012"/>
                </a:lnTo>
                <a:lnTo>
                  <a:pt x="0" y="777501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2138209" y="2072686"/>
            <a:ext cx="15121091" cy="6074954"/>
          </a:xfrm>
          <a:prstGeom prst="rect">
            <a:avLst/>
          </a:prstGeom>
        </p:spPr>
        <p:txBody>
          <a:bodyPr anchor="t" rtlCol="false" tIns="0" lIns="0" bIns="0" rIns="0">
            <a:spAutoFit/>
          </a:bodyPr>
          <a:lstStyle/>
          <a:p>
            <a:pPr algn="just">
              <a:lnSpc>
                <a:spcPts val="4835"/>
              </a:lnSpc>
            </a:pPr>
            <a:r>
              <a:rPr lang="en-US" sz="3453">
                <a:solidFill>
                  <a:srgbClr val="002B58"/>
                </a:solidFill>
                <a:latin typeface="Monda"/>
                <a:ea typeface="Monda"/>
                <a:cs typeface="Monda"/>
                <a:sym typeface="Monda"/>
              </a:rPr>
              <a:t>Konten adalah inti dari semua strategi Social Media Marketing.</a:t>
            </a:r>
          </a:p>
          <a:p>
            <a:pPr algn="just">
              <a:lnSpc>
                <a:spcPts val="4835"/>
              </a:lnSpc>
            </a:pPr>
            <a:r>
              <a:rPr lang="en-US" sz="3453">
                <a:solidFill>
                  <a:srgbClr val="002B58"/>
                </a:solidFill>
                <a:latin typeface="Monda"/>
                <a:ea typeface="Monda"/>
                <a:cs typeface="Monda"/>
                <a:sym typeface="Monda"/>
              </a:rPr>
              <a:t>Konten yang menarik membuat pengguna bertahan lebih lama, tertarik berinteraksi, dan kembali lagi ke akun tersebut.</a:t>
            </a:r>
          </a:p>
          <a:p>
            <a:pPr algn="just">
              <a:lnSpc>
                <a:spcPts val="4835"/>
              </a:lnSpc>
            </a:pPr>
          </a:p>
          <a:p>
            <a:pPr algn="just">
              <a:lnSpc>
                <a:spcPts val="4835"/>
              </a:lnSpc>
            </a:pPr>
            <a:r>
              <a:rPr lang="en-US" sz="3453">
                <a:solidFill>
                  <a:srgbClr val="002B58"/>
                </a:solidFill>
                <a:latin typeface="Monda"/>
                <a:ea typeface="Monda"/>
                <a:cs typeface="Monda"/>
                <a:sym typeface="Monda"/>
              </a:rPr>
              <a:t>Jenis konten bisa berupa edukasi, informasi, hiburan, testimoni, review, hingga konten interaktif seperti polling dan Q&amp;A.</a:t>
            </a:r>
          </a:p>
          <a:p>
            <a:pPr algn="just">
              <a:lnSpc>
                <a:spcPts val="4835"/>
              </a:lnSpc>
            </a:pPr>
            <a:r>
              <a:rPr lang="en-US" sz="3453">
                <a:solidFill>
                  <a:srgbClr val="002B58"/>
                </a:solidFill>
                <a:latin typeface="Monda"/>
                <a:ea typeface="Monda"/>
                <a:cs typeface="Monda"/>
                <a:sym typeface="Monda"/>
              </a:rPr>
              <a:t>Konten yang baik memadukan visual yang menarik, pesan jelas, relevansi tinggi, dan nilai tambah bagi pengguna.</a:t>
            </a:r>
          </a:p>
          <a:p>
            <a:pPr algn="just">
              <a:lnSpc>
                <a:spcPts val="4835"/>
              </a:lnSpc>
            </a:pPr>
            <a:r>
              <a:rPr lang="en-US" sz="3453">
                <a:solidFill>
                  <a:srgbClr val="002B58"/>
                </a:solidFill>
                <a:latin typeface="Monda"/>
                <a:ea typeface="Monda"/>
                <a:cs typeface="Monda"/>
                <a:sym typeface="Monda"/>
              </a:rPr>
              <a:t>Tanpa konten yang kuat, strategi media sosial tidak akan membuahkan hasi</a:t>
            </a:r>
          </a:p>
        </p:txBody>
      </p:sp>
      <p:sp>
        <p:nvSpPr>
          <p:cNvPr name="TextBox 7" id="7"/>
          <p:cNvSpPr txBox="true"/>
          <p:nvPr/>
        </p:nvSpPr>
        <p:spPr>
          <a:xfrm rot="0">
            <a:off x="3603073" y="371989"/>
            <a:ext cx="13047907" cy="854075"/>
          </a:xfrm>
          <a:prstGeom prst="rect">
            <a:avLst/>
          </a:prstGeom>
        </p:spPr>
        <p:txBody>
          <a:bodyPr anchor="t" rtlCol="false" tIns="0" lIns="0" bIns="0" rIns="0">
            <a:spAutoFit/>
          </a:bodyPr>
          <a:lstStyle/>
          <a:p>
            <a:pPr algn="ctr">
              <a:lnSpc>
                <a:spcPts val="7000"/>
              </a:lnSpc>
            </a:pPr>
            <a:r>
              <a:rPr lang="en-US" b="true" sz="5000">
                <a:solidFill>
                  <a:srgbClr val="002B58"/>
                </a:solidFill>
                <a:latin typeface="Monda Bold"/>
                <a:ea typeface="Monda Bold"/>
                <a:cs typeface="Monda Bold"/>
                <a:sym typeface="Monda Bold"/>
              </a:rPr>
              <a:t>PENTINGNYA KONTEN YANG MENARIK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DAG4ukAY-zE</dc:identifier>
  <dcterms:modified xsi:type="dcterms:W3CDTF">2011-08-01T06:04:30Z</dcterms:modified>
  <cp:revision>1</cp:revision>
  <dc:title>Blue Modern Elegant Presentation</dc:title>
</cp:coreProperties>
</file>