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  <p:embeddedFontLst>
    <p:embeddedFont>
      <p:font typeface="QNODRH+CanvaSans-Bold"/>
      <p:regular r:id="rId18"/>
    </p:embeddedFont>
    <p:embeddedFont>
      <p:font typeface="EFVPMB+ArialMT"/>
      <p:regular r:id="rId19"/>
    </p:embeddedFont>
    <p:embeddedFont>
      <p:font typeface="FMQGVL+TimesNewRomanPSMT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tableStyles" Target="tableStyles.xml" /><Relationship Id="rId20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398" y="2226694"/>
            <a:ext cx="10290801" cy="1016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01"/>
              </a:lnSpc>
              <a:spcBef>
                <a:spcPts val="0"/>
              </a:spcBef>
              <a:spcAft>
                <a:spcPts val="0"/>
              </a:spcAft>
            </a:pPr>
            <a:r>
              <a:rPr dirty="0" sz="5650" b="1">
                <a:solidFill>
                  <a:srgbClr val="494f96"/>
                </a:solidFill>
                <a:latin typeface="QNODRH+CanvaSans-Bold"/>
                <a:cs typeface="QNODRH+CanvaSans-Bold"/>
              </a:rPr>
              <a:t>AUDITꢀDANꢀPENGENDALIANꢀ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398" y="2829943"/>
            <a:ext cx="3771729" cy="1016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01"/>
              </a:lnSpc>
              <a:spcBef>
                <a:spcPts val="0"/>
              </a:spcBef>
              <a:spcAft>
                <a:spcPts val="0"/>
              </a:spcAft>
            </a:pPr>
            <a:r>
              <a:rPr dirty="0" sz="5650" b="1">
                <a:solidFill>
                  <a:srgbClr val="494f96"/>
                </a:solidFill>
                <a:latin typeface="QNODRH+CanvaSans-Bold"/>
                <a:cs typeface="QNODRH+CanvaSans-Bold"/>
              </a:rPr>
              <a:t>INTERNAL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0594" y="4185560"/>
            <a:ext cx="2467829" cy="4814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12">
                <a:solidFill>
                  <a:srgbClr val="c85f8e"/>
                </a:solidFill>
                <a:latin typeface="EFVPMB+ArialMT"/>
                <a:cs typeface="EFVPMB+ArialMT"/>
              </a:rPr>
              <a:t>Kelompok</a:t>
            </a:r>
            <a:r>
              <a:rPr dirty="0" sz="31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3100" spc="12">
                <a:solidFill>
                  <a:srgbClr val="c85f8e"/>
                </a:solidFill>
                <a:latin typeface="EFVPMB+ArialMT"/>
                <a:cs typeface="EFVPMB+ArialMT"/>
              </a:rPr>
              <a:t>10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8775" y="1007478"/>
            <a:ext cx="12642416" cy="1727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03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 spc="-10">
                <a:solidFill>
                  <a:srgbClr val="c85f8e"/>
                </a:solidFill>
                <a:latin typeface="EFVPMB+ArialMT"/>
                <a:cs typeface="EFVPMB+ArialMT"/>
              </a:rPr>
              <a:t>Perbedaan</a:t>
            </a:r>
            <a:r>
              <a:rPr dirty="0" sz="53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300" spc="-10">
                <a:solidFill>
                  <a:srgbClr val="c85f8e"/>
                </a:solidFill>
                <a:latin typeface="EFVPMB+ArialMT"/>
                <a:cs typeface="EFVPMB+ArialMT"/>
              </a:rPr>
              <a:t>Mendasar</a:t>
            </a:r>
            <a:r>
              <a:rPr dirty="0" sz="53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300" spc="-10">
                <a:solidFill>
                  <a:srgbClr val="c85f8e"/>
                </a:solidFill>
                <a:latin typeface="EFVPMB+ArialMT"/>
                <a:cs typeface="EFVPMB+ArialMT"/>
              </a:rPr>
              <a:t>Auditor</a:t>
            </a:r>
            <a:r>
              <a:rPr dirty="0" sz="53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300">
                <a:solidFill>
                  <a:srgbClr val="c85f8e"/>
                </a:solidFill>
                <a:latin typeface="EFVPMB+ArialMT"/>
                <a:cs typeface="EFVPMB+ArialMT"/>
              </a:rPr>
              <a:t>Internal</a:t>
            </a:r>
            <a:r>
              <a:rPr dirty="0" sz="53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300" spc="-10">
                <a:solidFill>
                  <a:srgbClr val="c85f8e"/>
                </a:solidFill>
                <a:latin typeface="EFVPMB+ArialMT"/>
                <a:cs typeface="EFVPMB+ArialMT"/>
              </a:rPr>
              <a:t>dan</a:t>
            </a:r>
          </a:p>
          <a:p>
            <a:pPr marL="3990180" marR="0">
              <a:lnSpc>
                <a:spcPts val="5903"/>
              </a:lnSpc>
              <a:spcBef>
                <a:spcPts val="1494"/>
              </a:spcBef>
              <a:spcAft>
                <a:spcPts val="0"/>
              </a:spcAft>
            </a:pPr>
            <a:r>
              <a:rPr dirty="0" sz="5300">
                <a:solidFill>
                  <a:srgbClr val="c85f8e"/>
                </a:solidFill>
                <a:latin typeface="EFVPMB+ArialMT"/>
                <a:cs typeface="EFVPMB+ArialMT"/>
              </a:rPr>
              <a:t>Eksternal</a:t>
            </a:r>
            <a:r>
              <a:rPr dirty="0" sz="53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300" spc="-11">
                <a:solidFill>
                  <a:srgbClr val="c85f8e"/>
                </a:solidFill>
                <a:latin typeface="EFVPMB+ArialMT"/>
                <a:cs typeface="EFVPMB+ArialMT"/>
              </a:rPr>
              <a:t>Bank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31081" y="4078998"/>
            <a:ext cx="5555833" cy="616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494f96"/>
                </a:solidFill>
                <a:latin typeface="EFVPMB+ArialMT"/>
                <a:cs typeface="EFVPMB+ArialMT"/>
              </a:rPr>
              <a:t>•</a:t>
            </a:r>
            <a:r>
              <a:rPr dirty="0" sz="4050" spc="87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1">
                <a:solidFill>
                  <a:srgbClr val="494f96"/>
                </a:solidFill>
                <a:latin typeface="EFVPMB+ArialMT"/>
                <a:cs typeface="EFVPMB+ArialMT"/>
              </a:rPr>
              <a:t>Aspek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Organisasional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31081" y="4794516"/>
            <a:ext cx="8564874" cy="2762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494f96"/>
                </a:solidFill>
                <a:latin typeface="EFVPMB+ArialMT"/>
                <a:cs typeface="EFVPMB+ArialMT"/>
              </a:rPr>
              <a:t>•</a:t>
            </a:r>
            <a:r>
              <a:rPr dirty="0" sz="4050" spc="87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4">
                <a:solidFill>
                  <a:srgbClr val="494f96"/>
                </a:solidFill>
                <a:latin typeface="EFVPMB+ArialMT"/>
                <a:cs typeface="EFVPMB+ArialMT"/>
              </a:rPr>
              <a:t>Ruang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Lingkup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2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Tujuan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Audit</a:t>
            </a:r>
          </a:p>
          <a:p>
            <a:pPr marL="0" marR="0">
              <a:lnSpc>
                <a:spcPts val="4551"/>
              </a:lnSpc>
              <a:spcBef>
                <a:spcPts val="1032"/>
              </a:spcBef>
              <a:spcAft>
                <a:spcPts val="0"/>
              </a:spcAft>
            </a:pPr>
            <a:r>
              <a:rPr dirty="0" sz="4050">
                <a:solidFill>
                  <a:srgbClr val="494f96"/>
                </a:solidFill>
                <a:latin typeface="EFVPMB+ArialMT"/>
                <a:cs typeface="EFVPMB+ArialMT"/>
              </a:rPr>
              <a:t>•</a:t>
            </a:r>
            <a:r>
              <a:rPr dirty="0" sz="4050" spc="87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1">
                <a:solidFill>
                  <a:srgbClr val="494f96"/>
                </a:solidFill>
                <a:latin typeface="EFVPMB+ArialMT"/>
                <a:cs typeface="EFVPMB+ArialMT"/>
              </a:rPr>
              <a:t>Frekuensi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2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1">
                <a:solidFill>
                  <a:srgbClr val="494f96"/>
                </a:solidFill>
                <a:latin typeface="EFVPMB+ArialMT"/>
                <a:cs typeface="EFVPMB+ArialMT"/>
              </a:rPr>
              <a:t>Durasi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1">
                <a:solidFill>
                  <a:srgbClr val="494f96"/>
                </a:solidFill>
                <a:latin typeface="EFVPMB+ArialMT"/>
                <a:cs typeface="EFVPMB+ArialMT"/>
              </a:rPr>
              <a:t>Pemeriksaan</a:t>
            </a:r>
          </a:p>
          <a:p>
            <a:pPr marL="0" marR="0">
              <a:lnSpc>
                <a:spcPts val="4551"/>
              </a:lnSpc>
              <a:spcBef>
                <a:spcPts val="1032"/>
              </a:spcBef>
              <a:spcAft>
                <a:spcPts val="0"/>
              </a:spcAft>
            </a:pPr>
            <a:r>
              <a:rPr dirty="0" sz="4050">
                <a:solidFill>
                  <a:srgbClr val="494f96"/>
                </a:solidFill>
                <a:latin typeface="EFVPMB+ArialMT"/>
                <a:cs typeface="EFVPMB+ArialMT"/>
              </a:rPr>
              <a:t>•</a:t>
            </a:r>
            <a:r>
              <a:rPr dirty="0" sz="4050" spc="87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Kualifikasi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2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Standar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Profesional</a:t>
            </a:r>
          </a:p>
          <a:p>
            <a:pPr marL="0" marR="0">
              <a:lnSpc>
                <a:spcPts val="4551"/>
              </a:lnSpc>
              <a:spcBef>
                <a:spcPts val="1082"/>
              </a:spcBef>
              <a:spcAft>
                <a:spcPts val="0"/>
              </a:spcAft>
            </a:pPr>
            <a:r>
              <a:rPr dirty="0" sz="4050">
                <a:solidFill>
                  <a:srgbClr val="494f96"/>
                </a:solidFill>
                <a:latin typeface="EFVPMB+ArialMT"/>
                <a:cs typeface="EFVPMB+ArialMT"/>
              </a:rPr>
              <a:t>•</a:t>
            </a:r>
            <a:r>
              <a:rPr dirty="0" sz="4050" spc="87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Bentuk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Pelaporan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31081" y="7656588"/>
            <a:ext cx="9045778" cy="616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494f96"/>
                </a:solidFill>
                <a:latin typeface="EFVPMB+ArialMT"/>
                <a:cs typeface="EFVPMB+ArialMT"/>
              </a:rPr>
              <a:t>•</a:t>
            </a:r>
            <a:r>
              <a:rPr dirty="0" sz="4050" spc="87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Sinergi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Auditor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Internal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2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40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000" spc="10">
                <a:solidFill>
                  <a:srgbClr val="494f96"/>
                </a:solidFill>
                <a:latin typeface="EFVPMB+ArialMT"/>
                <a:cs typeface="EFVPMB+ArialMT"/>
              </a:rPr>
              <a:t>Eksternal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7723" y="547713"/>
            <a:ext cx="12742374" cy="1088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Kepatuhan</a:t>
            </a: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terhadap</a:t>
            </a: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Prosedur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8900" y="1635394"/>
            <a:ext cx="11314079" cy="939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6350">
                <a:solidFill>
                  <a:srgbClr val="c85f8e"/>
                </a:solidFill>
                <a:latin typeface="EFVPMB+ArialMT"/>
                <a:cs typeface="EFVPMB+ArialMT"/>
              </a:rPr>
              <a:t>Pengawasan</a:t>
            </a:r>
            <a:r>
              <a:rPr dirty="0" sz="63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6350">
                <a:solidFill>
                  <a:srgbClr val="c85f8e"/>
                </a:solidFill>
                <a:latin typeface="EFVPMB+ArialMT"/>
                <a:cs typeface="EFVPMB+ArialMT"/>
              </a:rPr>
              <a:t>dan</a:t>
            </a:r>
            <a:r>
              <a:rPr dirty="0" sz="63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6350">
                <a:solidFill>
                  <a:srgbClr val="c85f8e"/>
                </a:solidFill>
                <a:latin typeface="EFVPMB+ArialMT"/>
                <a:cs typeface="EFVPMB+ArialMT"/>
              </a:rPr>
              <a:t>Pemeriksaan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7905" y="3607203"/>
            <a:ext cx="11365712" cy="2311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Kepatuhan</a:t>
            </a:r>
            <a:r>
              <a:rPr dirty="0" sz="3350" spc="158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mencerminkan</a:t>
            </a:r>
            <a:r>
              <a:rPr dirty="0" sz="3350" spc="158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sejauh</a:t>
            </a:r>
            <a:r>
              <a:rPr dirty="0" sz="3350" spc="157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 spc="10">
                <a:solidFill>
                  <a:srgbClr val="494f96"/>
                </a:solidFill>
                <a:latin typeface="EFVPMB+ArialMT"/>
                <a:cs typeface="EFVPMB+ArialMT"/>
              </a:rPr>
              <a:t>mana</a:t>
            </a:r>
            <a:r>
              <a:rPr dirty="0" sz="3350" spc="155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setiap</a:t>
            </a:r>
            <a:r>
              <a:rPr dirty="0" sz="3350" spc="157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bagian</a:t>
            </a:r>
          </a:p>
          <a:p>
            <a:pPr marL="0" marR="0">
              <a:lnSpc>
                <a:spcPts val="3760"/>
              </a:lnSpc>
              <a:spcBef>
                <a:spcPts val="902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organisasi</a:t>
            </a:r>
            <a:r>
              <a:rPr dirty="0" sz="3350" spc="19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menaati</a:t>
            </a:r>
            <a:r>
              <a:rPr dirty="0" sz="3350" spc="17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kebijakan,</a:t>
            </a:r>
            <a:r>
              <a:rPr dirty="0" sz="3350" spc="19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pedoman,</a:t>
            </a:r>
            <a:r>
              <a:rPr dirty="0" sz="3350" spc="18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3350" spc="17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standar</a:t>
            </a:r>
            <a:r>
              <a:rPr dirty="0" sz="3350" spc="19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yang</a:t>
            </a:r>
          </a:p>
          <a:p>
            <a:pPr marL="0" marR="0">
              <a:lnSpc>
                <a:spcPts val="3760"/>
              </a:lnSpc>
              <a:spcBef>
                <a:spcPts val="902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telah</a:t>
            </a:r>
            <a:r>
              <a:rPr dirty="0" sz="3350" spc="111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ditetapkan</a:t>
            </a:r>
            <a:r>
              <a:rPr dirty="0" sz="3350" spc="113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untuk</a:t>
            </a:r>
            <a:r>
              <a:rPr dirty="0" sz="3350" spc="111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menjamin</a:t>
            </a:r>
            <a:r>
              <a:rPr dirty="0" sz="3350" spc="111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efektivitas</a:t>
            </a:r>
            <a:r>
              <a:rPr dirty="0" sz="3350" spc="114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operasional</a:t>
            </a:r>
          </a:p>
          <a:p>
            <a:pPr marL="0" marR="0">
              <a:lnSpc>
                <a:spcPts val="3760"/>
              </a:lnSpc>
              <a:spcBef>
                <a:spcPts val="902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serta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keandalan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pelaporan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keuangan.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7905" y="6599958"/>
            <a:ext cx="11366286" cy="2909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Menurut</a:t>
            </a:r>
            <a:r>
              <a:rPr dirty="0" sz="3350" spc="306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Murtiningrum,</a:t>
            </a:r>
            <a:r>
              <a:rPr dirty="0" sz="3350" spc="308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Lestari,</a:t>
            </a:r>
            <a:r>
              <a:rPr dirty="0" sz="3350" spc="308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3350" spc="306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Nurul</a:t>
            </a:r>
            <a:r>
              <a:rPr dirty="0" sz="3350" spc="305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(2023),</a:t>
            </a:r>
          </a:p>
          <a:p>
            <a:pPr marL="0" marR="0">
              <a:lnSpc>
                <a:spcPts val="3760"/>
              </a:lnSpc>
              <a:spcBef>
                <a:spcPts val="902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kepatuhan</a:t>
            </a:r>
            <a:r>
              <a:rPr dirty="0" sz="3350" spc="29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adalah</a:t>
            </a:r>
            <a:r>
              <a:rPr dirty="0" sz="3350" spc="28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komitmen</a:t>
            </a:r>
            <a:r>
              <a:rPr dirty="0" sz="3350" spc="27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organisasi</a:t>
            </a:r>
            <a:r>
              <a:rPr dirty="0" sz="3350" spc="29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3350" spc="27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individu</a:t>
            </a:r>
            <a:r>
              <a:rPr dirty="0" sz="3350" spc="28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untuk</a:t>
            </a:r>
          </a:p>
          <a:p>
            <a:pPr marL="0" marR="0">
              <a:lnSpc>
                <a:spcPts val="3760"/>
              </a:lnSpc>
              <a:spcBef>
                <a:spcPts val="902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melaksanakan</a:t>
            </a:r>
            <a:r>
              <a:rPr dirty="0" sz="3350" spc="70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kegiatan</a:t>
            </a:r>
            <a:r>
              <a:rPr dirty="0" sz="3350" spc="69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sesuai</a:t>
            </a:r>
            <a:r>
              <a:rPr dirty="0" sz="3350" spc="68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peraturan</a:t>
            </a:r>
            <a:r>
              <a:rPr dirty="0" sz="3350" spc="7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3350" spc="67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tata</a:t>
            </a:r>
            <a:r>
              <a:rPr dirty="0" sz="3350" spc="68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kelola</a:t>
            </a:r>
          </a:p>
          <a:p>
            <a:pPr marL="0" marR="0">
              <a:lnSpc>
                <a:spcPts val="3760"/>
              </a:lnSpc>
              <a:spcBef>
                <a:spcPts val="902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yang</a:t>
            </a:r>
            <a:r>
              <a:rPr dirty="0" sz="3350" spc="72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berlaku,</a:t>
            </a:r>
            <a:r>
              <a:rPr dirty="0" sz="3350" spc="73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sebagai</a:t>
            </a:r>
            <a:r>
              <a:rPr dirty="0" sz="3350" spc="72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wujud</a:t>
            </a:r>
            <a:r>
              <a:rPr dirty="0" sz="3350" spc="71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tanggung</a:t>
            </a:r>
            <a:r>
              <a:rPr dirty="0" sz="3350" spc="73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jawab</a:t>
            </a:r>
            <a:r>
              <a:rPr dirty="0" sz="3350" spc="71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moral</a:t>
            </a:r>
            <a:r>
              <a:rPr dirty="0" sz="3350" spc="71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</a:p>
          <a:p>
            <a:pPr marL="0" marR="0">
              <a:lnSpc>
                <a:spcPts val="3760"/>
              </a:lnSpc>
              <a:spcBef>
                <a:spcPts val="902"/>
              </a:spcBef>
              <a:spcAft>
                <a:spcPts val="0"/>
              </a:spcAft>
            </a:pP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profesional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dalam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mencapai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tujuan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350">
                <a:solidFill>
                  <a:srgbClr val="494f96"/>
                </a:solidFill>
                <a:latin typeface="EFVPMB+ArialMT"/>
                <a:cs typeface="EFVPMB+ArialMT"/>
              </a:rPr>
              <a:t>organisasi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14171" y="2047702"/>
            <a:ext cx="4535589" cy="180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400">
                <a:solidFill>
                  <a:srgbClr val="494f96"/>
                </a:solidFill>
                <a:latin typeface="EFVPMB+ArialMT"/>
                <a:cs typeface="EFVPMB+ArialMT"/>
              </a:rPr>
              <a:t>Thank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6008" y="4107929"/>
            <a:ext cx="2958503" cy="180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8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400">
                <a:solidFill>
                  <a:srgbClr val="c85f8e"/>
                </a:solidFill>
                <a:latin typeface="EFVPMB+ArialMT"/>
                <a:cs typeface="EFVPMB+ArialMT"/>
              </a:rPr>
              <a:t>You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6365" y="6660168"/>
            <a:ext cx="3648918" cy="634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200">
                <a:solidFill>
                  <a:srgbClr val="494f96"/>
                </a:solidFill>
                <a:latin typeface="EFVPMB+ArialMT"/>
                <a:cs typeface="EFVPMB+ArialMT"/>
              </a:rPr>
              <a:t>Any</a:t>
            </a:r>
            <a:r>
              <a:rPr dirty="0" sz="42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200">
                <a:solidFill>
                  <a:srgbClr val="494f96"/>
                </a:solidFill>
                <a:latin typeface="EFVPMB+ArialMT"/>
                <a:cs typeface="EFVPMB+ArialMT"/>
              </a:rPr>
              <a:t>Question?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67225" y="2358326"/>
            <a:ext cx="3133237" cy="1286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30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>
                <a:solidFill>
                  <a:srgbClr val="494f96"/>
                </a:solidFill>
                <a:latin typeface="EFVPMB+ArialMT"/>
                <a:cs typeface="EFVPMB+ArialMT"/>
              </a:rPr>
              <a:t>Nama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15614" y="3290513"/>
            <a:ext cx="2726193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Rizka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Mufidah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92989" y="3859473"/>
            <a:ext cx="3221600" cy="969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437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(2313031001)</a:t>
            </a:r>
          </a:p>
          <a:p>
            <a:pPr marL="0" marR="0">
              <a:lnSpc>
                <a:spcPts val="3575"/>
              </a:lnSpc>
              <a:spcBef>
                <a:spcPts val="129"/>
              </a:spcBef>
              <a:spcAft>
                <a:spcPts val="0"/>
              </a:spcAft>
            </a:pP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Suci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Tri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Wahyuni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74677" y="4905313"/>
            <a:ext cx="6182159" cy="969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5486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(2313031012)</a:t>
            </a:r>
          </a:p>
          <a:p>
            <a:pPr marL="0" marR="0">
              <a:lnSpc>
                <a:spcPts val="3575"/>
              </a:lnSpc>
              <a:spcBef>
                <a:spcPts val="129"/>
              </a:spcBef>
              <a:spcAft>
                <a:spcPts val="0"/>
              </a:spcAft>
            </a:pP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Mar’atus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Shaluhah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200">
                <a:solidFill>
                  <a:srgbClr val="494f96"/>
                </a:solidFill>
                <a:latin typeface="EFVPMB+ArialMT"/>
                <a:cs typeface="EFVPMB+ArialMT"/>
              </a:rPr>
              <a:t>(2313031025)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76900" y="1063247"/>
            <a:ext cx="7071831" cy="8665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23"/>
              </a:lnSpc>
              <a:spcBef>
                <a:spcPts val="0"/>
              </a:spcBef>
              <a:spcAft>
                <a:spcPts val="0"/>
              </a:spcAft>
            </a:pPr>
            <a:r>
              <a:rPr dirty="0" sz="5850">
                <a:solidFill>
                  <a:srgbClr val="494f96"/>
                </a:solidFill>
                <a:latin typeface="EFVPMB+ArialMT"/>
                <a:cs typeface="EFVPMB+ArialMT"/>
              </a:rPr>
              <a:t>Auditor</a:t>
            </a:r>
            <a:r>
              <a:rPr dirty="0" sz="58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5850">
                <a:solidFill>
                  <a:srgbClr val="494f96"/>
                </a:solidFill>
                <a:latin typeface="EFVPMB+ArialMT"/>
                <a:cs typeface="EFVPMB+ArialMT"/>
              </a:rPr>
              <a:t>Internal</a:t>
            </a:r>
            <a:r>
              <a:rPr dirty="0" sz="58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5850">
                <a:solidFill>
                  <a:srgbClr val="494f96"/>
                </a:solidFill>
                <a:latin typeface="EFVPMB+ArialMT"/>
                <a:cs typeface="EFVPMB+ArialMT"/>
              </a:rPr>
              <a:t>Bank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1857" y="2630023"/>
            <a:ext cx="7010400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1.Kedudukan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Peran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Strategis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1857" y="3266493"/>
            <a:ext cx="13702931" cy="4392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Auditor</a:t>
            </a:r>
            <a:r>
              <a:rPr dirty="0" sz="3600" spc="73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internal</a:t>
            </a:r>
            <a:r>
              <a:rPr dirty="0" sz="3600" spc="72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pada</a:t>
            </a:r>
            <a:r>
              <a:rPr dirty="0" sz="3600" spc="71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industri</a:t>
            </a:r>
            <a:r>
              <a:rPr dirty="0" sz="3600" spc="72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perbankan</a:t>
            </a:r>
            <a:r>
              <a:rPr dirty="0" sz="3600" spc="71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di</a:t>
            </a:r>
            <a:r>
              <a:rPr dirty="0" sz="3600" spc="72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Indonesia</a:t>
            </a:r>
            <a:r>
              <a:rPr dirty="0" sz="3600" spc="72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dikenal</a:t>
            </a:r>
          </a:p>
          <a:p>
            <a:pPr marL="0" marR="0">
              <a:lnSpc>
                <a:spcPts val="4021"/>
              </a:lnSpc>
              <a:spcBef>
                <a:spcPts val="1096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dengan</a:t>
            </a:r>
            <a:r>
              <a:rPr dirty="0" sz="3600" spc="194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istilah</a:t>
            </a:r>
            <a:r>
              <a:rPr dirty="0" sz="3600" spc="195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Satuan</a:t>
            </a:r>
            <a:r>
              <a:rPr dirty="0" sz="3600" spc="1954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Kerja</a:t>
            </a:r>
            <a:r>
              <a:rPr dirty="0" sz="3600" spc="195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Audit</a:t>
            </a:r>
            <a:r>
              <a:rPr dirty="0" sz="3600" spc="195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Internal</a:t>
            </a:r>
            <a:r>
              <a:rPr dirty="0" sz="3600" spc="195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(SKAI).</a:t>
            </a:r>
            <a:r>
              <a:rPr dirty="0" sz="3600" spc="197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Sebagai</a:t>
            </a:r>
          </a:p>
          <a:p>
            <a:pPr marL="0" marR="0">
              <a:lnSpc>
                <a:spcPts val="4021"/>
              </a:lnSpc>
              <a:spcBef>
                <a:spcPts val="1018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komponen</a:t>
            </a:r>
            <a:r>
              <a:rPr dirty="0" sz="3600" spc="60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integral</a:t>
            </a:r>
            <a:r>
              <a:rPr dirty="0" sz="3600" spc="61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dari</a:t>
            </a:r>
            <a:r>
              <a:rPr dirty="0" sz="3600" spc="61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sistem</a:t>
            </a:r>
            <a:r>
              <a:rPr dirty="0" sz="3600" spc="61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pengendalian</a:t>
            </a:r>
            <a:r>
              <a:rPr dirty="0" sz="3600" spc="59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internal</a:t>
            </a:r>
            <a:r>
              <a:rPr dirty="0" sz="3600" spc="61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bank,</a:t>
            </a:r>
            <a:r>
              <a:rPr dirty="0" sz="3600" spc="60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SKAI</a:t>
            </a:r>
          </a:p>
          <a:p>
            <a:pPr marL="0" marR="0">
              <a:lnSpc>
                <a:spcPts val="4021"/>
              </a:lnSpc>
              <a:spcBef>
                <a:spcPts val="1068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memiliki</a:t>
            </a:r>
            <a:r>
              <a:rPr dirty="0" sz="3600" spc="175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kedudukan</a:t>
            </a:r>
            <a:r>
              <a:rPr dirty="0" sz="3600" spc="173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yang</a:t>
            </a:r>
            <a:r>
              <a:rPr dirty="0" sz="3600" spc="174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strategis</a:t>
            </a:r>
            <a:r>
              <a:rPr dirty="0" sz="3600" spc="175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dalam</a:t>
            </a:r>
            <a:r>
              <a:rPr dirty="0" sz="3600" spc="174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struktur</a:t>
            </a:r>
            <a:r>
              <a:rPr dirty="0" sz="3600" spc="175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organisasi</a:t>
            </a:r>
          </a:p>
          <a:p>
            <a:pPr marL="0" marR="0">
              <a:lnSpc>
                <a:spcPts val="4021"/>
              </a:lnSpc>
              <a:spcBef>
                <a:spcPts val="1018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perbankan.</a:t>
            </a:r>
            <a:r>
              <a:rPr dirty="0" sz="3600" spc="272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Keberadaan</a:t>
            </a:r>
            <a:r>
              <a:rPr dirty="0" sz="3600" spc="272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SKAI</a:t>
            </a:r>
            <a:r>
              <a:rPr dirty="0" sz="3600" spc="274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merupakan</a:t>
            </a:r>
            <a:r>
              <a:rPr dirty="0" sz="3600" spc="272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manifestasi</a:t>
            </a:r>
            <a:r>
              <a:rPr dirty="0" sz="3600" spc="273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dari</a:t>
            </a:r>
          </a:p>
          <a:p>
            <a:pPr marL="0" marR="0">
              <a:lnSpc>
                <a:spcPts val="4021"/>
              </a:lnSpc>
              <a:spcBef>
                <a:spcPts val="1068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penerapan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prinsip</a:t>
            </a:r>
            <a:r>
              <a:rPr dirty="0" sz="3600" spc="1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Good</a:t>
            </a:r>
            <a:r>
              <a:rPr dirty="0" sz="3600" spc="1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Corporate</a:t>
            </a:r>
            <a:r>
              <a:rPr dirty="0" sz="3600" spc="1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Governance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yang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menekankan</a:t>
            </a:r>
          </a:p>
          <a:p>
            <a:pPr marL="0" marR="0">
              <a:lnSpc>
                <a:spcPts val="4021"/>
              </a:lnSpc>
              <a:spcBef>
                <a:spcPts val="1018"/>
              </a:spcBef>
              <a:spcAft>
                <a:spcPts val="0"/>
              </a:spcAft>
            </a:pP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pentingnya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pengawasan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internal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yang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independen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00">
                <a:solidFill>
                  <a:srgbClr val="494f96"/>
                </a:solidFill>
                <a:latin typeface="EFVPMB+ArialMT"/>
                <a:cs typeface="EFVPMB+ArialMT"/>
              </a:rPr>
              <a:t>efektif.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4397" y="701547"/>
            <a:ext cx="7112675" cy="1839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Fungsi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dan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Tanggung</a:t>
            </a:r>
          </a:p>
          <a:p>
            <a:pPr marL="1254144" marR="0">
              <a:lnSpc>
                <a:spcPts val="6296"/>
              </a:lnSpc>
              <a:spcBef>
                <a:spcPts val="1593"/>
              </a:spcBef>
              <a:spcAft>
                <a:spcPts val="0"/>
              </a:spcAft>
            </a:pP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Jawab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650" spc="-10">
                <a:solidFill>
                  <a:srgbClr val="c85f8e"/>
                </a:solidFill>
                <a:latin typeface="EFVPMB+ArialMT"/>
                <a:cs typeface="EFVPMB+ArialMT"/>
              </a:rPr>
              <a:t>Utama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4535" y="3682175"/>
            <a:ext cx="12610682" cy="544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SKAI</a:t>
            </a:r>
            <a:r>
              <a:rPr dirty="0" sz="3550" spc="1352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bertugas</a:t>
            </a:r>
            <a:r>
              <a:rPr dirty="0" sz="3550" spc="1384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melakukan</a:t>
            </a:r>
            <a:r>
              <a:rPr dirty="0" sz="3550" spc="138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penilaian</a:t>
            </a:r>
            <a:r>
              <a:rPr dirty="0" sz="3550" spc="1372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independen</a:t>
            </a:r>
            <a:r>
              <a:rPr dirty="0" sz="3550" spc="138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terhadap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4535" y="4316667"/>
            <a:ext cx="12612555" cy="4985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kecukupan</a:t>
            </a:r>
            <a:r>
              <a:rPr dirty="0" sz="3550" spc="282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sistem</a:t>
            </a:r>
            <a:r>
              <a:rPr dirty="0" sz="3550" spc="281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pengendalian</a:t>
            </a:r>
            <a:r>
              <a:rPr dirty="0" sz="3550" spc="281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internal</a:t>
            </a:r>
            <a:r>
              <a:rPr dirty="0" sz="3550" spc="279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serta</a:t>
            </a:r>
            <a:r>
              <a:rPr dirty="0" sz="3550" spc="280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tingkat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kepatuhan</a:t>
            </a:r>
            <a:r>
              <a:rPr dirty="0" sz="3550" spc="31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bank</a:t>
            </a:r>
            <a:r>
              <a:rPr dirty="0" sz="3550" spc="30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terhadap</a:t>
            </a:r>
            <a:r>
              <a:rPr dirty="0" sz="3550" spc="308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kebijakan</a:t>
            </a:r>
            <a:r>
              <a:rPr dirty="0" sz="3550" spc="30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dan</a:t>
            </a:r>
            <a:r>
              <a:rPr dirty="0" sz="3550" spc="30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prosedur</a:t>
            </a:r>
            <a:r>
              <a:rPr dirty="0" sz="3550" spc="30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yang</a:t>
            </a:r>
            <a:r>
              <a:rPr dirty="0" sz="3550" spc="302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telah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ditetapkan.</a:t>
            </a:r>
            <a:r>
              <a:rPr dirty="0" sz="3550" spc="182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Dalam</a:t>
            </a:r>
            <a:r>
              <a:rPr dirty="0" sz="3550" spc="182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menjalankan</a:t>
            </a:r>
            <a:r>
              <a:rPr dirty="0" sz="3550" spc="183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fungsinya,</a:t>
            </a:r>
            <a:r>
              <a:rPr dirty="0" sz="3550" spc="182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SKAI</a:t>
            </a:r>
            <a:r>
              <a:rPr dirty="0" sz="3550" spc="180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dituntut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untuk</a:t>
            </a:r>
            <a:r>
              <a:rPr dirty="0" sz="3550" spc="2176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2">
                <a:solidFill>
                  <a:srgbClr val="fffdfa"/>
                </a:solidFill>
                <a:latin typeface="EFVPMB+ArialMT"/>
                <a:cs typeface="EFVPMB+ArialMT"/>
              </a:rPr>
              <a:t>mampu</a:t>
            </a:r>
            <a:r>
              <a:rPr dirty="0" sz="3550" spc="217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mengevaluasi</a:t>
            </a:r>
            <a:r>
              <a:rPr dirty="0" sz="3550" spc="2178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dan</a:t>
            </a:r>
            <a:r>
              <a:rPr dirty="0" sz="3550" spc="2172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berperan</a:t>
            </a:r>
            <a:r>
              <a:rPr dirty="0" sz="3550" spc="218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aktif</a:t>
            </a:r>
            <a:r>
              <a:rPr dirty="0" sz="3550" spc="215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dalam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meningkatkan</a:t>
            </a:r>
            <a:r>
              <a:rPr dirty="0" sz="3550" spc="20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efektivitas</a:t>
            </a:r>
            <a:r>
              <a:rPr dirty="0" sz="3550" spc="187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sistem</a:t>
            </a:r>
            <a:r>
              <a:rPr dirty="0" sz="3550" spc="192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pengendalian</a:t>
            </a:r>
            <a:r>
              <a:rPr dirty="0" sz="3550" spc="20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internal</a:t>
            </a:r>
            <a:r>
              <a:rPr dirty="0" sz="3550" spc="17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secara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berkesinambungan,</a:t>
            </a:r>
            <a:r>
              <a:rPr dirty="0" sz="3550" spc="361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terutama</a:t>
            </a:r>
            <a:r>
              <a:rPr dirty="0" sz="3550" spc="359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yang</a:t>
            </a:r>
            <a:r>
              <a:rPr dirty="0" sz="3550" spc="3597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berkaitan</a:t>
            </a:r>
            <a:r>
              <a:rPr dirty="0" sz="3550" spc="360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dengan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pelaksanaan</a:t>
            </a:r>
            <a:r>
              <a:rPr dirty="0" sz="3550" spc="23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operasional</a:t>
            </a:r>
            <a:r>
              <a:rPr dirty="0" sz="3550" spc="218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bank</a:t>
            </a:r>
            <a:r>
              <a:rPr dirty="0" sz="3550" spc="22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yang</a:t>
            </a:r>
            <a:r>
              <a:rPr dirty="0" sz="3550" spc="22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berpotensi</a:t>
            </a:r>
            <a:r>
              <a:rPr dirty="0" sz="3550" spc="21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menimbulkan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kerugian.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1687" y="1006116"/>
            <a:ext cx="6525893" cy="1088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70"/>
              </a:lnSpc>
              <a:spcBef>
                <a:spcPts val="0"/>
              </a:spcBef>
              <a:spcAft>
                <a:spcPts val="0"/>
              </a:spcAft>
            </a:pP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Peranan</a:t>
            </a: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7400">
                <a:solidFill>
                  <a:srgbClr val="494f96"/>
                </a:solidFill>
                <a:latin typeface="EFVPMB+ArialMT"/>
                <a:cs typeface="EFVPMB+ArialMT"/>
              </a:rPr>
              <a:t>dalam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0794" y="2328495"/>
            <a:ext cx="6254481" cy="867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527"/>
              </a:lnSpc>
              <a:spcBef>
                <a:spcPts val="0"/>
              </a:spcBef>
              <a:spcAft>
                <a:spcPts val="0"/>
              </a:spcAft>
            </a:pPr>
            <a:r>
              <a:rPr dirty="0" sz="5850">
                <a:solidFill>
                  <a:srgbClr val="c85f8e"/>
                </a:solidFill>
                <a:latin typeface="EFVPMB+ArialMT"/>
                <a:cs typeface="EFVPMB+ArialMT"/>
              </a:rPr>
              <a:t>Manajemen</a:t>
            </a:r>
            <a:r>
              <a:rPr dirty="0" sz="58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850">
                <a:solidFill>
                  <a:srgbClr val="c85f8e"/>
                </a:solidFill>
                <a:latin typeface="EFVPMB+ArialMT"/>
                <a:cs typeface="EFVPMB+ArialMT"/>
              </a:rPr>
              <a:t>Risiko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9282" y="5152409"/>
            <a:ext cx="7078828" cy="307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peranan</a:t>
            </a:r>
            <a:r>
              <a:rPr dirty="0" sz="3550" spc="275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auditor</a:t>
            </a:r>
            <a:r>
              <a:rPr dirty="0" sz="3550" spc="276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internal</a:t>
            </a:r>
            <a:r>
              <a:rPr dirty="0" sz="3550" spc="276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telah</a:t>
            </a:r>
          </a:p>
          <a:p>
            <a:pPr marL="0" marR="0">
              <a:lnSpc>
                <a:spcPts val="3972"/>
              </a:lnSpc>
              <a:spcBef>
                <a:spcPts val="1006"/>
              </a:spcBef>
              <a:spcAft>
                <a:spcPts val="0"/>
              </a:spcAft>
            </a:pP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bergeser</a:t>
            </a:r>
            <a:r>
              <a:rPr dirty="0" sz="3550" spc="85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dari</a:t>
            </a:r>
            <a:r>
              <a:rPr dirty="0" sz="3550" spc="85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sekadar</a:t>
            </a:r>
            <a:r>
              <a:rPr dirty="0" sz="3550" spc="84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pemeriksa</a:t>
            </a:r>
          </a:p>
          <a:p>
            <a:pPr marL="0" marR="0">
              <a:lnSpc>
                <a:spcPts val="3972"/>
              </a:lnSpc>
              <a:spcBef>
                <a:spcPts val="956"/>
              </a:spcBef>
              <a:spcAft>
                <a:spcPts val="0"/>
              </a:spcAft>
            </a:pP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kepatuhan</a:t>
            </a:r>
            <a:r>
              <a:rPr dirty="0" sz="3550" spc="38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menjadi</a:t>
            </a:r>
            <a:r>
              <a:rPr dirty="0" sz="3550" spc="38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mitra</a:t>
            </a:r>
            <a:r>
              <a:rPr dirty="0" sz="3550" spc="40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strategis</a:t>
            </a:r>
          </a:p>
          <a:p>
            <a:pPr marL="0" marR="0">
              <a:lnSpc>
                <a:spcPts val="3972"/>
              </a:lnSpc>
              <a:spcBef>
                <a:spcPts val="1006"/>
              </a:spcBef>
              <a:spcAft>
                <a:spcPts val="0"/>
              </a:spcAft>
            </a:pP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manajemen</a:t>
            </a:r>
            <a:r>
              <a:rPr dirty="0" sz="3550" spc="246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dalam</a:t>
            </a:r>
            <a:r>
              <a:rPr dirty="0" sz="3550" spc="247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pengelolaan</a:t>
            </a:r>
          </a:p>
          <a:p>
            <a:pPr marL="0" marR="0">
              <a:lnSpc>
                <a:spcPts val="3972"/>
              </a:lnSpc>
              <a:spcBef>
                <a:spcPts val="1006"/>
              </a:spcBef>
              <a:spcAft>
                <a:spcPts val="0"/>
              </a:spcAft>
            </a:pPr>
            <a:r>
              <a:rPr dirty="0" sz="3550">
                <a:solidFill>
                  <a:srgbClr val="494f96"/>
                </a:solidFill>
                <a:latin typeface="EFVPMB+ArialMT"/>
                <a:cs typeface="EFVPMB+ArialMT"/>
              </a:rPr>
              <a:t>risiko.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55046" y="701547"/>
            <a:ext cx="5600862" cy="837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Hambatan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dalam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1765" y="1703577"/>
            <a:ext cx="6476245" cy="837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Pelaksanaan</a:t>
            </a:r>
            <a:r>
              <a:rPr dirty="0" sz="565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5650" spc="-10">
                <a:solidFill>
                  <a:srgbClr val="c85f8e"/>
                </a:solidFill>
                <a:latin typeface="EFVPMB+ArialMT"/>
                <a:cs typeface="EFVPMB+ArialMT"/>
              </a:rPr>
              <a:t>Tugas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4535" y="3682175"/>
            <a:ext cx="12611901" cy="544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SKAI</a:t>
            </a:r>
            <a:r>
              <a:rPr dirty="0" sz="3550" spc="3377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kerap</a:t>
            </a:r>
            <a:r>
              <a:rPr dirty="0" sz="3550" spc="3404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menghadapi</a:t>
            </a:r>
            <a:r>
              <a:rPr dirty="0" sz="3550" spc="3406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berbagai</a:t>
            </a:r>
            <a:r>
              <a:rPr dirty="0" sz="3550" spc="3397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hambatan</a:t>
            </a:r>
            <a:r>
              <a:rPr dirty="0" sz="3550" spc="341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dalam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4535" y="4316667"/>
            <a:ext cx="12610358" cy="1178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7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menjalankan</a:t>
            </a:r>
            <a:r>
              <a:rPr dirty="0" sz="3550" spc="428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tugasnya.</a:t>
            </a:r>
            <a:r>
              <a:rPr dirty="0" sz="3550" spc="42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Hambatan</a:t>
            </a:r>
            <a:r>
              <a:rPr dirty="0" sz="3550" spc="426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tersebut</a:t>
            </a:r>
            <a:r>
              <a:rPr dirty="0" sz="3550" spc="417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dapat</a:t>
            </a:r>
            <a:r>
              <a:rPr dirty="0" sz="3550" spc="41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bersumber</a:t>
            </a:r>
          </a:p>
          <a:p>
            <a:pPr marL="0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dari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faktor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eksternal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maupun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internal.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99828" y="5579903"/>
            <a:ext cx="12225894" cy="18192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dfa"/>
                </a:solidFill>
                <a:latin typeface="EFVPMB+ArialMT"/>
                <a:cs typeface="EFVPMB+ArialMT"/>
              </a:rPr>
              <a:t>•</a:t>
            </a:r>
            <a:r>
              <a:rPr dirty="0" sz="3600" spc="77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Dari</a:t>
            </a:r>
            <a:r>
              <a:rPr dirty="0" sz="3550" spc="49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sisi</a:t>
            </a:r>
            <a:r>
              <a:rPr dirty="0" sz="3550" spc="492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eksternal,</a:t>
            </a:r>
            <a:r>
              <a:rPr dirty="0" sz="3550" spc="50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budaya</a:t>
            </a:r>
            <a:r>
              <a:rPr dirty="0" sz="3550" spc="51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organisasi</a:t>
            </a:r>
            <a:r>
              <a:rPr dirty="0" sz="3550" spc="505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bank</a:t>
            </a:r>
            <a:r>
              <a:rPr dirty="0" sz="3550" spc="511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yang</a:t>
            </a:r>
            <a:r>
              <a:rPr dirty="0" sz="3550" spc="51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kurang</a:t>
            </a:r>
          </a:p>
          <a:p>
            <a:pPr marL="385291" marR="0">
              <a:lnSpc>
                <a:spcPts val="3987"/>
              </a:lnSpc>
              <a:spcBef>
                <a:spcPts val="99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kondusif</a:t>
            </a:r>
            <a:r>
              <a:rPr dirty="0" sz="3550" spc="2544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dapat</a:t>
            </a:r>
            <a:r>
              <a:rPr dirty="0" sz="3550" spc="254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menghambat</a:t>
            </a:r>
            <a:r>
              <a:rPr dirty="0" sz="3550" spc="2554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SKAI</a:t>
            </a:r>
            <a:r>
              <a:rPr dirty="0" sz="3550" spc="252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dalam</a:t>
            </a:r>
            <a:r>
              <a:rPr dirty="0" sz="3550" spc="2552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bersikap</a:t>
            </a:r>
          </a:p>
          <a:p>
            <a:pPr marL="385291" marR="0">
              <a:lnSpc>
                <a:spcPts val="3987"/>
              </a:lnSpc>
              <a:spcBef>
                <a:spcPts val="1008"/>
              </a:spcBef>
              <a:spcAft>
                <a:spcPts val="0"/>
              </a:spcAft>
            </a:pP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profesional.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99828" y="7483378"/>
            <a:ext cx="12222324" cy="1184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dfa"/>
                </a:solidFill>
                <a:latin typeface="EFVPMB+ArialMT"/>
                <a:cs typeface="EFVPMB+ArialMT"/>
              </a:rPr>
              <a:t>•</a:t>
            </a:r>
            <a:r>
              <a:rPr dirty="0" sz="3600" spc="77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timbulnya</a:t>
            </a:r>
            <a:r>
              <a:rPr dirty="0" sz="3550" spc="22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perasaan</a:t>
            </a:r>
            <a:r>
              <a:rPr dirty="0" sz="3550" spc="24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superior</a:t>
            </a:r>
            <a:r>
              <a:rPr dirty="0" sz="3550" spc="227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sebagai</a:t>
            </a:r>
            <a:r>
              <a:rPr dirty="0" sz="3550" spc="228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pihak</a:t>
            </a:r>
            <a:r>
              <a:rPr dirty="0" sz="3550" spc="229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yang</a:t>
            </a:r>
            <a:r>
              <a:rPr dirty="0" sz="3550" spc="233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memiliki</a:t>
            </a:r>
          </a:p>
          <a:p>
            <a:pPr marL="385291" marR="0">
              <a:lnSpc>
                <a:spcPts val="3987"/>
              </a:lnSpc>
              <a:spcBef>
                <a:spcPts val="998"/>
              </a:spcBef>
              <a:spcAft>
                <a:spcPts val="0"/>
              </a:spcAft>
            </a:pP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kewenangan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untuk</a:t>
            </a:r>
            <a:r>
              <a:rPr dirty="0" sz="3550">
                <a:solidFill>
                  <a:srgbClr val="fffdfa"/>
                </a:solidFill>
                <a:latin typeface="EFVPMB+ArialMT"/>
                <a:cs typeface="EFVPMB+ArialMT"/>
              </a:rPr>
              <a:t> </a:t>
            </a:r>
            <a:r>
              <a:rPr dirty="0" sz="3550" spc="10">
                <a:solidFill>
                  <a:srgbClr val="fffdfa"/>
                </a:solidFill>
                <a:latin typeface="EFVPMB+ArialMT"/>
                <a:cs typeface="EFVPMB+ArialMT"/>
              </a:rPr>
              <a:t>memeriksa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20324" y="1949898"/>
            <a:ext cx="6338098" cy="208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1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400">
                <a:solidFill>
                  <a:srgbClr val="c85f8e"/>
                </a:solidFill>
                <a:latin typeface="EFVPMB+ArialMT"/>
                <a:cs typeface="EFVPMB+ArialMT"/>
              </a:rPr>
              <a:t>Auditor</a:t>
            </a:r>
            <a:r>
              <a:rPr dirty="0" sz="64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6400">
                <a:solidFill>
                  <a:srgbClr val="c85f8e"/>
                </a:solidFill>
                <a:latin typeface="EFVPMB+ArialMT"/>
                <a:cs typeface="EFVPMB+ArialMT"/>
              </a:rPr>
              <a:t>Eksternal</a:t>
            </a:r>
          </a:p>
          <a:p>
            <a:pPr marL="2170112" marR="0">
              <a:lnSpc>
                <a:spcPts val="7151"/>
              </a:lnSpc>
              <a:spcBef>
                <a:spcPts val="1760"/>
              </a:spcBef>
              <a:spcAft>
                <a:spcPts val="0"/>
              </a:spcAft>
            </a:pPr>
            <a:r>
              <a:rPr dirty="0" sz="6400">
                <a:solidFill>
                  <a:srgbClr val="c85f8e"/>
                </a:solidFill>
                <a:latin typeface="EFVPMB+ArialMT"/>
                <a:cs typeface="EFVPMB+ArialMT"/>
              </a:rPr>
              <a:t>Bank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7885" y="4704843"/>
            <a:ext cx="12402801" cy="319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16"/>
              </a:lnSpc>
              <a:spcBef>
                <a:spcPts val="0"/>
              </a:spcBef>
              <a:spcAft>
                <a:spcPts val="0"/>
              </a:spcAft>
            </a:pP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Auditor</a:t>
            </a:r>
            <a:r>
              <a:rPr dirty="0" sz="4650" spc="811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eksternal</a:t>
            </a:r>
            <a:r>
              <a:rPr dirty="0" sz="4650" spc="811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 spc="10">
                <a:solidFill>
                  <a:srgbClr val="494f96"/>
                </a:solidFill>
                <a:latin typeface="EFVPMB+ArialMT"/>
                <a:cs typeface="EFVPMB+ArialMT"/>
              </a:rPr>
              <a:t>merupakan</a:t>
            </a:r>
            <a:r>
              <a:rPr dirty="0" sz="4650" spc="811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pihak</a:t>
            </a:r>
          </a:p>
          <a:p>
            <a:pPr marL="0" marR="0">
              <a:lnSpc>
                <a:spcPts val="5216"/>
              </a:lnSpc>
              <a:spcBef>
                <a:spcPts val="1370"/>
              </a:spcBef>
              <a:spcAft>
                <a:spcPts val="0"/>
              </a:spcAft>
            </a:pP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independen</a:t>
            </a:r>
            <a:r>
              <a:rPr dirty="0" sz="4650" spc="255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 spc="10">
                <a:solidFill>
                  <a:srgbClr val="494f96"/>
                </a:solidFill>
                <a:latin typeface="EFVPMB+ArialMT"/>
                <a:cs typeface="EFVPMB+ArialMT"/>
              </a:rPr>
              <a:t>di</a:t>
            </a:r>
            <a:r>
              <a:rPr dirty="0" sz="4650" spc="251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luar</a:t>
            </a:r>
            <a:r>
              <a:rPr dirty="0" sz="4650" spc="251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organisasi</a:t>
            </a:r>
            <a:r>
              <a:rPr dirty="0" sz="4650" spc="2534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 spc="10">
                <a:solidFill>
                  <a:srgbClr val="494f96"/>
                </a:solidFill>
                <a:latin typeface="EFVPMB+ArialMT"/>
                <a:cs typeface="EFVPMB+ArialMT"/>
              </a:rPr>
              <a:t>bank</a:t>
            </a:r>
            <a:r>
              <a:rPr dirty="0" sz="4650" spc="252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 spc="10">
                <a:solidFill>
                  <a:srgbClr val="494f96"/>
                </a:solidFill>
                <a:latin typeface="EFVPMB+ArialMT"/>
                <a:cs typeface="EFVPMB+ArialMT"/>
              </a:rPr>
              <a:t>yang</a:t>
            </a:r>
          </a:p>
          <a:p>
            <a:pPr marL="0" marR="0">
              <a:lnSpc>
                <a:spcPts val="5216"/>
              </a:lnSpc>
              <a:spcBef>
                <a:spcPts val="1320"/>
              </a:spcBef>
              <a:spcAft>
                <a:spcPts val="0"/>
              </a:spcAft>
            </a:pP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bertugas</a:t>
            </a:r>
            <a:r>
              <a:rPr dirty="0" sz="4650" spc="5434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 spc="10">
                <a:solidFill>
                  <a:srgbClr val="494f96"/>
                </a:solidFill>
                <a:latin typeface="EFVPMB+ArialMT"/>
                <a:cs typeface="EFVPMB+ArialMT"/>
              </a:rPr>
              <a:t>melakukan</a:t>
            </a:r>
            <a:r>
              <a:rPr dirty="0" sz="4650" spc="543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pemeriksaan</a:t>
            </a:r>
            <a:r>
              <a:rPr dirty="0" sz="4650" spc="543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atas</a:t>
            </a:r>
          </a:p>
          <a:p>
            <a:pPr marL="0" marR="0">
              <a:lnSpc>
                <a:spcPts val="5216"/>
              </a:lnSpc>
              <a:spcBef>
                <a:spcPts val="1320"/>
              </a:spcBef>
              <a:spcAft>
                <a:spcPts val="0"/>
              </a:spcAft>
            </a:pP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laporan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 spc="10">
                <a:solidFill>
                  <a:srgbClr val="494f96"/>
                </a:solidFill>
                <a:latin typeface="EFVPMB+ArialMT"/>
                <a:cs typeface="EFVPMB+ArialMT"/>
              </a:rPr>
              <a:t>keuangan</a:t>
            </a:r>
            <a:r>
              <a:rPr dirty="0" sz="46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4650" spc="10">
                <a:solidFill>
                  <a:srgbClr val="494f96"/>
                </a:solidFill>
                <a:latin typeface="EFVPMB+ArialMT"/>
                <a:cs typeface="EFVPMB+ArialMT"/>
              </a:rPr>
              <a:t>bank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01122" y="1959065"/>
            <a:ext cx="3968336" cy="90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6100" spc="-15">
                <a:solidFill>
                  <a:srgbClr val="2e2d4f"/>
                </a:solidFill>
                <a:latin typeface="EFVPMB+ArialMT"/>
                <a:cs typeface="EFVPMB+ArialMT"/>
              </a:rPr>
              <a:t>Fungsi</a:t>
            </a:r>
            <a:r>
              <a:rPr dirty="0" sz="6100">
                <a:solidFill>
                  <a:srgbClr val="2e2d4f"/>
                </a:solidFill>
                <a:latin typeface="EFVPMB+ArialMT"/>
                <a:cs typeface="EFVPMB+ArialMT"/>
              </a:rPr>
              <a:t> </a:t>
            </a:r>
            <a:r>
              <a:rPr dirty="0" sz="6100" spc="-14">
                <a:solidFill>
                  <a:srgbClr val="2e2d4f"/>
                </a:solidFill>
                <a:latin typeface="EFVPMB+ArialMT"/>
                <a:cs typeface="EFVPMB+ArialMT"/>
              </a:rPr>
              <a:t>dan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93757" y="3039327"/>
            <a:ext cx="6070316" cy="90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88"/>
              </a:lnSpc>
              <a:spcBef>
                <a:spcPts val="0"/>
              </a:spcBef>
              <a:spcAft>
                <a:spcPts val="0"/>
              </a:spcAft>
            </a:pPr>
            <a:r>
              <a:rPr dirty="0" sz="6100" spc="-15">
                <a:solidFill>
                  <a:srgbClr val="2e2d4f"/>
                </a:solidFill>
                <a:latin typeface="EFVPMB+ArialMT"/>
                <a:cs typeface="EFVPMB+ArialMT"/>
              </a:rPr>
              <a:t>Tanggung</a:t>
            </a:r>
            <a:r>
              <a:rPr dirty="0" sz="6100" spc="-10">
                <a:solidFill>
                  <a:srgbClr val="2e2d4f"/>
                </a:solidFill>
                <a:latin typeface="EFVPMB+ArialMT"/>
                <a:cs typeface="EFVPMB+ArialMT"/>
              </a:rPr>
              <a:t> </a:t>
            </a:r>
            <a:r>
              <a:rPr dirty="0" sz="6100" spc="-15">
                <a:solidFill>
                  <a:srgbClr val="2e2d4f"/>
                </a:solidFill>
                <a:latin typeface="EFVPMB+ArialMT"/>
                <a:cs typeface="EFVPMB+ArialMT"/>
              </a:rPr>
              <a:t>Jawab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42016" y="4349286"/>
            <a:ext cx="13484876" cy="3825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Tanggung</a:t>
            </a:r>
            <a:r>
              <a:rPr dirty="0" sz="3650" spc="484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1">
                <a:solidFill>
                  <a:srgbClr val="494f96"/>
                </a:solidFill>
                <a:latin typeface="EFVPMB+ArialMT"/>
                <a:cs typeface="EFVPMB+ArialMT"/>
              </a:rPr>
              <a:t>jawab</a:t>
            </a:r>
            <a:r>
              <a:rPr dirty="0" sz="3650" spc="9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1">
                <a:solidFill>
                  <a:srgbClr val="494f96"/>
                </a:solidFill>
                <a:latin typeface="EFVPMB+ArialMT"/>
                <a:cs typeface="EFVPMB+ArialMT"/>
              </a:rPr>
              <a:t>utama</a:t>
            </a:r>
            <a:r>
              <a:rPr dirty="0" sz="3650" spc="914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auditor</a:t>
            </a:r>
            <a:r>
              <a:rPr dirty="0" sz="3650" spc="90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eksternal</a:t>
            </a:r>
            <a:r>
              <a:rPr dirty="0" sz="3650" spc="9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adalah</a:t>
            </a:r>
            <a:r>
              <a:rPr dirty="0" sz="3650" spc="89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memberikan</a:t>
            </a:r>
          </a:p>
          <a:p>
            <a:pPr marL="0" marR="0">
              <a:lnSpc>
                <a:spcPts val="4104"/>
              </a:lnSpc>
              <a:spcBef>
                <a:spcPts val="1038"/>
              </a:spcBef>
              <a:spcAft>
                <a:spcPts val="0"/>
              </a:spcAft>
            </a:pP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opini</a:t>
            </a:r>
            <a:r>
              <a:rPr dirty="0" sz="3650" spc="864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profesional</a:t>
            </a:r>
            <a:r>
              <a:rPr dirty="0" sz="3650" spc="85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atas</a:t>
            </a:r>
            <a:r>
              <a:rPr dirty="0" sz="3650" spc="89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1">
                <a:solidFill>
                  <a:srgbClr val="494f96"/>
                </a:solidFill>
                <a:latin typeface="EFVPMB+ArialMT"/>
                <a:cs typeface="EFVPMB+ArialMT"/>
              </a:rPr>
              <a:t>kewajaran</a:t>
            </a:r>
            <a:r>
              <a:rPr dirty="0" sz="3650" spc="86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penyajian</a:t>
            </a:r>
            <a:r>
              <a:rPr dirty="0" sz="3650" spc="856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laporan</a:t>
            </a:r>
            <a:r>
              <a:rPr dirty="0" sz="3650" spc="86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keuangan</a:t>
            </a:r>
          </a:p>
          <a:p>
            <a:pPr marL="0" marR="0">
              <a:lnSpc>
                <a:spcPts val="4104"/>
              </a:lnSpc>
              <a:spcBef>
                <a:spcPts val="1088"/>
              </a:spcBef>
              <a:spcAft>
                <a:spcPts val="0"/>
              </a:spcAft>
            </a:pP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bank.</a:t>
            </a:r>
            <a:r>
              <a:rPr dirty="0" sz="3650" spc="37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Opini</a:t>
            </a:r>
            <a:r>
              <a:rPr dirty="0" sz="3650" spc="37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ini</a:t>
            </a:r>
            <a:r>
              <a:rPr dirty="0" sz="3650" spc="37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menjadi</a:t>
            </a:r>
            <a:r>
              <a:rPr dirty="0" sz="3650" spc="35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penting</a:t>
            </a:r>
            <a:r>
              <a:rPr dirty="0" sz="3650" spc="37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1">
                <a:solidFill>
                  <a:srgbClr val="494f96"/>
                </a:solidFill>
                <a:latin typeface="EFVPMB+ArialMT"/>
                <a:cs typeface="EFVPMB+ArialMT"/>
              </a:rPr>
              <a:t>karena</a:t>
            </a:r>
            <a:r>
              <a:rPr dirty="0" sz="3650" spc="37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laporan</a:t>
            </a:r>
            <a:r>
              <a:rPr dirty="0" sz="3650" spc="36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keuangan</a:t>
            </a:r>
            <a:r>
              <a:rPr dirty="0" sz="3650" spc="35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bank</a:t>
            </a:r>
          </a:p>
          <a:p>
            <a:pPr marL="0" marR="0">
              <a:lnSpc>
                <a:spcPts val="4104"/>
              </a:lnSpc>
              <a:spcBef>
                <a:spcPts val="1038"/>
              </a:spcBef>
              <a:spcAft>
                <a:spcPts val="0"/>
              </a:spcAft>
            </a:pP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tidak</a:t>
            </a:r>
            <a:r>
              <a:rPr dirty="0" sz="3650" spc="113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hanya</a:t>
            </a:r>
            <a:r>
              <a:rPr dirty="0" sz="3650" spc="112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1">
                <a:solidFill>
                  <a:srgbClr val="494f96"/>
                </a:solidFill>
                <a:latin typeface="EFVPMB+ArialMT"/>
                <a:cs typeface="EFVPMB+ArialMT"/>
              </a:rPr>
              <a:t>digunakan</a:t>
            </a:r>
            <a:r>
              <a:rPr dirty="0" sz="3650" spc="1102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oleh</a:t>
            </a:r>
            <a:r>
              <a:rPr dirty="0" sz="3650" spc="112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4">
                <a:solidFill>
                  <a:srgbClr val="494f96"/>
                </a:solidFill>
                <a:latin typeface="EFVPMB+ArialMT"/>
                <a:cs typeface="EFVPMB+ArialMT"/>
              </a:rPr>
              <a:t>manajemen</a:t>
            </a:r>
            <a:r>
              <a:rPr dirty="0" sz="3650" spc="111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internal,</a:t>
            </a:r>
            <a:r>
              <a:rPr dirty="0" sz="3650" spc="1125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tetapi</a:t>
            </a:r>
            <a:r>
              <a:rPr dirty="0" sz="3650" spc="1131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juga</a:t>
            </a:r>
          </a:p>
          <a:p>
            <a:pPr marL="0" marR="0">
              <a:lnSpc>
                <a:spcPts val="4104"/>
              </a:lnSpc>
              <a:spcBef>
                <a:spcPts val="1088"/>
              </a:spcBef>
              <a:spcAft>
                <a:spcPts val="0"/>
              </a:spcAft>
            </a:pP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oleh</a:t>
            </a:r>
            <a:r>
              <a:rPr dirty="0" sz="3650" spc="2668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1">
                <a:solidFill>
                  <a:srgbClr val="494f96"/>
                </a:solidFill>
                <a:latin typeface="EFVPMB+ArialMT"/>
                <a:cs typeface="EFVPMB+ArialMT"/>
              </a:rPr>
              <a:t>berbagai</a:t>
            </a:r>
            <a:r>
              <a:rPr dirty="0" sz="3650" spc="2644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pihak</a:t>
            </a:r>
            <a:r>
              <a:rPr dirty="0" sz="3650" spc="2667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eksternal</a:t>
            </a:r>
            <a:r>
              <a:rPr dirty="0" sz="3650" spc="266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seperti</a:t>
            </a:r>
            <a:r>
              <a:rPr dirty="0" sz="3650" spc="2669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investor,</a:t>
            </a:r>
            <a:r>
              <a:rPr dirty="0" sz="3650" spc="2473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kreditor,</a:t>
            </a:r>
          </a:p>
          <a:p>
            <a:pPr marL="0" marR="0">
              <a:lnSpc>
                <a:spcPts val="4104"/>
              </a:lnSpc>
              <a:spcBef>
                <a:spcPts val="1038"/>
              </a:spcBef>
              <a:spcAft>
                <a:spcPts val="0"/>
              </a:spcAft>
            </a:pP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regulator,</a:t>
            </a: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dan</a:t>
            </a: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2">
                <a:solidFill>
                  <a:srgbClr val="494f96"/>
                </a:solidFill>
                <a:latin typeface="EFVPMB+ArialMT"/>
                <a:cs typeface="EFVPMB+ArialMT"/>
              </a:rPr>
              <a:t>masyarakat</a:t>
            </a:r>
            <a:r>
              <a:rPr dirty="0" sz="365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3650" spc="10">
                <a:solidFill>
                  <a:srgbClr val="494f96"/>
                </a:solidFill>
                <a:latin typeface="EFVPMB+ArialMT"/>
                <a:cs typeface="EFVPMB+ArialMT"/>
              </a:rPr>
              <a:t>luas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06068" y="471161"/>
            <a:ext cx="5622196" cy="111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490"/>
              </a:lnSpc>
              <a:spcBef>
                <a:spcPts val="0"/>
              </a:spcBef>
              <a:spcAft>
                <a:spcPts val="0"/>
              </a:spcAft>
            </a:pPr>
            <a:r>
              <a:rPr dirty="0" sz="7600">
                <a:solidFill>
                  <a:srgbClr val="494f96"/>
                </a:solidFill>
                <a:latin typeface="EFVPMB+ArialMT"/>
                <a:cs typeface="EFVPMB+ArialMT"/>
              </a:rPr>
              <a:t>Peran</a:t>
            </a:r>
            <a:r>
              <a:rPr dirty="0" sz="7600">
                <a:solidFill>
                  <a:srgbClr val="494f96"/>
                </a:solidFill>
                <a:latin typeface="EFVPMB+ArialMT"/>
                <a:cs typeface="EFVPMB+ArialMT"/>
              </a:rPr>
              <a:t> </a:t>
            </a:r>
            <a:r>
              <a:rPr dirty="0" sz="7600">
                <a:solidFill>
                  <a:srgbClr val="494f96"/>
                </a:solidFill>
                <a:latin typeface="EFVPMB+ArialMT"/>
                <a:cs typeface="EFVPMB+ArialMT"/>
              </a:rPr>
              <a:t>dalam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0158" y="2201019"/>
            <a:ext cx="8590936" cy="917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6200">
                <a:solidFill>
                  <a:srgbClr val="c85f8e"/>
                </a:solidFill>
                <a:latin typeface="EFVPMB+ArialMT"/>
                <a:cs typeface="EFVPMB+ArialMT"/>
              </a:rPr>
              <a:t>Tata</a:t>
            </a:r>
            <a:r>
              <a:rPr dirty="0" sz="62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6200">
                <a:solidFill>
                  <a:srgbClr val="c85f8e"/>
                </a:solidFill>
                <a:latin typeface="EFVPMB+ArialMT"/>
                <a:cs typeface="EFVPMB+ArialMT"/>
              </a:rPr>
              <a:t>Kelola</a:t>
            </a:r>
            <a:r>
              <a:rPr dirty="0" sz="6200">
                <a:solidFill>
                  <a:srgbClr val="c85f8e"/>
                </a:solidFill>
                <a:latin typeface="EFVPMB+ArialMT"/>
                <a:cs typeface="EFVPMB+ArialMT"/>
              </a:rPr>
              <a:t> </a:t>
            </a:r>
            <a:r>
              <a:rPr dirty="0" sz="6200">
                <a:solidFill>
                  <a:srgbClr val="c85f8e"/>
                </a:solidFill>
                <a:latin typeface="EFVPMB+ArialMT"/>
                <a:cs typeface="EFVPMB+ArialMT"/>
              </a:rPr>
              <a:t>Perusahaan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43461" y="4099160"/>
            <a:ext cx="11432948" cy="5215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Auditor</a:t>
            </a:r>
            <a:r>
              <a:rPr dirty="0" sz="3300" spc="2412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eksternal</a:t>
            </a:r>
            <a:r>
              <a:rPr dirty="0" sz="3300" spc="2442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memiliki</a:t>
            </a:r>
            <a:r>
              <a:rPr dirty="0" sz="3300" spc="245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peran</a:t>
            </a:r>
            <a:r>
              <a:rPr dirty="0" sz="3300" spc="2425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yang</a:t>
            </a:r>
            <a:r>
              <a:rPr dirty="0" sz="3300" spc="2412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signifikan</a:t>
            </a:r>
            <a:r>
              <a:rPr dirty="0" sz="3300" spc="242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dalam</a:t>
            </a:r>
          </a:p>
          <a:p>
            <a:pPr marL="0" marR="0">
              <a:lnSpc>
                <a:spcPts val="3667"/>
              </a:lnSpc>
              <a:spcBef>
                <a:spcPts val="91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mendukung</a:t>
            </a:r>
            <a:r>
              <a:rPr dirty="0" sz="3300" spc="405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terlaksananya</a:t>
            </a:r>
            <a:r>
              <a:rPr dirty="0" sz="3300" spc="463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tata</a:t>
            </a:r>
            <a:r>
              <a:rPr dirty="0" sz="3300" spc="469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kelola</a:t>
            </a:r>
            <a:r>
              <a:rPr dirty="0" sz="3300" spc="45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perusahaan</a:t>
            </a:r>
            <a:r>
              <a:rPr dirty="0" sz="3300" spc="44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yang</a:t>
            </a:r>
            <a:r>
              <a:rPr dirty="0" sz="3300" spc="428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baik</a:t>
            </a:r>
            <a:r>
              <a:rPr dirty="0" sz="3300" spc="44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pada</a:t>
            </a:r>
          </a:p>
          <a:p>
            <a:pPr marL="0" marR="0">
              <a:lnSpc>
                <a:spcPts val="3667"/>
              </a:lnSpc>
              <a:spcBef>
                <a:spcPts val="91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sektor</a:t>
            </a:r>
            <a:r>
              <a:rPr dirty="0" sz="3300" spc="1661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perbankan.</a:t>
            </a:r>
            <a:r>
              <a:rPr dirty="0" sz="3300" spc="1646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Keberadaan</a:t>
            </a:r>
            <a:r>
              <a:rPr dirty="0" sz="3300" spc="167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auditor</a:t>
            </a:r>
            <a:r>
              <a:rPr dirty="0" sz="3300" spc="1663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eksternal</a:t>
            </a:r>
            <a:r>
              <a:rPr dirty="0" sz="3300" spc="168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memberikan</a:t>
            </a:r>
          </a:p>
          <a:p>
            <a:pPr marL="0" marR="0">
              <a:lnSpc>
                <a:spcPts val="3667"/>
              </a:lnSpc>
              <a:spcBef>
                <a:spcPts val="96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jaminan</a:t>
            </a:r>
            <a:r>
              <a:rPr dirty="0" sz="3300" spc="258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independen</a:t>
            </a:r>
            <a:r>
              <a:rPr dirty="0" sz="3300" spc="255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kepada</a:t>
            </a:r>
            <a:r>
              <a:rPr dirty="0" sz="3300" spc="256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stakeholder</a:t>
            </a:r>
            <a:r>
              <a:rPr dirty="0" sz="3300" spc="2571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bahwa</a:t>
            </a:r>
            <a:r>
              <a:rPr dirty="0" sz="3300" spc="255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informasi</a:t>
            </a:r>
          </a:p>
          <a:p>
            <a:pPr marL="0" marR="0">
              <a:lnSpc>
                <a:spcPts val="3667"/>
              </a:lnSpc>
              <a:spcBef>
                <a:spcPts val="91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keuangan</a:t>
            </a:r>
            <a:r>
              <a:rPr dirty="0" sz="3300" spc="87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yang</a:t>
            </a:r>
            <a:r>
              <a:rPr dirty="0" sz="3300" spc="873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disajikan</a:t>
            </a:r>
            <a:r>
              <a:rPr dirty="0" sz="3300" spc="906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oleh</a:t>
            </a:r>
            <a:r>
              <a:rPr dirty="0" sz="3300" spc="889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manajemen</a:t>
            </a:r>
            <a:r>
              <a:rPr dirty="0" sz="3300" spc="91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dapat</a:t>
            </a:r>
            <a:r>
              <a:rPr dirty="0" sz="3300" spc="89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dipercaya</a:t>
            </a:r>
            <a:r>
              <a:rPr dirty="0" sz="3300" spc="90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dan</a:t>
            </a:r>
          </a:p>
          <a:p>
            <a:pPr marL="0" marR="0">
              <a:lnSpc>
                <a:spcPts val="3667"/>
              </a:lnSpc>
              <a:spcBef>
                <a:spcPts val="96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andal.</a:t>
            </a:r>
            <a:r>
              <a:rPr dirty="0" sz="3300" spc="37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Hal</a:t>
            </a:r>
            <a:r>
              <a:rPr dirty="0" sz="3300" spc="376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ini</a:t>
            </a:r>
            <a:r>
              <a:rPr dirty="0" sz="3300" spc="376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sangat</a:t>
            </a:r>
            <a:r>
              <a:rPr dirty="0" sz="3300" spc="376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penting</a:t>
            </a:r>
            <a:r>
              <a:rPr dirty="0" sz="3300" spc="371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terutama</a:t>
            </a:r>
            <a:r>
              <a:rPr dirty="0" sz="3300" spc="401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bagi</a:t>
            </a:r>
            <a:r>
              <a:rPr dirty="0" sz="3300" spc="369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bank</a:t>
            </a:r>
            <a:r>
              <a:rPr dirty="0" sz="3300" spc="36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yang</a:t>
            </a:r>
            <a:r>
              <a:rPr dirty="0" sz="3300" spc="36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sahamnya</a:t>
            </a:r>
          </a:p>
          <a:p>
            <a:pPr marL="0" marR="0">
              <a:lnSpc>
                <a:spcPts val="3667"/>
              </a:lnSpc>
              <a:spcBef>
                <a:spcPts val="91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tercatat</a:t>
            </a:r>
            <a:r>
              <a:rPr dirty="0" sz="3300" spc="181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di</a:t>
            </a:r>
            <a:r>
              <a:rPr dirty="0" sz="3300" spc="1755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bursa</a:t>
            </a:r>
            <a:r>
              <a:rPr dirty="0" sz="3300" spc="175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efek,</a:t>
            </a:r>
            <a:r>
              <a:rPr dirty="0" sz="3300" spc="1762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karena</a:t>
            </a:r>
            <a:r>
              <a:rPr dirty="0" sz="3300" spc="176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investor</a:t>
            </a:r>
            <a:r>
              <a:rPr dirty="0" sz="3300" spc="1762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dan</a:t>
            </a:r>
            <a:r>
              <a:rPr dirty="0" sz="3300" spc="175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calon</a:t>
            </a:r>
            <a:r>
              <a:rPr dirty="0" sz="3300" spc="1773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investor</a:t>
            </a:r>
          </a:p>
          <a:p>
            <a:pPr marL="0" marR="0">
              <a:lnSpc>
                <a:spcPts val="3667"/>
              </a:lnSpc>
              <a:spcBef>
                <a:spcPts val="91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memerlukan</a:t>
            </a:r>
            <a:r>
              <a:rPr dirty="0" sz="3300" spc="1307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informasi</a:t>
            </a:r>
            <a:r>
              <a:rPr dirty="0" sz="3300" spc="129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keuangan</a:t>
            </a:r>
            <a:r>
              <a:rPr dirty="0" sz="3300" spc="1288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yang</a:t>
            </a:r>
            <a:r>
              <a:rPr dirty="0" sz="3300" spc="1284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kredibel</a:t>
            </a:r>
            <a:r>
              <a:rPr dirty="0" sz="3300" spc="1298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sebagai</a:t>
            </a:r>
            <a:r>
              <a:rPr dirty="0" sz="3300" spc="1306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dasar</a:t>
            </a:r>
          </a:p>
          <a:p>
            <a:pPr marL="0" marR="0">
              <a:lnSpc>
                <a:spcPts val="3667"/>
              </a:lnSpc>
              <a:spcBef>
                <a:spcPts val="969"/>
              </a:spcBef>
              <a:spcAft>
                <a:spcPts val="0"/>
              </a:spcAft>
            </a:pP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pengambilan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keputusan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 </a:t>
            </a:r>
            <a:r>
              <a:rPr dirty="0" sz="3300">
                <a:solidFill>
                  <a:srgbClr val="494f96"/>
                </a:solidFill>
                <a:latin typeface="FMQGVL+TimesNewRomanPSMT"/>
                <a:cs typeface="FMQGVL+TimesNewRomanPSMT"/>
              </a:rPr>
              <a:t>investasi.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2025-12-21T08:14:32-06:00</dcterms:modified>
</cp:coreProperties>
</file>