
<file path=[Content_Types].xml><?xml version="1.0" encoding="utf-8"?>
<Types xmlns="http://schemas.openxmlformats.org/package/2006/content-types">
  <Default ContentType="application/x-fontdata" Extension="fntdata"/>
  <Default ContentType="image/jpeg" Extension="jpeg"/>
  <Default ContentType="image/png" Extension="png"/>
  <Default ContentType="application/vnd.openxmlformats-package.relationships+xml" Extension="rels"/>
  <Default ContentType="image/svg+xml" Extension="svg"/>
  <Default ContentType="application/xml" Extension="xml"/>
  <Override ContentType="application/vnd.openxmlformats-officedocument.extended-properties+xml" PartName="/docProps/app.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presentationml.slideLayout+xml" PartName="/ppt/slideLayouts/slideLayout1.xml"/>
  <Override ContentType="application/vnd.openxmlformats-officedocument.presentationml.slideLayout+xml" PartName="/ppt/slideLayouts/slideLayout2.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6.xml"/>
  <Override ContentType="application/vnd.openxmlformats-officedocument.presentationml.slideLayout+xml" PartName="/ppt/slideLayouts/slideLayout7.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Layout+xml" PartName="/ppt/slideLayouts/slideLayout10.xml"/>
  <Override ContentType="application/vnd.openxmlformats-officedocument.presentationml.slideLayout+xml" PartName="/ppt/slideLayouts/slideLayout11.xml"/>
  <Override ContentType="application/vnd.openxmlformats-officedocument.presentationml.slideMaster+xml" PartName="/ppt/slideMasters/slideMaster1.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4.xml"/>
  <Override ContentType="application/vnd.openxmlformats-officedocument.presentationml.slide+xml" PartName="/ppt/slides/slide5.xml"/>
  <Override ContentType="application/vnd.openxmlformats-officedocument.presentationml.slide+xml" PartName="/ppt/slides/slide6.xml"/>
  <Override ContentType="application/vnd.openxmlformats-officedocument.presentationml.slide+xml" PartName="/ppt/slides/slide7.xml"/>
  <Override ContentType="application/vnd.openxmlformats-officedocument.presentationml.tableStyles+xml" PartName="/ppt/tableStyles.xml"/>
  <Override ContentType="application/vnd.openxmlformats-officedocument.theme+xml" PartName="/ppt/theme/theme1.xml"/>
  <Override ContentType="application/vnd.openxmlformats-officedocument.presentationml.viewProps+xml" PartName="/ppt/viewProps.xml"/>
</Types>
</file>

<file path=_rels/.rels><?xml version="1.0" encoding="UTF-8" standalone="yes"?><Relationships xmlns="http://schemas.openxmlformats.org/package/2006/relationships"><Relationship Id="rId1" Target="ppt/presentation.xml" Type="http://schemas.openxmlformats.org/officeDocument/2006/relationships/officeDocument"/><Relationship Id="rId2" Target="docProps/thumbnail.jpeg" Type="http://schemas.openxmlformats.org/package/2006/relationships/metadata/thumbnail"/><Relationship Id="rId3" Target="docProps/core.xml" Type="http://schemas.openxmlformats.org/package/2006/relationships/metadata/core-properties"/><Relationship Id="rId4" Target="docProps/app.xml" Type="http://schemas.openxmlformats.org/officeDocument/2006/relationships/extended-properties"/></Relationships>
</file>

<file path=ppt/presentation.xml><?xml version="1.0" encoding="utf-8"?>
<p:presentation xmlns:a="http://schemas.openxmlformats.org/drawingml/2006/main" xmlns:r="http://schemas.openxmlformats.org/officeDocument/2006/relationships" xmlns:p="http://schemas.openxmlformats.org/presentationml/2006/main" saveSubsetFonts="1" embedTrueTypeFonts="true">
  <p:sldMasterIdLst>
    <p:sldMasterId id="2147483648" r:id="rId1"/>
  </p:sldMasterIdLst>
  <p:sldIdLst>
    <p:sldId id="256" r:id="rId6"/>
    <p:sldId id="257" r:id="rId7"/>
    <p:sldId id="258" r:id="rId8"/>
    <p:sldId id="259" r:id="rId9"/>
    <p:sldId id="260" r:id="rId10"/>
    <p:sldId id="261" r:id="rId11"/>
    <p:sldId id="262" r:id="rId12"/>
  </p:sldIdLst>
  <p:sldSz cx="18288000" cy="10287000"/>
  <p:notesSz cx="6858000" cy="9144000"/>
  <p:embeddedFontLst>
    <p:embeddedFont>
      <p:font typeface="Poppins Bold" charset="1" panose="00000800000000000000"/>
      <p:regular r:id="rId13"/>
    </p:embeddedFont>
    <p:embeddedFont>
      <p:font typeface="Canva Sans Bold" charset="1" panose="020B0803030501040103"/>
      <p:regular r:id="rId14"/>
    </p:embeddedFont>
    <p:embeddedFont>
      <p:font typeface="Canva Sans" charset="1" panose="020B0503030501040103"/>
      <p:regular r:id="rId15"/>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22" autoAdjust="0"/>
  </p:normalViewPr>
  <p:slideViewPr>
    <p:cSldViewPr>
      <p:cViewPr varScale="1">
        <p:scale>
          <a:sx n="74" d="100"/>
          <a:sy n="74" d="100"/>
        </p:scale>
        <p:origin x="-1092" y="-9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Relationships xmlns="http://schemas.openxmlformats.org/package/2006/relationships"><Relationship Id="rId1" Target="slideMasters/slideMaster1.xml" Type="http://schemas.openxmlformats.org/officeDocument/2006/relationships/slideMaster"/><Relationship Id="rId10" Target="slides/slide5.xml" Type="http://schemas.openxmlformats.org/officeDocument/2006/relationships/slide"/><Relationship Id="rId11" Target="slides/slide6.xml" Type="http://schemas.openxmlformats.org/officeDocument/2006/relationships/slide"/><Relationship Id="rId12" Target="slides/slide7.xml" Type="http://schemas.openxmlformats.org/officeDocument/2006/relationships/slide"/><Relationship Id="rId13" Target="fonts/font13.fntdata" Type="http://schemas.openxmlformats.org/officeDocument/2006/relationships/font"/><Relationship Id="rId14" Target="fonts/font14.fntdata" Type="http://schemas.openxmlformats.org/officeDocument/2006/relationships/font"/><Relationship Id="rId15" Target="fonts/font15.fntdata" Type="http://schemas.openxmlformats.org/officeDocument/2006/relationships/font"/><Relationship Id="rId2" Target="presProps.xml" Type="http://schemas.openxmlformats.org/officeDocument/2006/relationships/presProps"/><Relationship Id="rId3" Target="viewProps.xml" Type="http://schemas.openxmlformats.org/officeDocument/2006/relationships/viewProps"/><Relationship Id="rId4" Target="theme/theme1.xml" Type="http://schemas.openxmlformats.org/officeDocument/2006/relationships/theme"/><Relationship Id="rId5" Target="tableStyles.xml" Type="http://schemas.openxmlformats.org/officeDocument/2006/relationships/tableStyles"/><Relationship Id="rId6" Target="slides/slide1.xml" Type="http://schemas.openxmlformats.org/officeDocument/2006/relationships/slide"/><Relationship Id="rId7" Target="slides/slide2.xml" Type="http://schemas.openxmlformats.org/officeDocument/2006/relationships/slide"/><Relationship Id="rId8" Target="slides/slide3.xml" Type="http://schemas.openxmlformats.org/officeDocument/2006/relationships/slide"/><Relationship Id="rId9" Target="slides/slide4.xml" Type="http://schemas.openxmlformats.org/officeDocument/2006/relationships/slide"/></Relationships>
</file>

<file path=ppt/slideLayouts/_rels/slideLayout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0.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2.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3.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4.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5.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6.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7.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8.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9.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8/1/2011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8/1/2011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8/1/2011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Relationships xmlns="http://schemas.openxmlformats.org/package/2006/relationships"><Relationship Id="rId1" Target="../slideLayouts/slideLayout1.xml" Type="http://schemas.openxmlformats.org/officeDocument/2006/relationships/slideLayout"/><Relationship Id="rId10" Target="../slideLayouts/slideLayout10.xml" Type="http://schemas.openxmlformats.org/officeDocument/2006/relationships/slideLayout"/><Relationship Id="rId11" Target="../slideLayouts/slideLayout11.xml" Type="http://schemas.openxmlformats.org/officeDocument/2006/relationships/slideLayout"/><Relationship Id="rId12" Target="../theme/theme1.xml" Type="http://schemas.openxmlformats.org/officeDocument/2006/relationships/theme"/><Relationship Id="rId2" Target="../slideLayouts/slideLayout2.xml" Type="http://schemas.openxmlformats.org/officeDocument/2006/relationships/slideLayout"/><Relationship Id="rId3" Target="../slideLayouts/slideLayout3.xml" Type="http://schemas.openxmlformats.org/officeDocument/2006/relationships/slideLayout"/><Relationship Id="rId4" Target="../slideLayouts/slideLayout4.xml" Type="http://schemas.openxmlformats.org/officeDocument/2006/relationships/slideLayout"/><Relationship Id="rId5" Target="../slideLayouts/slideLayout5.xml" Type="http://schemas.openxmlformats.org/officeDocument/2006/relationships/slideLayout"/><Relationship Id="rId6" Target="../slideLayouts/slideLayout6.xml" Type="http://schemas.openxmlformats.org/officeDocument/2006/relationships/slideLayout"/><Relationship Id="rId7" Target="../slideLayouts/slideLayout7.xml" Type="http://schemas.openxmlformats.org/officeDocument/2006/relationships/slideLayout"/><Relationship Id="rId8" Target="../slideLayouts/slideLayout8.xml" Type="http://schemas.openxmlformats.org/officeDocument/2006/relationships/slideLayout"/><Relationship Id="rId9" Target="../slideLayouts/slideLayout9.xml" Type="http://schemas.openxmlformats.org/officeDocument/2006/relationships/slideLayout"/></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8/1/2011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Relationships xmlns="http://schemas.openxmlformats.org/package/2006/relationships"><Relationship Id="rId1" Target="../slideLayouts/slideLayout7.xml" Type="http://schemas.openxmlformats.org/officeDocument/2006/relationships/slideLayout"/><Relationship Id="rId10" Target="../media/image9.png" Type="http://schemas.openxmlformats.org/officeDocument/2006/relationships/image"/><Relationship Id="rId11" Target="../media/image10.png" Type="http://schemas.openxmlformats.org/officeDocument/2006/relationships/image"/><Relationship Id="rId12" Target="../media/image11.svg" Type="http://schemas.openxmlformats.org/officeDocument/2006/relationships/image"/><Relationship Id="rId2" Target="../media/image1.jpeg" Type="http://schemas.openxmlformats.org/officeDocument/2006/relationships/image"/><Relationship Id="rId3" Target="../media/image2.png" Type="http://schemas.openxmlformats.org/officeDocument/2006/relationships/image"/><Relationship Id="rId4" Target="../media/image3.svg" Type="http://schemas.openxmlformats.org/officeDocument/2006/relationships/image"/><Relationship Id="rId5" Target="../media/image4.png" Type="http://schemas.openxmlformats.org/officeDocument/2006/relationships/image"/><Relationship Id="rId6" Target="../media/image5.svg" Type="http://schemas.openxmlformats.org/officeDocument/2006/relationships/image"/><Relationship Id="rId7" Target="../media/image6.png" Type="http://schemas.openxmlformats.org/officeDocument/2006/relationships/image"/><Relationship Id="rId8" Target="../media/image7.png" Type="http://schemas.openxmlformats.org/officeDocument/2006/relationships/image"/><Relationship Id="rId9" Target="../media/image8.svg" Type="http://schemas.openxmlformats.org/officeDocument/2006/relationships/image"/></Relationships>
</file>

<file path=ppt/slides/_rels/slide2.xml.rels><?xml version="1.0" encoding="UTF-8" standalone="yes"?><Relationships xmlns="http://schemas.openxmlformats.org/package/2006/relationships"><Relationship Id="rId1" Target="../slideLayouts/slideLayout7.xml" Type="http://schemas.openxmlformats.org/officeDocument/2006/relationships/slideLayout"/><Relationship Id="rId10" Target="../media/image16.svg" Type="http://schemas.openxmlformats.org/officeDocument/2006/relationships/image"/><Relationship Id="rId11" Target="../media/image6.png" Type="http://schemas.openxmlformats.org/officeDocument/2006/relationships/image"/><Relationship Id="rId12" Target="../media/image7.png" Type="http://schemas.openxmlformats.org/officeDocument/2006/relationships/image"/><Relationship Id="rId13" Target="../media/image8.svg" Type="http://schemas.openxmlformats.org/officeDocument/2006/relationships/image"/><Relationship Id="rId14" Target="../media/image17.png" Type="http://schemas.openxmlformats.org/officeDocument/2006/relationships/image"/><Relationship Id="rId2" Target="../media/image12.jpeg" Type="http://schemas.openxmlformats.org/officeDocument/2006/relationships/image"/><Relationship Id="rId3" Target="../media/image13.png" Type="http://schemas.openxmlformats.org/officeDocument/2006/relationships/image"/><Relationship Id="rId4" Target="../media/image14.svg" Type="http://schemas.openxmlformats.org/officeDocument/2006/relationships/image"/><Relationship Id="rId5" Target="../media/image2.png" Type="http://schemas.openxmlformats.org/officeDocument/2006/relationships/image"/><Relationship Id="rId6" Target="../media/image3.svg" Type="http://schemas.openxmlformats.org/officeDocument/2006/relationships/image"/><Relationship Id="rId7" Target="../media/image4.png" Type="http://schemas.openxmlformats.org/officeDocument/2006/relationships/image"/><Relationship Id="rId8" Target="../media/image5.svg" Type="http://schemas.openxmlformats.org/officeDocument/2006/relationships/image"/><Relationship Id="rId9" Target="../media/image15.png" Type="http://schemas.openxmlformats.org/officeDocument/2006/relationships/image"/></Relationships>
</file>

<file path=ppt/slides/_rels/slide3.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8.jpeg" Type="http://schemas.openxmlformats.org/officeDocument/2006/relationships/image"/><Relationship Id="rId3" Target="../media/image15.png" Type="http://schemas.openxmlformats.org/officeDocument/2006/relationships/image"/><Relationship Id="rId4" Target="../media/image16.svg" Type="http://schemas.openxmlformats.org/officeDocument/2006/relationships/image"/><Relationship Id="rId5" Target="../media/image4.png" Type="http://schemas.openxmlformats.org/officeDocument/2006/relationships/image"/><Relationship Id="rId6" Target="../media/image5.svg" Type="http://schemas.openxmlformats.org/officeDocument/2006/relationships/image"/><Relationship Id="rId7" Target="../media/image6.png" Type="http://schemas.openxmlformats.org/officeDocument/2006/relationships/image"/><Relationship Id="rId8" Target="../media/image7.png" Type="http://schemas.openxmlformats.org/officeDocument/2006/relationships/image"/><Relationship Id="rId9" Target="../media/image8.svg" Type="http://schemas.openxmlformats.org/officeDocument/2006/relationships/image"/></Relationships>
</file>

<file path=ppt/slides/_rels/slide4.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4.png" Type="http://schemas.openxmlformats.org/officeDocument/2006/relationships/image"/><Relationship Id="rId3" Target="../media/image5.svg" Type="http://schemas.openxmlformats.org/officeDocument/2006/relationships/image"/><Relationship Id="rId4" Target="../media/image2.png" Type="http://schemas.openxmlformats.org/officeDocument/2006/relationships/image"/><Relationship Id="rId5" Target="../media/image3.svg" Type="http://schemas.openxmlformats.org/officeDocument/2006/relationships/image"/></Relationships>
</file>

<file path=ppt/slides/_rels/slide5.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9.jpeg" Type="http://schemas.openxmlformats.org/officeDocument/2006/relationships/image"/><Relationship Id="rId3" Target="../media/image4.png" Type="http://schemas.openxmlformats.org/officeDocument/2006/relationships/image"/><Relationship Id="rId4" Target="../media/image5.svg" Type="http://schemas.openxmlformats.org/officeDocument/2006/relationships/image"/><Relationship Id="rId5" Target="../media/image13.png" Type="http://schemas.openxmlformats.org/officeDocument/2006/relationships/image"/><Relationship Id="rId6" Target="../media/image14.svg" Type="http://schemas.openxmlformats.org/officeDocument/2006/relationships/image"/><Relationship Id="rId7" Target="../media/image6.png" Type="http://schemas.openxmlformats.org/officeDocument/2006/relationships/image"/></Relationships>
</file>

<file path=ppt/slides/_rels/slide6.xml.rels><?xml version="1.0" encoding="UTF-8" standalone="yes"?><Relationships xmlns="http://schemas.openxmlformats.org/package/2006/relationships"><Relationship Id="rId1" Target="../slideLayouts/slideLayout7.xml" Type="http://schemas.openxmlformats.org/officeDocument/2006/relationships/slideLayout"/><Relationship Id="rId10" Target="../media/image7.png" Type="http://schemas.openxmlformats.org/officeDocument/2006/relationships/image"/><Relationship Id="rId11" Target="../media/image8.svg" Type="http://schemas.openxmlformats.org/officeDocument/2006/relationships/image"/><Relationship Id="rId12" Target="../media/image23.png" Type="http://schemas.openxmlformats.org/officeDocument/2006/relationships/image"/><Relationship Id="rId13" Target="../media/image24.png" Type="http://schemas.openxmlformats.org/officeDocument/2006/relationships/image"/><Relationship Id="rId14" Target="../media/image25.svg" Type="http://schemas.openxmlformats.org/officeDocument/2006/relationships/image"/><Relationship Id="rId2" Target="../media/image20.jpeg" Type="http://schemas.openxmlformats.org/officeDocument/2006/relationships/image"/><Relationship Id="rId3" Target="../media/image13.png" Type="http://schemas.openxmlformats.org/officeDocument/2006/relationships/image"/><Relationship Id="rId4" Target="../media/image14.svg" Type="http://schemas.openxmlformats.org/officeDocument/2006/relationships/image"/><Relationship Id="rId5" Target="../media/image21.png" Type="http://schemas.openxmlformats.org/officeDocument/2006/relationships/image"/><Relationship Id="rId6" Target="../media/image22.svg" Type="http://schemas.openxmlformats.org/officeDocument/2006/relationships/image"/><Relationship Id="rId7" Target="../media/image6.png" Type="http://schemas.openxmlformats.org/officeDocument/2006/relationships/image"/><Relationship Id="rId8" Target="../media/image4.png" Type="http://schemas.openxmlformats.org/officeDocument/2006/relationships/image"/><Relationship Id="rId9" Target="../media/image5.svg" Type="http://schemas.openxmlformats.org/officeDocument/2006/relationships/image"/></Relationships>
</file>

<file path=ppt/slides/_rels/slide7.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26.jpeg" Type="http://schemas.openxmlformats.org/officeDocument/2006/relationships/image"/><Relationship Id="rId3" Target="../media/image24.png" Type="http://schemas.openxmlformats.org/officeDocument/2006/relationships/image"/><Relationship Id="rId4" Target="../media/image25.svg" Type="http://schemas.openxmlformats.org/officeDocument/2006/relationships/image"/><Relationship Id="rId5" Target="../media/image21.png" Type="http://schemas.openxmlformats.org/officeDocument/2006/relationships/image"/><Relationship Id="rId6" Target="../media/image22.svg" Type="http://schemas.openxmlformats.org/officeDocument/2006/relationships/image"/><Relationship Id="rId7" Target="../media/image27.png" Type="http://schemas.openxmlformats.org/officeDocument/2006/relationships/image"/><Relationship Id="rId8" Target="../media/image28.svg" Type="http://schemas.openxmlformats.org/officeDocument/2006/relationships/image"/></Relationships>
</file>

<file path=ppt/slides/slide1.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376725" y="0"/>
            <a:ext cx="19054539" cy="10718178"/>
          </a:xfrm>
          <a:custGeom>
            <a:avLst/>
            <a:gdLst/>
            <a:ahLst/>
            <a:cxnLst/>
            <a:rect r="r" b="b" t="t" l="l"/>
            <a:pathLst>
              <a:path h="10718178" w="19054539">
                <a:moveTo>
                  <a:pt x="0" y="0"/>
                </a:moveTo>
                <a:lnTo>
                  <a:pt x="19054539" y="0"/>
                </a:lnTo>
                <a:lnTo>
                  <a:pt x="19054539" y="10718178"/>
                </a:lnTo>
                <a:lnTo>
                  <a:pt x="0" y="10718178"/>
                </a:lnTo>
                <a:lnTo>
                  <a:pt x="0" y="0"/>
                </a:lnTo>
                <a:close/>
              </a:path>
            </a:pathLst>
          </a:custGeom>
          <a:blipFill>
            <a:blip r:embed="rId2"/>
            <a:stretch>
              <a:fillRect l="0" t="0" r="0" b="0"/>
            </a:stretch>
          </a:blipFill>
        </p:spPr>
      </p:sp>
      <p:sp>
        <p:nvSpPr>
          <p:cNvPr name="Freeform 3" id="3"/>
          <p:cNvSpPr/>
          <p:nvPr/>
        </p:nvSpPr>
        <p:spPr>
          <a:xfrm flipH="false" flipV="false" rot="0">
            <a:off x="-177781" y="-303945"/>
            <a:ext cx="11022123" cy="11022123"/>
          </a:xfrm>
          <a:custGeom>
            <a:avLst/>
            <a:gdLst/>
            <a:ahLst/>
            <a:cxnLst/>
            <a:rect r="r" b="b" t="t" l="l"/>
            <a:pathLst>
              <a:path h="11022123" w="11022123">
                <a:moveTo>
                  <a:pt x="0" y="0"/>
                </a:moveTo>
                <a:lnTo>
                  <a:pt x="11022123" y="0"/>
                </a:lnTo>
                <a:lnTo>
                  <a:pt x="11022123" y="11022123"/>
                </a:lnTo>
                <a:lnTo>
                  <a:pt x="0" y="11022123"/>
                </a:lnTo>
                <a:lnTo>
                  <a:pt x="0" y="0"/>
                </a:lnTo>
                <a:close/>
              </a:path>
            </a:pathLst>
          </a:custGeom>
          <a:blipFill>
            <a:blip r:embed="rId3">
              <a:extLst>
                <a:ext uri="{96DAC541-7B7A-43D3-8B79-37D633B846F1}">
                  <asvg:svgBlip xmlns:asvg="http://schemas.microsoft.com/office/drawing/2016/SVG/main" r:embed="rId4"/>
                </a:ext>
              </a:extLst>
            </a:blip>
            <a:stretch>
              <a:fillRect l="0" t="0" r="0" b="0"/>
            </a:stretch>
          </a:blipFill>
        </p:spPr>
      </p:sp>
      <p:sp>
        <p:nvSpPr>
          <p:cNvPr name="Freeform 4" id="4"/>
          <p:cNvSpPr/>
          <p:nvPr/>
        </p:nvSpPr>
        <p:spPr>
          <a:xfrm flipH="false" flipV="false" rot="0">
            <a:off x="-177781" y="-303945"/>
            <a:ext cx="11022123" cy="11022123"/>
          </a:xfrm>
          <a:custGeom>
            <a:avLst/>
            <a:gdLst/>
            <a:ahLst/>
            <a:cxnLst/>
            <a:rect r="r" b="b" t="t" l="l"/>
            <a:pathLst>
              <a:path h="11022123" w="11022123">
                <a:moveTo>
                  <a:pt x="0" y="0"/>
                </a:moveTo>
                <a:lnTo>
                  <a:pt x="11022123" y="0"/>
                </a:lnTo>
                <a:lnTo>
                  <a:pt x="11022123" y="11022123"/>
                </a:lnTo>
                <a:lnTo>
                  <a:pt x="0" y="11022123"/>
                </a:lnTo>
                <a:lnTo>
                  <a:pt x="0" y="0"/>
                </a:lnTo>
                <a:close/>
              </a:path>
            </a:pathLst>
          </a:custGeom>
          <a:blipFill>
            <a:blip r:embed="rId3">
              <a:extLst>
                <a:ext uri="{96DAC541-7B7A-43D3-8B79-37D633B846F1}">
                  <asvg:svgBlip xmlns:asvg="http://schemas.microsoft.com/office/drawing/2016/SVG/main" r:embed="rId4"/>
                </a:ext>
              </a:extLst>
            </a:blip>
            <a:stretch>
              <a:fillRect l="0" t="0" r="0" b="0"/>
            </a:stretch>
          </a:blipFill>
        </p:spPr>
      </p:sp>
      <p:sp>
        <p:nvSpPr>
          <p:cNvPr name="Freeform 5" id="5"/>
          <p:cNvSpPr/>
          <p:nvPr/>
        </p:nvSpPr>
        <p:spPr>
          <a:xfrm flipH="false" flipV="false" rot="0">
            <a:off x="12791614" y="5143500"/>
            <a:ext cx="8190469" cy="7255067"/>
          </a:xfrm>
          <a:custGeom>
            <a:avLst/>
            <a:gdLst/>
            <a:ahLst/>
            <a:cxnLst/>
            <a:rect r="r" b="b" t="t" l="l"/>
            <a:pathLst>
              <a:path h="7255067" w="8190469">
                <a:moveTo>
                  <a:pt x="0" y="0"/>
                </a:moveTo>
                <a:lnTo>
                  <a:pt x="8190469" y="0"/>
                </a:lnTo>
                <a:lnTo>
                  <a:pt x="8190469" y="7255067"/>
                </a:lnTo>
                <a:lnTo>
                  <a:pt x="0" y="7255067"/>
                </a:lnTo>
                <a:lnTo>
                  <a:pt x="0" y="0"/>
                </a:lnTo>
                <a:close/>
              </a:path>
            </a:pathLst>
          </a:custGeom>
          <a:blipFill>
            <a:blip r:embed="rId5">
              <a:extLst>
                <a:ext uri="{96DAC541-7B7A-43D3-8B79-37D633B846F1}">
                  <asvg:svgBlip xmlns:asvg="http://schemas.microsoft.com/office/drawing/2016/SVG/main" r:embed="rId6"/>
                </a:ext>
              </a:extLst>
            </a:blip>
            <a:stretch>
              <a:fillRect l="0" t="0" r="0" b="0"/>
            </a:stretch>
          </a:blipFill>
        </p:spPr>
      </p:sp>
      <p:sp>
        <p:nvSpPr>
          <p:cNvPr name="Freeform 6" id="6"/>
          <p:cNvSpPr/>
          <p:nvPr/>
        </p:nvSpPr>
        <p:spPr>
          <a:xfrm flipH="false" flipV="false" rot="0">
            <a:off x="8852053" y="1559571"/>
            <a:ext cx="8229600" cy="8229600"/>
          </a:xfrm>
          <a:custGeom>
            <a:avLst/>
            <a:gdLst/>
            <a:ahLst/>
            <a:cxnLst/>
            <a:rect r="r" b="b" t="t" l="l"/>
            <a:pathLst>
              <a:path h="8229600" w="8229600">
                <a:moveTo>
                  <a:pt x="0" y="0"/>
                </a:moveTo>
                <a:lnTo>
                  <a:pt x="8229600" y="0"/>
                </a:lnTo>
                <a:lnTo>
                  <a:pt x="8229600" y="8229600"/>
                </a:lnTo>
                <a:lnTo>
                  <a:pt x="0" y="8229600"/>
                </a:lnTo>
                <a:lnTo>
                  <a:pt x="0" y="0"/>
                </a:lnTo>
                <a:close/>
              </a:path>
            </a:pathLst>
          </a:custGeom>
          <a:blipFill>
            <a:blip r:embed="rId7"/>
            <a:stretch>
              <a:fillRect l="0" t="0" r="0" b="0"/>
            </a:stretch>
          </a:blipFill>
        </p:spPr>
      </p:sp>
      <p:sp>
        <p:nvSpPr>
          <p:cNvPr name="Freeform 7" id="7"/>
          <p:cNvSpPr/>
          <p:nvPr/>
        </p:nvSpPr>
        <p:spPr>
          <a:xfrm flipH="false" flipV="false" rot="0">
            <a:off x="11135951" y="3086100"/>
            <a:ext cx="5523221" cy="4114800"/>
          </a:xfrm>
          <a:custGeom>
            <a:avLst/>
            <a:gdLst/>
            <a:ahLst/>
            <a:cxnLst/>
            <a:rect r="r" b="b" t="t" l="l"/>
            <a:pathLst>
              <a:path h="4114800" w="5523221">
                <a:moveTo>
                  <a:pt x="0" y="0"/>
                </a:moveTo>
                <a:lnTo>
                  <a:pt x="5523222" y="0"/>
                </a:lnTo>
                <a:lnTo>
                  <a:pt x="5523222" y="4114800"/>
                </a:lnTo>
                <a:lnTo>
                  <a:pt x="0" y="4114800"/>
                </a:lnTo>
                <a:lnTo>
                  <a:pt x="0" y="0"/>
                </a:lnTo>
                <a:close/>
              </a:path>
            </a:pathLst>
          </a:custGeom>
          <a:blipFill>
            <a:blip r:embed="rId8">
              <a:extLst>
                <a:ext uri="{96DAC541-7B7A-43D3-8B79-37D633B846F1}">
                  <asvg:svgBlip xmlns:asvg="http://schemas.microsoft.com/office/drawing/2016/SVG/main" r:embed="rId9"/>
                </a:ext>
              </a:extLst>
            </a:blip>
            <a:stretch>
              <a:fillRect l="0" t="0" r="0" b="0"/>
            </a:stretch>
          </a:blipFill>
        </p:spPr>
      </p:sp>
      <p:sp>
        <p:nvSpPr>
          <p:cNvPr name="Freeform 8" id="8"/>
          <p:cNvSpPr/>
          <p:nvPr/>
        </p:nvSpPr>
        <p:spPr>
          <a:xfrm flipH="false" flipV="false" rot="827324">
            <a:off x="10937444" y="2576999"/>
            <a:ext cx="7010150" cy="6975100"/>
          </a:xfrm>
          <a:custGeom>
            <a:avLst/>
            <a:gdLst/>
            <a:ahLst/>
            <a:cxnLst/>
            <a:rect r="r" b="b" t="t" l="l"/>
            <a:pathLst>
              <a:path h="6975100" w="7010150">
                <a:moveTo>
                  <a:pt x="0" y="0"/>
                </a:moveTo>
                <a:lnTo>
                  <a:pt x="7010151" y="0"/>
                </a:lnTo>
                <a:lnTo>
                  <a:pt x="7010151" y="6975099"/>
                </a:lnTo>
                <a:lnTo>
                  <a:pt x="0" y="6975099"/>
                </a:lnTo>
                <a:lnTo>
                  <a:pt x="0" y="0"/>
                </a:lnTo>
                <a:close/>
              </a:path>
            </a:pathLst>
          </a:custGeom>
          <a:blipFill>
            <a:blip r:embed="rId10"/>
            <a:stretch>
              <a:fillRect l="0" t="0" r="0" b="0"/>
            </a:stretch>
          </a:blipFill>
        </p:spPr>
      </p:sp>
      <p:grpSp>
        <p:nvGrpSpPr>
          <p:cNvPr name="Group 9" id="9"/>
          <p:cNvGrpSpPr/>
          <p:nvPr/>
        </p:nvGrpSpPr>
        <p:grpSpPr>
          <a:xfrm rot="0">
            <a:off x="806515" y="783579"/>
            <a:ext cx="5826522" cy="775992"/>
            <a:chOff x="0" y="0"/>
            <a:chExt cx="1534557" cy="204377"/>
          </a:xfrm>
        </p:grpSpPr>
        <p:sp>
          <p:nvSpPr>
            <p:cNvPr name="Freeform 10" id="10"/>
            <p:cNvSpPr/>
            <p:nvPr/>
          </p:nvSpPr>
          <p:spPr>
            <a:xfrm flipH="false" flipV="false" rot="0">
              <a:off x="0" y="0"/>
              <a:ext cx="1534557" cy="204377"/>
            </a:xfrm>
            <a:custGeom>
              <a:avLst/>
              <a:gdLst/>
              <a:ahLst/>
              <a:cxnLst/>
              <a:rect r="r" b="b" t="t" l="l"/>
              <a:pathLst>
                <a:path h="204377" w="1534557">
                  <a:moveTo>
                    <a:pt x="67766" y="0"/>
                  </a:moveTo>
                  <a:lnTo>
                    <a:pt x="1466792" y="0"/>
                  </a:lnTo>
                  <a:cubicBezTo>
                    <a:pt x="1504218" y="0"/>
                    <a:pt x="1534557" y="30340"/>
                    <a:pt x="1534557" y="67766"/>
                  </a:cubicBezTo>
                  <a:lnTo>
                    <a:pt x="1534557" y="136611"/>
                  </a:lnTo>
                  <a:cubicBezTo>
                    <a:pt x="1534557" y="174037"/>
                    <a:pt x="1504218" y="204377"/>
                    <a:pt x="1466792" y="204377"/>
                  </a:cubicBezTo>
                  <a:lnTo>
                    <a:pt x="67766" y="204377"/>
                  </a:lnTo>
                  <a:cubicBezTo>
                    <a:pt x="30340" y="204377"/>
                    <a:pt x="0" y="174037"/>
                    <a:pt x="0" y="136611"/>
                  </a:cubicBezTo>
                  <a:lnTo>
                    <a:pt x="0" y="67766"/>
                  </a:lnTo>
                  <a:cubicBezTo>
                    <a:pt x="0" y="30340"/>
                    <a:pt x="30340" y="0"/>
                    <a:pt x="67766" y="0"/>
                  </a:cubicBezTo>
                  <a:close/>
                </a:path>
              </a:pathLst>
            </a:custGeom>
            <a:solidFill>
              <a:srgbClr val="AB1D79">
                <a:alpha val="64706"/>
              </a:srgbClr>
            </a:solidFill>
          </p:spPr>
        </p:sp>
        <p:sp>
          <p:nvSpPr>
            <p:cNvPr name="TextBox 11" id="11"/>
            <p:cNvSpPr txBox="true"/>
            <p:nvPr/>
          </p:nvSpPr>
          <p:spPr>
            <a:xfrm>
              <a:off x="0" y="-38100"/>
              <a:ext cx="1534557" cy="242477"/>
            </a:xfrm>
            <a:prstGeom prst="rect">
              <a:avLst/>
            </a:prstGeom>
          </p:spPr>
          <p:txBody>
            <a:bodyPr anchor="ctr" rtlCol="false" tIns="50800" lIns="50800" bIns="50800" rIns="50800"/>
            <a:lstStyle/>
            <a:p>
              <a:pPr algn="ctr">
                <a:lnSpc>
                  <a:spcPts val="2659"/>
                </a:lnSpc>
                <a:spcBef>
                  <a:spcPct val="0"/>
                </a:spcBef>
              </a:pPr>
            </a:p>
          </p:txBody>
        </p:sp>
      </p:grpSp>
      <p:sp>
        <p:nvSpPr>
          <p:cNvPr name="Freeform 12" id="12"/>
          <p:cNvSpPr/>
          <p:nvPr/>
        </p:nvSpPr>
        <p:spPr>
          <a:xfrm flipH="false" flipV="false" rot="0">
            <a:off x="-2310834" y="6955779"/>
            <a:ext cx="5062953" cy="4114800"/>
          </a:xfrm>
          <a:custGeom>
            <a:avLst/>
            <a:gdLst/>
            <a:ahLst/>
            <a:cxnLst/>
            <a:rect r="r" b="b" t="t" l="l"/>
            <a:pathLst>
              <a:path h="4114800" w="5062953">
                <a:moveTo>
                  <a:pt x="0" y="0"/>
                </a:moveTo>
                <a:lnTo>
                  <a:pt x="5062953" y="0"/>
                </a:lnTo>
                <a:lnTo>
                  <a:pt x="5062953" y="4114800"/>
                </a:lnTo>
                <a:lnTo>
                  <a:pt x="0" y="4114800"/>
                </a:lnTo>
                <a:lnTo>
                  <a:pt x="0" y="0"/>
                </a:lnTo>
                <a:close/>
              </a:path>
            </a:pathLst>
          </a:custGeom>
          <a:blipFill>
            <a:blip r:embed="rId11">
              <a:extLst>
                <a:ext uri="{96DAC541-7B7A-43D3-8B79-37D633B846F1}">
                  <asvg:svgBlip xmlns:asvg="http://schemas.microsoft.com/office/drawing/2016/SVG/main" r:embed="rId12"/>
                </a:ext>
              </a:extLst>
            </a:blip>
            <a:stretch>
              <a:fillRect l="0" t="0" r="0" b="0"/>
            </a:stretch>
          </a:blipFill>
        </p:spPr>
      </p:sp>
      <p:grpSp>
        <p:nvGrpSpPr>
          <p:cNvPr name="Group 13" id="13"/>
          <p:cNvGrpSpPr/>
          <p:nvPr/>
        </p:nvGrpSpPr>
        <p:grpSpPr>
          <a:xfrm rot="0">
            <a:off x="806515" y="6243358"/>
            <a:ext cx="7479835" cy="3214814"/>
            <a:chOff x="0" y="0"/>
            <a:chExt cx="1969998" cy="846700"/>
          </a:xfrm>
        </p:grpSpPr>
        <p:sp>
          <p:nvSpPr>
            <p:cNvPr name="Freeform 14" id="14"/>
            <p:cNvSpPr/>
            <p:nvPr/>
          </p:nvSpPr>
          <p:spPr>
            <a:xfrm flipH="false" flipV="false" rot="0">
              <a:off x="0" y="0"/>
              <a:ext cx="1969998" cy="846700"/>
            </a:xfrm>
            <a:custGeom>
              <a:avLst/>
              <a:gdLst/>
              <a:ahLst/>
              <a:cxnLst/>
              <a:rect r="r" b="b" t="t" l="l"/>
              <a:pathLst>
                <a:path h="846700" w="1969998">
                  <a:moveTo>
                    <a:pt x="52787" y="0"/>
                  </a:moveTo>
                  <a:lnTo>
                    <a:pt x="1917211" y="0"/>
                  </a:lnTo>
                  <a:cubicBezTo>
                    <a:pt x="1946364" y="0"/>
                    <a:pt x="1969998" y="23634"/>
                    <a:pt x="1969998" y="52787"/>
                  </a:cubicBezTo>
                  <a:lnTo>
                    <a:pt x="1969998" y="793913"/>
                  </a:lnTo>
                  <a:cubicBezTo>
                    <a:pt x="1969998" y="807913"/>
                    <a:pt x="1964436" y="821339"/>
                    <a:pt x="1954537" y="831239"/>
                  </a:cubicBezTo>
                  <a:cubicBezTo>
                    <a:pt x="1944637" y="841138"/>
                    <a:pt x="1931211" y="846700"/>
                    <a:pt x="1917211" y="846700"/>
                  </a:cubicBezTo>
                  <a:lnTo>
                    <a:pt x="52787" y="846700"/>
                  </a:lnTo>
                  <a:cubicBezTo>
                    <a:pt x="38787" y="846700"/>
                    <a:pt x="25360" y="841138"/>
                    <a:pt x="15461" y="831239"/>
                  </a:cubicBezTo>
                  <a:cubicBezTo>
                    <a:pt x="5561" y="821339"/>
                    <a:pt x="0" y="807913"/>
                    <a:pt x="0" y="793913"/>
                  </a:cubicBezTo>
                  <a:lnTo>
                    <a:pt x="0" y="52787"/>
                  </a:lnTo>
                  <a:cubicBezTo>
                    <a:pt x="0" y="38787"/>
                    <a:pt x="5561" y="25360"/>
                    <a:pt x="15461" y="15461"/>
                  </a:cubicBezTo>
                  <a:cubicBezTo>
                    <a:pt x="25360" y="5561"/>
                    <a:pt x="38787" y="0"/>
                    <a:pt x="52787" y="0"/>
                  </a:cubicBezTo>
                  <a:close/>
                </a:path>
              </a:pathLst>
            </a:custGeom>
            <a:solidFill>
              <a:srgbClr val="AB1D79">
                <a:alpha val="64706"/>
              </a:srgbClr>
            </a:solidFill>
          </p:spPr>
        </p:sp>
        <p:sp>
          <p:nvSpPr>
            <p:cNvPr name="TextBox 15" id="15"/>
            <p:cNvSpPr txBox="true"/>
            <p:nvPr/>
          </p:nvSpPr>
          <p:spPr>
            <a:xfrm>
              <a:off x="0" y="-38100"/>
              <a:ext cx="1969998" cy="884800"/>
            </a:xfrm>
            <a:prstGeom prst="rect">
              <a:avLst/>
            </a:prstGeom>
          </p:spPr>
          <p:txBody>
            <a:bodyPr anchor="ctr" rtlCol="false" tIns="50800" lIns="50800" bIns="50800" rIns="50800"/>
            <a:lstStyle/>
            <a:p>
              <a:pPr algn="ctr">
                <a:lnSpc>
                  <a:spcPts val="2659"/>
                </a:lnSpc>
                <a:spcBef>
                  <a:spcPct val="0"/>
                </a:spcBef>
              </a:pPr>
            </a:p>
          </p:txBody>
        </p:sp>
      </p:grpSp>
      <p:sp>
        <p:nvSpPr>
          <p:cNvPr name="TextBox 16" id="16"/>
          <p:cNvSpPr txBox="true"/>
          <p:nvPr/>
        </p:nvSpPr>
        <p:spPr>
          <a:xfrm rot="0">
            <a:off x="831808" y="2050839"/>
            <a:ext cx="11602458" cy="5150358"/>
          </a:xfrm>
          <a:prstGeom prst="rect">
            <a:avLst/>
          </a:prstGeom>
        </p:spPr>
        <p:txBody>
          <a:bodyPr anchor="t" rtlCol="false" tIns="0" lIns="0" bIns="0" rIns="0">
            <a:spAutoFit/>
          </a:bodyPr>
          <a:lstStyle/>
          <a:p>
            <a:pPr algn="l">
              <a:lnSpc>
                <a:spcPts val="9936"/>
              </a:lnSpc>
            </a:pPr>
            <a:r>
              <a:rPr lang="en-US" sz="9200" b="true">
                <a:solidFill>
                  <a:srgbClr val="DEE1FA"/>
                </a:solidFill>
                <a:latin typeface="Poppins Bold"/>
                <a:ea typeface="Poppins Bold"/>
                <a:cs typeface="Poppins Bold"/>
                <a:sym typeface="Poppins Bold"/>
              </a:rPr>
              <a:t>BUILD ONLINE SHOP</a:t>
            </a:r>
          </a:p>
          <a:p>
            <a:pPr algn="l">
              <a:lnSpc>
                <a:spcPts val="9936"/>
              </a:lnSpc>
            </a:pPr>
            <a:r>
              <a:rPr lang="en-US" sz="9200" b="true">
                <a:solidFill>
                  <a:srgbClr val="DEE1FA"/>
                </a:solidFill>
                <a:latin typeface="Poppins Bold"/>
                <a:ea typeface="Poppins Bold"/>
                <a:cs typeface="Poppins Bold"/>
                <a:sym typeface="Poppins Bold"/>
              </a:rPr>
              <a:t>KEAMANAN DAN ETIKA INTERNET</a:t>
            </a:r>
          </a:p>
          <a:p>
            <a:pPr algn="l">
              <a:lnSpc>
                <a:spcPts val="9936"/>
              </a:lnSpc>
            </a:pPr>
          </a:p>
        </p:txBody>
      </p:sp>
      <p:sp>
        <p:nvSpPr>
          <p:cNvPr name="TextBox 17" id="17"/>
          <p:cNvSpPr txBox="true"/>
          <p:nvPr/>
        </p:nvSpPr>
        <p:spPr>
          <a:xfrm rot="0">
            <a:off x="1173904" y="918845"/>
            <a:ext cx="4443611" cy="448384"/>
          </a:xfrm>
          <a:prstGeom prst="rect">
            <a:avLst/>
          </a:prstGeom>
        </p:spPr>
        <p:txBody>
          <a:bodyPr anchor="t" rtlCol="false" tIns="0" lIns="0" bIns="0" rIns="0">
            <a:spAutoFit/>
          </a:bodyPr>
          <a:lstStyle/>
          <a:p>
            <a:pPr algn="l">
              <a:lnSpc>
                <a:spcPts val="3640"/>
              </a:lnSpc>
            </a:pPr>
            <a:r>
              <a:rPr lang="en-US" sz="2600" b="true">
                <a:solidFill>
                  <a:srgbClr val="DEE1FA"/>
                </a:solidFill>
                <a:latin typeface="Canva Sans Bold"/>
                <a:ea typeface="Canva Sans Bold"/>
                <a:cs typeface="Canva Sans Bold"/>
                <a:sym typeface="Canva Sans Bold"/>
              </a:rPr>
              <a:t>E-Commerce Kelompok 7</a:t>
            </a:r>
          </a:p>
        </p:txBody>
      </p:sp>
      <p:sp>
        <p:nvSpPr>
          <p:cNvPr name="TextBox 18" id="18"/>
          <p:cNvSpPr txBox="true"/>
          <p:nvPr/>
        </p:nvSpPr>
        <p:spPr>
          <a:xfrm rot="0">
            <a:off x="1028700" y="6424864"/>
            <a:ext cx="8896383" cy="3648710"/>
          </a:xfrm>
          <a:prstGeom prst="rect">
            <a:avLst/>
          </a:prstGeom>
        </p:spPr>
        <p:txBody>
          <a:bodyPr anchor="t" rtlCol="false" tIns="0" lIns="0" bIns="0" rIns="0">
            <a:spAutoFit/>
          </a:bodyPr>
          <a:lstStyle/>
          <a:p>
            <a:pPr algn="l">
              <a:lnSpc>
                <a:spcPts val="3640"/>
              </a:lnSpc>
            </a:pPr>
            <a:r>
              <a:rPr lang="en-US" sz="2600">
                <a:solidFill>
                  <a:srgbClr val="DEE1FA"/>
                </a:solidFill>
                <a:latin typeface="Canva Sans"/>
                <a:ea typeface="Canva Sans"/>
                <a:cs typeface="Canva Sans"/>
                <a:sym typeface="Canva Sans"/>
              </a:rPr>
              <a:t>                           Anggota Kelompok 7</a:t>
            </a:r>
          </a:p>
          <a:p>
            <a:pPr algn="just">
              <a:lnSpc>
                <a:spcPts val="3640"/>
              </a:lnSpc>
            </a:pPr>
            <a:r>
              <a:rPr lang="en-US" sz="2600">
                <a:solidFill>
                  <a:srgbClr val="DEE1FA"/>
                </a:solidFill>
                <a:latin typeface="Canva Sans"/>
                <a:ea typeface="Canva Sans"/>
                <a:cs typeface="Canva Sans"/>
                <a:sym typeface="Canva Sans"/>
              </a:rPr>
              <a:t>Siska Septiana                         (2313025054)</a:t>
            </a:r>
          </a:p>
          <a:p>
            <a:pPr algn="just">
              <a:lnSpc>
                <a:spcPts val="3640"/>
              </a:lnSpc>
            </a:pPr>
            <a:r>
              <a:rPr lang="en-US" sz="2600">
                <a:solidFill>
                  <a:srgbClr val="DEE1FA"/>
                </a:solidFill>
                <a:latin typeface="Canva Sans"/>
                <a:ea typeface="Canva Sans"/>
                <a:cs typeface="Canva Sans"/>
                <a:sym typeface="Canva Sans"/>
              </a:rPr>
              <a:t>M. Ditto Putra Pratama        (2313035056)</a:t>
            </a:r>
          </a:p>
          <a:p>
            <a:pPr algn="just">
              <a:lnSpc>
                <a:spcPts val="3640"/>
              </a:lnSpc>
            </a:pPr>
            <a:r>
              <a:rPr lang="en-US" sz="2600">
                <a:solidFill>
                  <a:srgbClr val="DEE1FA"/>
                </a:solidFill>
                <a:latin typeface="Canva Sans"/>
                <a:ea typeface="Canva Sans"/>
                <a:cs typeface="Canva Sans"/>
                <a:sym typeface="Canva Sans"/>
              </a:rPr>
              <a:t>Seftano Dika Karel                 (2313025062)</a:t>
            </a:r>
          </a:p>
          <a:p>
            <a:pPr algn="just">
              <a:lnSpc>
                <a:spcPts val="3640"/>
              </a:lnSpc>
            </a:pPr>
            <a:r>
              <a:rPr lang="en-US" sz="2600">
                <a:solidFill>
                  <a:srgbClr val="DEE1FA"/>
                </a:solidFill>
                <a:latin typeface="Canva Sans"/>
                <a:ea typeface="Canva Sans"/>
                <a:cs typeface="Canva Sans"/>
                <a:sym typeface="Canva Sans"/>
              </a:rPr>
              <a:t>Andra Winata Rahmadana  (2353025002)</a:t>
            </a:r>
          </a:p>
          <a:p>
            <a:pPr algn="just">
              <a:lnSpc>
                <a:spcPts val="3640"/>
              </a:lnSpc>
            </a:pPr>
            <a:r>
              <a:rPr lang="en-US" sz="2600">
                <a:solidFill>
                  <a:srgbClr val="DEE1FA"/>
                </a:solidFill>
                <a:latin typeface="Canva Sans"/>
                <a:ea typeface="Canva Sans"/>
                <a:cs typeface="Canva Sans"/>
                <a:sym typeface="Canva Sans"/>
              </a:rPr>
              <a:t>Gading Tri Febrianto             (2353025004) </a:t>
            </a:r>
          </a:p>
          <a:p>
            <a:pPr algn="just">
              <a:lnSpc>
                <a:spcPts val="3640"/>
              </a:lnSpc>
            </a:pPr>
          </a:p>
          <a:p>
            <a:pPr algn="just">
              <a:lnSpc>
                <a:spcPts val="3640"/>
              </a:lnSpc>
            </a:pPr>
          </a:p>
        </p:txBody>
      </p:sp>
      <p:grpSp>
        <p:nvGrpSpPr>
          <p:cNvPr name="Group 19" id="19"/>
          <p:cNvGrpSpPr/>
          <p:nvPr/>
        </p:nvGrpSpPr>
        <p:grpSpPr>
          <a:xfrm rot="0">
            <a:off x="11255131" y="783579"/>
            <a:ext cx="5826522" cy="775992"/>
            <a:chOff x="0" y="0"/>
            <a:chExt cx="1534557" cy="204377"/>
          </a:xfrm>
        </p:grpSpPr>
        <p:sp>
          <p:nvSpPr>
            <p:cNvPr name="Freeform 20" id="20"/>
            <p:cNvSpPr/>
            <p:nvPr/>
          </p:nvSpPr>
          <p:spPr>
            <a:xfrm flipH="false" flipV="false" rot="0">
              <a:off x="0" y="0"/>
              <a:ext cx="1534557" cy="204377"/>
            </a:xfrm>
            <a:custGeom>
              <a:avLst/>
              <a:gdLst/>
              <a:ahLst/>
              <a:cxnLst/>
              <a:rect r="r" b="b" t="t" l="l"/>
              <a:pathLst>
                <a:path h="204377" w="1534557">
                  <a:moveTo>
                    <a:pt x="67766" y="0"/>
                  </a:moveTo>
                  <a:lnTo>
                    <a:pt x="1466792" y="0"/>
                  </a:lnTo>
                  <a:cubicBezTo>
                    <a:pt x="1504218" y="0"/>
                    <a:pt x="1534557" y="30340"/>
                    <a:pt x="1534557" y="67766"/>
                  </a:cubicBezTo>
                  <a:lnTo>
                    <a:pt x="1534557" y="136611"/>
                  </a:lnTo>
                  <a:cubicBezTo>
                    <a:pt x="1534557" y="174037"/>
                    <a:pt x="1504218" y="204377"/>
                    <a:pt x="1466792" y="204377"/>
                  </a:cubicBezTo>
                  <a:lnTo>
                    <a:pt x="67766" y="204377"/>
                  </a:lnTo>
                  <a:cubicBezTo>
                    <a:pt x="30340" y="204377"/>
                    <a:pt x="0" y="174037"/>
                    <a:pt x="0" y="136611"/>
                  </a:cubicBezTo>
                  <a:lnTo>
                    <a:pt x="0" y="67766"/>
                  </a:lnTo>
                  <a:cubicBezTo>
                    <a:pt x="0" y="30340"/>
                    <a:pt x="30340" y="0"/>
                    <a:pt x="67766" y="0"/>
                  </a:cubicBezTo>
                  <a:close/>
                </a:path>
              </a:pathLst>
            </a:custGeom>
            <a:solidFill>
              <a:srgbClr val="AB1D79">
                <a:alpha val="64706"/>
              </a:srgbClr>
            </a:solidFill>
          </p:spPr>
        </p:sp>
        <p:sp>
          <p:nvSpPr>
            <p:cNvPr name="TextBox 21" id="21"/>
            <p:cNvSpPr txBox="true"/>
            <p:nvPr/>
          </p:nvSpPr>
          <p:spPr>
            <a:xfrm>
              <a:off x="0" y="-38100"/>
              <a:ext cx="1534557" cy="242477"/>
            </a:xfrm>
            <a:prstGeom prst="rect">
              <a:avLst/>
            </a:prstGeom>
          </p:spPr>
          <p:txBody>
            <a:bodyPr anchor="ctr" rtlCol="false" tIns="50800" lIns="50800" bIns="50800" rIns="50800"/>
            <a:lstStyle/>
            <a:p>
              <a:pPr algn="ctr">
                <a:lnSpc>
                  <a:spcPts val="2659"/>
                </a:lnSpc>
                <a:spcBef>
                  <a:spcPct val="0"/>
                </a:spcBef>
              </a:pPr>
            </a:p>
          </p:txBody>
        </p:sp>
      </p:grpSp>
      <p:sp>
        <p:nvSpPr>
          <p:cNvPr name="TextBox 22" id="22"/>
          <p:cNvSpPr txBox="true"/>
          <p:nvPr/>
        </p:nvSpPr>
        <p:spPr>
          <a:xfrm rot="0">
            <a:off x="11135951" y="899795"/>
            <a:ext cx="5898077" cy="905658"/>
          </a:xfrm>
          <a:prstGeom prst="rect">
            <a:avLst/>
          </a:prstGeom>
        </p:spPr>
        <p:txBody>
          <a:bodyPr anchor="t" rtlCol="false" tIns="0" lIns="0" bIns="0" rIns="0">
            <a:spAutoFit/>
          </a:bodyPr>
          <a:lstStyle/>
          <a:p>
            <a:pPr algn="ctr">
              <a:lnSpc>
                <a:spcPts val="3640"/>
              </a:lnSpc>
            </a:pPr>
            <a:r>
              <a:rPr lang="en-US" sz="2600" b="true">
                <a:solidFill>
                  <a:srgbClr val="DEE1FA"/>
                </a:solidFill>
                <a:latin typeface="Canva Sans Bold"/>
                <a:ea typeface="Canva Sans Bold"/>
                <a:cs typeface="Canva Sans Bold"/>
                <a:sym typeface="Canva Sans Bold"/>
              </a:rPr>
              <a:t>Wartariyus, S.Kom., M.T.I. </a:t>
            </a:r>
          </a:p>
          <a:p>
            <a:pPr algn="ctr">
              <a:lnSpc>
                <a:spcPts val="3640"/>
              </a:lnSpc>
            </a:pPr>
          </a:p>
        </p:txBody>
      </p:sp>
    </p:spTree>
  </p:cSld>
  <p:clrMapOvr>
    <a:masterClrMapping/>
  </p:clrMapOvr>
</p:sld>
</file>

<file path=ppt/slides/slide2.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395151" y="-343051"/>
            <a:ext cx="19499908" cy="11358696"/>
          </a:xfrm>
          <a:custGeom>
            <a:avLst/>
            <a:gdLst/>
            <a:ahLst/>
            <a:cxnLst/>
            <a:rect r="r" b="b" t="t" l="l"/>
            <a:pathLst>
              <a:path h="11358696" w="19499908">
                <a:moveTo>
                  <a:pt x="0" y="0"/>
                </a:moveTo>
                <a:lnTo>
                  <a:pt x="19499908" y="0"/>
                </a:lnTo>
                <a:lnTo>
                  <a:pt x="19499908" y="11358696"/>
                </a:lnTo>
                <a:lnTo>
                  <a:pt x="0" y="11358696"/>
                </a:lnTo>
                <a:lnTo>
                  <a:pt x="0" y="0"/>
                </a:lnTo>
                <a:close/>
              </a:path>
            </a:pathLst>
          </a:custGeom>
          <a:blipFill>
            <a:blip r:embed="rId2"/>
            <a:stretch>
              <a:fillRect l="0" t="0" r="0" b="0"/>
            </a:stretch>
          </a:blipFill>
        </p:spPr>
      </p:sp>
      <p:sp>
        <p:nvSpPr>
          <p:cNvPr name="Freeform 3" id="3"/>
          <p:cNvSpPr/>
          <p:nvPr/>
        </p:nvSpPr>
        <p:spPr>
          <a:xfrm flipH="false" flipV="false" rot="0">
            <a:off x="-3545334" y="-174765"/>
            <a:ext cx="11022123" cy="11022123"/>
          </a:xfrm>
          <a:custGeom>
            <a:avLst/>
            <a:gdLst/>
            <a:ahLst/>
            <a:cxnLst/>
            <a:rect r="r" b="b" t="t" l="l"/>
            <a:pathLst>
              <a:path h="11022123" w="11022123">
                <a:moveTo>
                  <a:pt x="0" y="0"/>
                </a:moveTo>
                <a:lnTo>
                  <a:pt x="11022123" y="0"/>
                </a:lnTo>
                <a:lnTo>
                  <a:pt x="11022123" y="11022123"/>
                </a:lnTo>
                <a:lnTo>
                  <a:pt x="0" y="11022123"/>
                </a:lnTo>
                <a:lnTo>
                  <a:pt x="0" y="0"/>
                </a:lnTo>
                <a:close/>
              </a:path>
            </a:pathLst>
          </a:custGeom>
          <a:blipFill>
            <a:blip r:embed="rId3">
              <a:extLst>
                <a:ext uri="{96DAC541-7B7A-43D3-8B79-37D633B846F1}">
                  <asvg:svgBlip xmlns:asvg="http://schemas.microsoft.com/office/drawing/2016/SVG/main" r:embed="rId4"/>
                </a:ext>
              </a:extLst>
            </a:blip>
            <a:stretch>
              <a:fillRect l="0" t="0" r="0" b="0"/>
            </a:stretch>
          </a:blipFill>
        </p:spPr>
      </p:sp>
      <p:grpSp>
        <p:nvGrpSpPr>
          <p:cNvPr name="Group 4" id="4"/>
          <p:cNvGrpSpPr/>
          <p:nvPr/>
        </p:nvGrpSpPr>
        <p:grpSpPr>
          <a:xfrm rot="0">
            <a:off x="-276060" y="0"/>
            <a:ext cx="20522485" cy="11102156"/>
            <a:chOff x="0" y="0"/>
            <a:chExt cx="5405099" cy="2924025"/>
          </a:xfrm>
        </p:grpSpPr>
        <p:sp>
          <p:nvSpPr>
            <p:cNvPr name="Freeform 5" id="5"/>
            <p:cNvSpPr/>
            <p:nvPr/>
          </p:nvSpPr>
          <p:spPr>
            <a:xfrm flipH="false" flipV="false" rot="0">
              <a:off x="0" y="0"/>
              <a:ext cx="5405099" cy="2924025"/>
            </a:xfrm>
            <a:custGeom>
              <a:avLst/>
              <a:gdLst/>
              <a:ahLst/>
              <a:cxnLst/>
              <a:rect r="r" b="b" t="t" l="l"/>
              <a:pathLst>
                <a:path h="2924025" w="5405099">
                  <a:moveTo>
                    <a:pt x="0" y="0"/>
                  </a:moveTo>
                  <a:lnTo>
                    <a:pt x="5405099" y="0"/>
                  </a:lnTo>
                  <a:lnTo>
                    <a:pt x="5405099" y="2924025"/>
                  </a:lnTo>
                  <a:lnTo>
                    <a:pt x="0" y="2924025"/>
                  </a:lnTo>
                  <a:close/>
                </a:path>
              </a:pathLst>
            </a:custGeom>
            <a:solidFill>
              <a:srgbClr val="110C46">
                <a:alpha val="49804"/>
              </a:srgbClr>
            </a:solidFill>
          </p:spPr>
        </p:sp>
        <p:sp>
          <p:nvSpPr>
            <p:cNvPr name="TextBox 6" id="6"/>
            <p:cNvSpPr txBox="true"/>
            <p:nvPr/>
          </p:nvSpPr>
          <p:spPr>
            <a:xfrm>
              <a:off x="0" y="-38100"/>
              <a:ext cx="5405099" cy="2962125"/>
            </a:xfrm>
            <a:prstGeom prst="rect">
              <a:avLst/>
            </a:prstGeom>
          </p:spPr>
          <p:txBody>
            <a:bodyPr anchor="ctr" rtlCol="false" tIns="50800" lIns="50800" bIns="50800" rIns="50800"/>
            <a:lstStyle/>
            <a:p>
              <a:pPr algn="ctr">
                <a:lnSpc>
                  <a:spcPts val="2659"/>
                </a:lnSpc>
              </a:pPr>
            </a:p>
          </p:txBody>
        </p:sp>
      </p:grpSp>
      <p:sp>
        <p:nvSpPr>
          <p:cNvPr name="Freeform 7" id="7"/>
          <p:cNvSpPr/>
          <p:nvPr/>
        </p:nvSpPr>
        <p:spPr>
          <a:xfrm flipH="false" flipV="false" rot="-10800000">
            <a:off x="7265877" y="-367561"/>
            <a:ext cx="11022123" cy="11022123"/>
          </a:xfrm>
          <a:custGeom>
            <a:avLst/>
            <a:gdLst/>
            <a:ahLst/>
            <a:cxnLst/>
            <a:rect r="r" b="b" t="t" l="l"/>
            <a:pathLst>
              <a:path h="11022123" w="11022123">
                <a:moveTo>
                  <a:pt x="0" y="0"/>
                </a:moveTo>
                <a:lnTo>
                  <a:pt x="11022123" y="0"/>
                </a:lnTo>
                <a:lnTo>
                  <a:pt x="11022123" y="11022122"/>
                </a:lnTo>
                <a:lnTo>
                  <a:pt x="0" y="11022122"/>
                </a:lnTo>
                <a:lnTo>
                  <a:pt x="0" y="0"/>
                </a:lnTo>
                <a:close/>
              </a:path>
            </a:pathLst>
          </a:custGeom>
          <a:blipFill>
            <a:blip r:embed="rId5">
              <a:extLst>
                <a:ext uri="{96DAC541-7B7A-43D3-8B79-37D633B846F1}">
                  <asvg:svgBlip xmlns:asvg="http://schemas.microsoft.com/office/drawing/2016/SVG/main" r:embed="rId6"/>
                </a:ext>
              </a:extLst>
            </a:blip>
            <a:stretch>
              <a:fillRect l="0" t="0" r="0" b="0"/>
            </a:stretch>
          </a:blipFill>
        </p:spPr>
      </p:sp>
      <p:sp>
        <p:nvSpPr>
          <p:cNvPr name="Freeform 8" id="8"/>
          <p:cNvSpPr/>
          <p:nvPr/>
        </p:nvSpPr>
        <p:spPr>
          <a:xfrm flipH="false" flipV="false" rot="0">
            <a:off x="13256328" y="5336297"/>
            <a:ext cx="8190469" cy="7255067"/>
          </a:xfrm>
          <a:custGeom>
            <a:avLst/>
            <a:gdLst/>
            <a:ahLst/>
            <a:cxnLst/>
            <a:rect r="r" b="b" t="t" l="l"/>
            <a:pathLst>
              <a:path h="7255067" w="8190469">
                <a:moveTo>
                  <a:pt x="0" y="0"/>
                </a:moveTo>
                <a:lnTo>
                  <a:pt x="8190469" y="0"/>
                </a:lnTo>
                <a:lnTo>
                  <a:pt x="8190469" y="7255067"/>
                </a:lnTo>
                <a:lnTo>
                  <a:pt x="0" y="7255067"/>
                </a:lnTo>
                <a:lnTo>
                  <a:pt x="0" y="0"/>
                </a:lnTo>
                <a:close/>
              </a:path>
            </a:pathLst>
          </a:custGeom>
          <a:blipFill>
            <a:blip r:embed="rId7">
              <a:extLst>
                <a:ext uri="{96DAC541-7B7A-43D3-8B79-37D633B846F1}">
                  <asvg:svgBlip xmlns:asvg="http://schemas.microsoft.com/office/drawing/2016/SVG/main" r:embed="rId8"/>
                </a:ext>
              </a:extLst>
            </a:blip>
            <a:stretch>
              <a:fillRect l="0" t="0" r="0" b="0"/>
            </a:stretch>
          </a:blipFill>
        </p:spPr>
      </p:sp>
      <p:sp>
        <p:nvSpPr>
          <p:cNvPr name="Freeform 9" id="9"/>
          <p:cNvSpPr/>
          <p:nvPr/>
        </p:nvSpPr>
        <p:spPr>
          <a:xfrm flipH="false" flipV="false" rot="-10800000">
            <a:off x="7476789" y="-367561"/>
            <a:ext cx="11022123" cy="11022123"/>
          </a:xfrm>
          <a:custGeom>
            <a:avLst/>
            <a:gdLst/>
            <a:ahLst/>
            <a:cxnLst/>
            <a:rect r="r" b="b" t="t" l="l"/>
            <a:pathLst>
              <a:path h="11022123" w="11022123">
                <a:moveTo>
                  <a:pt x="0" y="0"/>
                </a:moveTo>
                <a:lnTo>
                  <a:pt x="11022122" y="0"/>
                </a:lnTo>
                <a:lnTo>
                  <a:pt x="11022122" y="11022122"/>
                </a:lnTo>
                <a:lnTo>
                  <a:pt x="0" y="11022122"/>
                </a:lnTo>
                <a:lnTo>
                  <a:pt x="0" y="0"/>
                </a:lnTo>
                <a:close/>
              </a:path>
            </a:pathLst>
          </a:custGeom>
          <a:blipFill>
            <a:blip r:embed="rId9">
              <a:extLst>
                <a:ext uri="{96DAC541-7B7A-43D3-8B79-37D633B846F1}">
                  <asvg:svgBlip xmlns:asvg="http://schemas.microsoft.com/office/drawing/2016/SVG/main" r:embed="rId10"/>
                </a:ext>
              </a:extLst>
            </a:blip>
            <a:stretch>
              <a:fillRect l="0" t="0" r="0" b="0"/>
            </a:stretch>
          </a:blipFill>
        </p:spPr>
      </p:sp>
      <p:sp>
        <p:nvSpPr>
          <p:cNvPr name="Freeform 10" id="10"/>
          <p:cNvSpPr/>
          <p:nvPr/>
        </p:nvSpPr>
        <p:spPr>
          <a:xfrm flipH="false" flipV="false" rot="0">
            <a:off x="-269560" y="1221497"/>
            <a:ext cx="6904471" cy="6904471"/>
          </a:xfrm>
          <a:custGeom>
            <a:avLst/>
            <a:gdLst/>
            <a:ahLst/>
            <a:cxnLst/>
            <a:rect r="r" b="b" t="t" l="l"/>
            <a:pathLst>
              <a:path h="6904471" w="6904471">
                <a:moveTo>
                  <a:pt x="0" y="0"/>
                </a:moveTo>
                <a:lnTo>
                  <a:pt x="6904471" y="0"/>
                </a:lnTo>
                <a:lnTo>
                  <a:pt x="6904471" y="6904471"/>
                </a:lnTo>
                <a:lnTo>
                  <a:pt x="0" y="6904471"/>
                </a:lnTo>
                <a:lnTo>
                  <a:pt x="0" y="0"/>
                </a:lnTo>
                <a:close/>
              </a:path>
            </a:pathLst>
          </a:custGeom>
          <a:blipFill>
            <a:blip r:embed="rId11"/>
            <a:stretch>
              <a:fillRect l="0" t="0" r="0" b="0"/>
            </a:stretch>
          </a:blipFill>
        </p:spPr>
      </p:sp>
      <p:sp>
        <p:nvSpPr>
          <p:cNvPr name="Freeform 11" id="11"/>
          <p:cNvSpPr/>
          <p:nvPr/>
        </p:nvSpPr>
        <p:spPr>
          <a:xfrm flipH="false" flipV="false" rot="0">
            <a:off x="1742656" y="3841696"/>
            <a:ext cx="5523221" cy="4114800"/>
          </a:xfrm>
          <a:custGeom>
            <a:avLst/>
            <a:gdLst/>
            <a:ahLst/>
            <a:cxnLst/>
            <a:rect r="r" b="b" t="t" l="l"/>
            <a:pathLst>
              <a:path h="4114800" w="5523221">
                <a:moveTo>
                  <a:pt x="0" y="0"/>
                </a:moveTo>
                <a:lnTo>
                  <a:pt x="5523221" y="0"/>
                </a:lnTo>
                <a:lnTo>
                  <a:pt x="5523221" y="4114800"/>
                </a:lnTo>
                <a:lnTo>
                  <a:pt x="0" y="4114800"/>
                </a:lnTo>
                <a:lnTo>
                  <a:pt x="0" y="0"/>
                </a:lnTo>
                <a:close/>
              </a:path>
            </a:pathLst>
          </a:custGeom>
          <a:blipFill>
            <a:blip r:embed="rId12">
              <a:extLst>
                <a:ext uri="{96DAC541-7B7A-43D3-8B79-37D633B846F1}">
                  <asvg:svgBlip xmlns:asvg="http://schemas.microsoft.com/office/drawing/2016/SVG/main" r:embed="rId13"/>
                </a:ext>
              </a:extLst>
            </a:blip>
            <a:stretch>
              <a:fillRect l="0" t="0" r="0" b="0"/>
            </a:stretch>
          </a:blipFill>
        </p:spPr>
      </p:sp>
      <p:sp>
        <p:nvSpPr>
          <p:cNvPr name="Freeform 12" id="12"/>
          <p:cNvSpPr/>
          <p:nvPr/>
        </p:nvSpPr>
        <p:spPr>
          <a:xfrm flipH="true" flipV="false" rot="-626842">
            <a:off x="1027260" y="2134779"/>
            <a:ext cx="3233533" cy="6403035"/>
          </a:xfrm>
          <a:custGeom>
            <a:avLst/>
            <a:gdLst/>
            <a:ahLst/>
            <a:cxnLst/>
            <a:rect r="r" b="b" t="t" l="l"/>
            <a:pathLst>
              <a:path h="6403035" w="3233533">
                <a:moveTo>
                  <a:pt x="3233533" y="0"/>
                </a:moveTo>
                <a:lnTo>
                  <a:pt x="0" y="0"/>
                </a:lnTo>
                <a:lnTo>
                  <a:pt x="0" y="6403035"/>
                </a:lnTo>
                <a:lnTo>
                  <a:pt x="3233533" y="6403035"/>
                </a:lnTo>
                <a:lnTo>
                  <a:pt x="3233533" y="0"/>
                </a:lnTo>
                <a:close/>
              </a:path>
            </a:pathLst>
          </a:custGeom>
          <a:blipFill>
            <a:blip r:embed="rId14"/>
            <a:stretch>
              <a:fillRect l="0" t="0" r="0" b="0"/>
            </a:stretch>
          </a:blipFill>
        </p:spPr>
      </p:sp>
      <p:grpSp>
        <p:nvGrpSpPr>
          <p:cNvPr name="Group 13" id="13"/>
          <p:cNvGrpSpPr/>
          <p:nvPr/>
        </p:nvGrpSpPr>
        <p:grpSpPr>
          <a:xfrm rot="0">
            <a:off x="1650266" y="466747"/>
            <a:ext cx="5826522" cy="775992"/>
            <a:chOff x="0" y="0"/>
            <a:chExt cx="1534557" cy="204377"/>
          </a:xfrm>
        </p:grpSpPr>
        <p:sp>
          <p:nvSpPr>
            <p:cNvPr name="Freeform 14" id="14"/>
            <p:cNvSpPr/>
            <p:nvPr/>
          </p:nvSpPr>
          <p:spPr>
            <a:xfrm flipH="false" flipV="false" rot="0">
              <a:off x="0" y="0"/>
              <a:ext cx="1534557" cy="204377"/>
            </a:xfrm>
            <a:custGeom>
              <a:avLst/>
              <a:gdLst/>
              <a:ahLst/>
              <a:cxnLst/>
              <a:rect r="r" b="b" t="t" l="l"/>
              <a:pathLst>
                <a:path h="204377" w="1534557">
                  <a:moveTo>
                    <a:pt x="67766" y="0"/>
                  </a:moveTo>
                  <a:lnTo>
                    <a:pt x="1466792" y="0"/>
                  </a:lnTo>
                  <a:cubicBezTo>
                    <a:pt x="1504218" y="0"/>
                    <a:pt x="1534557" y="30340"/>
                    <a:pt x="1534557" y="67766"/>
                  </a:cubicBezTo>
                  <a:lnTo>
                    <a:pt x="1534557" y="136611"/>
                  </a:lnTo>
                  <a:cubicBezTo>
                    <a:pt x="1534557" y="174037"/>
                    <a:pt x="1504218" y="204377"/>
                    <a:pt x="1466792" y="204377"/>
                  </a:cubicBezTo>
                  <a:lnTo>
                    <a:pt x="67766" y="204377"/>
                  </a:lnTo>
                  <a:cubicBezTo>
                    <a:pt x="30340" y="204377"/>
                    <a:pt x="0" y="174037"/>
                    <a:pt x="0" y="136611"/>
                  </a:cubicBezTo>
                  <a:lnTo>
                    <a:pt x="0" y="67766"/>
                  </a:lnTo>
                  <a:cubicBezTo>
                    <a:pt x="0" y="30340"/>
                    <a:pt x="30340" y="0"/>
                    <a:pt x="67766" y="0"/>
                  </a:cubicBezTo>
                  <a:close/>
                </a:path>
              </a:pathLst>
            </a:custGeom>
            <a:solidFill>
              <a:srgbClr val="AB1D79">
                <a:alpha val="64706"/>
              </a:srgbClr>
            </a:solidFill>
          </p:spPr>
        </p:sp>
        <p:sp>
          <p:nvSpPr>
            <p:cNvPr name="TextBox 15" id="15"/>
            <p:cNvSpPr txBox="true"/>
            <p:nvPr/>
          </p:nvSpPr>
          <p:spPr>
            <a:xfrm>
              <a:off x="0" y="-38100"/>
              <a:ext cx="1534557" cy="242477"/>
            </a:xfrm>
            <a:prstGeom prst="rect">
              <a:avLst/>
            </a:prstGeom>
          </p:spPr>
          <p:txBody>
            <a:bodyPr anchor="ctr" rtlCol="false" tIns="50800" lIns="50800" bIns="50800" rIns="50800"/>
            <a:lstStyle/>
            <a:p>
              <a:pPr algn="ctr">
                <a:lnSpc>
                  <a:spcPts val="2659"/>
                </a:lnSpc>
                <a:spcBef>
                  <a:spcPct val="0"/>
                </a:spcBef>
              </a:pPr>
            </a:p>
          </p:txBody>
        </p:sp>
      </p:grpSp>
      <p:sp>
        <p:nvSpPr>
          <p:cNvPr name="TextBox 16" id="16"/>
          <p:cNvSpPr txBox="true"/>
          <p:nvPr/>
        </p:nvSpPr>
        <p:spPr>
          <a:xfrm rot="0">
            <a:off x="1650266" y="601976"/>
            <a:ext cx="5898077" cy="448384"/>
          </a:xfrm>
          <a:prstGeom prst="rect">
            <a:avLst/>
          </a:prstGeom>
        </p:spPr>
        <p:txBody>
          <a:bodyPr anchor="t" rtlCol="false" tIns="0" lIns="0" bIns="0" rIns="0">
            <a:spAutoFit/>
          </a:bodyPr>
          <a:lstStyle/>
          <a:p>
            <a:pPr algn="ctr">
              <a:lnSpc>
                <a:spcPts val="3640"/>
              </a:lnSpc>
            </a:pPr>
            <a:r>
              <a:rPr lang="en-US" sz="2600" b="true">
                <a:solidFill>
                  <a:srgbClr val="DEE1FA"/>
                </a:solidFill>
                <a:latin typeface="Canva Sans Bold"/>
                <a:ea typeface="Canva Sans Bold"/>
                <a:cs typeface="Canva Sans Bold"/>
                <a:sym typeface="Canva Sans Bold"/>
              </a:rPr>
              <a:t>E-Commerce Kelompok 7</a:t>
            </a:r>
          </a:p>
        </p:txBody>
      </p:sp>
      <p:sp>
        <p:nvSpPr>
          <p:cNvPr name="TextBox 17" id="17"/>
          <p:cNvSpPr txBox="true"/>
          <p:nvPr/>
        </p:nvSpPr>
        <p:spPr>
          <a:xfrm rot="0">
            <a:off x="5721924" y="873793"/>
            <a:ext cx="10952971" cy="5150061"/>
          </a:xfrm>
          <a:prstGeom prst="rect">
            <a:avLst/>
          </a:prstGeom>
        </p:spPr>
        <p:txBody>
          <a:bodyPr anchor="t" rtlCol="false" tIns="0" lIns="0" bIns="0" rIns="0">
            <a:spAutoFit/>
          </a:bodyPr>
          <a:lstStyle/>
          <a:p>
            <a:pPr algn="r">
              <a:lnSpc>
                <a:spcPts val="9936"/>
              </a:lnSpc>
            </a:pPr>
            <a:r>
              <a:rPr lang="en-US" sz="9200" b="true">
                <a:solidFill>
                  <a:srgbClr val="DEE1FA"/>
                </a:solidFill>
                <a:latin typeface="Poppins Bold"/>
                <a:ea typeface="Poppins Bold"/>
                <a:cs typeface="Poppins Bold"/>
                <a:sym typeface="Poppins Bold"/>
              </a:rPr>
              <a:t>Kesadaran Keamanan Data di Internet</a:t>
            </a:r>
          </a:p>
          <a:p>
            <a:pPr algn="r">
              <a:lnSpc>
                <a:spcPts val="9936"/>
              </a:lnSpc>
            </a:pPr>
          </a:p>
        </p:txBody>
      </p:sp>
      <p:grpSp>
        <p:nvGrpSpPr>
          <p:cNvPr name="Group 18" id="18"/>
          <p:cNvGrpSpPr/>
          <p:nvPr/>
        </p:nvGrpSpPr>
        <p:grpSpPr>
          <a:xfrm rot="0">
            <a:off x="5238966" y="5336297"/>
            <a:ext cx="11918887" cy="4557915"/>
            <a:chOff x="0" y="0"/>
            <a:chExt cx="3139131" cy="1200438"/>
          </a:xfrm>
        </p:grpSpPr>
        <p:sp>
          <p:nvSpPr>
            <p:cNvPr name="Freeform 19" id="19"/>
            <p:cNvSpPr/>
            <p:nvPr/>
          </p:nvSpPr>
          <p:spPr>
            <a:xfrm flipH="false" flipV="false" rot="0">
              <a:off x="0" y="0"/>
              <a:ext cx="3139131" cy="1200438"/>
            </a:xfrm>
            <a:custGeom>
              <a:avLst/>
              <a:gdLst/>
              <a:ahLst/>
              <a:cxnLst/>
              <a:rect r="r" b="b" t="t" l="l"/>
              <a:pathLst>
                <a:path h="1200438" w="3139131">
                  <a:moveTo>
                    <a:pt x="33127" y="0"/>
                  </a:moveTo>
                  <a:lnTo>
                    <a:pt x="3106004" y="0"/>
                  </a:lnTo>
                  <a:cubicBezTo>
                    <a:pt x="3114790" y="0"/>
                    <a:pt x="3123215" y="3490"/>
                    <a:pt x="3129428" y="9703"/>
                  </a:cubicBezTo>
                  <a:cubicBezTo>
                    <a:pt x="3135641" y="15915"/>
                    <a:pt x="3139131" y="24341"/>
                    <a:pt x="3139131" y="33127"/>
                  </a:cubicBezTo>
                  <a:lnTo>
                    <a:pt x="3139131" y="1167311"/>
                  </a:lnTo>
                  <a:cubicBezTo>
                    <a:pt x="3139131" y="1176097"/>
                    <a:pt x="3135641" y="1184523"/>
                    <a:pt x="3129428" y="1190736"/>
                  </a:cubicBezTo>
                  <a:cubicBezTo>
                    <a:pt x="3123215" y="1196948"/>
                    <a:pt x="3114790" y="1200438"/>
                    <a:pt x="3106004" y="1200438"/>
                  </a:cubicBezTo>
                  <a:lnTo>
                    <a:pt x="33127" y="1200438"/>
                  </a:lnTo>
                  <a:cubicBezTo>
                    <a:pt x="24341" y="1200438"/>
                    <a:pt x="15915" y="1196948"/>
                    <a:pt x="9703" y="1190736"/>
                  </a:cubicBezTo>
                  <a:cubicBezTo>
                    <a:pt x="3490" y="1184523"/>
                    <a:pt x="0" y="1176097"/>
                    <a:pt x="0" y="1167311"/>
                  </a:cubicBezTo>
                  <a:lnTo>
                    <a:pt x="0" y="33127"/>
                  </a:lnTo>
                  <a:cubicBezTo>
                    <a:pt x="0" y="24341"/>
                    <a:pt x="3490" y="15915"/>
                    <a:pt x="9703" y="9703"/>
                  </a:cubicBezTo>
                  <a:cubicBezTo>
                    <a:pt x="15915" y="3490"/>
                    <a:pt x="24341" y="0"/>
                    <a:pt x="33127" y="0"/>
                  </a:cubicBezTo>
                  <a:close/>
                </a:path>
              </a:pathLst>
            </a:custGeom>
            <a:solidFill>
              <a:srgbClr val="AB1D79">
                <a:alpha val="64706"/>
              </a:srgbClr>
            </a:solidFill>
          </p:spPr>
        </p:sp>
        <p:sp>
          <p:nvSpPr>
            <p:cNvPr name="TextBox 20" id="20"/>
            <p:cNvSpPr txBox="true"/>
            <p:nvPr/>
          </p:nvSpPr>
          <p:spPr>
            <a:xfrm>
              <a:off x="0" y="-38100"/>
              <a:ext cx="3139131" cy="1238538"/>
            </a:xfrm>
            <a:prstGeom prst="rect">
              <a:avLst/>
            </a:prstGeom>
          </p:spPr>
          <p:txBody>
            <a:bodyPr anchor="ctr" rtlCol="false" tIns="50800" lIns="50800" bIns="50800" rIns="50800"/>
            <a:lstStyle/>
            <a:p>
              <a:pPr algn="ctr">
                <a:lnSpc>
                  <a:spcPts val="2659"/>
                </a:lnSpc>
                <a:spcBef>
                  <a:spcPct val="0"/>
                </a:spcBef>
              </a:pPr>
            </a:p>
          </p:txBody>
        </p:sp>
      </p:grpSp>
      <p:sp>
        <p:nvSpPr>
          <p:cNvPr name="TextBox 21" id="21"/>
          <p:cNvSpPr txBox="true"/>
          <p:nvPr/>
        </p:nvSpPr>
        <p:spPr>
          <a:xfrm rot="0">
            <a:off x="5600032" y="5493928"/>
            <a:ext cx="11196756" cy="4105910"/>
          </a:xfrm>
          <a:prstGeom prst="rect">
            <a:avLst/>
          </a:prstGeom>
        </p:spPr>
        <p:txBody>
          <a:bodyPr anchor="t" rtlCol="false" tIns="0" lIns="0" bIns="0" rIns="0">
            <a:spAutoFit/>
          </a:bodyPr>
          <a:lstStyle/>
          <a:p>
            <a:pPr algn="just">
              <a:lnSpc>
                <a:spcPts val="3640"/>
              </a:lnSpc>
            </a:pPr>
            <a:r>
              <a:rPr lang="en-US" sz="2600">
                <a:solidFill>
                  <a:srgbClr val="DEE1FA"/>
                </a:solidFill>
                <a:latin typeface="Canva Sans"/>
                <a:ea typeface="Canva Sans"/>
                <a:cs typeface="Canva Sans"/>
                <a:sym typeface="Canva Sans"/>
              </a:rPr>
              <a:t>Kesadaran masyarakat terhadap perlindungan data pribadi masih rendah, terutama dalam penggunaan layanan digital dan e-commerce. Banyak pengguna belum menyadari risiko penyalahgunaan data pribadi serta masih lalai dalam menjaga keamanan akun mereka. Perlindungan data tidak hanya tanggung jawab pemerintah dan perusahaan, tetapi juga membutuhkan peran aktif masyarakat. Melalui UU No. 27 Tahun 2022 tentang Perlindungan Data Pribadi (UU PDP), pemerintah mendorong terciptanya ekosistem digital yang lebih aman dan terpercaya.</a:t>
            </a:r>
          </a:p>
        </p:txBody>
      </p:sp>
    </p:spTree>
  </p:cSld>
  <p:clrMapOvr>
    <a:masterClrMapping/>
  </p:clrMapOvr>
</p:sld>
</file>

<file path=ppt/slides/slide3.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457957" y="-223769"/>
            <a:ext cx="19084632" cy="11002924"/>
          </a:xfrm>
          <a:custGeom>
            <a:avLst/>
            <a:gdLst/>
            <a:ahLst/>
            <a:cxnLst/>
            <a:rect r="r" b="b" t="t" l="l"/>
            <a:pathLst>
              <a:path h="11002924" w="19084632">
                <a:moveTo>
                  <a:pt x="0" y="0"/>
                </a:moveTo>
                <a:lnTo>
                  <a:pt x="19084631" y="0"/>
                </a:lnTo>
                <a:lnTo>
                  <a:pt x="19084631" y="11002924"/>
                </a:lnTo>
                <a:lnTo>
                  <a:pt x="0" y="11002924"/>
                </a:lnTo>
                <a:lnTo>
                  <a:pt x="0" y="0"/>
                </a:lnTo>
                <a:close/>
              </a:path>
            </a:pathLst>
          </a:custGeom>
          <a:blipFill>
            <a:blip r:embed="rId2"/>
            <a:stretch>
              <a:fillRect l="0" t="-80087" r="0" b="-80087"/>
            </a:stretch>
          </a:blipFill>
        </p:spPr>
      </p:sp>
      <p:grpSp>
        <p:nvGrpSpPr>
          <p:cNvPr name="Group 3" id="3"/>
          <p:cNvGrpSpPr/>
          <p:nvPr/>
        </p:nvGrpSpPr>
        <p:grpSpPr>
          <a:xfrm rot="0">
            <a:off x="-514350" y="-514350"/>
            <a:ext cx="19771740" cy="11585152"/>
            <a:chOff x="0" y="0"/>
            <a:chExt cx="5207372" cy="3051234"/>
          </a:xfrm>
        </p:grpSpPr>
        <p:sp>
          <p:nvSpPr>
            <p:cNvPr name="Freeform 4" id="4"/>
            <p:cNvSpPr/>
            <p:nvPr/>
          </p:nvSpPr>
          <p:spPr>
            <a:xfrm flipH="false" flipV="false" rot="0">
              <a:off x="0" y="0"/>
              <a:ext cx="5207372" cy="3051234"/>
            </a:xfrm>
            <a:custGeom>
              <a:avLst/>
              <a:gdLst/>
              <a:ahLst/>
              <a:cxnLst/>
              <a:rect r="r" b="b" t="t" l="l"/>
              <a:pathLst>
                <a:path h="3051234" w="5207372">
                  <a:moveTo>
                    <a:pt x="0" y="0"/>
                  </a:moveTo>
                  <a:lnTo>
                    <a:pt x="5207372" y="0"/>
                  </a:lnTo>
                  <a:lnTo>
                    <a:pt x="5207372" y="3051234"/>
                  </a:lnTo>
                  <a:lnTo>
                    <a:pt x="0" y="3051234"/>
                  </a:lnTo>
                  <a:close/>
                </a:path>
              </a:pathLst>
            </a:custGeom>
            <a:solidFill>
              <a:srgbClr val="3D206E">
                <a:alpha val="44706"/>
              </a:srgbClr>
            </a:solidFill>
          </p:spPr>
        </p:sp>
        <p:sp>
          <p:nvSpPr>
            <p:cNvPr name="TextBox 5" id="5"/>
            <p:cNvSpPr txBox="true"/>
            <p:nvPr/>
          </p:nvSpPr>
          <p:spPr>
            <a:xfrm>
              <a:off x="0" y="-38100"/>
              <a:ext cx="5207372" cy="3089334"/>
            </a:xfrm>
            <a:prstGeom prst="rect">
              <a:avLst/>
            </a:prstGeom>
          </p:spPr>
          <p:txBody>
            <a:bodyPr anchor="ctr" rtlCol="false" tIns="50800" lIns="50800" bIns="50800" rIns="50800"/>
            <a:lstStyle/>
            <a:p>
              <a:pPr algn="ctr">
                <a:lnSpc>
                  <a:spcPts val="2659"/>
                </a:lnSpc>
              </a:pPr>
            </a:p>
          </p:txBody>
        </p:sp>
      </p:grpSp>
      <p:sp>
        <p:nvSpPr>
          <p:cNvPr name="Freeform 6" id="6"/>
          <p:cNvSpPr/>
          <p:nvPr/>
        </p:nvSpPr>
        <p:spPr>
          <a:xfrm flipH="false" flipV="false" rot="-10800000">
            <a:off x="7476789" y="-174765"/>
            <a:ext cx="11022123" cy="11022123"/>
          </a:xfrm>
          <a:custGeom>
            <a:avLst/>
            <a:gdLst/>
            <a:ahLst/>
            <a:cxnLst/>
            <a:rect r="r" b="b" t="t" l="l"/>
            <a:pathLst>
              <a:path h="11022123" w="11022123">
                <a:moveTo>
                  <a:pt x="0" y="0"/>
                </a:moveTo>
                <a:lnTo>
                  <a:pt x="11022122" y="0"/>
                </a:lnTo>
                <a:lnTo>
                  <a:pt x="11022122" y="11022123"/>
                </a:lnTo>
                <a:lnTo>
                  <a:pt x="0" y="11022123"/>
                </a:lnTo>
                <a:lnTo>
                  <a:pt x="0" y="0"/>
                </a:lnTo>
                <a:close/>
              </a:path>
            </a:pathLst>
          </a:custGeom>
          <a:blipFill>
            <a:blip r:embed="rId3">
              <a:extLst>
                <a:ext uri="{96DAC541-7B7A-43D3-8B79-37D633B846F1}">
                  <asvg:svgBlip xmlns:asvg="http://schemas.microsoft.com/office/drawing/2016/SVG/main" r:embed="rId4"/>
                </a:ext>
              </a:extLst>
            </a:blip>
            <a:stretch>
              <a:fillRect l="0" t="0" r="0" b="0"/>
            </a:stretch>
          </a:blipFill>
        </p:spPr>
      </p:sp>
      <p:sp>
        <p:nvSpPr>
          <p:cNvPr name="Freeform 7" id="7"/>
          <p:cNvSpPr/>
          <p:nvPr/>
        </p:nvSpPr>
        <p:spPr>
          <a:xfrm flipH="false" flipV="false" rot="0">
            <a:off x="12588402" y="-1850144"/>
            <a:ext cx="8190469" cy="7255067"/>
          </a:xfrm>
          <a:custGeom>
            <a:avLst/>
            <a:gdLst/>
            <a:ahLst/>
            <a:cxnLst/>
            <a:rect r="r" b="b" t="t" l="l"/>
            <a:pathLst>
              <a:path h="7255067" w="8190469">
                <a:moveTo>
                  <a:pt x="0" y="0"/>
                </a:moveTo>
                <a:lnTo>
                  <a:pt x="8190468" y="0"/>
                </a:lnTo>
                <a:lnTo>
                  <a:pt x="8190468" y="7255067"/>
                </a:lnTo>
                <a:lnTo>
                  <a:pt x="0" y="7255067"/>
                </a:lnTo>
                <a:lnTo>
                  <a:pt x="0" y="0"/>
                </a:lnTo>
                <a:close/>
              </a:path>
            </a:pathLst>
          </a:custGeom>
          <a:blipFill>
            <a:blip r:embed="rId5">
              <a:extLst>
                <a:ext uri="{96DAC541-7B7A-43D3-8B79-37D633B846F1}">
                  <asvg:svgBlip xmlns:asvg="http://schemas.microsoft.com/office/drawing/2016/SVG/main" r:embed="rId6"/>
                </a:ext>
              </a:extLst>
            </a:blip>
            <a:stretch>
              <a:fillRect l="0" t="0" r="0" b="0"/>
            </a:stretch>
          </a:blipFill>
        </p:spPr>
      </p:sp>
      <p:sp>
        <p:nvSpPr>
          <p:cNvPr name="Freeform 8" id="8"/>
          <p:cNvSpPr/>
          <p:nvPr/>
        </p:nvSpPr>
        <p:spPr>
          <a:xfrm flipH="false" flipV="false" rot="-10800000">
            <a:off x="7629189" y="-22365"/>
            <a:ext cx="11022123" cy="11022123"/>
          </a:xfrm>
          <a:custGeom>
            <a:avLst/>
            <a:gdLst/>
            <a:ahLst/>
            <a:cxnLst/>
            <a:rect r="r" b="b" t="t" l="l"/>
            <a:pathLst>
              <a:path h="11022123" w="11022123">
                <a:moveTo>
                  <a:pt x="0" y="0"/>
                </a:moveTo>
                <a:lnTo>
                  <a:pt x="11022122" y="0"/>
                </a:lnTo>
                <a:lnTo>
                  <a:pt x="11022122" y="11022123"/>
                </a:lnTo>
                <a:lnTo>
                  <a:pt x="0" y="11022123"/>
                </a:lnTo>
                <a:lnTo>
                  <a:pt x="0" y="0"/>
                </a:lnTo>
                <a:close/>
              </a:path>
            </a:pathLst>
          </a:custGeom>
          <a:blipFill>
            <a:blip r:embed="rId3">
              <a:extLst>
                <a:ext uri="{96DAC541-7B7A-43D3-8B79-37D633B846F1}">
                  <asvg:svgBlip xmlns:asvg="http://schemas.microsoft.com/office/drawing/2016/SVG/main" r:embed="rId4"/>
                </a:ext>
              </a:extLst>
            </a:blip>
            <a:stretch>
              <a:fillRect l="0" t="0" r="0" b="0"/>
            </a:stretch>
          </a:blipFill>
        </p:spPr>
      </p:sp>
      <p:grpSp>
        <p:nvGrpSpPr>
          <p:cNvPr name="Group 9" id="9"/>
          <p:cNvGrpSpPr/>
          <p:nvPr/>
        </p:nvGrpSpPr>
        <p:grpSpPr>
          <a:xfrm rot="0">
            <a:off x="14386475" y="469783"/>
            <a:ext cx="7803050" cy="8604558"/>
            <a:chOff x="0" y="0"/>
            <a:chExt cx="2055124" cy="2266221"/>
          </a:xfrm>
        </p:grpSpPr>
        <p:sp>
          <p:nvSpPr>
            <p:cNvPr name="Freeform 10" id="10"/>
            <p:cNvSpPr/>
            <p:nvPr/>
          </p:nvSpPr>
          <p:spPr>
            <a:xfrm flipH="false" flipV="false" rot="0">
              <a:off x="0" y="0"/>
              <a:ext cx="2055124" cy="2266221"/>
            </a:xfrm>
            <a:custGeom>
              <a:avLst/>
              <a:gdLst/>
              <a:ahLst/>
              <a:cxnLst/>
              <a:rect r="r" b="b" t="t" l="l"/>
              <a:pathLst>
                <a:path h="2266221" w="2055124">
                  <a:moveTo>
                    <a:pt x="50600" y="0"/>
                  </a:moveTo>
                  <a:lnTo>
                    <a:pt x="2004524" y="0"/>
                  </a:lnTo>
                  <a:cubicBezTo>
                    <a:pt x="2032470" y="0"/>
                    <a:pt x="2055124" y="22655"/>
                    <a:pt x="2055124" y="50600"/>
                  </a:cubicBezTo>
                  <a:lnTo>
                    <a:pt x="2055124" y="2215621"/>
                  </a:lnTo>
                  <a:cubicBezTo>
                    <a:pt x="2055124" y="2243567"/>
                    <a:pt x="2032470" y="2266221"/>
                    <a:pt x="2004524" y="2266221"/>
                  </a:cubicBezTo>
                  <a:lnTo>
                    <a:pt x="50600" y="2266221"/>
                  </a:lnTo>
                  <a:cubicBezTo>
                    <a:pt x="22655" y="2266221"/>
                    <a:pt x="0" y="2243567"/>
                    <a:pt x="0" y="2215621"/>
                  </a:cubicBezTo>
                  <a:lnTo>
                    <a:pt x="0" y="50600"/>
                  </a:lnTo>
                  <a:cubicBezTo>
                    <a:pt x="0" y="22655"/>
                    <a:pt x="22655" y="0"/>
                    <a:pt x="50600" y="0"/>
                  </a:cubicBezTo>
                  <a:close/>
                </a:path>
              </a:pathLst>
            </a:custGeom>
            <a:solidFill>
              <a:srgbClr val="AB1D79">
                <a:alpha val="64706"/>
              </a:srgbClr>
            </a:solidFill>
          </p:spPr>
        </p:sp>
        <p:sp>
          <p:nvSpPr>
            <p:cNvPr name="TextBox 11" id="11"/>
            <p:cNvSpPr txBox="true"/>
            <p:nvPr/>
          </p:nvSpPr>
          <p:spPr>
            <a:xfrm>
              <a:off x="0" y="-38100"/>
              <a:ext cx="2055124" cy="2304321"/>
            </a:xfrm>
            <a:prstGeom prst="rect">
              <a:avLst/>
            </a:prstGeom>
          </p:spPr>
          <p:txBody>
            <a:bodyPr anchor="ctr" rtlCol="false" tIns="50800" lIns="50800" bIns="50800" rIns="50800"/>
            <a:lstStyle/>
            <a:p>
              <a:pPr algn="ctr">
                <a:lnSpc>
                  <a:spcPts val="2659"/>
                </a:lnSpc>
                <a:spcBef>
                  <a:spcPct val="0"/>
                </a:spcBef>
              </a:pPr>
            </a:p>
          </p:txBody>
        </p:sp>
      </p:grpSp>
      <p:sp>
        <p:nvSpPr>
          <p:cNvPr name="Freeform 12" id="12"/>
          <p:cNvSpPr/>
          <p:nvPr/>
        </p:nvSpPr>
        <p:spPr>
          <a:xfrm flipH="false" flipV="false" rot="0">
            <a:off x="13626175" y="844741"/>
            <a:ext cx="8229600" cy="8229600"/>
          </a:xfrm>
          <a:custGeom>
            <a:avLst/>
            <a:gdLst/>
            <a:ahLst/>
            <a:cxnLst/>
            <a:rect r="r" b="b" t="t" l="l"/>
            <a:pathLst>
              <a:path h="8229600" w="8229600">
                <a:moveTo>
                  <a:pt x="0" y="0"/>
                </a:moveTo>
                <a:lnTo>
                  <a:pt x="8229600" y="0"/>
                </a:lnTo>
                <a:lnTo>
                  <a:pt x="8229600" y="8229600"/>
                </a:lnTo>
                <a:lnTo>
                  <a:pt x="0" y="8229600"/>
                </a:lnTo>
                <a:lnTo>
                  <a:pt x="0" y="0"/>
                </a:lnTo>
                <a:close/>
              </a:path>
            </a:pathLst>
          </a:custGeom>
          <a:blipFill>
            <a:blip r:embed="rId7"/>
            <a:stretch>
              <a:fillRect l="0" t="0" r="0" b="0"/>
            </a:stretch>
          </a:blipFill>
        </p:spPr>
      </p:sp>
      <p:sp>
        <p:nvSpPr>
          <p:cNvPr name="Freeform 13" id="13"/>
          <p:cNvSpPr/>
          <p:nvPr/>
        </p:nvSpPr>
        <p:spPr>
          <a:xfrm flipH="false" flipV="false" rot="0">
            <a:off x="16089146" y="1469182"/>
            <a:ext cx="5523221" cy="4114800"/>
          </a:xfrm>
          <a:custGeom>
            <a:avLst/>
            <a:gdLst/>
            <a:ahLst/>
            <a:cxnLst/>
            <a:rect r="r" b="b" t="t" l="l"/>
            <a:pathLst>
              <a:path h="4114800" w="5523221">
                <a:moveTo>
                  <a:pt x="0" y="0"/>
                </a:moveTo>
                <a:lnTo>
                  <a:pt x="5523221" y="0"/>
                </a:lnTo>
                <a:lnTo>
                  <a:pt x="5523221" y="4114800"/>
                </a:lnTo>
                <a:lnTo>
                  <a:pt x="0" y="4114800"/>
                </a:lnTo>
                <a:lnTo>
                  <a:pt x="0" y="0"/>
                </a:lnTo>
                <a:close/>
              </a:path>
            </a:pathLst>
          </a:custGeom>
          <a:blipFill>
            <a:blip r:embed="rId8">
              <a:extLst>
                <a:ext uri="{96DAC541-7B7A-43D3-8B79-37D633B846F1}">
                  <asvg:svgBlip xmlns:asvg="http://schemas.microsoft.com/office/drawing/2016/SVG/main" r:embed="rId9"/>
                </a:ext>
              </a:extLst>
            </a:blip>
            <a:stretch>
              <a:fillRect l="0" t="0" r="0" b="0"/>
            </a:stretch>
          </a:blipFill>
        </p:spPr>
      </p:sp>
      <p:sp>
        <p:nvSpPr>
          <p:cNvPr name="Freeform 14" id="14"/>
          <p:cNvSpPr/>
          <p:nvPr/>
        </p:nvSpPr>
        <p:spPr>
          <a:xfrm flipH="true" flipV="false" rot="0">
            <a:off x="16089146" y="4576614"/>
            <a:ext cx="5523221" cy="4114800"/>
          </a:xfrm>
          <a:custGeom>
            <a:avLst/>
            <a:gdLst/>
            <a:ahLst/>
            <a:cxnLst/>
            <a:rect r="r" b="b" t="t" l="l"/>
            <a:pathLst>
              <a:path h="4114800" w="5523221">
                <a:moveTo>
                  <a:pt x="5523221" y="0"/>
                </a:moveTo>
                <a:lnTo>
                  <a:pt x="0" y="0"/>
                </a:lnTo>
                <a:lnTo>
                  <a:pt x="0" y="4114800"/>
                </a:lnTo>
                <a:lnTo>
                  <a:pt x="5523221" y="4114800"/>
                </a:lnTo>
                <a:lnTo>
                  <a:pt x="5523221" y="0"/>
                </a:lnTo>
                <a:close/>
              </a:path>
            </a:pathLst>
          </a:custGeom>
          <a:blipFill>
            <a:blip r:embed="rId8">
              <a:extLst>
                <a:ext uri="{96DAC541-7B7A-43D3-8B79-37D633B846F1}">
                  <asvg:svgBlip xmlns:asvg="http://schemas.microsoft.com/office/drawing/2016/SVG/main" r:embed="rId9"/>
                </a:ext>
              </a:extLst>
            </a:blip>
            <a:stretch>
              <a:fillRect l="0" t="0" r="0" b="0"/>
            </a:stretch>
          </a:blipFill>
        </p:spPr>
      </p:sp>
      <p:sp>
        <p:nvSpPr>
          <p:cNvPr name="Freeform 15" id="15"/>
          <p:cNvSpPr/>
          <p:nvPr/>
        </p:nvSpPr>
        <p:spPr>
          <a:xfrm flipH="true" flipV="false" rot="-10800000">
            <a:off x="0" y="-223769"/>
            <a:ext cx="11022123" cy="11022123"/>
          </a:xfrm>
          <a:custGeom>
            <a:avLst/>
            <a:gdLst/>
            <a:ahLst/>
            <a:cxnLst/>
            <a:rect r="r" b="b" t="t" l="l"/>
            <a:pathLst>
              <a:path h="11022123" w="11022123">
                <a:moveTo>
                  <a:pt x="11022123" y="0"/>
                </a:moveTo>
                <a:lnTo>
                  <a:pt x="0" y="0"/>
                </a:lnTo>
                <a:lnTo>
                  <a:pt x="0" y="11022123"/>
                </a:lnTo>
                <a:lnTo>
                  <a:pt x="11022123" y="11022123"/>
                </a:lnTo>
                <a:lnTo>
                  <a:pt x="11022123" y="0"/>
                </a:lnTo>
                <a:close/>
              </a:path>
            </a:pathLst>
          </a:custGeom>
          <a:blipFill>
            <a:blip r:embed="rId3">
              <a:extLst>
                <a:ext uri="{96DAC541-7B7A-43D3-8B79-37D633B846F1}">
                  <asvg:svgBlip xmlns:asvg="http://schemas.microsoft.com/office/drawing/2016/SVG/main" r:embed="rId4"/>
                </a:ext>
              </a:extLst>
            </a:blip>
            <a:stretch>
              <a:fillRect l="0" t="0" r="0" b="0"/>
            </a:stretch>
          </a:blipFill>
        </p:spPr>
      </p:sp>
      <p:sp>
        <p:nvSpPr>
          <p:cNvPr name="Freeform 16" id="16"/>
          <p:cNvSpPr/>
          <p:nvPr/>
        </p:nvSpPr>
        <p:spPr>
          <a:xfrm flipH="false" flipV="false" rot="0">
            <a:off x="-3748069" y="4900831"/>
            <a:ext cx="8190469" cy="7255067"/>
          </a:xfrm>
          <a:custGeom>
            <a:avLst/>
            <a:gdLst/>
            <a:ahLst/>
            <a:cxnLst/>
            <a:rect r="r" b="b" t="t" l="l"/>
            <a:pathLst>
              <a:path h="7255067" w="8190469">
                <a:moveTo>
                  <a:pt x="0" y="0"/>
                </a:moveTo>
                <a:lnTo>
                  <a:pt x="8190469" y="0"/>
                </a:lnTo>
                <a:lnTo>
                  <a:pt x="8190469" y="7255067"/>
                </a:lnTo>
                <a:lnTo>
                  <a:pt x="0" y="7255067"/>
                </a:lnTo>
                <a:lnTo>
                  <a:pt x="0" y="0"/>
                </a:lnTo>
                <a:close/>
              </a:path>
            </a:pathLst>
          </a:custGeom>
          <a:blipFill>
            <a:blip r:embed="rId5">
              <a:extLst>
                <a:ext uri="{96DAC541-7B7A-43D3-8B79-37D633B846F1}">
                  <asvg:svgBlip xmlns:asvg="http://schemas.microsoft.com/office/drawing/2016/SVG/main" r:embed="rId6"/>
                </a:ext>
              </a:extLst>
            </a:blip>
            <a:stretch>
              <a:fillRect l="0" t="0" r="0" b="0"/>
            </a:stretch>
          </a:blipFill>
        </p:spPr>
      </p:sp>
      <p:grpSp>
        <p:nvGrpSpPr>
          <p:cNvPr name="Group 17" id="17"/>
          <p:cNvGrpSpPr/>
          <p:nvPr/>
        </p:nvGrpSpPr>
        <p:grpSpPr>
          <a:xfrm rot="0">
            <a:off x="895434" y="298342"/>
            <a:ext cx="11565734" cy="1569682"/>
            <a:chOff x="0" y="0"/>
            <a:chExt cx="3046119" cy="413414"/>
          </a:xfrm>
        </p:grpSpPr>
        <p:sp>
          <p:nvSpPr>
            <p:cNvPr name="Freeform 18" id="18"/>
            <p:cNvSpPr/>
            <p:nvPr/>
          </p:nvSpPr>
          <p:spPr>
            <a:xfrm flipH="false" flipV="false" rot="0">
              <a:off x="0" y="0"/>
              <a:ext cx="3046119" cy="413414"/>
            </a:xfrm>
            <a:custGeom>
              <a:avLst/>
              <a:gdLst/>
              <a:ahLst/>
              <a:cxnLst/>
              <a:rect r="r" b="b" t="t" l="l"/>
              <a:pathLst>
                <a:path h="413414" w="3046119">
                  <a:moveTo>
                    <a:pt x="34139" y="0"/>
                  </a:moveTo>
                  <a:lnTo>
                    <a:pt x="3011981" y="0"/>
                  </a:lnTo>
                  <a:cubicBezTo>
                    <a:pt x="3030835" y="0"/>
                    <a:pt x="3046119" y="15284"/>
                    <a:pt x="3046119" y="34139"/>
                  </a:cubicBezTo>
                  <a:lnTo>
                    <a:pt x="3046119" y="379276"/>
                  </a:lnTo>
                  <a:cubicBezTo>
                    <a:pt x="3046119" y="398130"/>
                    <a:pt x="3030835" y="413414"/>
                    <a:pt x="3011981" y="413414"/>
                  </a:cubicBezTo>
                  <a:lnTo>
                    <a:pt x="34139" y="413414"/>
                  </a:lnTo>
                  <a:cubicBezTo>
                    <a:pt x="15284" y="413414"/>
                    <a:pt x="0" y="398130"/>
                    <a:pt x="0" y="379276"/>
                  </a:cubicBezTo>
                  <a:lnTo>
                    <a:pt x="0" y="34139"/>
                  </a:lnTo>
                  <a:cubicBezTo>
                    <a:pt x="0" y="15284"/>
                    <a:pt x="15284" y="0"/>
                    <a:pt x="34139" y="0"/>
                  </a:cubicBezTo>
                  <a:close/>
                </a:path>
              </a:pathLst>
            </a:custGeom>
            <a:solidFill>
              <a:srgbClr val="7D82E0">
                <a:alpha val="64706"/>
              </a:srgbClr>
            </a:solidFill>
          </p:spPr>
        </p:sp>
        <p:sp>
          <p:nvSpPr>
            <p:cNvPr name="TextBox 19" id="19"/>
            <p:cNvSpPr txBox="true"/>
            <p:nvPr/>
          </p:nvSpPr>
          <p:spPr>
            <a:xfrm>
              <a:off x="0" y="-38100"/>
              <a:ext cx="3046119" cy="451514"/>
            </a:xfrm>
            <a:prstGeom prst="rect">
              <a:avLst/>
            </a:prstGeom>
          </p:spPr>
          <p:txBody>
            <a:bodyPr anchor="ctr" rtlCol="false" tIns="50800" lIns="50800" bIns="50800" rIns="50800"/>
            <a:lstStyle/>
            <a:p>
              <a:pPr algn="ctr">
                <a:lnSpc>
                  <a:spcPts val="2659"/>
                </a:lnSpc>
                <a:spcBef>
                  <a:spcPct val="0"/>
                </a:spcBef>
              </a:pPr>
            </a:p>
          </p:txBody>
        </p:sp>
      </p:grpSp>
      <p:grpSp>
        <p:nvGrpSpPr>
          <p:cNvPr name="Group 20" id="20"/>
          <p:cNvGrpSpPr/>
          <p:nvPr/>
        </p:nvGrpSpPr>
        <p:grpSpPr>
          <a:xfrm rot="0">
            <a:off x="1022667" y="2059382"/>
            <a:ext cx="11565734" cy="7552461"/>
            <a:chOff x="0" y="0"/>
            <a:chExt cx="3046119" cy="1989126"/>
          </a:xfrm>
        </p:grpSpPr>
        <p:sp>
          <p:nvSpPr>
            <p:cNvPr name="Freeform 21" id="21"/>
            <p:cNvSpPr/>
            <p:nvPr/>
          </p:nvSpPr>
          <p:spPr>
            <a:xfrm flipH="false" flipV="false" rot="0">
              <a:off x="0" y="0"/>
              <a:ext cx="3046119" cy="1989126"/>
            </a:xfrm>
            <a:custGeom>
              <a:avLst/>
              <a:gdLst/>
              <a:ahLst/>
              <a:cxnLst/>
              <a:rect r="r" b="b" t="t" l="l"/>
              <a:pathLst>
                <a:path h="1989126" w="3046119">
                  <a:moveTo>
                    <a:pt x="34139" y="0"/>
                  </a:moveTo>
                  <a:lnTo>
                    <a:pt x="3011981" y="0"/>
                  </a:lnTo>
                  <a:cubicBezTo>
                    <a:pt x="3030835" y="0"/>
                    <a:pt x="3046119" y="15284"/>
                    <a:pt x="3046119" y="34139"/>
                  </a:cubicBezTo>
                  <a:lnTo>
                    <a:pt x="3046119" y="1954987"/>
                  </a:lnTo>
                  <a:cubicBezTo>
                    <a:pt x="3046119" y="1973841"/>
                    <a:pt x="3030835" y="1989126"/>
                    <a:pt x="3011981" y="1989126"/>
                  </a:cubicBezTo>
                  <a:lnTo>
                    <a:pt x="34139" y="1989126"/>
                  </a:lnTo>
                  <a:cubicBezTo>
                    <a:pt x="15284" y="1989126"/>
                    <a:pt x="0" y="1973841"/>
                    <a:pt x="0" y="1954987"/>
                  </a:cubicBezTo>
                  <a:lnTo>
                    <a:pt x="0" y="34139"/>
                  </a:lnTo>
                  <a:cubicBezTo>
                    <a:pt x="0" y="15284"/>
                    <a:pt x="15284" y="0"/>
                    <a:pt x="34139" y="0"/>
                  </a:cubicBezTo>
                  <a:close/>
                </a:path>
              </a:pathLst>
            </a:custGeom>
            <a:solidFill>
              <a:srgbClr val="AB1D79">
                <a:alpha val="64706"/>
              </a:srgbClr>
            </a:solidFill>
          </p:spPr>
        </p:sp>
        <p:sp>
          <p:nvSpPr>
            <p:cNvPr name="TextBox 22" id="22"/>
            <p:cNvSpPr txBox="true"/>
            <p:nvPr/>
          </p:nvSpPr>
          <p:spPr>
            <a:xfrm>
              <a:off x="0" y="-38100"/>
              <a:ext cx="3046119" cy="2027226"/>
            </a:xfrm>
            <a:prstGeom prst="rect">
              <a:avLst/>
            </a:prstGeom>
          </p:spPr>
          <p:txBody>
            <a:bodyPr anchor="ctr" rtlCol="false" tIns="50800" lIns="50800" bIns="50800" rIns="50800"/>
            <a:lstStyle/>
            <a:p>
              <a:pPr algn="ctr">
                <a:lnSpc>
                  <a:spcPts val="2659"/>
                </a:lnSpc>
                <a:spcBef>
                  <a:spcPct val="0"/>
                </a:spcBef>
              </a:pPr>
            </a:p>
          </p:txBody>
        </p:sp>
      </p:grpSp>
      <p:sp>
        <p:nvSpPr>
          <p:cNvPr name="TextBox 23" id="23"/>
          <p:cNvSpPr txBox="true"/>
          <p:nvPr/>
        </p:nvSpPr>
        <p:spPr>
          <a:xfrm rot="0">
            <a:off x="1657479" y="2962238"/>
            <a:ext cx="10041644" cy="5689599"/>
          </a:xfrm>
          <a:prstGeom prst="rect">
            <a:avLst/>
          </a:prstGeom>
        </p:spPr>
        <p:txBody>
          <a:bodyPr anchor="t" rtlCol="false" tIns="0" lIns="0" bIns="0" rIns="0">
            <a:spAutoFit/>
          </a:bodyPr>
          <a:lstStyle/>
          <a:p>
            <a:pPr algn="just">
              <a:lnSpc>
                <a:spcPts val="3500"/>
              </a:lnSpc>
            </a:pPr>
            <a:r>
              <a:rPr lang="en-US" sz="2500">
                <a:solidFill>
                  <a:srgbClr val="DEE1FA"/>
                </a:solidFill>
                <a:latin typeface="Canva Sans"/>
                <a:ea typeface="Canva Sans"/>
                <a:cs typeface="Canva Sans"/>
                <a:sym typeface="Canva Sans"/>
              </a:rPr>
              <a:t>Di lanskap digital pasca-2020, keberlanjutan e-commerce sangat bergantung pada penanganan privasi dan keamanan data, mengingat platform digital telah menjadi target utama kejahatan siber seperti data breach, phishing, dan penipuan. Ancaman ini berdampak langsung pada kepercayaan konsumen—aset bisnis paling vital—karena insiden keamanan tidak hanya menyebabkan kerugian finansial tetapi juga risiko reputasi permanen. Kerentanan ini sering diperburuk oleh faktor human error dan rendahnya kesadaran keamanan siber. Sebagai respons, muncul tren penguatan regulasi, yang di Indonesia diwujudkan melalui pengesahan Undang-Undang Pelindungan Data Pribadi (UU PDP), yang mentransformasi keamanan data dari sekadar fitur teknis menjadi kewajiban hukum mengikat sejalan dengan tren global.</a:t>
            </a:r>
          </a:p>
        </p:txBody>
      </p:sp>
      <p:sp>
        <p:nvSpPr>
          <p:cNvPr name="TextBox 24" id="24"/>
          <p:cNvSpPr txBox="true"/>
          <p:nvPr/>
        </p:nvSpPr>
        <p:spPr>
          <a:xfrm rot="0">
            <a:off x="1920669" y="536458"/>
            <a:ext cx="9769731" cy="1658697"/>
          </a:xfrm>
          <a:prstGeom prst="rect">
            <a:avLst/>
          </a:prstGeom>
        </p:spPr>
        <p:txBody>
          <a:bodyPr anchor="t" rtlCol="false" tIns="0" lIns="0" bIns="0" rIns="0">
            <a:spAutoFit/>
          </a:bodyPr>
          <a:lstStyle/>
          <a:p>
            <a:pPr algn="just">
              <a:lnSpc>
                <a:spcPts val="4181"/>
              </a:lnSpc>
            </a:pPr>
            <a:r>
              <a:rPr lang="en-US" b="true" sz="4448">
                <a:solidFill>
                  <a:srgbClr val="DEE1FA"/>
                </a:solidFill>
                <a:latin typeface="Poppins Bold"/>
                <a:ea typeface="Poppins Bold"/>
                <a:cs typeface="Poppins Bold"/>
                <a:sym typeface="Poppins Bold"/>
              </a:rPr>
              <a:t>Privasi Dan Keamanan Data Dalam E-Commerce</a:t>
            </a:r>
          </a:p>
          <a:p>
            <a:pPr algn="just">
              <a:lnSpc>
                <a:spcPts val="4181"/>
              </a:lnSpc>
            </a:pPr>
          </a:p>
        </p:txBody>
      </p:sp>
    </p:spTree>
  </p:cSld>
  <p:clrMapOvr>
    <a:masterClrMapping/>
  </p:clrMapOvr>
</p:sld>
</file>

<file path=ppt/slides/slide4.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1480317">
            <a:off x="14915278" y="5471605"/>
            <a:ext cx="8190469" cy="7255067"/>
          </a:xfrm>
          <a:custGeom>
            <a:avLst/>
            <a:gdLst/>
            <a:ahLst/>
            <a:cxnLst/>
            <a:rect r="r" b="b" t="t" l="l"/>
            <a:pathLst>
              <a:path h="7255067" w="8190469">
                <a:moveTo>
                  <a:pt x="0" y="0"/>
                </a:moveTo>
                <a:lnTo>
                  <a:pt x="8190468" y="0"/>
                </a:lnTo>
                <a:lnTo>
                  <a:pt x="8190468" y="7255067"/>
                </a:lnTo>
                <a:lnTo>
                  <a:pt x="0" y="7255067"/>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3" id="3"/>
          <p:cNvSpPr/>
          <p:nvPr/>
        </p:nvSpPr>
        <p:spPr>
          <a:xfrm flipH="false" flipV="false" rot="0">
            <a:off x="-1326415" y="-269979"/>
            <a:ext cx="11022123" cy="11022123"/>
          </a:xfrm>
          <a:custGeom>
            <a:avLst/>
            <a:gdLst/>
            <a:ahLst/>
            <a:cxnLst/>
            <a:rect r="r" b="b" t="t" l="l"/>
            <a:pathLst>
              <a:path h="11022123" w="11022123">
                <a:moveTo>
                  <a:pt x="0" y="0"/>
                </a:moveTo>
                <a:lnTo>
                  <a:pt x="11022123" y="0"/>
                </a:lnTo>
                <a:lnTo>
                  <a:pt x="11022123" y="11022123"/>
                </a:lnTo>
                <a:lnTo>
                  <a:pt x="0" y="11022123"/>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4" id="4"/>
          <p:cNvSpPr/>
          <p:nvPr/>
        </p:nvSpPr>
        <p:spPr>
          <a:xfrm flipH="false" flipV="false" rot="0">
            <a:off x="0" y="-72698"/>
            <a:ext cx="11022123" cy="11022123"/>
          </a:xfrm>
          <a:custGeom>
            <a:avLst/>
            <a:gdLst/>
            <a:ahLst/>
            <a:cxnLst/>
            <a:rect r="r" b="b" t="t" l="l"/>
            <a:pathLst>
              <a:path h="11022123" w="11022123">
                <a:moveTo>
                  <a:pt x="0" y="0"/>
                </a:moveTo>
                <a:lnTo>
                  <a:pt x="11022123" y="0"/>
                </a:lnTo>
                <a:lnTo>
                  <a:pt x="11022123" y="11022123"/>
                </a:lnTo>
                <a:lnTo>
                  <a:pt x="0" y="11022123"/>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5" id="5"/>
          <p:cNvSpPr/>
          <p:nvPr/>
        </p:nvSpPr>
        <p:spPr>
          <a:xfrm flipH="false" flipV="false" rot="-10800000">
            <a:off x="2865279" y="-641596"/>
            <a:ext cx="15422721" cy="15422721"/>
          </a:xfrm>
          <a:custGeom>
            <a:avLst/>
            <a:gdLst/>
            <a:ahLst/>
            <a:cxnLst/>
            <a:rect r="r" b="b" t="t" l="l"/>
            <a:pathLst>
              <a:path h="15422721" w="15422721">
                <a:moveTo>
                  <a:pt x="0" y="0"/>
                </a:moveTo>
                <a:lnTo>
                  <a:pt x="15422721" y="0"/>
                </a:lnTo>
                <a:lnTo>
                  <a:pt x="15422721" y="15422721"/>
                </a:lnTo>
                <a:lnTo>
                  <a:pt x="0" y="15422721"/>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6" id="6"/>
          <p:cNvSpPr/>
          <p:nvPr/>
        </p:nvSpPr>
        <p:spPr>
          <a:xfrm flipH="false" flipV="false" rot="0">
            <a:off x="-3748069" y="4900831"/>
            <a:ext cx="8190469" cy="7255067"/>
          </a:xfrm>
          <a:custGeom>
            <a:avLst/>
            <a:gdLst/>
            <a:ahLst/>
            <a:cxnLst/>
            <a:rect r="r" b="b" t="t" l="l"/>
            <a:pathLst>
              <a:path h="7255067" w="8190469">
                <a:moveTo>
                  <a:pt x="0" y="0"/>
                </a:moveTo>
                <a:lnTo>
                  <a:pt x="8190469" y="0"/>
                </a:lnTo>
                <a:lnTo>
                  <a:pt x="8190469" y="7255067"/>
                </a:lnTo>
                <a:lnTo>
                  <a:pt x="0" y="7255067"/>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grpSp>
        <p:nvGrpSpPr>
          <p:cNvPr name="Group 7" id="7"/>
          <p:cNvGrpSpPr/>
          <p:nvPr/>
        </p:nvGrpSpPr>
        <p:grpSpPr>
          <a:xfrm rot="0">
            <a:off x="1028700" y="2807499"/>
            <a:ext cx="7896318" cy="9348398"/>
            <a:chOff x="0" y="0"/>
            <a:chExt cx="2079689" cy="2462130"/>
          </a:xfrm>
        </p:grpSpPr>
        <p:sp>
          <p:nvSpPr>
            <p:cNvPr name="Freeform 8" id="8"/>
            <p:cNvSpPr/>
            <p:nvPr/>
          </p:nvSpPr>
          <p:spPr>
            <a:xfrm flipH="false" flipV="false" rot="0">
              <a:off x="0" y="0"/>
              <a:ext cx="2079689" cy="2462130"/>
            </a:xfrm>
            <a:custGeom>
              <a:avLst/>
              <a:gdLst/>
              <a:ahLst/>
              <a:cxnLst/>
              <a:rect r="r" b="b" t="t" l="l"/>
              <a:pathLst>
                <a:path h="2462130" w="2079689">
                  <a:moveTo>
                    <a:pt x="50003" y="0"/>
                  </a:moveTo>
                  <a:lnTo>
                    <a:pt x="2029686" y="0"/>
                  </a:lnTo>
                  <a:cubicBezTo>
                    <a:pt x="2057302" y="0"/>
                    <a:pt x="2079689" y="22387"/>
                    <a:pt x="2079689" y="50003"/>
                  </a:cubicBezTo>
                  <a:lnTo>
                    <a:pt x="2079689" y="2412127"/>
                  </a:lnTo>
                  <a:cubicBezTo>
                    <a:pt x="2079689" y="2425388"/>
                    <a:pt x="2074421" y="2438107"/>
                    <a:pt x="2065043" y="2447484"/>
                  </a:cubicBezTo>
                  <a:cubicBezTo>
                    <a:pt x="2055666" y="2456861"/>
                    <a:pt x="2042948" y="2462130"/>
                    <a:pt x="2029686" y="2462130"/>
                  </a:cubicBezTo>
                  <a:lnTo>
                    <a:pt x="50003" y="2462130"/>
                  </a:lnTo>
                  <a:cubicBezTo>
                    <a:pt x="22387" y="2462130"/>
                    <a:pt x="0" y="2439743"/>
                    <a:pt x="0" y="2412127"/>
                  </a:cubicBezTo>
                  <a:lnTo>
                    <a:pt x="0" y="50003"/>
                  </a:lnTo>
                  <a:cubicBezTo>
                    <a:pt x="0" y="36741"/>
                    <a:pt x="5268" y="24023"/>
                    <a:pt x="14645" y="14645"/>
                  </a:cubicBezTo>
                  <a:cubicBezTo>
                    <a:pt x="24023" y="5268"/>
                    <a:pt x="36741" y="0"/>
                    <a:pt x="50003" y="0"/>
                  </a:cubicBezTo>
                  <a:close/>
                </a:path>
              </a:pathLst>
            </a:custGeom>
            <a:solidFill>
              <a:srgbClr val="AB1D79">
                <a:alpha val="85882"/>
              </a:srgbClr>
            </a:solidFill>
          </p:spPr>
        </p:sp>
        <p:sp>
          <p:nvSpPr>
            <p:cNvPr name="TextBox 9" id="9"/>
            <p:cNvSpPr txBox="true"/>
            <p:nvPr/>
          </p:nvSpPr>
          <p:spPr>
            <a:xfrm>
              <a:off x="0" y="-38100"/>
              <a:ext cx="2079689" cy="2500230"/>
            </a:xfrm>
            <a:prstGeom prst="rect">
              <a:avLst/>
            </a:prstGeom>
          </p:spPr>
          <p:txBody>
            <a:bodyPr anchor="ctr" rtlCol="false" tIns="50800" lIns="50800" bIns="50800" rIns="50800"/>
            <a:lstStyle/>
            <a:p>
              <a:pPr algn="ctr">
                <a:lnSpc>
                  <a:spcPts val="2659"/>
                </a:lnSpc>
                <a:spcBef>
                  <a:spcPct val="0"/>
                </a:spcBef>
              </a:pPr>
            </a:p>
          </p:txBody>
        </p:sp>
      </p:grpSp>
      <p:grpSp>
        <p:nvGrpSpPr>
          <p:cNvPr name="Group 10" id="10"/>
          <p:cNvGrpSpPr/>
          <p:nvPr/>
        </p:nvGrpSpPr>
        <p:grpSpPr>
          <a:xfrm rot="0">
            <a:off x="9362982" y="2807499"/>
            <a:ext cx="7896318" cy="9348398"/>
            <a:chOff x="0" y="0"/>
            <a:chExt cx="2079689" cy="2462130"/>
          </a:xfrm>
        </p:grpSpPr>
        <p:sp>
          <p:nvSpPr>
            <p:cNvPr name="Freeform 11" id="11"/>
            <p:cNvSpPr/>
            <p:nvPr/>
          </p:nvSpPr>
          <p:spPr>
            <a:xfrm flipH="false" flipV="false" rot="0">
              <a:off x="0" y="0"/>
              <a:ext cx="2079689" cy="2462130"/>
            </a:xfrm>
            <a:custGeom>
              <a:avLst/>
              <a:gdLst/>
              <a:ahLst/>
              <a:cxnLst/>
              <a:rect r="r" b="b" t="t" l="l"/>
              <a:pathLst>
                <a:path h="2462130" w="2079689">
                  <a:moveTo>
                    <a:pt x="50003" y="0"/>
                  </a:moveTo>
                  <a:lnTo>
                    <a:pt x="2029686" y="0"/>
                  </a:lnTo>
                  <a:cubicBezTo>
                    <a:pt x="2057302" y="0"/>
                    <a:pt x="2079689" y="22387"/>
                    <a:pt x="2079689" y="50003"/>
                  </a:cubicBezTo>
                  <a:lnTo>
                    <a:pt x="2079689" y="2412127"/>
                  </a:lnTo>
                  <a:cubicBezTo>
                    <a:pt x="2079689" y="2425388"/>
                    <a:pt x="2074421" y="2438107"/>
                    <a:pt x="2065043" y="2447484"/>
                  </a:cubicBezTo>
                  <a:cubicBezTo>
                    <a:pt x="2055666" y="2456861"/>
                    <a:pt x="2042948" y="2462130"/>
                    <a:pt x="2029686" y="2462130"/>
                  </a:cubicBezTo>
                  <a:lnTo>
                    <a:pt x="50003" y="2462130"/>
                  </a:lnTo>
                  <a:cubicBezTo>
                    <a:pt x="22387" y="2462130"/>
                    <a:pt x="0" y="2439743"/>
                    <a:pt x="0" y="2412127"/>
                  </a:cubicBezTo>
                  <a:lnTo>
                    <a:pt x="0" y="50003"/>
                  </a:lnTo>
                  <a:cubicBezTo>
                    <a:pt x="0" y="36741"/>
                    <a:pt x="5268" y="24023"/>
                    <a:pt x="14645" y="14645"/>
                  </a:cubicBezTo>
                  <a:cubicBezTo>
                    <a:pt x="24023" y="5268"/>
                    <a:pt x="36741" y="0"/>
                    <a:pt x="50003" y="0"/>
                  </a:cubicBezTo>
                  <a:close/>
                </a:path>
              </a:pathLst>
            </a:custGeom>
            <a:solidFill>
              <a:srgbClr val="AB1D79">
                <a:alpha val="85882"/>
              </a:srgbClr>
            </a:solidFill>
          </p:spPr>
        </p:sp>
        <p:sp>
          <p:nvSpPr>
            <p:cNvPr name="TextBox 12" id="12"/>
            <p:cNvSpPr txBox="true"/>
            <p:nvPr/>
          </p:nvSpPr>
          <p:spPr>
            <a:xfrm>
              <a:off x="0" y="-38100"/>
              <a:ext cx="2079689" cy="2500230"/>
            </a:xfrm>
            <a:prstGeom prst="rect">
              <a:avLst/>
            </a:prstGeom>
          </p:spPr>
          <p:txBody>
            <a:bodyPr anchor="ctr" rtlCol="false" tIns="50800" lIns="50800" bIns="50800" rIns="50800"/>
            <a:lstStyle/>
            <a:p>
              <a:pPr algn="ctr">
                <a:lnSpc>
                  <a:spcPts val="2659"/>
                </a:lnSpc>
                <a:spcBef>
                  <a:spcPct val="0"/>
                </a:spcBef>
              </a:pPr>
            </a:p>
          </p:txBody>
        </p:sp>
      </p:grpSp>
      <p:sp>
        <p:nvSpPr>
          <p:cNvPr name="TextBox 13" id="13"/>
          <p:cNvSpPr txBox="true"/>
          <p:nvPr/>
        </p:nvSpPr>
        <p:spPr>
          <a:xfrm rot="0">
            <a:off x="1028700" y="1095375"/>
            <a:ext cx="15410659" cy="1322513"/>
          </a:xfrm>
          <a:prstGeom prst="rect">
            <a:avLst/>
          </a:prstGeom>
        </p:spPr>
        <p:txBody>
          <a:bodyPr anchor="t" rtlCol="false" tIns="0" lIns="0" bIns="0" rIns="0">
            <a:spAutoFit/>
          </a:bodyPr>
          <a:lstStyle/>
          <a:p>
            <a:pPr algn="just">
              <a:lnSpc>
                <a:spcPts val="4816"/>
              </a:lnSpc>
            </a:pPr>
            <a:r>
              <a:rPr lang="en-US" sz="5123" b="true">
                <a:solidFill>
                  <a:srgbClr val="DEE1FA"/>
                </a:solidFill>
                <a:latin typeface="Poppins Bold"/>
                <a:ea typeface="Poppins Bold"/>
                <a:cs typeface="Poppins Bold"/>
                <a:sym typeface="Poppins Bold"/>
              </a:rPr>
              <a:t>Penerapan Perlindungan Data Pribadi dan Dasar Hukumnya</a:t>
            </a:r>
          </a:p>
        </p:txBody>
      </p:sp>
      <p:sp>
        <p:nvSpPr>
          <p:cNvPr name="TextBox 14" id="14"/>
          <p:cNvSpPr txBox="true"/>
          <p:nvPr/>
        </p:nvSpPr>
        <p:spPr>
          <a:xfrm rot="0">
            <a:off x="9914452" y="3191611"/>
            <a:ext cx="6793378" cy="3060699"/>
          </a:xfrm>
          <a:prstGeom prst="rect">
            <a:avLst/>
          </a:prstGeom>
        </p:spPr>
        <p:txBody>
          <a:bodyPr anchor="t" rtlCol="false" tIns="0" lIns="0" bIns="0" rIns="0">
            <a:spAutoFit/>
          </a:bodyPr>
          <a:lstStyle/>
          <a:p>
            <a:pPr algn="just">
              <a:lnSpc>
                <a:spcPts val="3500"/>
              </a:lnSpc>
            </a:pPr>
            <a:r>
              <a:rPr lang="en-US" sz="2500" b="true">
                <a:solidFill>
                  <a:srgbClr val="DEE1FA"/>
                </a:solidFill>
                <a:latin typeface="Canva Sans Bold"/>
                <a:ea typeface="Canva Sans Bold"/>
                <a:cs typeface="Canva Sans Bold"/>
                <a:sym typeface="Canva Sans Bold"/>
              </a:rPr>
              <a:t>Didukung oleh regulasi lain:</a:t>
            </a:r>
          </a:p>
          <a:p>
            <a:pPr algn="just" marL="539754" indent="-269877" lvl="1">
              <a:lnSpc>
                <a:spcPts val="3500"/>
              </a:lnSpc>
              <a:buFont typeface="Arial"/>
              <a:buChar char="•"/>
            </a:pPr>
            <a:r>
              <a:rPr lang="en-US" b="true" sz="2500">
                <a:solidFill>
                  <a:srgbClr val="DEE1FA"/>
                </a:solidFill>
                <a:latin typeface="Canva Sans Bold"/>
                <a:ea typeface="Canva Sans Bold"/>
                <a:cs typeface="Canva Sans Bold"/>
                <a:sym typeface="Canva Sans Bold"/>
              </a:rPr>
              <a:t>PP No. 71/2019 (PSTE) – kewajiban menjaga kerahasiaan &amp; keutuhan data.</a:t>
            </a:r>
          </a:p>
          <a:p>
            <a:pPr algn="just" marL="539754" indent="-269877" lvl="1">
              <a:lnSpc>
                <a:spcPts val="3500"/>
              </a:lnSpc>
              <a:buFont typeface="Arial"/>
              <a:buChar char="•"/>
            </a:pPr>
            <a:r>
              <a:rPr lang="en-US" b="true" sz="2500">
                <a:solidFill>
                  <a:srgbClr val="DEE1FA"/>
                </a:solidFill>
                <a:latin typeface="Canva Sans Bold"/>
                <a:ea typeface="Canva Sans Bold"/>
                <a:cs typeface="Canva Sans Bold"/>
                <a:sym typeface="Canva Sans Bold"/>
              </a:rPr>
              <a:t>Permenkominfo No. 20/2016 – pedoman teknis perlindungan data.</a:t>
            </a:r>
          </a:p>
          <a:p>
            <a:pPr algn="just" marL="539754" indent="-269877" lvl="1">
              <a:lnSpc>
                <a:spcPts val="3500"/>
              </a:lnSpc>
              <a:buFont typeface="Arial"/>
              <a:buChar char="•"/>
            </a:pPr>
            <a:r>
              <a:rPr lang="en-US" b="true" sz="2500">
                <a:solidFill>
                  <a:srgbClr val="DEE1FA"/>
                </a:solidFill>
                <a:latin typeface="Canva Sans Bold"/>
                <a:ea typeface="Canva Sans Bold"/>
                <a:cs typeface="Canva Sans Bold"/>
                <a:sym typeface="Canva Sans Bold"/>
              </a:rPr>
              <a:t>UU ITE No. 11/2008 jo. No. 19/2016 – larangan penyalahgunaan data pribadi.</a:t>
            </a:r>
          </a:p>
        </p:txBody>
      </p:sp>
      <p:sp>
        <p:nvSpPr>
          <p:cNvPr name="TextBox 15" id="15"/>
          <p:cNvSpPr txBox="true"/>
          <p:nvPr/>
        </p:nvSpPr>
        <p:spPr>
          <a:xfrm rot="0">
            <a:off x="1913094" y="5381214"/>
            <a:ext cx="6385013" cy="4375149"/>
          </a:xfrm>
          <a:prstGeom prst="rect">
            <a:avLst/>
          </a:prstGeom>
        </p:spPr>
        <p:txBody>
          <a:bodyPr anchor="t" rtlCol="false" tIns="0" lIns="0" bIns="0" rIns="0">
            <a:spAutoFit/>
          </a:bodyPr>
          <a:lstStyle/>
          <a:p>
            <a:pPr algn="just">
              <a:lnSpc>
                <a:spcPts val="3500"/>
              </a:lnSpc>
            </a:pPr>
            <a:r>
              <a:rPr lang="en-US" sz="2500" b="true">
                <a:solidFill>
                  <a:srgbClr val="DEE1FA"/>
                </a:solidFill>
                <a:latin typeface="Canva Sans Bold"/>
                <a:ea typeface="Canva Sans Bold"/>
                <a:cs typeface="Canva Sans Bold"/>
                <a:sym typeface="Canva Sans Bold"/>
              </a:rPr>
              <a:t>setiap penyelenggara sistem elektronik (PSE) wajib:</a:t>
            </a:r>
          </a:p>
          <a:p>
            <a:pPr algn="just" marL="539754" indent="-269877" lvl="1">
              <a:lnSpc>
                <a:spcPts val="3500"/>
              </a:lnSpc>
              <a:buFont typeface="Arial"/>
              <a:buChar char="•"/>
            </a:pPr>
            <a:r>
              <a:rPr lang="en-US" b="true" sz="2500">
                <a:solidFill>
                  <a:srgbClr val="DEE1FA"/>
                </a:solidFill>
                <a:latin typeface="Canva Sans Bold"/>
                <a:ea typeface="Canva Sans Bold"/>
                <a:cs typeface="Canva Sans Bold"/>
                <a:sym typeface="Canva Sans Bold"/>
              </a:rPr>
              <a:t>Memperoleh persetujuan eksplisit sebelum mengumpulkan data.</a:t>
            </a:r>
          </a:p>
          <a:p>
            <a:pPr algn="just" marL="539754" indent="-269877" lvl="1">
              <a:lnSpc>
                <a:spcPts val="3500"/>
              </a:lnSpc>
              <a:buFont typeface="Arial"/>
              <a:buChar char="•"/>
            </a:pPr>
            <a:r>
              <a:rPr lang="en-US" b="true" sz="2500">
                <a:solidFill>
                  <a:srgbClr val="DEE1FA"/>
                </a:solidFill>
                <a:latin typeface="Canva Sans Bold"/>
                <a:ea typeface="Canva Sans Bold"/>
                <a:cs typeface="Canva Sans Bold"/>
                <a:sym typeface="Canva Sans Bold"/>
              </a:rPr>
              <a:t>Menjamin keamanan data pribadi melalui enkripsi &amp; autentikasi.</a:t>
            </a:r>
          </a:p>
          <a:p>
            <a:pPr algn="just" marL="539754" indent="-269877" lvl="1">
              <a:lnSpc>
                <a:spcPts val="3500"/>
              </a:lnSpc>
              <a:buFont typeface="Arial"/>
              <a:buChar char="•"/>
            </a:pPr>
            <a:r>
              <a:rPr lang="en-US" b="true" sz="2500">
                <a:solidFill>
                  <a:srgbClr val="DEE1FA"/>
                </a:solidFill>
                <a:latin typeface="Canva Sans Bold"/>
                <a:ea typeface="Canva Sans Bold"/>
                <a:cs typeface="Canva Sans Bold"/>
                <a:sym typeface="Canva Sans Bold"/>
              </a:rPr>
              <a:t>Memberikan hak akses &amp; kontrol kepada pemilik data.</a:t>
            </a:r>
          </a:p>
          <a:p>
            <a:pPr algn="just" marL="539754" indent="-269877" lvl="1">
              <a:lnSpc>
                <a:spcPts val="3500"/>
              </a:lnSpc>
              <a:buFont typeface="Arial"/>
              <a:buChar char="•"/>
            </a:pPr>
            <a:r>
              <a:rPr lang="en-US" b="true" sz="2500">
                <a:solidFill>
                  <a:srgbClr val="DEE1FA"/>
                </a:solidFill>
                <a:latin typeface="Canva Sans Bold"/>
                <a:ea typeface="Canva Sans Bold"/>
                <a:cs typeface="Canva Sans Bold"/>
                <a:sym typeface="Canva Sans Bold"/>
              </a:rPr>
              <a:t>Melaporkan kebocoran data maksimal 3x24 jam.</a:t>
            </a:r>
          </a:p>
        </p:txBody>
      </p:sp>
      <p:sp>
        <p:nvSpPr>
          <p:cNvPr name="TextBox 16" id="16"/>
          <p:cNvSpPr txBox="true"/>
          <p:nvPr/>
        </p:nvSpPr>
        <p:spPr>
          <a:xfrm rot="0">
            <a:off x="1657129" y="3406364"/>
            <a:ext cx="6793378" cy="1746249"/>
          </a:xfrm>
          <a:prstGeom prst="rect">
            <a:avLst/>
          </a:prstGeom>
        </p:spPr>
        <p:txBody>
          <a:bodyPr anchor="t" rtlCol="false" tIns="0" lIns="0" bIns="0" rIns="0">
            <a:spAutoFit/>
          </a:bodyPr>
          <a:lstStyle/>
          <a:p>
            <a:pPr algn="just">
              <a:lnSpc>
                <a:spcPts val="3500"/>
              </a:lnSpc>
            </a:pPr>
            <a:r>
              <a:rPr lang="en-US" sz="2500" b="true">
                <a:solidFill>
                  <a:srgbClr val="DEE1FA"/>
                </a:solidFill>
                <a:latin typeface="Canva Sans Bold"/>
                <a:ea typeface="Canva Sans Bold"/>
                <a:cs typeface="Canva Sans Bold"/>
                <a:sym typeface="Canva Sans Bold"/>
              </a:rPr>
              <a:t>UU Nomor 27 Tahun 2022 tentang Perlindungan Data Pribadi (UU PDP) menjadi dasar hukum utama perlindungan data di Indonesia.</a:t>
            </a:r>
          </a:p>
        </p:txBody>
      </p:sp>
      <p:sp>
        <p:nvSpPr>
          <p:cNvPr name="TextBox 17" id="17"/>
          <p:cNvSpPr txBox="true"/>
          <p:nvPr/>
        </p:nvSpPr>
        <p:spPr>
          <a:xfrm rot="0">
            <a:off x="9914452" y="6350001"/>
            <a:ext cx="6793378" cy="3936999"/>
          </a:xfrm>
          <a:prstGeom prst="rect">
            <a:avLst/>
          </a:prstGeom>
        </p:spPr>
        <p:txBody>
          <a:bodyPr anchor="t" rtlCol="false" tIns="0" lIns="0" bIns="0" rIns="0">
            <a:spAutoFit/>
          </a:bodyPr>
          <a:lstStyle/>
          <a:p>
            <a:pPr algn="just">
              <a:lnSpc>
                <a:spcPts val="3500"/>
              </a:lnSpc>
            </a:pPr>
            <a:r>
              <a:rPr lang="en-US" sz="2500" b="true">
                <a:solidFill>
                  <a:srgbClr val="DEE1FA"/>
                </a:solidFill>
                <a:latin typeface="Canva Sans Bold"/>
                <a:ea typeface="Canva Sans Bold"/>
                <a:cs typeface="Canva Sans Bold"/>
                <a:sym typeface="Canva Sans Bold"/>
              </a:rPr>
              <a:t>Tantangan utama: rendahnya literasi digital, lemahnya pengawasan, dan minimnya kesadaran etika perusahaan.</a:t>
            </a:r>
          </a:p>
          <a:p>
            <a:pPr algn="just">
              <a:lnSpc>
                <a:spcPts val="3500"/>
              </a:lnSpc>
            </a:pPr>
          </a:p>
          <a:p>
            <a:pPr algn="just">
              <a:lnSpc>
                <a:spcPts val="3500"/>
              </a:lnSpc>
            </a:pPr>
            <a:r>
              <a:rPr lang="en-US" sz="2500" b="true">
                <a:solidFill>
                  <a:srgbClr val="DEE1FA"/>
                </a:solidFill>
                <a:latin typeface="Canva Sans Bold"/>
                <a:ea typeface="Canva Sans Bold"/>
                <a:cs typeface="Canva Sans Bold"/>
                <a:sym typeface="Canva Sans Bold"/>
              </a:rPr>
              <a:t>Dip</a:t>
            </a:r>
            <a:r>
              <a:rPr lang="en-US" sz="2500" b="true">
                <a:solidFill>
                  <a:srgbClr val="DEE1FA"/>
                </a:solidFill>
                <a:latin typeface="Canva Sans Bold"/>
                <a:ea typeface="Canva Sans Bold"/>
                <a:cs typeface="Canva Sans Bold"/>
                <a:sym typeface="Canva Sans Bold"/>
              </a:rPr>
              <a:t>erlukan penerapan privacy by design, transparansi, serta komitmen etis agar e-commerce Indonesia aman, terpercaya, dan berintegritas.</a:t>
            </a:r>
          </a:p>
          <a:p>
            <a:pPr algn="just">
              <a:lnSpc>
                <a:spcPts val="3500"/>
              </a:lnSpc>
            </a:pPr>
          </a:p>
        </p:txBody>
      </p:sp>
    </p:spTree>
  </p:cSld>
  <p:clrMapOvr>
    <a:masterClrMapping/>
  </p:clrMapOvr>
</p:sld>
</file>

<file path=ppt/slides/slide5.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427682" y="-521976"/>
            <a:ext cx="18715682" cy="11229409"/>
          </a:xfrm>
          <a:custGeom>
            <a:avLst/>
            <a:gdLst/>
            <a:ahLst/>
            <a:cxnLst/>
            <a:rect r="r" b="b" t="t" l="l"/>
            <a:pathLst>
              <a:path h="11229409" w="18715682">
                <a:moveTo>
                  <a:pt x="0" y="0"/>
                </a:moveTo>
                <a:lnTo>
                  <a:pt x="18715682" y="0"/>
                </a:lnTo>
                <a:lnTo>
                  <a:pt x="18715682" y="11229410"/>
                </a:lnTo>
                <a:lnTo>
                  <a:pt x="0" y="11229410"/>
                </a:lnTo>
                <a:lnTo>
                  <a:pt x="0" y="0"/>
                </a:lnTo>
                <a:close/>
              </a:path>
            </a:pathLst>
          </a:custGeom>
          <a:blipFill>
            <a:blip r:embed="rId2"/>
            <a:stretch>
              <a:fillRect l="0" t="0" r="0" b="0"/>
            </a:stretch>
          </a:blipFill>
        </p:spPr>
      </p:sp>
      <p:sp>
        <p:nvSpPr>
          <p:cNvPr name="Freeform 3" id="3"/>
          <p:cNvSpPr/>
          <p:nvPr/>
        </p:nvSpPr>
        <p:spPr>
          <a:xfrm flipH="false" flipV="false" rot="0">
            <a:off x="-3262238" y="5143500"/>
            <a:ext cx="8190469" cy="7255067"/>
          </a:xfrm>
          <a:custGeom>
            <a:avLst/>
            <a:gdLst/>
            <a:ahLst/>
            <a:cxnLst/>
            <a:rect r="r" b="b" t="t" l="l"/>
            <a:pathLst>
              <a:path h="7255067" w="8190469">
                <a:moveTo>
                  <a:pt x="0" y="0"/>
                </a:moveTo>
                <a:lnTo>
                  <a:pt x="8190469" y="0"/>
                </a:lnTo>
                <a:lnTo>
                  <a:pt x="8190469" y="7255067"/>
                </a:lnTo>
                <a:lnTo>
                  <a:pt x="0" y="7255067"/>
                </a:lnTo>
                <a:lnTo>
                  <a:pt x="0" y="0"/>
                </a:lnTo>
                <a:close/>
              </a:path>
            </a:pathLst>
          </a:custGeom>
          <a:blipFill>
            <a:blip r:embed="rId3">
              <a:extLst>
                <a:ext uri="{96DAC541-7B7A-43D3-8B79-37D633B846F1}">
                  <asvg:svgBlip xmlns:asvg="http://schemas.microsoft.com/office/drawing/2016/SVG/main" r:embed="rId4"/>
                </a:ext>
              </a:extLst>
            </a:blip>
            <a:stretch>
              <a:fillRect l="0" t="0" r="0" b="0"/>
            </a:stretch>
          </a:blipFill>
        </p:spPr>
      </p:sp>
      <p:grpSp>
        <p:nvGrpSpPr>
          <p:cNvPr name="Group 4" id="4"/>
          <p:cNvGrpSpPr/>
          <p:nvPr/>
        </p:nvGrpSpPr>
        <p:grpSpPr>
          <a:xfrm rot="0">
            <a:off x="-427682" y="-514350"/>
            <a:ext cx="19142308" cy="11221784"/>
            <a:chOff x="0" y="0"/>
            <a:chExt cx="5041596" cy="2955532"/>
          </a:xfrm>
        </p:grpSpPr>
        <p:sp>
          <p:nvSpPr>
            <p:cNvPr name="Freeform 5" id="5"/>
            <p:cNvSpPr/>
            <p:nvPr/>
          </p:nvSpPr>
          <p:spPr>
            <a:xfrm flipH="false" flipV="false" rot="0">
              <a:off x="0" y="0"/>
              <a:ext cx="5041595" cy="2955532"/>
            </a:xfrm>
            <a:custGeom>
              <a:avLst/>
              <a:gdLst/>
              <a:ahLst/>
              <a:cxnLst/>
              <a:rect r="r" b="b" t="t" l="l"/>
              <a:pathLst>
                <a:path h="2955532" w="5041595">
                  <a:moveTo>
                    <a:pt x="0" y="0"/>
                  </a:moveTo>
                  <a:lnTo>
                    <a:pt x="5041595" y="0"/>
                  </a:lnTo>
                  <a:lnTo>
                    <a:pt x="5041595" y="2955532"/>
                  </a:lnTo>
                  <a:lnTo>
                    <a:pt x="0" y="2955532"/>
                  </a:lnTo>
                  <a:close/>
                </a:path>
              </a:pathLst>
            </a:custGeom>
            <a:solidFill>
              <a:srgbClr val="3D206E">
                <a:alpha val="56863"/>
              </a:srgbClr>
            </a:solidFill>
          </p:spPr>
        </p:sp>
        <p:sp>
          <p:nvSpPr>
            <p:cNvPr name="TextBox 6" id="6"/>
            <p:cNvSpPr txBox="true"/>
            <p:nvPr/>
          </p:nvSpPr>
          <p:spPr>
            <a:xfrm>
              <a:off x="0" y="-38100"/>
              <a:ext cx="5041596" cy="2993632"/>
            </a:xfrm>
            <a:prstGeom prst="rect">
              <a:avLst/>
            </a:prstGeom>
          </p:spPr>
          <p:txBody>
            <a:bodyPr anchor="ctr" rtlCol="false" tIns="50800" lIns="50800" bIns="50800" rIns="50800"/>
            <a:lstStyle/>
            <a:p>
              <a:pPr algn="ctr">
                <a:lnSpc>
                  <a:spcPts val="2659"/>
                </a:lnSpc>
              </a:pPr>
            </a:p>
          </p:txBody>
        </p:sp>
      </p:grpSp>
      <p:sp>
        <p:nvSpPr>
          <p:cNvPr name="Freeform 7" id="7"/>
          <p:cNvSpPr/>
          <p:nvPr/>
        </p:nvSpPr>
        <p:spPr>
          <a:xfrm flipH="true" flipV="false" rot="0">
            <a:off x="11482183" y="-414520"/>
            <a:ext cx="11022123" cy="11022123"/>
          </a:xfrm>
          <a:custGeom>
            <a:avLst/>
            <a:gdLst/>
            <a:ahLst/>
            <a:cxnLst/>
            <a:rect r="r" b="b" t="t" l="l"/>
            <a:pathLst>
              <a:path h="11022123" w="11022123">
                <a:moveTo>
                  <a:pt x="11022123" y="0"/>
                </a:moveTo>
                <a:lnTo>
                  <a:pt x="0" y="0"/>
                </a:lnTo>
                <a:lnTo>
                  <a:pt x="0" y="11022123"/>
                </a:lnTo>
                <a:lnTo>
                  <a:pt x="11022123" y="11022123"/>
                </a:lnTo>
                <a:lnTo>
                  <a:pt x="11022123" y="0"/>
                </a:lnTo>
                <a:close/>
              </a:path>
            </a:pathLst>
          </a:custGeom>
          <a:blipFill>
            <a:blip r:embed="rId5">
              <a:extLst>
                <a:ext uri="{96DAC541-7B7A-43D3-8B79-37D633B846F1}">
                  <asvg:svgBlip xmlns:asvg="http://schemas.microsoft.com/office/drawing/2016/SVG/main" r:embed="rId6"/>
                </a:ext>
              </a:extLst>
            </a:blip>
            <a:stretch>
              <a:fillRect l="0" t="0" r="0" b="0"/>
            </a:stretch>
          </a:blipFill>
        </p:spPr>
      </p:sp>
      <p:sp>
        <p:nvSpPr>
          <p:cNvPr name="Freeform 8" id="8"/>
          <p:cNvSpPr/>
          <p:nvPr/>
        </p:nvSpPr>
        <p:spPr>
          <a:xfrm flipH="false" flipV="false" rot="0">
            <a:off x="9583909" y="587880"/>
            <a:ext cx="8348128" cy="8348128"/>
          </a:xfrm>
          <a:custGeom>
            <a:avLst/>
            <a:gdLst/>
            <a:ahLst/>
            <a:cxnLst/>
            <a:rect r="r" b="b" t="t" l="l"/>
            <a:pathLst>
              <a:path h="8348128" w="8348128">
                <a:moveTo>
                  <a:pt x="0" y="0"/>
                </a:moveTo>
                <a:lnTo>
                  <a:pt x="8348128" y="0"/>
                </a:lnTo>
                <a:lnTo>
                  <a:pt x="8348128" y="8348128"/>
                </a:lnTo>
                <a:lnTo>
                  <a:pt x="0" y="8348128"/>
                </a:lnTo>
                <a:lnTo>
                  <a:pt x="0" y="0"/>
                </a:lnTo>
                <a:close/>
              </a:path>
            </a:pathLst>
          </a:custGeom>
          <a:blipFill>
            <a:blip r:embed="rId7"/>
            <a:stretch>
              <a:fillRect l="0" t="0" r="0" b="0"/>
            </a:stretch>
          </a:blipFill>
        </p:spPr>
      </p:sp>
      <p:grpSp>
        <p:nvGrpSpPr>
          <p:cNvPr name="Group 9" id="9"/>
          <p:cNvGrpSpPr/>
          <p:nvPr/>
        </p:nvGrpSpPr>
        <p:grpSpPr>
          <a:xfrm rot="0">
            <a:off x="0" y="2989644"/>
            <a:ext cx="18288000" cy="5244540"/>
            <a:chOff x="0" y="0"/>
            <a:chExt cx="4816593" cy="1381278"/>
          </a:xfrm>
        </p:grpSpPr>
        <p:sp>
          <p:nvSpPr>
            <p:cNvPr name="Freeform 10" id="10"/>
            <p:cNvSpPr/>
            <p:nvPr/>
          </p:nvSpPr>
          <p:spPr>
            <a:xfrm flipH="false" flipV="false" rot="0">
              <a:off x="0" y="0"/>
              <a:ext cx="4816592" cy="1381278"/>
            </a:xfrm>
            <a:custGeom>
              <a:avLst/>
              <a:gdLst/>
              <a:ahLst/>
              <a:cxnLst/>
              <a:rect r="r" b="b" t="t" l="l"/>
              <a:pathLst>
                <a:path h="1381278" w="4816592">
                  <a:moveTo>
                    <a:pt x="21590" y="0"/>
                  </a:moveTo>
                  <a:lnTo>
                    <a:pt x="4795002" y="0"/>
                  </a:lnTo>
                  <a:cubicBezTo>
                    <a:pt x="4800728" y="0"/>
                    <a:pt x="4806220" y="2275"/>
                    <a:pt x="4810269" y="6324"/>
                  </a:cubicBezTo>
                  <a:cubicBezTo>
                    <a:pt x="4814318" y="10372"/>
                    <a:pt x="4816592" y="15864"/>
                    <a:pt x="4816592" y="21590"/>
                  </a:cubicBezTo>
                  <a:lnTo>
                    <a:pt x="4816592" y="1359688"/>
                  </a:lnTo>
                  <a:cubicBezTo>
                    <a:pt x="4816592" y="1371612"/>
                    <a:pt x="4806926" y="1381278"/>
                    <a:pt x="4795002" y="1381278"/>
                  </a:cubicBezTo>
                  <a:lnTo>
                    <a:pt x="21590" y="1381278"/>
                  </a:lnTo>
                  <a:cubicBezTo>
                    <a:pt x="15864" y="1381278"/>
                    <a:pt x="10372" y="1379003"/>
                    <a:pt x="6324" y="1374954"/>
                  </a:cubicBezTo>
                  <a:cubicBezTo>
                    <a:pt x="2275" y="1370905"/>
                    <a:pt x="0" y="1365414"/>
                    <a:pt x="0" y="1359688"/>
                  </a:cubicBezTo>
                  <a:lnTo>
                    <a:pt x="0" y="21590"/>
                  </a:lnTo>
                  <a:cubicBezTo>
                    <a:pt x="0" y="9666"/>
                    <a:pt x="9666" y="0"/>
                    <a:pt x="21590" y="0"/>
                  </a:cubicBezTo>
                  <a:close/>
                </a:path>
              </a:pathLst>
            </a:custGeom>
            <a:solidFill>
              <a:srgbClr val="AB1D79">
                <a:alpha val="85882"/>
              </a:srgbClr>
            </a:solidFill>
          </p:spPr>
        </p:sp>
        <p:sp>
          <p:nvSpPr>
            <p:cNvPr name="TextBox 11" id="11"/>
            <p:cNvSpPr txBox="true"/>
            <p:nvPr/>
          </p:nvSpPr>
          <p:spPr>
            <a:xfrm>
              <a:off x="0" y="-38100"/>
              <a:ext cx="4816593" cy="1419378"/>
            </a:xfrm>
            <a:prstGeom prst="rect">
              <a:avLst/>
            </a:prstGeom>
          </p:spPr>
          <p:txBody>
            <a:bodyPr anchor="ctr" rtlCol="false" tIns="50800" lIns="50800" bIns="50800" rIns="50800"/>
            <a:lstStyle/>
            <a:p>
              <a:pPr algn="ctr">
                <a:lnSpc>
                  <a:spcPts val="2659"/>
                </a:lnSpc>
                <a:spcBef>
                  <a:spcPct val="0"/>
                </a:spcBef>
              </a:pPr>
            </a:p>
          </p:txBody>
        </p:sp>
      </p:grpSp>
      <p:sp>
        <p:nvSpPr>
          <p:cNvPr name="TextBox 12" id="12"/>
          <p:cNvSpPr txBox="true"/>
          <p:nvPr/>
        </p:nvSpPr>
        <p:spPr>
          <a:xfrm rot="0">
            <a:off x="3085985" y="1295508"/>
            <a:ext cx="12995848" cy="1115726"/>
          </a:xfrm>
          <a:prstGeom prst="rect">
            <a:avLst/>
          </a:prstGeom>
        </p:spPr>
        <p:txBody>
          <a:bodyPr anchor="t" rtlCol="false" tIns="0" lIns="0" bIns="0" rIns="0">
            <a:spAutoFit/>
          </a:bodyPr>
          <a:lstStyle/>
          <a:p>
            <a:pPr algn="ctr">
              <a:lnSpc>
                <a:spcPts val="4104"/>
              </a:lnSpc>
            </a:pPr>
            <a:r>
              <a:rPr lang="en-US" sz="4366" b="true">
                <a:solidFill>
                  <a:srgbClr val="DEE1FA"/>
                </a:solidFill>
                <a:latin typeface="Poppins Bold"/>
                <a:ea typeface="Poppins Bold"/>
                <a:cs typeface="Poppins Bold"/>
                <a:sym typeface="Poppins Bold"/>
              </a:rPr>
              <a:t>Upaya Perusahaan Membangun Kepercayaan Pengguna</a:t>
            </a:r>
          </a:p>
        </p:txBody>
      </p:sp>
      <p:sp>
        <p:nvSpPr>
          <p:cNvPr name="TextBox 13" id="13"/>
          <p:cNvSpPr txBox="true"/>
          <p:nvPr/>
        </p:nvSpPr>
        <p:spPr>
          <a:xfrm rot="0">
            <a:off x="2022493" y="3246956"/>
            <a:ext cx="15122831" cy="5190071"/>
          </a:xfrm>
          <a:prstGeom prst="rect">
            <a:avLst/>
          </a:prstGeom>
        </p:spPr>
        <p:txBody>
          <a:bodyPr anchor="t" rtlCol="false" tIns="0" lIns="0" bIns="0" rIns="0">
            <a:spAutoFit/>
          </a:bodyPr>
          <a:lstStyle/>
          <a:p>
            <a:pPr algn="just">
              <a:lnSpc>
                <a:spcPts val="3471"/>
              </a:lnSpc>
            </a:pPr>
            <a:r>
              <a:rPr lang="en-US" sz="2479" b="true">
                <a:solidFill>
                  <a:srgbClr val="DEE1FA"/>
                </a:solidFill>
                <a:latin typeface="Canva Sans Bold"/>
                <a:ea typeface="Canva Sans Bold"/>
                <a:cs typeface="Canva Sans Bold"/>
                <a:sym typeface="Canva Sans Bold"/>
              </a:rPr>
              <a:t>Kepercayaan pengguna menjadi kunci utama keberhasilan toko online. Tanpa kepercayaan, pelanggan enggan bertransaksi meskipun produk berkualitas.</a:t>
            </a:r>
          </a:p>
          <a:p>
            <a:pPr algn="just">
              <a:lnSpc>
                <a:spcPts val="3471"/>
              </a:lnSpc>
            </a:pPr>
            <a:r>
              <a:rPr lang="en-US" sz="2479" b="true">
                <a:solidFill>
                  <a:srgbClr val="DEE1FA"/>
                </a:solidFill>
                <a:latin typeface="Canva Sans Bold"/>
                <a:ea typeface="Canva Sans Bold"/>
                <a:cs typeface="Canva Sans Bold"/>
                <a:sym typeface="Canva Sans Bold"/>
              </a:rPr>
              <a:t>Perusahaan dapat membangun kepercayaan dengan menampilkan ulasan dan testimoni asli pelanggan sebagai bukti kredibilitas. Selain itu, memiliki kebijakan pengembalian barang yang jelas dan adil membantu meningkatkan rasa aman pengguna.</a:t>
            </a:r>
          </a:p>
          <a:p>
            <a:pPr algn="just">
              <a:lnSpc>
                <a:spcPts val="3471"/>
              </a:lnSpc>
            </a:pPr>
            <a:r>
              <a:rPr lang="en-US" sz="2479" b="true">
                <a:solidFill>
                  <a:srgbClr val="DEE1FA"/>
                </a:solidFill>
                <a:latin typeface="Canva Sans Bold"/>
                <a:ea typeface="Canva Sans Bold"/>
                <a:cs typeface="Canva Sans Bold"/>
                <a:sym typeface="Canva Sans Bold"/>
              </a:rPr>
              <a:t>Transparansi juga penting — toko online perlu mencantumkan identitas bisnis, alamat, dan izin usaha agar pelanggan yakin akan keaslian perusahaan. Menambahkan sertifikasi keamanan seperti “Secure Site” atau “Verified by Visa” turut memperkuat kepercayaan dalam transaksi.</a:t>
            </a:r>
          </a:p>
          <a:p>
            <a:pPr algn="just">
              <a:lnSpc>
                <a:spcPts val="3471"/>
              </a:lnSpc>
            </a:pPr>
            <a:r>
              <a:rPr lang="en-US" sz="2479" b="true">
                <a:solidFill>
                  <a:srgbClr val="DEE1FA"/>
                </a:solidFill>
                <a:latin typeface="Canva Sans Bold"/>
                <a:ea typeface="Canva Sans Bold"/>
                <a:cs typeface="Canva Sans Bold"/>
                <a:sym typeface="Canva Sans Bold"/>
              </a:rPr>
              <a:t>Selain aspek teknis, reputasi digital dan pelayanan yang responsif juga berpengaruh besar. Sikap profesional serta komunikasi yang jujur di media sosial akan menjaga citra positif dan loyalitas pelanggan.</a:t>
            </a:r>
          </a:p>
          <a:p>
            <a:pPr algn="just">
              <a:lnSpc>
                <a:spcPts val="3471"/>
              </a:lnSpc>
            </a:pPr>
          </a:p>
        </p:txBody>
      </p:sp>
    </p:spTree>
  </p:cSld>
  <p:clrMapOvr>
    <a:masterClrMapping/>
  </p:clrMapOvr>
</p:sld>
</file>

<file path=ppt/slides/slide6.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850003" y="-564279"/>
            <a:ext cx="19652117" cy="11130139"/>
          </a:xfrm>
          <a:custGeom>
            <a:avLst/>
            <a:gdLst/>
            <a:ahLst/>
            <a:cxnLst/>
            <a:rect r="r" b="b" t="t" l="l"/>
            <a:pathLst>
              <a:path h="11130139" w="19652117">
                <a:moveTo>
                  <a:pt x="0" y="0"/>
                </a:moveTo>
                <a:lnTo>
                  <a:pt x="19652117" y="0"/>
                </a:lnTo>
                <a:lnTo>
                  <a:pt x="19652117" y="11130139"/>
                </a:lnTo>
                <a:lnTo>
                  <a:pt x="0" y="11130139"/>
                </a:lnTo>
                <a:lnTo>
                  <a:pt x="0" y="0"/>
                </a:lnTo>
                <a:close/>
              </a:path>
            </a:pathLst>
          </a:custGeom>
          <a:blipFill>
            <a:blip r:embed="rId2"/>
            <a:stretch>
              <a:fillRect l="-39190" t="0" r="-39190" b="0"/>
            </a:stretch>
          </a:blipFill>
        </p:spPr>
      </p:sp>
      <p:grpSp>
        <p:nvGrpSpPr>
          <p:cNvPr name="Group 3" id="3"/>
          <p:cNvGrpSpPr/>
          <p:nvPr/>
        </p:nvGrpSpPr>
        <p:grpSpPr>
          <a:xfrm rot="0">
            <a:off x="-850003" y="-564279"/>
            <a:ext cx="19959973" cy="11672627"/>
            <a:chOff x="0" y="0"/>
            <a:chExt cx="5256948" cy="3074272"/>
          </a:xfrm>
        </p:grpSpPr>
        <p:sp>
          <p:nvSpPr>
            <p:cNvPr name="Freeform 4" id="4"/>
            <p:cNvSpPr/>
            <p:nvPr/>
          </p:nvSpPr>
          <p:spPr>
            <a:xfrm flipH="false" flipV="false" rot="0">
              <a:off x="0" y="0"/>
              <a:ext cx="5256948" cy="3074272"/>
            </a:xfrm>
            <a:custGeom>
              <a:avLst/>
              <a:gdLst/>
              <a:ahLst/>
              <a:cxnLst/>
              <a:rect r="r" b="b" t="t" l="l"/>
              <a:pathLst>
                <a:path h="3074272" w="5256948">
                  <a:moveTo>
                    <a:pt x="0" y="0"/>
                  </a:moveTo>
                  <a:lnTo>
                    <a:pt x="5256948" y="0"/>
                  </a:lnTo>
                  <a:lnTo>
                    <a:pt x="5256948" y="3074272"/>
                  </a:lnTo>
                  <a:lnTo>
                    <a:pt x="0" y="3074272"/>
                  </a:lnTo>
                  <a:close/>
                </a:path>
              </a:pathLst>
            </a:custGeom>
            <a:solidFill>
              <a:srgbClr val="3D206E">
                <a:alpha val="58824"/>
              </a:srgbClr>
            </a:solidFill>
          </p:spPr>
        </p:sp>
        <p:sp>
          <p:nvSpPr>
            <p:cNvPr name="TextBox 5" id="5"/>
            <p:cNvSpPr txBox="true"/>
            <p:nvPr/>
          </p:nvSpPr>
          <p:spPr>
            <a:xfrm>
              <a:off x="0" y="-38100"/>
              <a:ext cx="5256948" cy="3112372"/>
            </a:xfrm>
            <a:prstGeom prst="rect">
              <a:avLst/>
            </a:prstGeom>
          </p:spPr>
          <p:txBody>
            <a:bodyPr anchor="ctr" rtlCol="false" tIns="50800" lIns="50800" bIns="50800" rIns="50800"/>
            <a:lstStyle/>
            <a:p>
              <a:pPr algn="ctr">
                <a:lnSpc>
                  <a:spcPts val="2659"/>
                </a:lnSpc>
              </a:pPr>
            </a:p>
          </p:txBody>
        </p:sp>
      </p:grpSp>
      <p:sp>
        <p:nvSpPr>
          <p:cNvPr name="Freeform 6" id="6"/>
          <p:cNvSpPr/>
          <p:nvPr/>
        </p:nvSpPr>
        <p:spPr>
          <a:xfrm flipH="true" flipV="false" rot="0">
            <a:off x="8456083" y="-510271"/>
            <a:ext cx="11022123" cy="11022123"/>
          </a:xfrm>
          <a:custGeom>
            <a:avLst/>
            <a:gdLst/>
            <a:ahLst/>
            <a:cxnLst/>
            <a:rect r="r" b="b" t="t" l="l"/>
            <a:pathLst>
              <a:path h="11022123" w="11022123">
                <a:moveTo>
                  <a:pt x="11022123" y="0"/>
                </a:moveTo>
                <a:lnTo>
                  <a:pt x="0" y="0"/>
                </a:lnTo>
                <a:lnTo>
                  <a:pt x="0" y="11022122"/>
                </a:lnTo>
                <a:lnTo>
                  <a:pt x="11022123" y="11022122"/>
                </a:lnTo>
                <a:lnTo>
                  <a:pt x="11022123" y="0"/>
                </a:lnTo>
                <a:close/>
              </a:path>
            </a:pathLst>
          </a:custGeom>
          <a:blipFill>
            <a:blip r:embed="rId3">
              <a:extLst>
                <a:ext uri="{96DAC541-7B7A-43D3-8B79-37D633B846F1}">
                  <asvg:svgBlip xmlns:asvg="http://schemas.microsoft.com/office/drawing/2016/SVG/main" r:embed="rId4"/>
                </a:ext>
              </a:extLst>
            </a:blip>
            <a:stretch>
              <a:fillRect l="0" t="0" r="0" b="0"/>
            </a:stretch>
          </a:blipFill>
        </p:spPr>
      </p:sp>
      <p:sp>
        <p:nvSpPr>
          <p:cNvPr name="Freeform 7" id="7"/>
          <p:cNvSpPr/>
          <p:nvPr/>
        </p:nvSpPr>
        <p:spPr>
          <a:xfrm flipH="true" flipV="false" rot="-10800000">
            <a:off x="-522386" y="-367561"/>
            <a:ext cx="11022123" cy="11022123"/>
          </a:xfrm>
          <a:custGeom>
            <a:avLst/>
            <a:gdLst/>
            <a:ahLst/>
            <a:cxnLst/>
            <a:rect r="r" b="b" t="t" l="l"/>
            <a:pathLst>
              <a:path h="11022123" w="11022123">
                <a:moveTo>
                  <a:pt x="11022123" y="0"/>
                </a:moveTo>
                <a:lnTo>
                  <a:pt x="0" y="0"/>
                </a:lnTo>
                <a:lnTo>
                  <a:pt x="0" y="11022122"/>
                </a:lnTo>
                <a:lnTo>
                  <a:pt x="11022123" y="11022122"/>
                </a:lnTo>
                <a:lnTo>
                  <a:pt x="11022123" y="0"/>
                </a:lnTo>
                <a:close/>
              </a:path>
            </a:pathLst>
          </a:custGeom>
          <a:blipFill>
            <a:blip r:embed="rId5">
              <a:extLst>
                <a:ext uri="{96DAC541-7B7A-43D3-8B79-37D633B846F1}">
                  <asvg:svgBlip xmlns:asvg="http://schemas.microsoft.com/office/drawing/2016/SVG/main" r:embed="rId6"/>
                </a:ext>
              </a:extLst>
            </a:blip>
            <a:stretch>
              <a:fillRect l="0" t="0" r="0" b="0"/>
            </a:stretch>
          </a:blipFill>
        </p:spPr>
      </p:sp>
      <p:sp>
        <p:nvSpPr>
          <p:cNvPr name="Freeform 8" id="8"/>
          <p:cNvSpPr/>
          <p:nvPr/>
        </p:nvSpPr>
        <p:spPr>
          <a:xfrm flipH="false" flipV="false" rot="0">
            <a:off x="0" y="1728280"/>
            <a:ext cx="8837580" cy="8837580"/>
          </a:xfrm>
          <a:custGeom>
            <a:avLst/>
            <a:gdLst/>
            <a:ahLst/>
            <a:cxnLst/>
            <a:rect r="r" b="b" t="t" l="l"/>
            <a:pathLst>
              <a:path h="8837580" w="8837580">
                <a:moveTo>
                  <a:pt x="0" y="0"/>
                </a:moveTo>
                <a:lnTo>
                  <a:pt x="8837580" y="0"/>
                </a:lnTo>
                <a:lnTo>
                  <a:pt x="8837580" y="8837580"/>
                </a:lnTo>
                <a:lnTo>
                  <a:pt x="0" y="8837580"/>
                </a:lnTo>
                <a:lnTo>
                  <a:pt x="0" y="0"/>
                </a:lnTo>
                <a:close/>
              </a:path>
            </a:pathLst>
          </a:custGeom>
          <a:blipFill>
            <a:blip r:embed="rId7"/>
            <a:stretch>
              <a:fillRect l="0" t="0" r="0" b="0"/>
            </a:stretch>
          </a:blipFill>
        </p:spPr>
      </p:sp>
      <p:sp>
        <p:nvSpPr>
          <p:cNvPr name="Freeform 9" id="9"/>
          <p:cNvSpPr/>
          <p:nvPr/>
        </p:nvSpPr>
        <p:spPr>
          <a:xfrm flipH="false" flipV="false" rot="0">
            <a:off x="-3262238" y="5143500"/>
            <a:ext cx="8190469" cy="7255067"/>
          </a:xfrm>
          <a:custGeom>
            <a:avLst/>
            <a:gdLst/>
            <a:ahLst/>
            <a:cxnLst/>
            <a:rect r="r" b="b" t="t" l="l"/>
            <a:pathLst>
              <a:path h="7255067" w="8190469">
                <a:moveTo>
                  <a:pt x="0" y="0"/>
                </a:moveTo>
                <a:lnTo>
                  <a:pt x="8190469" y="0"/>
                </a:lnTo>
                <a:lnTo>
                  <a:pt x="8190469" y="7255067"/>
                </a:lnTo>
                <a:lnTo>
                  <a:pt x="0" y="7255067"/>
                </a:lnTo>
                <a:lnTo>
                  <a:pt x="0" y="0"/>
                </a:lnTo>
                <a:close/>
              </a:path>
            </a:pathLst>
          </a:custGeom>
          <a:blipFill>
            <a:blip r:embed="rId8">
              <a:extLst>
                <a:ext uri="{96DAC541-7B7A-43D3-8B79-37D633B846F1}">
                  <asvg:svgBlip xmlns:asvg="http://schemas.microsoft.com/office/drawing/2016/SVG/main" r:embed="rId9"/>
                </a:ext>
              </a:extLst>
            </a:blip>
            <a:stretch>
              <a:fillRect l="0" t="0" r="0" b="0"/>
            </a:stretch>
          </a:blipFill>
        </p:spPr>
      </p:sp>
      <p:sp>
        <p:nvSpPr>
          <p:cNvPr name="Freeform 10" id="10"/>
          <p:cNvSpPr/>
          <p:nvPr/>
        </p:nvSpPr>
        <p:spPr>
          <a:xfrm flipH="false" flipV="false" rot="0">
            <a:off x="2076842" y="2736019"/>
            <a:ext cx="3404046" cy="2536015"/>
          </a:xfrm>
          <a:custGeom>
            <a:avLst/>
            <a:gdLst/>
            <a:ahLst/>
            <a:cxnLst/>
            <a:rect r="r" b="b" t="t" l="l"/>
            <a:pathLst>
              <a:path h="2536015" w="3404046">
                <a:moveTo>
                  <a:pt x="0" y="0"/>
                </a:moveTo>
                <a:lnTo>
                  <a:pt x="3404047" y="0"/>
                </a:lnTo>
                <a:lnTo>
                  <a:pt x="3404047" y="2536015"/>
                </a:lnTo>
                <a:lnTo>
                  <a:pt x="0" y="2536015"/>
                </a:lnTo>
                <a:lnTo>
                  <a:pt x="0" y="0"/>
                </a:lnTo>
                <a:close/>
              </a:path>
            </a:pathLst>
          </a:custGeom>
          <a:blipFill>
            <a:blip r:embed="rId10">
              <a:extLst>
                <a:ext uri="{96DAC541-7B7A-43D3-8B79-37D633B846F1}">
                  <asvg:svgBlip xmlns:asvg="http://schemas.microsoft.com/office/drawing/2016/SVG/main" r:embed="rId11"/>
                </a:ext>
              </a:extLst>
            </a:blip>
            <a:stretch>
              <a:fillRect l="0" t="0" r="0" b="0"/>
            </a:stretch>
          </a:blipFill>
        </p:spPr>
      </p:sp>
      <p:sp>
        <p:nvSpPr>
          <p:cNvPr name="Freeform 11" id="11"/>
          <p:cNvSpPr/>
          <p:nvPr/>
        </p:nvSpPr>
        <p:spPr>
          <a:xfrm flipH="false" flipV="false" rot="0">
            <a:off x="2293073" y="6910458"/>
            <a:ext cx="3404046" cy="2536015"/>
          </a:xfrm>
          <a:custGeom>
            <a:avLst/>
            <a:gdLst/>
            <a:ahLst/>
            <a:cxnLst/>
            <a:rect r="r" b="b" t="t" l="l"/>
            <a:pathLst>
              <a:path h="2536015" w="3404046">
                <a:moveTo>
                  <a:pt x="0" y="0"/>
                </a:moveTo>
                <a:lnTo>
                  <a:pt x="3404047" y="0"/>
                </a:lnTo>
                <a:lnTo>
                  <a:pt x="3404047" y="2536014"/>
                </a:lnTo>
                <a:lnTo>
                  <a:pt x="0" y="2536014"/>
                </a:lnTo>
                <a:lnTo>
                  <a:pt x="0" y="0"/>
                </a:lnTo>
                <a:close/>
              </a:path>
            </a:pathLst>
          </a:custGeom>
          <a:blipFill>
            <a:blip r:embed="rId10">
              <a:extLst>
                <a:ext uri="{96DAC541-7B7A-43D3-8B79-37D633B846F1}">
                  <asvg:svgBlip xmlns:asvg="http://schemas.microsoft.com/office/drawing/2016/SVG/main" r:embed="rId11"/>
                </a:ext>
              </a:extLst>
            </a:blip>
            <a:stretch>
              <a:fillRect l="0" t="0" r="0" b="0"/>
            </a:stretch>
          </a:blipFill>
        </p:spPr>
      </p:sp>
      <p:sp>
        <p:nvSpPr>
          <p:cNvPr name="Freeform 12" id="12"/>
          <p:cNvSpPr/>
          <p:nvPr/>
        </p:nvSpPr>
        <p:spPr>
          <a:xfrm flipH="false" flipV="false" rot="0">
            <a:off x="1483311" y="3549171"/>
            <a:ext cx="5870958" cy="5195798"/>
          </a:xfrm>
          <a:custGeom>
            <a:avLst/>
            <a:gdLst/>
            <a:ahLst/>
            <a:cxnLst/>
            <a:rect r="r" b="b" t="t" l="l"/>
            <a:pathLst>
              <a:path h="5195798" w="5870958">
                <a:moveTo>
                  <a:pt x="0" y="0"/>
                </a:moveTo>
                <a:lnTo>
                  <a:pt x="5870958" y="0"/>
                </a:lnTo>
                <a:lnTo>
                  <a:pt x="5870958" y="5195798"/>
                </a:lnTo>
                <a:lnTo>
                  <a:pt x="0" y="5195798"/>
                </a:lnTo>
                <a:lnTo>
                  <a:pt x="0" y="0"/>
                </a:lnTo>
                <a:close/>
              </a:path>
            </a:pathLst>
          </a:custGeom>
          <a:blipFill>
            <a:blip r:embed="rId12"/>
            <a:stretch>
              <a:fillRect l="0" t="0" r="0" b="0"/>
            </a:stretch>
          </a:blipFill>
        </p:spPr>
      </p:sp>
      <p:sp>
        <p:nvSpPr>
          <p:cNvPr name="TextBox 13" id="13"/>
          <p:cNvSpPr txBox="true"/>
          <p:nvPr/>
        </p:nvSpPr>
        <p:spPr>
          <a:xfrm rot="0">
            <a:off x="1028700" y="1171575"/>
            <a:ext cx="9766948" cy="1256285"/>
          </a:xfrm>
          <a:prstGeom prst="rect">
            <a:avLst/>
          </a:prstGeom>
        </p:spPr>
        <p:txBody>
          <a:bodyPr anchor="t" rtlCol="false" tIns="0" lIns="0" bIns="0" rIns="0">
            <a:spAutoFit/>
          </a:bodyPr>
          <a:lstStyle/>
          <a:p>
            <a:pPr algn="just">
              <a:lnSpc>
                <a:spcPts val="8648"/>
              </a:lnSpc>
            </a:pPr>
            <a:r>
              <a:rPr lang="en-US" sz="9200" b="true">
                <a:solidFill>
                  <a:srgbClr val="DEE1FA"/>
                </a:solidFill>
                <a:latin typeface="Poppins Bold"/>
                <a:ea typeface="Poppins Bold"/>
                <a:cs typeface="Poppins Bold"/>
                <a:sym typeface="Poppins Bold"/>
              </a:rPr>
              <a:t>Kesimpulan.</a:t>
            </a:r>
          </a:p>
        </p:txBody>
      </p:sp>
      <p:sp>
        <p:nvSpPr>
          <p:cNvPr name="Freeform 14" id="14"/>
          <p:cNvSpPr/>
          <p:nvPr/>
        </p:nvSpPr>
        <p:spPr>
          <a:xfrm flipH="false" flipV="false" rot="0">
            <a:off x="15382972" y="-2111567"/>
            <a:ext cx="8190469" cy="7255067"/>
          </a:xfrm>
          <a:custGeom>
            <a:avLst/>
            <a:gdLst/>
            <a:ahLst/>
            <a:cxnLst/>
            <a:rect r="r" b="b" t="t" l="l"/>
            <a:pathLst>
              <a:path h="7255067" w="8190469">
                <a:moveTo>
                  <a:pt x="0" y="0"/>
                </a:moveTo>
                <a:lnTo>
                  <a:pt x="8190468" y="0"/>
                </a:lnTo>
                <a:lnTo>
                  <a:pt x="8190468" y="7255067"/>
                </a:lnTo>
                <a:lnTo>
                  <a:pt x="0" y="7255067"/>
                </a:lnTo>
                <a:lnTo>
                  <a:pt x="0" y="0"/>
                </a:lnTo>
                <a:close/>
              </a:path>
            </a:pathLst>
          </a:custGeom>
          <a:blipFill>
            <a:blip r:embed="rId13">
              <a:extLst>
                <a:ext uri="{96DAC541-7B7A-43D3-8B79-37D633B846F1}">
                  <asvg:svgBlip xmlns:asvg="http://schemas.microsoft.com/office/drawing/2016/SVG/main" r:embed="rId14"/>
                </a:ext>
              </a:extLst>
            </a:blip>
            <a:stretch>
              <a:fillRect l="0" t="0" r="0" b="0"/>
            </a:stretch>
          </a:blipFill>
        </p:spPr>
      </p:sp>
      <p:grpSp>
        <p:nvGrpSpPr>
          <p:cNvPr name="Group 15" id="15"/>
          <p:cNvGrpSpPr/>
          <p:nvPr/>
        </p:nvGrpSpPr>
        <p:grpSpPr>
          <a:xfrm rot="0">
            <a:off x="8456083" y="3442917"/>
            <a:ext cx="8621544" cy="5815383"/>
            <a:chOff x="0" y="0"/>
            <a:chExt cx="2270695" cy="1531623"/>
          </a:xfrm>
        </p:grpSpPr>
        <p:sp>
          <p:nvSpPr>
            <p:cNvPr name="Freeform 16" id="16"/>
            <p:cNvSpPr/>
            <p:nvPr/>
          </p:nvSpPr>
          <p:spPr>
            <a:xfrm flipH="false" flipV="false" rot="0">
              <a:off x="0" y="0"/>
              <a:ext cx="2270695" cy="1531623"/>
            </a:xfrm>
            <a:custGeom>
              <a:avLst/>
              <a:gdLst/>
              <a:ahLst/>
              <a:cxnLst/>
              <a:rect r="r" b="b" t="t" l="l"/>
              <a:pathLst>
                <a:path h="1531623" w="2270695">
                  <a:moveTo>
                    <a:pt x="45797" y="0"/>
                  </a:moveTo>
                  <a:lnTo>
                    <a:pt x="2224898" y="0"/>
                  </a:lnTo>
                  <a:cubicBezTo>
                    <a:pt x="2250191" y="0"/>
                    <a:pt x="2270695" y="20504"/>
                    <a:pt x="2270695" y="45797"/>
                  </a:cubicBezTo>
                  <a:lnTo>
                    <a:pt x="2270695" y="1485827"/>
                  </a:lnTo>
                  <a:cubicBezTo>
                    <a:pt x="2270695" y="1511119"/>
                    <a:pt x="2250191" y="1531623"/>
                    <a:pt x="2224898" y="1531623"/>
                  </a:cubicBezTo>
                  <a:lnTo>
                    <a:pt x="45797" y="1531623"/>
                  </a:lnTo>
                  <a:cubicBezTo>
                    <a:pt x="20504" y="1531623"/>
                    <a:pt x="0" y="1511119"/>
                    <a:pt x="0" y="1485827"/>
                  </a:cubicBezTo>
                  <a:lnTo>
                    <a:pt x="0" y="45797"/>
                  </a:lnTo>
                  <a:cubicBezTo>
                    <a:pt x="0" y="20504"/>
                    <a:pt x="20504" y="0"/>
                    <a:pt x="45797" y="0"/>
                  </a:cubicBezTo>
                  <a:close/>
                </a:path>
              </a:pathLst>
            </a:custGeom>
            <a:solidFill>
              <a:srgbClr val="AB1D79">
                <a:alpha val="85882"/>
              </a:srgbClr>
            </a:solidFill>
          </p:spPr>
        </p:sp>
        <p:sp>
          <p:nvSpPr>
            <p:cNvPr name="TextBox 17" id="17"/>
            <p:cNvSpPr txBox="true"/>
            <p:nvPr/>
          </p:nvSpPr>
          <p:spPr>
            <a:xfrm>
              <a:off x="0" y="-38100"/>
              <a:ext cx="2270695" cy="1569723"/>
            </a:xfrm>
            <a:prstGeom prst="rect">
              <a:avLst/>
            </a:prstGeom>
          </p:spPr>
          <p:txBody>
            <a:bodyPr anchor="ctr" rtlCol="false" tIns="50800" lIns="50800" bIns="50800" rIns="50800"/>
            <a:lstStyle/>
            <a:p>
              <a:pPr algn="ctr">
                <a:lnSpc>
                  <a:spcPts val="2659"/>
                </a:lnSpc>
                <a:spcBef>
                  <a:spcPct val="0"/>
                </a:spcBef>
              </a:pPr>
            </a:p>
          </p:txBody>
        </p:sp>
      </p:grpSp>
      <p:grpSp>
        <p:nvGrpSpPr>
          <p:cNvPr name="Group 18" id="18"/>
          <p:cNvGrpSpPr/>
          <p:nvPr/>
        </p:nvGrpSpPr>
        <p:grpSpPr>
          <a:xfrm rot="0">
            <a:off x="9074364" y="4004027"/>
            <a:ext cx="7384983" cy="4581345"/>
            <a:chOff x="0" y="0"/>
            <a:chExt cx="1945016" cy="1206609"/>
          </a:xfrm>
        </p:grpSpPr>
        <p:sp>
          <p:nvSpPr>
            <p:cNvPr name="Freeform 19" id="19"/>
            <p:cNvSpPr/>
            <p:nvPr/>
          </p:nvSpPr>
          <p:spPr>
            <a:xfrm flipH="false" flipV="false" rot="0">
              <a:off x="0" y="0"/>
              <a:ext cx="1945016" cy="1206609"/>
            </a:xfrm>
            <a:custGeom>
              <a:avLst/>
              <a:gdLst/>
              <a:ahLst/>
              <a:cxnLst/>
              <a:rect r="r" b="b" t="t" l="l"/>
              <a:pathLst>
                <a:path h="1206609" w="1945016">
                  <a:moveTo>
                    <a:pt x="53465" y="0"/>
                  </a:moveTo>
                  <a:lnTo>
                    <a:pt x="1891551" y="0"/>
                  </a:lnTo>
                  <a:cubicBezTo>
                    <a:pt x="1905731" y="0"/>
                    <a:pt x="1919330" y="5633"/>
                    <a:pt x="1929357" y="15660"/>
                  </a:cubicBezTo>
                  <a:cubicBezTo>
                    <a:pt x="1939383" y="25686"/>
                    <a:pt x="1945016" y="39285"/>
                    <a:pt x="1945016" y="53465"/>
                  </a:cubicBezTo>
                  <a:lnTo>
                    <a:pt x="1945016" y="1153144"/>
                  </a:lnTo>
                  <a:cubicBezTo>
                    <a:pt x="1945016" y="1182672"/>
                    <a:pt x="1921079" y="1206609"/>
                    <a:pt x="1891551" y="1206609"/>
                  </a:cubicBezTo>
                  <a:lnTo>
                    <a:pt x="53465" y="1206609"/>
                  </a:lnTo>
                  <a:cubicBezTo>
                    <a:pt x="23937" y="1206609"/>
                    <a:pt x="0" y="1182672"/>
                    <a:pt x="0" y="1153144"/>
                  </a:cubicBezTo>
                  <a:lnTo>
                    <a:pt x="0" y="53465"/>
                  </a:lnTo>
                  <a:cubicBezTo>
                    <a:pt x="0" y="23937"/>
                    <a:pt x="23937" y="0"/>
                    <a:pt x="53465" y="0"/>
                  </a:cubicBezTo>
                  <a:close/>
                </a:path>
              </a:pathLst>
            </a:custGeom>
            <a:solidFill>
              <a:srgbClr val="DEE1FA">
                <a:alpha val="85882"/>
              </a:srgbClr>
            </a:solidFill>
          </p:spPr>
        </p:sp>
        <p:sp>
          <p:nvSpPr>
            <p:cNvPr name="TextBox 20" id="20"/>
            <p:cNvSpPr txBox="true"/>
            <p:nvPr/>
          </p:nvSpPr>
          <p:spPr>
            <a:xfrm>
              <a:off x="0" y="-38100"/>
              <a:ext cx="1945016" cy="1244709"/>
            </a:xfrm>
            <a:prstGeom prst="rect">
              <a:avLst/>
            </a:prstGeom>
          </p:spPr>
          <p:txBody>
            <a:bodyPr anchor="ctr" rtlCol="false" tIns="50800" lIns="50800" bIns="50800" rIns="50800"/>
            <a:lstStyle/>
            <a:p>
              <a:pPr algn="ctr">
                <a:lnSpc>
                  <a:spcPts val="2659"/>
                </a:lnSpc>
                <a:spcBef>
                  <a:spcPct val="0"/>
                </a:spcBef>
              </a:pPr>
            </a:p>
          </p:txBody>
        </p:sp>
      </p:grpSp>
      <p:sp>
        <p:nvSpPr>
          <p:cNvPr name="TextBox 21" id="21"/>
          <p:cNvSpPr txBox="true"/>
          <p:nvPr/>
        </p:nvSpPr>
        <p:spPr>
          <a:xfrm rot="0">
            <a:off x="9463153" y="4178353"/>
            <a:ext cx="6607405" cy="4296886"/>
          </a:xfrm>
          <a:prstGeom prst="rect">
            <a:avLst/>
          </a:prstGeom>
        </p:spPr>
        <p:txBody>
          <a:bodyPr anchor="t" rtlCol="false" tIns="0" lIns="0" bIns="0" rIns="0">
            <a:spAutoFit/>
          </a:bodyPr>
          <a:lstStyle/>
          <a:p>
            <a:pPr algn="just">
              <a:lnSpc>
                <a:spcPts val="3127"/>
              </a:lnSpc>
            </a:pPr>
            <a:r>
              <a:rPr lang="en-US" sz="2233" b="true">
                <a:solidFill>
                  <a:srgbClr val="110C46"/>
                </a:solidFill>
                <a:latin typeface="Canva Sans Bold"/>
                <a:ea typeface="Canva Sans Bold"/>
                <a:cs typeface="Canva Sans Bold"/>
                <a:sym typeface="Canva Sans Bold"/>
              </a:rPr>
              <a:t>E-commerce mempermudah transaksi digital, namun berisiko pada keamanan dan privasi data.</a:t>
            </a:r>
          </a:p>
          <a:p>
            <a:pPr algn="just">
              <a:lnSpc>
                <a:spcPts val="3127"/>
              </a:lnSpc>
            </a:pPr>
            <a:r>
              <a:rPr lang="en-US" sz="2233" b="true">
                <a:solidFill>
                  <a:srgbClr val="110C46"/>
                </a:solidFill>
                <a:latin typeface="Canva Sans Bold"/>
                <a:ea typeface="Canva Sans Bold"/>
                <a:cs typeface="Canva Sans Bold"/>
                <a:sym typeface="Canva Sans Bold"/>
              </a:rPr>
              <a:t>Perusahaan harus menjaga kepercayaan konsumen melalui etika, transparansi, dan perlindungan data.</a:t>
            </a:r>
          </a:p>
          <a:p>
            <a:pPr algn="just">
              <a:lnSpc>
                <a:spcPts val="3127"/>
              </a:lnSpc>
            </a:pPr>
            <a:r>
              <a:rPr lang="en-US" sz="2233" b="true">
                <a:solidFill>
                  <a:srgbClr val="110C46"/>
                </a:solidFill>
                <a:latin typeface="Canva Sans Bold"/>
                <a:ea typeface="Canva Sans Bold"/>
                <a:cs typeface="Canva Sans Bold"/>
                <a:sym typeface="Canva Sans Bold"/>
              </a:rPr>
              <a:t>Penerapan UU PDP 2022 memperkuat keamanan dan tanggung jawab hukum.</a:t>
            </a:r>
          </a:p>
          <a:p>
            <a:pPr algn="just">
              <a:lnSpc>
                <a:spcPts val="3127"/>
              </a:lnSpc>
            </a:pPr>
            <a:r>
              <a:rPr lang="en-US" sz="2233" b="true">
                <a:solidFill>
                  <a:srgbClr val="110C46"/>
                </a:solidFill>
                <a:latin typeface="Canva Sans Bold"/>
                <a:ea typeface="Canva Sans Bold"/>
                <a:cs typeface="Canva Sans Bold"/>
                <a:sym typeface="Canva Sans Bold"/>
              </a:rPr>
              <a:t>Dengan kesadaran masyarakat dan etika digital, tercipta ekosistem e-commerce yang aman dan terpercaya.</a:t>
            </a:r>
          </a:p>
        </p:txBody>
      </p:sp>
    </p:spTree>
  </p:cSld>
  <p:clrMapOvr>
    <a:masterClrMapping/>
  </p:clrMapOvr>
</p:sld>
</file>

<file path=ppt/slides/slide7.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283410" y="-9715"/>
            <a:ext cx="19089257" cy="10832148"/>
          </a:xfrm>
          <a:custGeom>
            <a:avLst/>
            <a:gdLst/>
            <a:ahLst/>
            <a:cxnLst/>
            <a:rect r="r" b="b" t="t" l="l"/>
            <a:pathLst>
              <a:path h="10832148" w="19089257">
                <a:moveTo>
                  <a:pt x="0" y="0"/>
                </a:moveTo>
                <a:lnTo>
                  <a:pt x="19089257" y="0"/>
                </a:lnTo>
                <a:lnTo>
                  <a:pt x="19089257" y="10832148"/>
                </a:lnTo>
                <a:lnTo>
                  <a:pt x="0" y="10832148"/>
                </a:lnTo>
                <a:lnTo>
                  <a:pt x="0" y="0"/>
                </a:lnTo>
                <a:close/>
              </a:path>
            </a:pathLst>
          </a:custGeom>
          <a:blipFill>
            <a:blip r:embed="rId2"/>
            <a:stretch>
              <a:fillRect l="-39361" t="0" r="-39361" b="0"/>
            </a:stretch>
          </a:blipFill>
        </p:spPr>
      </p:sp>
      <p:grpSp>
        <p:nvGrpSpPr>
          <p:cNvPr name="Group 3" id="3"/>
          <p:cNvGrpSpPr/>
          <p:nvPr/>
        </p:nvGrpSpPr>
        <p:grpSpPr>
          <a:xfrm rot="0">
            <a:off x="-514350" y="-514350"/>
            <a:ext cx="19026986" cy="11150629"/>
            <a:chOff x="0" y="0"/>
            <a:chExt cx="5011223" cy="2936791"/>
          </a:xfrm>
        </p:grpSpPr>
        <p:sp>
          <p:nvSpPr>
            <p:cNvPr name="Freeform 4" id="4"/>
            <p:cNvSpPr/>
            <p:nvPr/>
          </p:nvSpPr>
          <p:spPr>
            <a:xfrm flipH="false" flipV="false" rot="0">
              <a:off x="0" y="0"/>
              <a:ext cx="5011223" cy="2936791"/>
            </a:xfrm>
            <a:custGeom>
              <a:avLst/>
              <a:gdLst/>
              <a:ahLst/>
              <a:cxnLst/>
              <a:rect r="r" b="b" t="t" l="l"/>
              <a:pathLst>
                <a:path h="2936791" w="5011223">
                  <a:moveTo>
                    <a:pt x="0" y="0"/>
                  </a:moveTo>
                  <a:lnTo>
                    <a:pt x="5011223" y="0"/>
                  </a:lnTo>
                  <a:lnTo>
                    <a:pt x="5011223" y="2936791"/>
                  </a:lnTo>
                  <a:lnTo>
                    <a:pt x="0" y="2936791"/>
                  </a:lnTo>
                  <a:close/>
                </a:path>
              </a:pathLst>
            </a:custGeom>
            <a:solidFill>
              <a:srgbClr val="110C46">
                <a:alpha val="66667"/>
              </a:srgbClr>
            </a:solidFill>
          </p:spPr>
        </p:sp>
        <p:sp>
          <p:nvSpPr>
            <p:cNvPr name="TextBox 5" id="5"/>
            <p:cNvSpPr txBox="true"/>
            <p:nvPr/>
          </p:nvSpPr>
          <p:spPr>
            <a:xfrm>
              <a:off x="0" y="-38100"/>
              <a:ext cx="5011223" cy="2974891"/>
            </a:xfrm>
            <a:prstGeom prst="rect">
              <a:avLst/>
            </a:prstGeom>
          </p:spPr>
          <p:txBody>
            <a:bodyPr anchor="ctr" rtlCol="false" tIns="50800" lIns="50800" bIns="50800" rIns="50800"/>
            <a:lstStyle/>
            <a:p>
              <a:pPr algn="ctr">
                <a:lnSpc>
                  <a:spcPts val="2659"/>
                </a:lnSpc>
              </a:pPr>
            </a:p>
          </p:txBody>
        </p:sp>
      </p:grpSp>
      <p:sp>
        <p:nvSpPr>
          <p:cNvPr name="Freeform 6" id="6"/>
          <p:cNvSpPr/>
          <p:nvPr/>
        </p:nvSpPr>
        <p:spPr>
          <a:xfrm flipH="false" flipV="false" rot="0">
            <a:off x="12098993" y="-2111567"/>
            <a:ext cx="11474447" cy="10163995"/>
          </a:xfrm>
          <a:custGeom>
            <a:avLst/>
            <a:gdLst/>
            <a:ahLst/>
            <a:cxnLst/>
            <a:rect r="r" b="b" t="t" l="l"/>
            <a:pathLst>
              <a:path h="10163995" w="11474447">
                <a:moveTo>
                  <a:pt x="0" y="0"/>
                </a:moveTo>
                <a:lnTo>
                  <a:pt x="11474447" y="0"/>
                </a:lnTo>
                <a:lnTo>
                  <a:pt x="11474447" y="10163995"/>
                </a:lnTo>
                <a:lnTo>
                  <a:pt x="0" y="10163995"/>
                </a:lnTo>
                <a:lnTo>
                  <a:pt x="0" y="0"/>
                </a:lnTo>
                <a:close/>
              </a:path>
            </a:pathLst>
          </a:custGeom>
          <a:blipFill>
            <a:blip r:embed="rId3">
              <a:extLst>
                <a:ext uri="{96DAC541-7B7A-43D3-8B79-37D633B846F1}">
                  <asvg:svgBlip xmlns:asvg="http://schemas.microsoft.com/office/drawing/2016/SVG/main" r:embed="rId4"/>
                </a:ext>
              </a:extLst>
            </a:blip>
            <a:stretch>
              <a:fillRect l="0" t="0" r="0" b="0"/>
            </a:stretch>
          </a:blipFill>
        </p:spPr>
      </p:sp>
      <p:sp>
        <p:nvSpPr>
          <p:cNvPr name="Freeform 7" id="7"/>
          <p:cNvSpPr/>
          <p:nvPr/>
        </p:nvSpPr>
        <p:spPr>
          <a:xfrm flipH="true" flipV="false" rot="-10800000">
            <a:off x="-522386" y="-367561"/>
            <a:ext cx="11022123" cy="11022123"/>
          </a:xfrm>
          <a:custGeom>
            <a:avLst/>
            <a:gdLst/>
            <a:ahLst/>
            <a:cxnLst/>
            <a:rect r="r" b="b" t="t" l="l"/>
            <a:pathLst>
              <a:path h="11022123" w="11022123">
                <a:moveTo>
                  <a:pt x="11022123" y="0"/>
                </a:moveTo>
                <a:lnTo>
                  <a:pt x="0" y="0"/>
                </a:lnTo>
                <a:lnTo>
                  <a:pt x="0" y="11022122"/>
                </a:lnTo>
                <a:lnTo>
                  <a:pt x="11022123" y="11022122"/>
                </a:lnTo>
                <a:lnTo>
                  <a:pt x="11022123" y="0"/>
                </a:lnTo>
                <a:close/>
              </a:path>
            </a:pathLst>
          </a:custGeom>
          <a:blipFill>
            <a:blip r:embed="rId5">
              <a:extLst>
                <a:ext uri="{96DAC541-7B7A-43D3-8B79-37D633B846F1}">
                  <asvg:svgBlip xmlns:asvg="http://schemas.microsoft.com/office/drawing/2016/SVG/main" r:embed="rId6"/>
                </a:ext>
              </a:extLst>
            </a:blip>
            <a:stretch>
              <a:fillRect l="0" t="0" r="0" b="0"/>
            </a:stretch>
          </a:blipFill>
        </p:spPr>
      </p:sp>
      <p:sp>
        <p:nvSpPr>
          <p:cNvPr name="Freeform 8" id="8"/>
          <p:cNvSpPr/>
          <p:nvPr/>
        </p:nvSpPr>
        <p:spPr>
          <a:xfrm flipH="false" flipV="false" rot="0">
            <a:off x="-2268407" y="5060965"/>
            <a:ext cx="8190469" cy="7255067"/>
          </a:xfrm>
          <a:custGeom>
            <a:avLst/>
            <a:gdLst/>
            <a:ahLst/>
            <a:cxnLst/>
            <a:rect r="r" b="b" t="t" l="l"/>
            <a:pathLst>
              <a:path h="7255067" w="8190469">
                <a:moveTo>
                  <a:pt x="0" y="0"/>
                </a:moveTo>
                <a:lnTo>
                  <a:pt x="8190469" y="0"/>
                </a:lnTo>
                <a:lnTo>
                  <a:pt x="8190469" y="7255067"/>
                </a:lnTo>
                <a:lnTo>
                  <a:pt x="0" y="7255067"/>
                </a:lnTo>
                <a:lnTo>
                  <a:pt x="0" y="0"/>
                </a:lnTo>
                <a:close/>
              </a:path>
            </a:pathLst>
          </a:custGeom>
          <a:blipFill>
            <a:blip r:embed="rId3">
              <a:extLst>
                <a:ext uri="{96DAC541-7B7A-43D3-8B79-37D633B846F1}">
                  <asvg:svgBlip xmlns:asvg="http://schemas.microsoft.com/office/drawing/2016/SVG/main" r:embed="rId4"/>
                </a:ext>
              </a:extLst>
            </a:blip>
            <a:stretch>
              <a:fillRect l="0" t="0" r="0" b="0"/>
            </a:stretch>
          </a:blipFill>
        </p:spPr>
      </p:sp>
      <p:sp>
        <p:nvSpPr>
          <p:cNvPr name="Freeform 9" id="9"/>
          <p:cNvSpPr/>
          <p:nvPr/>
        </p:nvSpPr>
        <p:spPr>
          <a:xfrm flipH="true" flipV="false" rot="0">
            <a:off x="8124651" y="-199690"/>
            <a:ext cx="11022123" cy="11022123"/>
          </a:xfrm>
          <a:custGeom>
            <a:avLst/>
            <a:gdLst/>
            <a:ahLst/>
            <a:cxnLst/>
            <a:rect r="r" b="b" t="t" l="l"/>
            <a:pathLst>
              <a:path h="11022123" w="11022123">
                <a:moveTo>
                  <a:pt x="11022123" y="0"/>
                </a:moveTo>
                <a:lnTo>
                  <a:pt x="0" y="0"/>
                </a:lnTo>
                <a:lnTo>
                  <a:pt x="0" y="11022123"/>
                </a:lnTo>
                <a:lnTo>
                  <a:pt x="11022123" y="11022123"/>
                </a:lnTo>
                <a:lnTo>
                  <a:pt x="11022123" y="0"/>
                </a:lnTo>
                <a:close/>
              </a:path>
            </a:pathLst>
          </a:custGeom>
          <a:blipFill>
            <a:blip r:embed="rId5">
              <a:extLst>
                <a:ext uri="{96DAC541-7B7A-43D3-8B79-37D633B846F1}">
                  <asvg:svgBlip xmlns:asvg="http://schemas.microsoft.com/office/drawing/2016/SVG/main" r:embed="rId6"/>
                </a:ext>
              </a:extLst>
            </a:blip>
            <a:stretch>
              <a:fillRect l="0" t="0" r="0" b="0"/>
            </a:stretch>
          </a:blipFill>
        </p:spPr>
      </p:sp>
      <p:grpSp>
        <p:nvGrpSpPr>
          <p:cNvPr name="Group 10" id="10"/>
          <p:cNvGrpSpPr/>
          <p:nvPr/>
        </p:nvGrpSpPr>
        <p:grpSpPr>
          <a:xfrm rot="0">
            <a:off x="-2268407" y="1920340"/>
            <a:ext cx="23059251" cy="6446320"/>
            <a:chOff x="0" y="0"/>
            <a:chExt cx="6073218" cy="1697796"/>
          </a:xfrm>
        </p:grpSpPr>
        <p:sp>
          <p:nvSpPr>
            <p:cNvPr name="Freeform 11" id="11"/>
            <p:cNvSpPr/>
            <p:nvPr/>
          </p:nvSpPr>
          <p:spPr>
            <a:xfrm flipH="false" flipV="false" rot="0">
              <a:off x="0" y="0"/>
              <a:ext cx="6073218" cy="1697796"/>
            </a:xfrm>
            <a:custGeom>
              <a:avLst/>
              <a:gdLst/>
              <a:ahLst/>
              <a:cxnLst/>
              <a:rect r="r" b="b" t="t" l="l"/>
              <a:pathLst>
                <a:path h="1697796" w="6073218">
                  <a:moveTo>
                    <a:pt x="0" y="0"/>
                  </a:moveTo>
                  <a:lnTo>
                    <a:pt x="6073218" y="0"/>
                  </a:lnTo>
                  <a:lnTo>
                    <a:pt x="6073218" y="1697796"/>
                  </a:lnTo>
                  <a:lnTo>
                    <a:pt x="0" y="1697796"/>
                  </a:lnTo>
                  <a:close/>
                </a:path>
              </a:pathLst>
            </a:custGeom>
            <a:solidFill>
              <a:srgbClr val="AB1D79">
                <a:alpha val="60784"/>
              </a:srgbClr>
            </a:solidFill>
          </p:spPr>
        </p:sp>
        <p:sp>
          <p:nvSpPr>
            <p:cNvPr name="TextBox 12" id="12"/>
            <p:cNvSpPr txBox="true"/>
            <p:nvPr/>
          </p:nvSpPr>
          <p:spPr>
            <a:xfrm>
              <a:off x="0" y="-38100"/>
              <a:ext cx="6073218" cy="1735896"/>
            </a:xfrm>
            <a:prstGeom prst="rect">
              <a:avLst/>
            </a:prstGeom>
          </p:spPr>
          <p:txBody>
            <a:bodyPr anchor="ctr" rtlCol="false" tIns="50800" lIns="50800" bIns="50800" rIns="50800"/>
            <a:lstStyle/>
            <a:p>
              <a:pPr algn="ctr">
                <a:lnSpc>
                  <a:spcPts val="2659"/>
                </a:lnSpc>
              </a:pPr>
            </a:p>
          </p:txBody>
        </p:sp>
      </p:grpSp>
      <p:sp>
        <p:nvSpPr>
          <p:cNvPr name="Freeform 13" id="13"/>
          <p:cNvSpPr/>
          <p:nvPr/>
        </p:nvSpPr>
        <p:spPr>
          <a:xfrm flipH="true" flipV="false" rot="0">
            <a:off x="12359527" y="1920340"/>
            <a:ext cx="6446320" cy="6446320"/>
          </a:xfrm>
          <a:custGeom>
            <a:avLst/>
            <a:gdLst/>
            <a:ahLst/>
            <a:cxnLst/>
            <a:rect r="r" b="b" t="t" l="l"/>
            <a:pathLst>
              <a:path h="6446320" w="6446320">
                <a:moveTo>
                  <a:pt x="6446320" y="0"/>
                </a:moveTo>
                <a:lnTo>
                  <a:pt x="0" y="0"/>
                </a:lnTo>
                <a:lnTo>
                  <a:pt x="0" y="6446320"/>
                </a:lnTo>
                <a:lnTo>
                  <a:pt x="6446320" y="6446320"/>
                </a:lnTo>
                <a:lnTo>
                  <a:pt x="6446320" y="0"/>
                </a:lnTo>
                <a:close/>
              </a:path>
            </a:pathLst>
          </a:custGeom>
          <a:blipFill>
            <a:blip r:embed="rId7">
              <a:extLst>
                <a:ext uri="{96DAC541-7B7A-43D3-8B79-37D633B846F1}">
                  <asvg:svgBlip xmlns:asvg="http://schemas.microsoft.com/office/drawing/2016/SVG/main" r:embed="rId8"/>
                </a:ext>
              </a:extLst>
            </a:blip>
            <a:stretch>
              <a:fillRect l="0" t="0" r="0" b="0"/>
            </a:stretch>
          </a:blipFill>
        </p:spPr>
      </p:sp>
      <p:sp>
        <p:nvSpPr>
          <p:cNvPr name="Freeform 14" id="14"/>
          <p:cNvSpPr/>
          <p:nvPr/>
        </p:nvSpPr>
        <p:spPr>
          <a:xfrm flipH="true" flipV="false" rot="-10800000">
            <a:off x="-704956" y="1920340"/>
            <a:ext cx="6446320" cy="6446320"/>
          </a:xfrm>
          <a:custGeom>
            <a:avLst/>
            <a:gdLst/>
            <a:ahLst/>
            <a:cxnLst/>
            <a:rect r="r" b="b" t="t" l="l"/>
            <a:pathLst>
              <a:path h="6446320" w="6446320">
                <a:moveTo>
                  <a:pt x="6446321" y="0"/>
                </a:moveTo>
                <a:lnTo>
                  <a:pt x="0" y="0"/>
                </a:lnTo>
                <a:lnTo>
                  <a:pt x="0" y="6446320"/>
                </a:lnTo>
                <a:lnTo>
                  <a:pt x="6446321" y="6446320"/>
                </a:lnTo>
                <a:lnTo>
                  <a:pt x="6446321" y="0"/>
                </a:lnTo>
                <a:close/>
              </a:path>
            </a:pathLst>
          </a:custGeom>
          <a:blipFill>
            <a:blip r:embed="rId7">
              <a:extLst>
                <a:ext uri="{96DAC541-7B7A-43D3-8B79-37D633B846F1}">
                  <asvg:svgBlip xmlns:asvg="http://schemas.microsoft.com/office/drawing/2016/SVG/main" r:embed="rId8"/>
                </a:ext>
              </a:extLst>
            </a:blip>
            <a:stretch>
              <a:fillRect l="0" t="0" r="0" b="0"/>
            </a:stretch>
          </a:blipFill>
        </p:spPr>
      </p:sp>
      <p:sp>
        <p:nvSpPr>
          <p:cNvPr name="TextBox 15" id="15"/>
          <p:cNvSpPr txBox="true"/>
          <p:nvPr/>
        </p:nvSpPr>
        <p:spPr>
          <a:xfrm rot="0">
            <a:off x="4115669" y="4504260"/>
            <a:ext cx="9766948" cy="1256285"/>
          </a:xfrm>
          <a:prstGeom prst="rect">
            <a:avLst/>
          </a:prstGeom>
        </p:spPr>
        <p:txBody>
          <a:bodyPr anchor="t" rtlCol="false" tIns="0" lIns="0" bIns="0" rIns="0">
            <a:spAutoFit/>
          </a:bodyPr>
          <a:lstStyle/>
          <a:p>
            <a:pPr algn="ctr">
              <a:lnSpc>
                <a:spcPts val="8648"/>
              </a:lnSpc>
            </a:pPr>
            <a:r>
              <a:rPr lang="en-US" sz="9200" b="true">
                <a:solidFill>
                  <a:srgbClr val="DEE1FA"/>
                </a:solidFill>
                <a:latin typeface="Poppins Bold"/>
                <a:ea typeface="Poppins Bold"/>
                <a:cs typeface="Poppins Bold"/>
                <a:sym typeface="Poppins Bold"/>
              </a:rPr>
              <a:t>Terima Kasih!</a:t>
            </a: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0</Words>
  <Application>Microsoft Office PowerPoint</Application>
  <PresentationFormat>On-screen Show (4:3)</PresentationFormat>
  <Paragraphs>0</Paragraphs>
  <Slides>0</Slides>
  <Notes>0</Notes>
  <HiddenSlides>0</HiddenSlides>
  <MMClips>0</MMClips>
  <ScaleCrop>false</ScaleCrop>
  <HeadingPairs>
    <vt:vector size="4" baseType="variant">
      <vt:variant>
        <vt:lpstr>Theme</vt:lpstr>
      </vt:variant>
      <vt:variant>
        <vt:i4>1</vt:i4>
      </vt:variant>
      <vt:variant>
        <vt:lpstr>Slide Titles</vt:lpstr>
      </vt:variant>
      <vt:variant>
        <vt:i4>0</vt:i4>
      </vt:variant>
    </vt:vector>
  </HeadingPairs>
  <TitlesOfParts>
    <vt:vector size="1" baseType="lpstr">
      <vt:lpstr>Office Theme</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xsi="http://www.w3.org/2001/XMLSchema-instance">
  <dcterms:created xsi:type="dcterms:W3CDTF">2006-08-16T00:00:00Z</dcterms:created>
  <dc:identifier>DAG4IN92bFY</dc:identifier>
  <dcterms:modified xsi:type="dcterms:W3CDTF">2011-08-01T06:04:30Z</dcterms:modified>
  <cp:revision>1</cp:revision>
  <dc:title>BUILD ONLINE SHOP KEAMANAN DAN ETIKA INTERNET</dc:title>
</cp:coreProperties>
</file>