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Kollektif" charset="1" panose="020B0604020101010102"/>
      <p:regular r:id="rId30"/>
    </p:embeddedFont>
    <p:embeddedFont>
      <p:font typeface="Londrina Solid" charset="1" panose="00000500000000000000"/>
      <p:regular r:id="rId31"/>
    </p:embeddedFont>
    <p:embeddedFont>
      <p:font typeface="Kollektif Bold" charset="1" panose="020B060402010101010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jpeg" Type="http://schemas.openxmlformats.org/officeDocument/2006/relationships/image"/><Relationship Id="rId11" Target="../media/image30.jpeg" Type="http://schemas.openxmlformats.org/officeDocument/2006/relationships/image"/><Relationship Id="rId12" Target="../media/image31.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jpeg" Type="http://schemas.openxmlformats.org/officeDocument/2006/relationships/image"/><Relationship Id="rId11" Target="../media/image33.jpeg" Type="http://schemas.openxmlformats.org/officeDocument/2006/relationships/image"/><Relationship Id="rId12" Target="../media/image34.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27.png" Type="http://schemas.openxmlformats.org/officeDocument/2006/relationships/image"/><Relationship Id="rId13" Target="../media/image28.svg" Type="http://schemas.openxmlformats.org/officeDocument/2006/relationships/image"/><Relationship Id="rId2" Target="../media/image35.png" Type="http://schemas.openxmlformats.org/officeDocument/2006/relationships/image"/><Relationship Id="rId3" Target="../media/image36.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45.png" Type="http://schemas.openxmlformats.org/officeDocument/2006/relationships/image"/><Relationship Id="rId13" Target="../media/image46.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41.png" Type="http://schemas.openxmlformats.org/officeDocument/2006/relationships/image"/><Relationship Id="rId9" Target="../media/image4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sv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703508" y="5777018"/>
            <a:ext cx="21695015" cy="11040295"/>
            <a:chOff x="0" y="0"/>
            <a:chExt cx="1424432" cy="724874"/>
          </a:xfrm>
        </p:grpSpPr>
        <p:sp>
          <p:nvSpPr>
            <p:cNvPr name="Freeform 3" id="3"/>
            <p:cNvSpPr/>
            <p:nvPr/>
          </p:nvSpPr>
          <p:spPr>
            <a:xfrm flipH="false" flipV="false" rot="0">
              <a:off x="0" y="0"/>
              <a:ext cx="1424432" cy="724874"/>
            </a:xfrm>
            <a:custGeom>
              <a:avLst/>
              <a:gdLst/>
              <a:ahLst/>
              <a:cxnLst/>
              <a:rect r="r" b="b" t="t" l="l"/>
              <a:pathLst>
                <a:path h="724874" w="1424432">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name="TextBox 4" id="4"/>
            <p:cNvSpPr txBox="true"/>
            <p:nvPr/>
          </p:nvSpPr>
          <p:spPr>
            <a:xfrm>
              <a:off x="133540" y="10807"/>
              <a:ext cx="1157351" cy="646110"/>
            </a:xfrm>
            <a:prstGeom prst="rect">
              <a:avLst/>
            </a:prstGeom>
          </p:spPr>
          <p:txBody>
            <a:bodyPr anchor="ctr" rtlCol="false" tIns="50800" lIns="50800" bIns="50800" rIns="50800"/>
            <a:lstStyle/>
            <a:p>
              <a:pPr algn="ctr">
                <a:lnSpc>
                  <a:spcPts val="3489"/>
                </a:lnSpc>
              </a:pPr>
            </a:p>
          </p:txBody>
        </p:sp>
      </p:grpSp>
      <p:sp>
        <p:nvSpPr>
          <p:cNvPr name="Freeform 5" id="5"/>
          <p:cNvSpPr/>
          <p:nvPr/>
        </p:nvSpPr>
        <p:spPr>
          <a:xfrm flipH="false" flipV="false" rot="0">
            <a:off x="-260960" y="-5922333"/>
            <a:ext cx="10600352" cy="9487315"/>
          </a:xfrm>
          <a:custGeom>
            <a:avLst/>
            <a:gdLst/>
            <a:ahLst/>
            <a:cxnLst/>
            <a:rect r="r" b="b" t="t" l="l"/>
            <a:pathLst>
              <a:path h="9487315" w="10600352">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948608" y="-5944295"/>
            <a:ext cx="10600352" cy="9487315"/>
          </a:xfrm>
          <a:custGeom>
            <a:avLst/>
            <a:gdLst/>
            <a:ahLst/>
            <a:cxnLst/>
            <a:rect r="r" b="b" t="t" l="l"/>
            <a:pathLst>
              <a:path h="9487315" w="10600352">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2130811" y="1028700"/>
            <a:ext cx="14026377" cy="7675208"/>
            <a:chOff x="0" y="0"/>
            <a:chExt cx="3694190" cy="2021454"/>
          </a:xfrm>
        </p:grpSpPr>
        <p:sp>
          <p:nvSpPr>
            <p:cNvPr name="Freeform 8" id="8"/>
            <p:cNvSpPr/>
            <p:nvPr/>
          </p:nvSpPr>
          <p:spPr>
            <a:xfrm flipH="false" flipV="false" rot="0">
              <a:off x="0" y="0"/>
              <a:ext cx="3694190" cy="2021454"/>
            </a:xfrm>
            <a:custGeom>
              <a:avLst/>
              <a:gdLst/>
              <a:ahLst/>
              <a:cxnLst/>
              <a:rect r="r" b="b" t="t" l="l"/>
              <a:pathLst>
                <a:path h="2021454" w="3694190">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name="TextBox 9" id="9"/>
            <p:cNvSpPr txBox="true"/>
            <p:nvPr/>
          </p:nvSpPr>
          <p:spPr>
            <a:xfrm>
              <a:off x="0" y="-38100"/>
              <a:ext cx="3694190" cy="2059554"/>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730720" y="3498307"/>
            <a:ext cx="6013214" cy="7575702"/>
          </a:xfrm>
          <a:custGeom>
            <a:avLst/>
            <a:gdLst/>
            <a:ahLst/>
            <a:cxnLst/>
            <a:rect r="r" b="b" t="t" l="l"/>
            <a:pathLst>
              <a:path h="7575702" w="6013214">
                <a:moveTo>
                  <a:pt x="0" y="0"/>
                </a:moveTo>
                <a:lnTo>
                  <a:pt x="6013214" y="0"/>
                </a:lnTo>
                <a:lnTo>
                  <a:pt x="6013214" y="7575703"/>
                </a:lnTo>
                <a:lnTo>
                  <a:pt x="0" y="75757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301595" y="3704105"/>
            <a:ext cx="4242623" cy="7593061"/>
          </a:xfrm>
          <a:custGeom>
            <a:avLst/>
            <a:gdLst/>
            <a:ahLst/>
            <a:cxnLst/>
            <a:rect r="r" b="b" t="t" l="l"/>
            <a:pathLst>
              <a:path h="7593061" w="4242623">
                <a:moveTo>
                  <a:pt x="0" y="0"/>
                </a:moveTo>
                <a:lnTo>
                  <a:pt x="4242622" y="0"/>
                </a:lnTo>
                <a:lnTo>
                  <a:pt x="4242622" y="7593061"/>
                </a:lnTo>
                <a:lnTo>
                  <a:pt x="0" y="75930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0">
            <a:off x="6869931" y="6444417"/>
            <a:ext cx="4548137" cy="1107037"/>
            <a:chOff x="0" y="0"/>
            <a:chExt cx="1197863" cy="291565"/>
          </a:xfrm>
        </p:grpSpPr>
        <p:sp>
          <p:nvSpPr>
            <p:cNvPr name="Freeform 13" id="13"/>
            <p:cNvSpPr/>
            <p:nvPr/>
          </p:nvSpPr>
          <p:spPr>
            <a:xfrm flipH="false" flipV="false" rot="0">
              <a:off x="0" y="0"/>
              <a:ext cx="1197863" cy="291565"/>
            </a:xfrm>
            <a:custGeom>
              <a:avLst/>
              <a:gdLst/>
              <a:ahLst/>
              <a:cxnLst/>
              <a:rect r="r" b="b" t="t" l="l"/>
              <a:pathLst>
                <a:path h="291565" w="1197863">
                  <a:moveTo>
                    <a:pt x="86813" y="0"/>
                  </a:moveTo>
                  <a:lnTo>
                    <a:pt x="1111050" y="0"/>
                  </a:lnTo>
                  <a:cubicBezTo>
                    <a:pt x="1134074" y="0"/>
                    <a:pt x="1156156" y="9146"/>
                    <a:pt x="1172436" y="25427"/>
                  </a:cubicBezTo>
                  <a:cubicBezTo>
                    <a:pt x="1188717" y="41708"/>
                    <a:pt x="1197863" y="63789"/>
                    <a:pt x="1197863" y="86813"/>
                  </a:cubicBezTo>
                  <a:lnTo>
                    <a:pt x="1197863" y="204752"/>
                  </a:lnTo>
                  <a:cubicBezTo>
                    <a:pt x="1197863" y="252698"/>
                    <a:pt x="1158996" y="291565"/>
                    <a:pt x="1111050" y="291565"/>
                  </a:cubicBezTo>
                  <a:lnTo>
                    <a:pt x="86813" y="291565"/>
                  </a:lnTo>
                  <a:cubicBezTo>
                    <a:pt x="63789" y="291565"/>
                    <a:pt x="41708" y="282419"/>
                    <a:pt x="25427" y="266138"/>
                  </a:cubicBezTo>
                  <a:cubicBezTo>
                    <a:pt x="9146" y="249858"/>
                    <a:pt x="0" y="227777"/>
                    <a:pt x="0" y="204752"/>
                  </a:cubicBezTo>
                  <a:lnTo>
                    <a:pt x="0" y="86813"/>
                  </a:lnTo>
                  <a:cubicBezTo>
                    <a:pt x="0" y="63789"/>
                    <a:pt x="9146" y="41708"/>
                    <a:pt x="25427" y="25427"/>
                  </a:cubicBezTo>
                  <a:cubicBezTo>
                    <a:pt x="41708" y="9146"/>
                    <a:pt x="63789" y="0"/>
                    <a:pt x="86813"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123825"/>
              <a:ext cx="1197863" cy="415390"/>
            </a:xfrm>
            <a:prstGeom prst="rect">
              <a:avLst/>
            </a:prstGeom>
          </p:spPr>
          <p:txBody>
            <a:bodyPr anchor="ctr" rtlCol="false" tIns="50800" lIns="50800" bIns="50800" rIns="50800"/>
            <a:lstStyle/>
            <a:p>
              <a:pPr algn="ctr">
                <a:lnSpc>
                  <a:spcPts val="4480"/>
                </a:lnSpc>
              </a:pPr>
              <a:r>
                <a:rPr lang="en-US" sz="3200">
                  <a:solidFill>
                    <a:srgbClr val="231F20"/>
                  </a:solidFill>
                  <a:latin typeface="Kollektif"/>
                  <a:ea typeface="Kollektif"/>
                  <a:cs typeface="Kollektif"/>
                  <a:sym typeface="Kollektif"/>
                </a:rPr>
                <a:t>created by Kelompok 3</a:t>
              </a:r>
            </a:p>
          </p:txBody>
        </p:sp>
      </p:grpSp>
      <p:sp>
        <p:nvSpPr>
          <p:cNvPr name="TextBox 15" id="15"/>
          <p:cNvSpPr txBox="true"/>
          <p:nvPr/>
        </p:nvSpPr>
        <p:spPr>
          <a:xfrm rot="0">
            <a:off x="3335545" y="3210875"/>
            <a:ext cx="11616910" cy="2745478"/>
          </a:xfrm>
          <a:prstGeom prst="rect">
            <a:avLst/>
          </a:prstGeom>
        </p:spPr>
        <p:txBody>
          <a:bodyPr anchor="t" rtlCol="false" tIns="0" lIns="0" bIns="0" rIns="0">
            <a:spAutoFit/>
          </a:bodyPr>
          <a:lstStyle/>
          <a:p>
            <a:pPr algn="ctr">
              <a:lnSpc>
                <a:spcPts val="10537"/>
              </a:lnSpc>
            </a:pPr>
            <a:r>
              <a:rPr lang="en-US" sz="10537">
                <a:solidFill>
                  <a:srgbClr val="231F20"/>
                </a:solidFill>
                <a:latin typeface="Londrina Solid"/>
                <a:ea typeface="Londrina Solid"/>
                <a:cs typeface="Londrina Solid"/>
                <a:sym typeface="Londrina Solid"/>
              </a:rPr>
              <a:t>TEORI KEWIRAUSAHAAN </a:t>
            </a:r>
          </a:p>
          <a:p>
            <a:pPr algn="ctr">
              <a:lnSpc>
                <a:spcPts val="10537"/>
              </a:lnSpc>
            </a:pPr>
            <a:r>
              <a:rPr lang="en-US" sz="10537">
                <a:solidFill>
                  <a:srgbClr val="231F20"/>
                </a:solidFill>
                <a:latin typeface="Londrina Solid"/>
                <a:ea typeface="Londrina Solid"/>
                <a:cs typeface="Londrina Solid"/>
                <a:sym typeface="Londrina Solid"/>
              </a:rPr>
              <a:t>PEMASARAN</a:t>
            </a:r>
          </a:p>
        </p:txBody>
      </p:sp>
      <p:sp>
        <p:nvSpPr>
          <p:cNvPr name="Freeform 16" id="16"/>
          <p:cNvSpPr/>
          <p:nvPr/>
        </p:nvSpPr>
        <p:spPr>
          <a:xfrm flipH="false" flipV="false" rot="0">
            <a:off x="654327" y="3020375"/>
            <a:ext cx="1052907" cy="1089214"/>
          </a:xfrm>
          <a:custGeom>
            <a:avLst/>
            <a:gdLst/>
            <a:ahLst/>
            <a:cxnLst/>
            <a:rect r="r" b="b" t="t" l="l"/>
            <a:pathLst>
              <a:path h="1089214" w="1052907">
                <a:moveTo>
                  <a:pt x="0" y="0"/>
                </a:moveTo>
                <a:lnTo>
                  <a:pt x="1052907" y="0"/>
                </a:lnTo>
                <a:lnTo>
                  <a:pt x="1052907" y="1089214"/>
                </a:lnTo>
                <a:lnTo>
                  <a:pt x="0" y="1089214"/>
                </a:lnTo>
                <a:lnTo>
                  <a:pt x="0" y="0"/>
                </a:lnTo>
                <a:close/>
              </a:path>
            </a:pathLst>
          </a:custGeom>
          <a:blipFill>
            <a:blip r:embed="rId8">
              <a:extLst>
                <a:ext uri="{96DAC541-7B7A-43D3-8B79-37D633B846F1}">
                  <asvg:svgBlip xmlns:asvg="http://schemas.microsoft.com/office/drawing/2016/SVG/main" r:embed="rId9"/>
                </a:ext>
              </a:extLst>
            </a:blip>
            <a:stretch>
              <a:fillRect l="-154855" t="-80817" r="-404244" b="-344018"/>
            </a:stretch>
          </a:blipFill>
        </p:spPr>
      </p:sp>
      <p:sp>
        <p:nvSpPr>
          <p:cNvPr name="Freeform 17" id="17"/>
          <p:cNvSpPr/>
          <p:nvPr/>
        </p:nvSpPr>
        <p:spPr>
          <a:xfrm flipH="false" flipV="false" rot="0">
            <a:off x="16689634" y="2350241"/>
            <a:ext cx="1037320" cy="950886"/>
          </a:xfrm>
          <a:custGeom>
            <a:avLst/>
            <a:gdLst/>
            <a:ahLst/>
            <a:cxnLst/>
            <a:rect r="r" b="b" t="t" l="l"/>
            <a:pathLst>
              <a:path h="950886" w="1037320">
                <a:moveTo>
                  <a:pt x="0" y="0"/>
                </a:moveTo>
                <a:lnTo>
                  <a:pt x="1037319" y="0"/>
                </a:lnTo>
                <a:lnTo>
                  <a:pt x="1037319" y="950887"/>
                </a:lnTo>
                <a:lnTo>
                  <a:pt x="0" y="950887"/>
                </a:lnTo>
                <a:lnTo>
                  <a:pt x="0" y="0"/>
                </a:lnTo>
                <a:close/>
              </a:path>
            </a:pathLst>
          </a:custGeom>
          <a:blipFill>
            <a:blip r:embed="rId10">
              <a:extLst>
                <a:ext uri="{96DAC541-7B7A-43D3-8B79-37D633B846F1}">
                  <asvg:svgBlip xmlns:asvg="http://schemas.microsoft.com/office/drawing/2016/SVG/main" r:embed="rId11"/>
                </a:ext>
              </a:extLst>
            </a:blip>
            <a:stretch>
              <a:fillRect l="-195444" t="0" r="-350902" b="-380348"/>
            </a:stretch>
          </a:blipFill>
        </p:spPr>
      </p:sp>
      <p:sp>
        <p:nvSpPr>
          <p:cNvPr name="Freeform 18" id="18"/>
          <p:cNvSpPr/>
          <p:nvPr/>
        </p:nvSpPr>
        <p:spPr>
          <a:xfrm flipH="false" flipV="true" rot="3364319">
            <a:off x="17822019" y="4326371"/>
            <a:ext cx="709799" cy="1309391"/>
          </a:xfrm>
          <a:custGeom>
            <a:avLst/>
            <a:gdLst/>
            <a:ahLst/>
            <a:cxnLst/>
            <a:rect r="r" b="b" t="t" l="l"/>
            <a:pathLst>
              <a:path h="1309391" w="709799">
                <a:moveTo>
                  <a:pt x="0" y="1309391"/>
                </a:moveTo>
                <a:lnTo>
                  <a:pt x="709799" y="1309391"/>
                </a:lnTo>
                <a:lnTo>
                  <a:pt x="709799" y="0"/>
                </a:lnTo>
                <a:lnTo>
                  <a:pt x="0" y="0"/>
                </a:lnTo>
                <a:lnTo>
                  <a:pt x="0" y="1309391"/>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9" id="19"/>
          <p:cNvSpPr/>
          <p:nvPr/>
        </p:nvSpPr>
        <p:spPr>
          <a:xfrm flipH="false" flipV="false" rot="6853097">
            <a:off x="1665501" y="1423267"/>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0" id="20"/>
          <p:cNvSpPr/>
          <p:nvPr/>
        </p:nvSpPr>
        <p:spPr>
          <a:xfrm flipH="false" flipV="false" rot="0">
            <a:off x="14620501" y="2936086"/>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1" id="21"/>
          <p:cNvSpPr/>
          <p:nvPr/>
        </p:nvSpPr>
        <p:spPr>
          <a:xfrm flipH="false" flipV="false" rot="0">
            <a:off x="4053962" y="5640960"/>
            <a:ext cx="768019" cy="768019"/>
          </a:xfrm>
          <a:custGeom>
            <a:avLst/>
            <a:gdLst/>
            <a:ahLst/>
            <a:cxnLst/>
            <a:rect r="r" b="b" t="t" l="l"/>
            <a:pathLst>
              <a:path h="768019" w="768019">
                <a:moveTo>
                  <a:pt x="0" y="0"/>
                </a:moveTo>
                <a:lnTo>
                  <a:pt x="768019" y="0"/>
                </a:lnTo>
                <a:lnTo>
                  <a:pt x="768019" y="768018"/>
                </a:lnTo>
                <a:lnTo>
                  <a:pt x="0" y="76801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2" id="22"/>
          <p:cNvSpPr txBox="true"/>
          <p:nvPr/>
        </p:nvSpPr>
        <p:spPr>
          <a:xfrm rot="0">
            <a:off x="6473329" y="2001103"/>
            <a:ext cx="5341341" cy="604484"/>
          </a:xfrm>
          <a:prstGeom prst="rect">
            <a:avLst/>
          </a:prstGeom>
        </p:spPr>
        <p:txBody>
          <a:bodyPr anchor="t" rtlCol="false" tIns="0" lIns="0" bIns="0" rIns="0">
            <a:spAutoFit/>
          </a:bodyPr>
          <a:lstStyle/>
          <a:p>
            <a:pPr algn="ctr">
              <a:lnSpc>
                <a:spcPts val="4480"/>
              </a:lnSpc>
            </a:pPr>
            <a:r>
              <a:rPr lang="en-US" sz="3200">
                <a:solidFill>
                  <a:srgbClr val="231F20"/>
                </a:solidFill>
                <a:latin typeface="Kollektif"/>
                <a:ea typeface="Kollektif"/>
                <a:cs typeface="Kollektif"/>
                <a:sym typeface="Kollektif"/>
              </a:rPr>
              <a:t>25/09/2024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6012036"/>
            <a:ext cx="18678839" cy="4457454"/>
            <a:chOff x="0" y="0"/>
            <a:chExt cx="4919530" cy="1173980"/>
          </a:xfrm>
        </p:grpSpPr>
        <p:sp>
          <p:nvSpPr>
            <p:cNvPr name="Freeform 3" id="3"/>
            <p:cNvSpPr/>
            <p:nvPr/>
          </p:nvSpPr>
          <p:spPr>
            <a:xfrm flipH="false" flipV="false" rot="0">
              <a:off x="0" y="0"/>
              <a:ext cx="4919530" cy="1173980"/>
            </a:xfrm>
            <a:custGeom>
              <a:avLst/>
              <a:gdLst/>
              <a:ahLst/>
              <a:cxnLst/>
              <a:rect r="r" b="b" t="t" l="l"/>
              <a:pathLst>
                <a:path h="1173980" w="4919530">
                  <a:moveTo>
                    <a:pt x="0" y="0"/>
                  </a:moveTo>
                  <a:lnTo>
                    <a:pt x="4919530" y="0"/>
                  </a:lnTo>
                  <a:lnTo>
                    <a:pt x="4919530" y="1173980"/>
                  </a:lnTo>
                  <a:lnTo>
                    <a:pt x="0" y="1173980"/>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121208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7200009"/>
            <a:chOff x="0" y="0"/>
            <a:chExt cx="4274726" cy="1896299"/>
          </a:xfrm>
        </p:grpSpPr>
        <p:sp>
          <p:nvSpPr>
            <p:cNvPr name="Freeform 9" id="9"/>
            <p:cNvSpPr/>
            <p:nvPr/>
          </p:nvSpPr>
          <p:spPr>
            <a:xfrm flipH="false" flipV="false" rot="0">
              <a:off x="0" y="0"/>
              <a:ext cx="4274726" cy="1896299"/>
            </a:xfrm>
            <a:custGeom>
              <a:avLst/>
              <a:gdLst/>
              <a:ahLst/>
              <a:cxnLst/>
              <a:rect r="r" b="b" t="t" l="l"/>
              <a:pathLst>
                <a:path h="1896299" w="4274726">
                  <a:moveTo>
                    <a:pt x="24327" y="0"/>
                  </a:moveTo>
                  <a:lnTo>
                    <a:pt x="4250399" y="0"/>
                  </a:lnTo>
                  <a:cubicBezTo>
                    <a:pt x="4263834" y="0"/>
                    <a:pt x="4274726" y="10891"/>
                    <a:pt x="4274726" y="24327"/>
                  </a:cubicBezTo>
                  <a:lnTo>
                    <a:pt x="4274726" y="1871972"/>
                  </a:lnTo>
                  <a:cubicBezTo>
                    <a:pt x="4274726" y="1885407"/>
                    <a:pt x="4263834" y="1896299"/>
                    <a:pt x="4250399" y="1896299"/>
                  </a:cubicBezTo>
                  <a:lnTo>
                    <a:pt x="24327" y="1896299"/>
                  </a:lnTo>
                  <a:cubicBezTo>
                    <a:pt x="10891" y="1896299"/>
                    <a:pt x="0" y="1885407"/>
                    <a:pt x="0" y="1871972"/>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934399"/>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729737" y="1019706"/>
            <a:ext cx="9419877" cy="2077171"/>
            <a:chOff x="0" y="0"/>
            <a:chExt cx="2480955" cy="547074"/>
          </a:xfrm>
        </p:grpSpPr>
        <p:sp>
          <p:nvSpPr>
            <p:cNvPr name="Freeform 12" id="12"/>
            <p:cNvSpPr/>
            <p:nvPr/>
          </p:nvSpPr>
          <p:spPr>
            <a:xfrm flipH="false" flipV="false" rot="0">
              <a:off x="0" y="0"/>
              <a:ext cx="2480955" cy="547074"/>
            </a:xfrm>
            <a:custGeom>
              <a:avLst/>
              <a:gdLst/>
              <a:ahLst/>
              <a:cxnLst/>
              <a:rect r="r" b="b" t="t" l="l"/>
              <a:pathLst>
                <a:path h="547074" w="2480955">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name="TextBox 13" id="13"/>
            <p:cNvSpPr txBox="true"/>
            <p:nvPr/>
          </p:nvSpPr>
          <p:spPr>
            <a:xfrm>
              <a:off x="0" y="-38100"/>
              <a:ext cx="2480955" cy="585174"/>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5044560" y="1089970"/>
            <a:ext cx="8748792"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MENGEMBANGKAN PEMASARAN DIGITAL </a:t>
            </a:r>
          </a:p>
        </p:txBody>
      </p:sp>
      <p:grpSp>
        <p:nvGrpSpPr>
          <p:cNvPr name="Group 15" id="15"/>
          <p:cNvGrpSpPr/>
          <p:nvPr/>
        </p:nvGrpSpPr>
        <p:grpSpPr>
          <a:xfrm rot="0">
            <a:off x="1968448" y="3933359"/>
            <a:ext cx="2572643" cy="4586384"/>
            <a:chOff x="0" y="0"/>
            <a:chExt cx="3430190" cy="6115178"/>
          </a:xfrm>
        </p:grpSpPr>
        <p:grpSp>
          <p:nvGrpSpPr>
            <p:cNvPr name="Group 16" id="16"/>
            <p:cNvGrpSpPr/>
            <p:nvPr/>
          </p:nvGrpSpPr>
          <p:grpSpPr>
            <a:xfrm rot="0">
              <a:off x="0" y="3848733"/>
              <a:ext cx="3430190" cy="2266445"/>
              <a:chOff x="0" y="0"/>
              <a:chExt cx="677568" cy="447693"/>
            </a:xfrm>
          </p:grpSpPr>
          <p:sp>
            <p:nvSpPr>
              <p:cNvPr name="Freeform 17" id="17"/>
              <p:cNvSpPr/>
              <p:nvPr/>
            </p:nvSpPr>
            <p:spPr>
              <a:xfrm flipH="false" flipV="false" rot="0">
                <a:off x="0" y="0"/>
                <a:ext cx="677568" cy="447693"/>
              </a:xfrm>
              <a:custGeom>
                <a:avLst/>
                <a:gdLst/>
                <a:ahLst/>
                <a:cxnLst/>
                <a:rect r="r" b="b" t="t" l="l"/>
                <a:pathLst>
                  <a:path h="447693" w="677568">
                    <a:moveTo>
                      <a:pt x="90280" y="0"/>
                    </a:moveTo>
                    <a:lnTo>
                      <a:pt x="587289" y="0"/>
                    </a:lnTo>
                    <a:cubicBezTo>
                      <a:pt x="611232" y="0"/>
                      <a:pt x="634195" y="9512"/>
                      <a:pt x="651126" y="26442"/>
                    </a:cubicBezTo>
                    <a:cubicBezTo>
                      <a:pt x="668057" y="43373"/>
                      <a:pt x="677568" y="66336"/>
                      <a:pt x="677568" y="90280"/>
                    </a:cubicBezTo>
                    <a:lnTo>
                      <a:pt x="677568" y="357413"/>
                    </a:lnTo>
                    <a:cubicBezTo>
                      <a:pt x="677568" y="381357"/>
                      <a:pt x="668057" y="404320"/>
                      <a:pt x="651126" y="421251"/>
                    </a:cubicBezTo>
                    <a:cubicBezTo>
                      <a:pt x="634195" y="438181"/>
                      <a:pt x="611232" y="447693"/>
                      <a:pt x="587289" y="447693"/>
                    </a:cubicBezTo>
                    <a:lnTo>
                      <a:pt x="90280" y="447693"/>
                    </a:lnTo>
                    <a:cubicBezTo>
                      <a:pt x="66336" y="447693"/>
                      <a:pt x="43373" y="438181"/>
                      <a:pt x="26442" y="421251"/>
                    </a:cubicBezTo>
                    <a:cubicBezTo>
                      <a:pt x="9512" y="404320"/>
                      <a:pt x="0" y="381357"/>
                      <a:pt x="0" y="357413"/>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66675"/>
                <a:ext cx="677568" cy="514368"/>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Menentukan tujuan dan sasaran</a:t>
                </a:r>
              </a:p>
            </p:txBody>
          </p:sp>
        </p:grpSp>
        <p:sp>
          <p:nvSpPr>
            <p:cNvPr name="Freeform 19" id="19"/>
            <p:cNvSpPr/>
            <p:nvPr/>
          </p:nvSpPr>
          <p:spPr>
            <a:xfrm flipH="false" flipV="false" rot="0">
              <a:off x="708989" y="0"/>
              <a:ext cx="2012211" cy="2012211"/>
            </a:xfrm>
            <a:custGeom>
              <a:avLst/>
              <a:gdLst/>
              <a:ahLst/>
              <a:cxnLst/>
              <a:rect r="r" b="b" t="t" l="l"/>
              <a:pathLst>
                <a:path h="2012211" w="2012211">
                  <a:moveTo>
                    <a:pt x="0" y="0"/>
                  </a:moveTo>
                  <a:lnTo>
                    <a:pt x="2012212" y="0"/>
                  </a:lnTo>
                  <a:lnTo>
                    <a:pt x="2012212" y="2012211"/>
                  </a:lnTo>
                  <a:lnTo>
                    <a:pt x="0" y="20122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0" id="20"/>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$1,36 B</a:t>
              </a:r>
            </a:p>
          </p:txBody>
        </p:sp>
      </p:grpSp>
      <p:grpSp>
        <p:nvGrpSpPr>
          <p:cNvPr name="Group 21" id="21"/>
          <p:cNvGrpSpPr/>
          <p:nvPr/>
        </p:nvGrpSpPr>
        <p:grpSpPr>
          <a:xfrm rot="0">
            <a:off x="5921707" y="3933359"/>
            <a:ext cx="2646989" cy="4608532"/>
            <a:chOff x="0" y="0"/>
            <a:chExt cx="3529319" cy="6144710"/>
          </a:xfrm>
        </p:grpSpPr>
        <p:grpSp>
          <p:nvGrpSpPr>
            <p:cNvPr name="Group 22" id="22"/>
            <p:cNvGrpSpPr/>
            <p:nvPr/>
          </p:nvGrpSpPr>
          <p:grpSpPr>
            <a:xfrm rot="0">
              <a:off x="99129" y="3878265"/>
              <a:ext cx="3430190" cy="2266445"/>
              <a:chOff x="0" y="0"/>
              <a:chExt cx="677568" cy="447693"/>
            </a:xfrm>
          </p:grpSpPr>
          <p:sp>
            <p:nvSpPr>
              <p:cNvPr name="Freeform 23" id="23"/>
              <p:cNvSpPr/>
              <p:nvPr/>
            </p:nvSpPr>
            <p:spPr>
              <a:xfrm flipH="false" flipV="false" rot="0">
                <a:off x="0" y="0"/>
                <a:ext cx="677568" cy="447693"/>
              </a:xfrm>
              <a:custGeom>
                <a:avLst/>
                <a:gdLst/>
                <a:ahLst/>
                <a:cxnLst/>
                <a:rect r="r" b="b" t="t" l="l"/>
                <a:pathLst>
                  <a:path h="447693" w="677568">
                    <a:moveTo>
                      <a:pt x="90280" y="0"/>
                    </a:moveTo>
                    <a:lnTo>
                      <a:pt x="587289" y="0"/>
                    </a:lnTo>
                    <a:cubicBezTo>
                      <a:pt x="611232" y="0"/>
                      <a:pt x="634195" y="9512"/>
                      <a:pt x="651126" y="26442"/>
                    </a:cubicBezTo>
                    <a:cubicBezTo>
                      <a:pt x="668057" y="43373"/>
                      <a:pt x="677568" y="66336"/>
                      <a:pt x="677568" y="90280"/>
                    </a:cubicBezTo>
                    <a:lnTo>
                      <a:pt x="677568" y="357413"/>
                    </a:lnTo>
                    <a:cubicBezTo>
                      <a:pt x="677568" y="381357"/>
                      <a:pt x="668057" y="404320"/>
                      <a:pt x="651126" y="421251"/>
                    </a:cubicBezTo>
                    <a:cubicBezTo>
                      <a:pt x="634195" y="438181"/>
                      <a:pt x="611232" y="447693"/>
                      <a:pt x="587289" y="447693"/>
                    </a:cubicBezTo>
                    <a:lnTo>
                      <a:pt x="90280" y="447693"/>
                    </a:lnTo>
                    <a:cubicBezTo>
                      <a:pt x="66336" y="447693"/>
                      <a:pt x="43373" y="438181"/>
                      <a:pt x="26442" y="421251"/>
                    </a:cubicBezTo>
                    <a:cubicBezTo>
                      <a:pt x="9512" y="404320"/>
                      <a:pt x="0" y="381357"/>
                      <a:pt x="0" y="357413"/>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66675"/>
                <a:ext cx="677568" cy="514368"/>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Membuat anggaran pemasaran</a:t>
                </a:r>
              </a:p>
            </p:txBody>
          </p:sp>
        </p:grpSp>
        <p:sp>
          <p:nvSpPr>
            <p:cNvPr name="Freeform 25" id="25"/>
            <p:cNvSpPr/>
            <p:nvPr/>
          </p:nvSpPr>
          <p:spPr>
            <a:xfrm flipH="false" flipV="false" rot="0">
              <a:off x="905180" y="0"/>
              <a:ext cx="1619830" cy="2012211"/>
            </a:xfrm>
            <a:custGeom>
              <a:avLst/>
              <a:gdLst/>
              <a:ahLst/>
              <a:cxnLst/>
              <a:rect r="r" b="b" t="t" l="l"/>
              <a:pathLst>
                <a:path h="2012211" w="1619830">
                  <a:moveTo>
                    <a:pt x="0" y="0"/>
                  </a:moveTo>
                  <a:lnTo>
                    <a:pt x="1619830" y="0"/>
                  </a:lnTo>
                  <a:lnTo>
                    <a:pt x="1619830" y="2012211"/>
                  </a:lnTo>
                  <a:lnTo>
                    <a:pt x="0" y="20122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6" id="26"/>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350+</a:t>
              </a:r>
            </a:p>
          </p:txBody>
        </p:sp>
      </p:grpSp>
      <p:grpSp>
        <p:nvGrpSpPr>
          <p:cNvPr name="Group 27" id="27"/>
          <p:cNvGrpSpPr/>
          <p:nvPr/>
        </p:nvGrpSpPr>
        <p:grpSpPr>
          <a:xfrm rot="0">
            <a:off x="9949313" y="3933359"/>
            <a:ext cx="2572643" cy="4586384"/>
            <a:chOff x="0" y="0"/>
            <a:chExt cx="3430190" cy="6115178"/>
          </a:xfrm>
        </p:grpSpPr>
        <p:grpSp>
          <p:nvGrpSpPr>
            <p:cNvPr name="Group 28" id="28"/>
            <p:cNvGrpSpPr/>
            <p:nvPr/>
          </p:nvGrpSpPr>
          <p:grpSpPr>
            <a:xfrm rot="0">
              <a:off x="0" y="3848733"/>
              <a:ext cx="3430190" cy="2266445"/>
              <a:chOff x="0" y="0"/>
              <a:chExt cx="677568" cy="447693"/>
            </a:xfrm>
          </p:grpSpPr>
          <p:sp>
            <p:nvSpPr>
              <p:cNvPr name="Freeform 29" id="29"/>
              <p:cNvSpPr/>
              <p:nvPr/>
            </p:nvSpPr>
            <p:spPr>
              <a:xfrm flipH="false" flipV="false" rot="0">
                <a:off x="0" y="0"/>
                <a:ext cx="677568" cy="447693"/>
              </a:xfrm>
              <a:custGeom>
                <a:avLst/>
                <a:gdLst/>
                <a:ahLst/>
                <a:cxnLst/>
                <a:rect r="r" b="b" t="t" l="l"/>
                <a:pathLst>
                  <a:path h="447693" w="677568">
                    <a:moveTo>
                      <a:pt x="90280" y="0"/>
                    </a:moveTo>
                    <a:lnTo>
                      <a:pt x="587289" y="0"/>
                    </a:lnTo>
                    <a:cubicBezTo>
                      <a:pt x="611232" y="0"/>
                      <a:pt x="634195" y="9512"/>
                      <a:pt x="651126" y="26442"/>
                    </a:cubicBezTo>
                    <a:cubicBezTo>
                      <a:pt x="668057" y="43373"/>
                      <a:pt x="677568" y="66336"/>
                      <a:pt x="677568" y="90280"/>
                    </a:cubicBezTo>
                    <a:lnTo>
                      <a:pt x="677568" y="357413"/>
                    </a:lnTo>
                    <a:cubicBezTo>
                      <a:pt x="677568" y="381357"/>
                      <a:pt x="668057" y="404320"/>
                      <a:pt x="651126" y="421251"/>
                    </a:cubicBezTo>
                    <a:cubicBezTo>
                      <a:pt x="634195" y="438181"/>
                      <a:pt x="611232" y="447693"/>
                      <a:pt x="587289" y="447693"/>
                    </a:cubicBezTo>
                    <a:lnTo>
                      <a:pt x="90280" y="447693"/>
                    </a:lnTo>
                    <a:cubicBezTo>
                      <a:pt x="66336" y="447693"/>
                      <a:pt x="43373" y="438181"/>
                      <a:pt x="26442" y="421251"/>
                    </a:cubicBezTo>
                    <a:cubicBezTo>
                      <a:pt x="9512" y="404320"/>
                      <a:pt x="0" y="381357"/>
                      <a:pt x="0" y="357413"/>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66675"/>
                <a:ext cx="677568" cy="514368"/>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Memilih platform yang sesuai</a:t>
                </a:r>
              </a:p>
            </p:txBody>
          </p:sp>
        </p:grpSp>
        <p:sp>
          <p:nvSpPr>
            <p:cNvPr name="Freeform 31" id="31"/>
            <p:cNvSpPr/>
            <p:nvPr/>
          </p:nvSpPr>
          <p:spPr>
            <a:xfrm flipH="false" flipV="false" rot="0">
              <a:off x="702925" y="0"/>
              <a:ext cx="1826082" cy="2012211"/>
            </a:xfrm>
            <a:custGeom>
              <a:avLst/>
              <a:gdLst/>
              <a:ahLst/>
              <a:cxnLst/>
              <a:rect r="r" b="b" t="t" l="l"/>
              <a:pathLst>
                <a:path h="2012211" w="1826082">
                  <a:moveTo>
                    <a:pt x="0" y="0"/>
                  </a:moveTo>
                  <a:lnTo>
                    <a:pt x="1826082" y="0"/>
                  </a:lnTo>
                  <a:lnTo>
                    <a:pt x="1826082" y="2012211"/>
                  </a:lnTo>
                  <a:lnTo>
                    <a:pt x="0" y="20122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2" id="32"/>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500+</a:t>
              </a:r>
            </a:p>
          </p:txBody>
        </p:sp>
      </p:grpSp>
      <p:grpSp>
        <p:nvGrpSpPr>
          <p:cNvPr name="Group 33" id="33"/>
          <p:cNvGrpSpPr/>
          <p:nvPr/>
        </p:nvGrpSpPr>
        <p:grpSpPr>
          <a:xfrm rot="0">
            <a:off x="13903081" y="3933359"/>
            <a:ext cx="2572643" cy="5072104"/>
            <a:chOff x="0" y="0"/>
            <a:chExt cx="3430190" cy="6762806"/>
          </a:xfrm>
        </p:grpSpPr>
        <p:grpSp>
          <p:nvGrpSpPr>
            <p:cNvPr name="Group 34" id="34"/>
            <p:cNvGrpSpPr/>
            <p:nvPr/>
          </p:nvGrpSpPr>
          <p:grpSpPr>
            <a:xfrm rot="0">
              <a:off x="0" y="3848733"/>
              <a:ext cx="3430190" cy="2914073"/>
              <a:chOff x="0" y="0"/>
              <a:chExt cx="677568" cy="575619"/>
            </a:xfrm>
          </p:grpSpPr>
          <p:sp>
            <p:nvSpPr>
              <p:cNvPr name="Freeform 35" id="35"/>
              <p:cNvSpPr/>
              <p:nvPr/>
            </p:nvSpPr>
            <p:spPr>
              <a:xfrm flipH="false" flipV="false" rot="0">
                <a:off x="0" y="0"/>
                <a:ext cx="677568" cy="575619"/>
              </a:xfrm>
              <a:custGeom>
                <a:avLst/>
                <a:gdLst/>
                <a:ahLst/>
                <a:cxnLst/>
                <a:rect r="r" b="b" t="t" l="l"/>
                <a:pathLst>
                  <a:path h="575619" w="677568">
                    <a:moveTo>
                      <a:pt x="90280" y="0"/>
                    </a:moveTo>
                    <a:lnTo>
                      <a:pt x="587289" y="0"/>
                    </a:lnTo>
                    <a:cubicBezTo>
                      <a:pt x="611232" y="0"/>
                      <a:pt x="634195" y="9512"/>
                      <a:pt x="651126" y="26442"/>
                    </a:cubicBezTo>
                    <a:cubicBezTo>
                      <a:pt x="668057" y="43373"/>
                      <a:pt x="677568" y="66336"/>
                      <a:pt x="677568" y="90280"/>
                    </a:cubicBezTo>
                    <a:lnTo>
                      <a:pt x="677568" y="485340"/>
                    </a:lnTo>
                    <a:cubicBezTo>
                      <a:pt x="677568" y="509283"/>
                      <a:pt x="668057" y="532246"/>
                      <a:pt x="651126" y="549177"/>
                    </a:cubicBezTo>
                    <a:cubicBezTo>
                      <a:pt x="634195" y="566108"/>
                      <a:pt x="611232" y="575619"/>
                      <a:pt x="587289" y="575619"/>
                    </a:cubicBezTo>
                    <a:lnTo>
                      <a:pt x="90280" y="575619"/>
                    </a:lnTo>
                    <a:cubicBezTo>
                      <a:pt x="66336" y="575619"/>
                      <a:pt x="43373" y="566108"/>
                      <a:pt x="26442" y="549177"/>
                    </a:cubicBezTo>
                    <a:cubicBezTo>
                      <a:pt x="9512" y="532246"/>
                      <a:pt x="0" y="509283"/>
                      <a:pt x="0" y="485340"/>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66675"/>
                <a:ext cx="677568" cy="642294"/>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Menentukan target audensi dengan jelas</a:t>
                </a:r>
              </a:p>
            </p:txBody>
          </p:sp>
        </p:grpSp>
        <p:sp>
          <p:nvSpPr>
            <p:cNvPr name="Freeform 37" id="37"/>
            <p:cNvSpPr/>
            <p:nvPr/>
          </p:nvSpPr>
          <p:spPr>
            <a:xfrm flipH="false" flipV="false" rot="0">
              <a:off x="700108" y="0"/>
              <a:ext cx="2029974" cy="2012211"/>
            </a:xfrm>
            <a:custGeom>
              <a:avLst/>
              <a:gdLst/>
              <a:ahLst/>
              <a:cxnLst/>
              <a:rect r="r" b="b" t="t" l="l"/>
              <a:pathLst>
                <a:path h="2012211" w="2029974">
                  <a:moveTo>
                    <a:pt x="0" y="0"/>
                  </a:moveTo>
                  <a:lnTo>
                    <a:pt x="2029974" y="0"/>
                  </a:lnTo>
                  <a:lnTo>
                    <a:pt x="2029974" y="2012211"/>
                  </a:lnTo>
                  <a:lnTo>
                    <a:pt x="0" y="201221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38" id="38"/>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9000</a:t>
              </a:r>
            </a:p>
          </p:txBody>
        </p:sp>
      </p:grpSp>
      <p:sp>
        <p:nvSpPr>
          <p:cNvPr name="Freeform 39" id="39"/>
          <p:cNvSpPr/>
          <p:nvPr/>
        </p:nvSpPr>
        <p:spPr>
          <a:xfrm flipH="false" flipV="true" rot="-6634202">
            <a:off x="15319149" y="404753"/>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0" id="40"/>
          <p:cNvSpPr/>
          <p:nvPr/>
        </p:nvSpPr>
        <p:spPr>
          <a:xfrm flipH="false" flipV="false" rot="0">
            <a:off x="3369069" y="683847"/>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1" id="41"/>
          <p:cNvSpPr/>
          <p:nvPr/>
        </p:nvSpPr>
        <p:spPr>
          <a:xfrm flipH="false" flipV="false" rot="0">
            <a:off x="16875291" y="5667562"/>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2" id="42"/>
          <p:cNvSpPr/>
          <p:nvPr/>
        </p:nvSpPr>
        <p:spPr>
          <a:xfrm flipH="false" flipV="false" rot="-4110694">
            <a:off x="938723" y="3172266"/>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6012036"/>
            <a:ext cx="18678839" cy="4457454"/>
            <a:chOff x="0" y="0"/>
            <a:chExt cx="4919530" cy="1173980"/>
          </a:xfrm>
        </p:grpSpPr>
        <p:sp>
          <p:nvSpPr>
            <p:cNvPr name="Freeform 3" id="3"/>
            <p:cNvSpPr/>
            <p:nvPr/>
          </p:nvSpPr>
          <p:spPr>
            <a:xfrm flipH="false" flipV="false" rot="0">
              <a:off x="0" y="0"/>
              <a:ext cx="4919530" cy="1173980"/>
            </a:xfrm>
            <a:custGeom>
              <a:avLst/>
              <a:gdLst/>
              <a:ahLst/>
              <a:cxnLst/>
              <a:rect r="r" b="b" t="t" l="l"/>
              <a:pathLst>
                <a:path h="1173980" w="4919530">
                  <a:moveTo>
                    <a:pt x="0" y="0"/>
                  </a:moveTo>
                  <a:lnTo>
                    <a:pt x="4919530" y="0"/>
                  </a:lnTo>
                  <a:lnTo>
                    <a:pt x="4919530" y="1173980"/>
                  </a:lnTo>
                  <a:lnTo>
                    <a:pt x="0" y="1173980"/>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121208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7200009"/>
            <a:chOff x="0" y="0"/>
            <a:chExt cx="4274726" cy="1896299"/>
          </a:xfrm>
        </p:grpSpPr>
        <p:sp>
          <p:nvSpPr>
            <p:cNvPr name="Freeform 9" id="9"/>
            <p:cNvSpPr/>
            <p:nvPr/>
          </p:nvSpPr>
          <p:spPr>
            <a:xfrm flipH="false" flipV="false" rot="0">
              <a:off x="0" y="0"/>
              <a:ext cx="4274726" cy="1896299"/>
            </a:xfrm>
            <a:custGeom>
              <a:avLst/>
              <a:gdLst/>
              <a:ahLst/>
              <a:cxnLst/>
              <a:rect r="r" b="b" t="t" l="l"/>
              <a:pathLst>
                <a:path h="1896299" w="4274726">
                  <a:moveTo>
                    <a:pt x="24327" y="0"/>
                  </a:moveTo>
                  <a:lnTo>
                    <a:pt x="4250399" y="0"/>
                  </a:lnTo>
                  <a:cubicBezTo>
                    <a:pt x="4263834" y="0"/>
                    <a:pt x="4274726" y="10891"/>
                    <a:pt x="4274726" y="24327"/>
                  </a:cubicBezTo>
                  <a:lnTo>
                    <a:pt x="4274726" y="1871972"/>
                  </a:lnTo>
                  <a:cubicBezTo>
                    <a:pt x="4274726" y="1885407"/>
                    <a:pt x="4263834" y="1896299"/>
                    <a:pt x="4250399" y="1896299"/>
                  </a:cubicBezTo>
                  <a:lnTo>
                    <a:pt x="24327" y="1896299"/>
                  </a:lnTo>
                  <a:cubicBezTo>
                    <a:pt x="10891" y="1896299"/>
                    <a:pt x="0" y="1885407"/>
                    <a:pt x="0" y="1871972"/>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934399"/>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729737" y="1019706"/>
            <a:ext cx="9419877" cy="2077171"/>
            <a:chOff x="0" y="0"/>
            <a:chExt cx="2480955" cy="547074"/>
          </a:xfrm>
        </p:grpSpPr>
        <p:sp>
          <p:nvSpPr>
            <p:cNvPr name="Freeform 12" id="12"/>
            <p:cNvSpPr/>
            <p:nvPr/>
          </p:nvSpPr>
          <p:spPr>
            <a:xfrm flipH="false" flipV="false" rot="0">
              <a:off x="0" y="0"/>
              <a:ext cx="2480955" cy="547074"/>
            </a:xfrm>
            <a:custGeom>
              <a:avLst/>
              <a:gdLst/>
              <a:ahLst/>
              <a:cxnLst/>
              <a:rect r="r" b="b" t="t" l="l"/>
              <a:pathLst>
                <a:path h="547074" w="2480955">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name="TextBox 13" id="13"/>
            <p:cNvSpPr txBox="true"/>
            <p:nvPr/>
          </p:nvSpPr>
          <p:spPr>
            <a:xfrm>
              <a:off x="0" y="-38100"/>
              <a:ext cx="2480955" cy="585174"/>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0">
            <a:off x="7673179" y="6819908"/>
            <a:ext cx="3015988" cy="1547602"/>
            <a:chOff x="0" y="0"/>
            <a:chExt cx="794334" cy="407599"/>
          </a:xfrm>
        </p:grpSpPr>
        <p:sp>
          <p:nvSpPr>
            <p:cNvPr name="Freeform 15" id="15"/>
            <p:cNvSpPr/>
            <p:nvPr/>
          </p:nvSpPr>
          <p:spPr>
            <a:xfrm flipH="false" flipV="false" rot="0">
              <a:off x="0" y="0"/>
              <a:ext cx="794334" cy="407599"/>
            </a:xfrm>
            <a:custGeom>
              <a:avLst/>
              <a:gdLst/>
              <a:ahLst/>
              <a:cxnLst/>
              <a:rect r="r" b="b" t="t" l="l"/>
              <a:pathLst>
                <a:path h="407599" w="794334">
                  <a:moveTo>
                    <a:pt x="77009" y="0"/>
                  </a:moveTo>
                  <a:lnTo>
                    <a:pt x="717325" y="0"/>
                  </a:lnTo>
                  <a:cubicBezTo>
                    <a:pt x="737749" y="0"/>
                    <a:pt x="757337" y="8113"/>
                    <a:pt x="771779" y="22555"/>
                  </a:cubicBezTo>
                  <a:cubicBezTo>
                    <a:pt x="786221" y="36997"/>
                    <a:pt x="794334" y="56585"/>
                    <a:pt x="794334" y="77009"/>
                  </a:cubicBezTo>
                  <a:lnTo>
                    <a:pt x="794334" y="330590"/>
                  </a:lnTo>
                  <a:cubicBezTo>
                    <a:pt x="794334" y="373121"/>
                    <a:pt x="759856" y="407599"/>
                    <a:pt x="717325" y="407599"/>
                  </a:cubicBezTo>
                  <a:lnTo>
                    <a:pt x="77009" y="407599"/>
                  </a:lnTo>
                  <a:cubicBezTo>
                    <a:pt x="56585" y="407599"/>
                    <a:pt x="36997" y="399486"/>
                    <a:pt x="22555" y="385044"/>
                  </a:cubicBezTo>
                  <a:cubicBezTo>
                    <a:pt x="8113" y="370602"/>
                    <a:pt x="0" y="351014"/>
                    <a:pt x="0" y="330590"/>
                  </a:cubicBezTo>
                  <a:lnTo>
                    <a:pt x="0" y="77009"/>
                  </a:lnTo>
                  <a:cubicBezTo>
                    <a:pt x="0" y="56585"/>
                    <a:pt x="8113" y="36997"/>
                    <a:pt x="22555" y="22555"/>
                  </a:cubicBezTo>
                  <a:cubicBezTo>
                    <a:pt x="36997" y="8113"/>
                    <a:pt x="56585" y="0"/>
                    <a:pt x="77009" y="0"/>
                  </a:cubicBezTo>
                  <a:close/>
                </a:path>
              </a:pathLst>
            </a:custGeom>
            <a:solidFill>
              <a:srgbClr val="FFE397"/>
            </a:solidFill>
            <a:ln w="28575" cap="rnd">
              <a:solidFill>
                <a:srgbClr val="231F20"/>
              </a:solidFill>
              <a:prstDash val="solid"/>
              <a:round/>
            </a:ln>
          </p:spPr>
        </p:sp>
        <p:sp>
          <p:nvSpPr>
            <p:cNvPr name="TextBox 16" id="16"/>
            <p:cNvSpPr txBox="true"/>
            <p:nvPr/>
          </p:nvSpPr>
          <p:spPr>
            <a:xfrm>
              <a:off x="0" y="-66675"/>
              <a:ext cx="794334" cy="474274"/>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Mempromosikan konten</a:t>
              </a:r>
            </a:p>
          </p:txBody>
        </p:sp>
      </p:grpSp>
      <p:sp>
        <p:nvSpPr>
          <p:cNvPr name="Freeform 17" id="17"/>
          <p:cNvSpPr/>
          <p:nvPr/>
        </p:nvSpPr>
        <p:spPr>
          <a:xfrm flipH="false" flipV="false" rot="0">
            <a:off x="8384872" y="3933359"/>
            <a:ext cx="1369561" cy="1509158"/>
          </a:xfrm>
          <a:custGeom>
            <a:avLst/>
            <a:gdLst/>
            <a:ahLst/>
            <a:cxnLst/>
            <a:rect r="r" b="b" t="t" l="l"/>
            <a:pathLst>
              <a:path h="1509158" w="1369561">
                <a:moveTo>
                  <a:pt x="0" y="0"/>
                </a:moveTo>
                <a:lnTo>
                  <a:pt x="1369562" y="0"/>
                </a:lnTo>
                <a:lnTo>
                  <a:pt x="1369562" y="1509158"/>
                </a:lnTo>
                <a:lnTo>
                  <a:pt x="0" y="15091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5044560" y="1089970"/>
            <a:ext cx="8748792"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MENGEMBANGKAN PEMASARAN DIGITAL </a:t>
            </a:r>
          </a:p>
        </p:txBody>
      </p:sp>
      <p:grpSp>
        <p:nvGrpSpPr>
          <p:cNvPr name="Group 19" id="19"/>
          <p:cNvGrpSpPr/>
          <p:nvPr/>
        </p:nvGrpSpPr>
        <p:grpSpPr>
          <a:xfrm rot="0">
            <a:off x="3554469" y="3933359"/>
            <a:ext cx="2646989" cy="4456301"/>
            <a:chOff x="0" y="0"/>
            <a:chExt cx="3529319" cy="5941735"/>
          </a:xfrm>
        </p:grpSpPr>
        <p:grpSp>
          <p:nvGrpSpPr>
            <p:cNvPr name="Group 20" id="20"/>
            <p:cNvGrpSpPr/>
            <p:nvPr/>
          </p:nvGrpSpPr>
          <p:grpSpPr>
            <a:xfrm rot="0">
              <a:off x="99129" y="3878265"/>
              <a:ext cx="3430190" cy="2063470"/>
              <a:chOff x="0" y="0"/>
              <a:chExt cx="677568" cy="407599"/>
            </a:xfrm>
          </p:grpSpPr>
          <p:sp>
            <p:nvSpPr>
              <p:cNvPr name="Freeform 21" id="21"/>
              <p:cNvSpPr/>
              <p:nvPr/>
            </p:nvSpPr>
            <p:spPr>
              <a:xfrm flipH="false" flipV="false" rot="0">
                <a:off x="0" y="0"/>
                <a:ext cx="677568" cy="407599"/>
              </a:xfrm>
              <a:custGeom>
                <a:avLst/>
                <a:gdLst/>
                <a:ahLst/>
                <a:cxnLst/>
                <a:rect r="r" b="b" t="t" l="l"/>
                <a:pathLst>
                  <a:path h="407599" w="677568">
                    <a:moveTo>
                      <a:pt x="90280" y="0"/>
                    </a:moveTo>
                    <a:lnTo>
                      <a:pt x="587289" y="0"/>
                    </a:lnTo>
                    <a:cubicBezTo>
                      <a:pt x="611232" y="0"/>
                      <a:pt x="634195" y="9512"/>
                      <a:pt x="651126" y="26442"/>
                    </a:cubicBezTo>
                    <a:cubicBezTo>
                      <a:pt x="668057" y="43373"/>
                      <a:pt x="677568" y="66336"/>
                      <a:pt x="677568" y="90280"/>
                    </a:cubicBezTo>
                    <a:lnTo>
                      <a:pt x="677568" y="317319"/>
                    </a:lnTo>
                    <a:cubicBezTo>
                      <a:pt x="677568" y="341263"/>
                      <a:pt x="668057" y="364226"/>
                      <a:pt x="651126" y="381157"/>
                    </a:cubicBezTo>
                    <a:cubicBezTo>
                      <a:pt x="634195" y="398087"/>
                      <a:pt x="611232" y="407599"/>
                      <a:pt x="587289" y="407599"/>
                    </a:cubicBezTo>
                    <a:lnTo>
                      <a:pt x="90280" y="407599"/>
                    </a:lnTo>
                    <a:cubicBezTo>
                      <a:pt x="66336" y="407599"/>
                      <a:pt x="43373" y="398087"/>
                      <a:pt x="26442" y="381157"/>
                    </a:cubicBezTo>
                    <a:cubicBezTo>
                      <a:pt x="9512" y="364226"/>
                      <a:pt x="0" y="341263"/>
                      <a:pt x="0" y="317319"/>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22" id="22"/>
              <p:cNvSpPr txBox="true"/>
              <p:nvPr/>
            </p:nvSpPr>
            <p:spPr>
              <a:xfrm>
                <a:off x="0" y="-66675"/>
                <a:ext cx="677568" cy="474274"/>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Melakukan monitoring</a:t>
                </a:r>
              </a:p>
            </p:txBody>
          </p:sp>
        </p:grpSp>
        <p:sp>
          <p:nvSpPr>
            <p:cNvPr name="Freeform 23" id="23"/>
            <p:cNvSpPr/>
            <p:nvPr/>
          </p:nvSpPr>
          <p:spPr>
            <a:xfrm flipH="false" flipV="false" rot="0">
              <a:off x="905180" y="0"/>
              <a:ext cx="1619830" cy="2012211"/>
            </a:xfrm>
            <a:custGeom>
              <a:avLst/>
              <a:gdLst/>
              <a:ahLst/>
              <a:cxnLst/>
              <a:rect r="r" b="b" t="t" l="l"/>
              <a:pathLst>
                <a:path h="2012211" w="1619830">
                  <a:moveTo>
                    <a:pt x="0" y="0"/>
                  </a:moveTo>
                  <a:lnTo>
                    <a:pt x="1619830" y="0"/>
                  </a:lnTo>
                  <a:lnTo>
                    <a:pt x="1619830" y="2012211"/>
                  </a:lnTo>
                  <a:lnTo>
                    <a:pt x="0" y="20122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4" id="24"/>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350+</a:t>
              </a:r>
            </a:p>
          </p:txBody>
        </p:sp>
      </p:grpSp>
      <p:sp>
        <p:nvSpPr>
          <p:cNvPr name="TextBox 25" id="25"/>
          <p:cNvSpPr txBox="true"/>
          <p:nvPr/>
        </p:nvSpPr>
        <p:spPr>
          <a:xfrm rot="0">
            <a:off x="7857679" y="5804467"/>
            <a:ext cx="2572643" cy="761365"/>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500+</a:t>
            </a:r>
          </a:p>
        </p:txBody>
      </p:sp>
      <p:grpSp>
        <p:nvGrpSpPr>
          <p:cNvPr name="Group 26" id="26"/>
          <p:cNvGrpSpPr/>
          <p:nvPr/>
        </p:nvGrpSpPr>
        <p:grpSpPr>
          <a:xfrm rot="0">
            <a:off x="12165542" y="3933359"/>
            <a:ext cx="2572643" cy="4586384"/>
            <a:chOff x="0" y="0"/>
            <a:chExt cx="3430190" cy="6115178"/>
          </a:xfrm>
        </p:grpSpPr>
        <p:grpSp>
          <p:nvGrpSpPr>
            <p:cNvPr name="Group 27" id="27"/>
            <p:cNvGrpSpPr/>
            <p:nvPr/>
          </p:nvGrpSpPr>
          <p:grpSpPr>
            <a:xfrm rot="0">
              <a:off x="0" y="3848733"/>
              <a:ext cx="3430190" cy="2266445"/>
              <a:chOff x="0" y="0"/>
              <a:chExt cx="677568" cy="447693"/>
            </a:xfrm>
          </p:grpSpPr>
          <p:sp>
            <p:nvSpPr>
              <p:cNvPr name="Freeform 28" id="28"/>
              <p:cNvSpPr/>
              <p:nvPr/>
            </p:nvSpPr>
            <p:spPr>
              <a:xfrm flipH="false" flipV="false" rot="0">
                <a:off x="0" y="0"/>
                <a:ext cx="677568" cy="447693"/>
              </a:xfrm>
              <a:custGeom>
                <a:avLst/>
                <a:gdLst/>
                <a:ahLst/>
                <a:cxnLst/>
                <a:rect r="r" b="b" t="t" l="l"/>
                <a:pathLst>
                  <a:path h="447693" w="677568">
                    <a:moveTo>
                      <a:pt x="90280" y="0"/>
                    </a:moveTo>
                    <a:lnTo>
                      <a:pt x="587289" y="0"/>
                    </a:lnTo>
                    <a:cubicBezTo>
                      <a:pt x="611232" y="0"/>
                      <a:pt x="634195" y="9512"/>
                      <a:pt x="651126" y="26442"/>
                    </a:cubicBezTo>
                    <a:cubicBezTo>
                      <a:pt x="668057" y="43373"/>
                      <a:pt x="677568" y="66336"/>
                      <a:pt x="677568" y="90280"/>
                    </a:cubicBezTo>
                    <a:lnTo>
                      <a:pt x="677568" y="357413"/>
                    </a:lnTo>
                    <a:cubicBezTo>
                      <a:pt x="677568" y="381357"/>
                      <a:pt x="668057" y="404320"/>
                      <a:pt x="651126" y="421251"/>
                    </a:cubicBezTo>
                    <a:cubicBezTo>
                      <a:pt x="634195" y="438181"/>
                      <a:pt x="611232" y="447693"/>
                      <a:pt x="587289" y="447693"/>
                    </a:cubicBezTo>
                    <a:lnTo>
                      <a:pt x="90280" y="447693"/>
                    </a:lnTo>
                    <a:cubicBezTo>
                      <a:pt x="66336" y="447693"/>
                      <a:pt x="43373" y="438181"/>
                      <a:pt x="26442" y="421251"/>
                    </a:cubicBezTo>
                    <a:cubicBezTo>
                      <a:pt x="9512" y="404320"/>
                      <a:pt x="0" y="381357"/>
                      <a:pt x="0" y="357413"/>
                    </a:cubicBezTo>
                    <a:lnTo>
                      <a:pt x="0" y="90280"/>
                    </a:lnTo>
                    <a:cubicBezTo>
                      <a:pt x="0" y="66336"/>
                      <a:pt x="9512" y="43373"/>
                      <a:pt x="26442" y="26442"/>
                    </a:cubicBezTo>
                    <a:cubicBezTo>
                      <a:pt x="43373" y="9512"/>
                      <a:pt x="66336" y="0"/>
                      <a:pt x="90280" y="0"/>
                    </a:cubicBezTo>
                    <a:close/>
                  </a:path>
                </a:pathLst>
              </a:custGeom>
              <a:solidFill>
                <a:srgbClr val="FFE397"/>
              </a:solidFill>
              <a:ln w="28575" cap="rnd">
                <a:solidFill>
                  <a:srgbClr val="231F20"/>
                </a:solidFill>
                <a:prstDash val="solid"/>
                <a:round/>
              </a:ln>
            </p:spPr>
          </p:sp>
          <p:sp>
            <p:nvSpPr>
              <p:cNvPr name="TextBox 29" id="29"/>
              <p:cNvSpPr txBox="true"/>
              <p:nvPr/>
            </p:nvSpPr>
            <p:spPr>
              <a:xfrm>
                <a:off x="0" y="-66675"/>
                <a:ext cx="677568" cy="514368"/>
              </a:xfrm>
              <a:prstGeom prst="rect">
                <a:avLst/>
              </a:prstGeom>
            </p:spPr>
            <p:txBody>
              <a:bodyPr anchor="ctr" rtlCol="false" tIns="50800" lIns="50800" bIns="50800" rIns="50800"/>
              <a:lstStyle/>
              <a:p>
                <a:pPr algn="ctr">
                  <a:lnSpc>
                    <a:spcPts val="3839"/>
                  </a:lnSpc>
                </a:pPr>
                <a:r>
                  <a:rPr lang="en-US" sz="3199">
                    <a:solidFill>
                      <a:srgbClr val="231F20"/>
                    </a:solidFill>
                    <a:latin typeface="Kollektif"/>
                    <a:ea typeface="Kollektif"/>
                    <a:cs typeface="Kollektif"/>
                    <a:sym typeface="Kollektif"/>
                  </a:rPr>
                  <a:t>Membuat konten yang berkualitas</a:t>
                </a:r>
              </a:p>
            </p:txBody>
          </p:sp>
        </p:grpSp>
        <p:sp>
          <p:nvSpPr>
            <p:cNvPr name="Freeform 30" id="30"/>
            <p:cNvSpPr/>
            <p:nvPr/>
          </p:nvSpPr>
          <p:spPr>
            <a:xfrm flipH="false" flipV="false" rot="0">
              <a:off x="951712" y="0"/>
              <a:ext cx="1526765" cy="2012211"/>
            </a:xfrm>
            <a:custGeom>
              <a:avLst/>
              <a:gdLst/>
              <a:ahLst/>
              <a:cxnLst/>
              <a:rect r="r" b="b" t="t" l="l"/>
              <a:pathLst>
                <a:path h="2012211" w="1526765">
                  <a:moveTo>
                    <a:pt x="0" y="0"/>
                  </a:moveTo>
                  <a:lnTo>
                    <a:pt x="1526766" y="0"/>
                  </a:lnTo>
                  <a:lnTo>
                    <a:pt x="1526766" y="2012211"/>
                  </a:lnTo>
                  <a:lnTo>
                    <a:pt x="0" y="20122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1" id="31"/>
            <p:cNvSpPr txBox="true"/>
            <p:nvPr/>
          </p:nvSpPr>
          <p:spPr>
            <a:xfrm rot="0">
              <a:off x="0" y="2466236"/>
              <a:ext cx="3430190" cy="1043728"/>
            </a:xfrm>
            <a:prstGeom prst="rect">
              <a:avLst/>
            </a:prstGeom>
          </p:spPr>
          <p:txBody>
            <a:bodyPr anchor="t" rtlCol="false" tIns="0" lIns="0" bIns="0" rIns="0">
              <a:spAutoFit/>
            </a:bodyPr>
            <a:lstStyle/>
            <a:p>
              <a:pPr algn="ctr">
                <a:lnSpc>
                  <a:spcPts val="5600"/>
                </a:lnSpc>
              </a:pPr>
              <a:r>
                <a:rPr lang="en-US" sz="5600">
                  <a:solidFill>
                    <a:srgbClr val="231F20"/>
                  </a:solidFill>
                  <a:latin typeface="Londrina Solid"/>
                  <a:ea typeface="Londrina Solid"/>
                  <a:cs typeface="Londrina Solid"/>
                  <a:sym typeface="Londrina Solid"/>
                </a:rPr>
                <a:t>150+</a:t>
              </a:r>
            </a:p>
          </p:txBody>
        </p:sp>
      </p:grpSp>
      <p:sp>
        <p:nvSpPr>
          <p:cNvPr name="Freeform 32" id="32"/>
          <p:cNvSpPr/>
          <p:nvPr/>
        </p:nvSpPr>
        <p:spPr>
          <a:xfrm flipH="false" flipV="true" rot="-6634202">
            <a:off x="15319149" y="404753"/>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3" id="33"/>
          <p:cNvSpPr/>
          <p:nvPr/>
        </p:nvSpPr>
        <p:spPr>
          <a:xfrm flipH="false" flipV="false" rot="0">
            <a:off x="3369069" y="683847"/>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4" id="34"/>
          <p:cNvSpPr/>
          <p:nvPr/>
        </p:nvSpPr>
        <p:spPr>
          <a:xfrm flipH="false" flipV="false" rot="0">
            <a:off x="16875291" y="5667562"/>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5" id="35"/>
          <p:cNvSpPr/>
          <p:nvPr/>
        </p:nvSpPr>
        <p:spPr>
          <a:xfrm flipH="false" flipV="false" rot="-4110694">
            <a:off x="938723" y="3172266"/>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8175218"/>
            <a:ext cx="21695015" cy="8642095"/>
            <a:chOff x="0" y="0"/>
            <a:chExt cx="1424432" cy="567415"/>
          </a:xfrm>
        </p:grpSpPr>
        <p:sp>
          <p:nvSpPr>
            <p:cNvPr name="Freeform 6" id="6"/>
            <p:cNvSpPr/>
            <p:nvPr/>
          </p:nvSpPr>
          <p:spPr>
            <a:xfrm flipH="false" flipV="false" rot="0">
              <a:off x="0" y="0"/>
              <a:ext cx="1424432" cy="567415"/>
            </a:xfrm>
            <a:custGeom>
              <a:avLst/>
              <a:gdLst/>
              <a:ahLst/>
              <a:cxnLst/>
              <a:rect r="r" b="b" t="t" l="l"/>
              <a:pathLst>
                <a:path h="567415" w="1424432">
                  <a:moveTo>
                    <a:pt x="712216" y="0"/>
                  </a:moveTo>
                  <a:cubicBezTo>
                    <a:pt x="318870" y="0"/>
                    <a:pt x="0" y="127020"/>
                    <a:pt x="0" y="283707"/>
                  </a:cubicBezTo>
                  <a:cubicBezTo>
                    <a:pt x="0" y="440395"/>
                    <a:pt x="318870" y="567415"/>
                    <a:pt x="712216" y="567415"/>
                  </a:cubicBezTo>
                  <a:cubicBezTo>
                    <a:pt x="1105562" y="567415"/>
                    <a:pt x="1424432" y="440395"/>
                    <a:pt x="1424432" y="283707"/>
                  </a:cubicBezTo>
                  <a:cubicBezTo>
                    <a:pt x="1424432" y="127020"/>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3955"/>
              <a:ext cx="1157351" cy="518175"/>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815033" y="674216"/>
            <a:ext cx="4657933" cy="1310181"/>
            <a:chOff x="0" y="0"/>
            <a:chExt cx="1226781" cy="345068"/>
          </a:xfrm>
        </p:grpSpPr>
        <p:sp>
          <p:nvSpPr>
            <p:cNvPr name="Freeform 9" id="9"/>
            <p:cNvSpPr/>
            <p:nvPr/>
          </p:nvSpPr>
          <p:spPr>
            <a:xfrm flipH="false" flipV="false" rot="0">
              <a:off x="0" y="0"/>
              <a:ext cx="1226781" cy="345068"/>
            </a:xfrm>
            <a:custGeom>
              <a:avLst/>
              <a:gdLst/>
              <a:ahLst/>
              <a:cxnLst/>
              <a:rect r="r" b="b" t="t" l="l"/>
              <a:pathLst>
                <a:path h="345068" w="1226781">
                  <a:moveTo>
                    <a:pt x="33242" y="0"/>
                  </a:moveTo>
                  <a:lnTo>
                    <a:pt x="1193539" y="0"/>
                  </a:lnTo>
                  <a:cubicBezTo>
                    <a:pt x="1211898" y="0"/>
                    <a:pt x="1226781" y="14883"/>
                    <a:pt x="1226781" y="33242"/>
                  </a:cubicBezTo>
                  <a:lnTo>
                    <a:pt x="1226781" y="311826"/>
                  </a:lnTo>
                  <a:cubicBezTo>
                    <a:pt x="1226781" y="330185"/>
                    <a:pt x="1211898" y="345068"/>
                    <a:pt x="1193539" y="345068"/>
                  </a:cubicBezTo>
                  <a:lnTo>
                    <a:pt x="33242" y="345068"/>
                  </a:lnTo>
                  <a:cubicBezTo>
                    <a:pt x="14883" y="345068"/>
                    <a:pt x="0" y="330185"/>
                    <a:pt x="0" y="311826"/>
                  </a:cubicBezTo>
                  <a:lnTo>
                    <a:pt x="0" y="33242"/>
                  </a:lnTo>
                  <a:cubicBezTo>
                    <a:pt x="0" y="14883"/>
                    <a:pt x="14883" y="0"/>
                    <a:pt x="33242" y="0"/>
                  </a:cubicBezTo>
                  <a:close/>
                </a:path>
              </a:pathLst>
            </a:custGeom>
            <a:solidFill>
              <a:srgbClr val="FFE397"/>
            </a:solidFill>
            <a:ln w="28575" cap="sq">
              <a:solidFill>
                <a:srgbClr val="231F20"/>
              </a:solidFill>
              <a:prstDash val="solid"/>
              <a:miter/>
            </a:ln>
          </p:spPr>
        </p:sp>
        <p:sp>
          <p:nvSpPr>
            <p:cNvPr name="TextBox 10" id="10"/>
            <p:cNvSpPr txBox="true"/>
            <p:nvPr/>
          </p:nvSpPr>
          <p:spPr>
            <a:xfrm>
              <a:off x="0" y="-38100"/>
              <a:ext cx="1226781" cy="38316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783740" y="2363599"/>
            <a:ext cx="8720519" cy="1135190"/>
          </a:xfrm>
          <a:prstGeom prst="rect">
            <a:avLst/>
          </a:prstGeom>
        </p:spPr>
        <p:txBody>
          <a:bodyPr anchor="t" rtlCol="false" tIns="0" lIns="0" bIns="0" rIns="0">
            <a:spAutoFit/>
          </a:bodyPr>
          <a:lstStyle/>
          <a:p>
            <a:pPr algn="ctr">
              <a:lnSpc>
                <a:spcPts val="8404"/>
              </a:lnSpc>
            </a:pPr>
            <a:r>
              <a:rPr lang="en-US" sz="8404">
                <a:solidFill>
                  <a:srgbClr val="231F20"/>
                </a:solidFill>
                <a:latin typeface="Londrina Solid"/>
                <a:ea typeface="Londrina Solid"/>
                <a:cs typeface="Londrina Solid"/>
                <a:sym typeface="Londrina Solid"/>
              </a:rPr>
              <a:t>ANALISIS PASAR </a:t>
            </a:r>
          </a:p>
        </p:txBody>
      </p:sp>
      <p:sp>
        <p:nvSpPr>
          <p:cNvPr name="TextBox 12" id="12"/>
          <p:cNvSpPr txBox="true"/>
          <p:nvPr/>
        </p:nvSpPr>
        <p:spPr>
          <a:xfrm rot="0">
            <a:off x="7667251" y="913064"/>
            <a:ext cx="2953499" cy="689610"/>
          </a:xfrm>
          <a:prstGeom prst="rect">
            <a:avLst/>
          </a:prstGeom>
        </p:spPr>
        <p:txBody>
          <a:bodyPr anchor="t" rtlCol="false" tIns="0" lIns="0" bIns="0" rIns="0">
            <a:spAutoFit/>
          </a:bodyPr>
          <a:lstStyle/>
          <a:p>
            <a:pPr algn="ctr">
              <a:lnSpc>
                <a:spcPts val="5040"/>
              </a:lnSpc>
            </a:pPr>
            <a:r>
              <a:rPr lang="en-US" sz="3600">
                <a:solidFill>
                  <a:srgbClr val="231F20"/>
                </a:solidFill>
                <a:latin typeface="Kollektif"/>
                <a:ea typeface="Kollektif"/>
                <a:cs typeface="Kollektif"/>
                <a:sym typeface="Kollektif"/>
              </a:rPr>
              <a:t>Next Slide</a:t>
            </a:r>
          </a:p>
        </p:txBody>
      </p:sp>
      <p:sp>
        <p:nvSpPr>
          <p:cNvPr name="Freeform 13" id="13"/>
          <p:cNvSpPr/>
          <p:nvPr/>
        </p:nvSpPr>
        <p:spPr>
          <a:xfrm flipH="true" flipV="false" rot="0">
            <a:off x="14410296" y="5761296"/>
            <a:ext cx="2849004" cy="2413922"/>
          </a:xfrm>
          <a:custGeom>
            <a:avLst/>
            <a:gdLst/>
            <a:ahLst/>
            <a:cxnLst/>
            <a:rect r="r" b="b" t="t" l="l"/>
            <a:pathLst>
              <a:path h="2413922" w="2849004">
                <a:moveTo>
                  <a:pt x="2849004" y="0"/>
                </a:moveTo>
                <a:lnTo>
                  <a:pt x="0" y="0"/>
                </a:lnTo>
                <a:lnTo>
                  <a:pt x="0" y="2413922"/>
                </a:lnTo>
                <a:lnTo>
                  <a:pt x="2849004" y="2413922"/>
                </a:lnTo>
                <a:lnTo>
                  <a:pt x="2849004"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4" id="14"/>
          <p:cNvSpPr/>
          <p:nvPr/>
        </p:nvSpPr>
        <p:spPr>
          <a:xfrm flipH="false" flipV="false" rot="7490497">
            <a:off x="16631112" y="3509301"/>
            <a:ext cx="702855" cy="1296581"/>
          </a:xfrm>
          <a:custGeom>
            <a:avLst/>
            <a:gdLst/>
            <a:ahLst/>
            <a:cxnLst/>
            <a:rect r="r" b="b" t="t" l="l"/>
            <a:pathLst>
              <a:path h="1296581" w="702855">
                <a:moveTo>
                  <a:pt x="0" y="0"/>
                </a:moveTo>
                <a:lnTo>
                  <a:pt x="702855" y="0"/>
                </a:lnTo>
                <a:lnTo>
                  <a:pt x="702855" y="1296581"/>
                </a:lnTo>
                <a:lnTo>
                  <a:pt x="0" y="12965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2444504" y="6873372"/>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028700" y="1028700"/>
            <a:ext cx="2255901" cy="1911394"/>
          </a:xfrm>
          <a:custGeom>
            <a:avLst/>
            <a:gdLst/>
            <a:ahLst/>
            <a:cxnLst/>
            <a:rect r="r" b="b" t="t" l="l"/>
            <a:pathLst>
              <a:path h="1911394" w="2255901">
                <a:moveTo>
                  <a:pt x="0" y="0"/>
                </a:moveTo>
                <a:lnTo>
                  <a:pt x="2255901" y="0"/>
                </a:lnTo>
                <a:lnTo>
                  <a:pt x="2255901" y="1911394"/>
                </a:lnTo>
                <a:lnTo>
                  <a:pt x="0" y="1911394"/>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7" id="17"/>
          <p:cNvSpPr/>
          <p:nvPr/>
        </p:nvSpPr>
        <p:spPr>
          <a:xfrm flipH="false" flipV="false" rot="0">
            <a:off x="15834798" y="1732926"/>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7218285">
            <a:off x="1208153" y="4699111"/>
            <a:ext cx="702855" cy="1296581"/>
          </a:xfrm>
          <a:custGeom>
            <a:avLst/>
            <a:gdLst/>
            <a:ahLst/>
            <a:cxnLst/>
            <a:rect r="r" b="b" t="t" l="l"/>
            <a:pathLst>
              <a:path h="1296581" w="702855">
                <a:moveTo>
                  <a:pt x="702855" y="0"/>
                </a:moveTo>
                <a:lnTo>
                  <a:pt x="0" y="0"/>
                </a:lnTo>
                <a:lnTo>
                  <a:pt x="0" y="1296580"/>
                </a:lnTo>
                <a:lnTo>
                  <a:pt x="702855" y="1296580"/>
                </a:lnTo>
                <a:lnTo>
                  <a:pt x="70285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4783740" y="4055816"/>
            <a:ext cx="8720519" cy="3195934"/>
          </a:xfrm>
          <a:prstGeom prst="rect">
            <a:avLst/>
          </a:prstGeom>
        </p:spPr>
        <p:txBody>
          <a:bodyPr anchor="t" rtlCol="false" tIns="0" lIns="0" bIns="0" rIns="0">
            <a:spAutoFit/>
          </a:bodyPr>
          <a:lstStyle/>
          <a:p>
            <a:pPr algn="ctr">
              <a:lnSpc>
                <a:spcPts val="6193"/>
              </a:lnSpc>
            </a:pPr>
            <a:r>
              <a:rPr lang="en-US" sz="4423">
                <a:solidFill>
                  <a:srgbClr val="231F20"/>
                </a:solidFill>
                <a:latin typeface="Kollektif"/>
                <a:ea typeface="Kollektif"/>
                <a:cs typeface="Kollektif"/>
                <a:sym typeface="Kollektif"/>
              </a:rPr>
              <a:t>"Gantilah kata-kata ini 'mengapa ini terjadi pada saya' menjadi kalimat 'apa yang dapat saya pelajari dari hal ini?'"</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534633" y="3238074"/>
            <a:ext cx="9886294" cy="4120142"/>
            <a:chOff x="0" y="0"/>
            <a:chExt cx="2603798" cy="1085140"/>
          </a:xfrm>
        </p:grpSpPr>
        <p:sp>
          <p:nvSpPr>
            <p:cNvPr name="Freeform 9" id="9"/>
            <p:cNvSpPr/>
            <p:nvPr/>
          </p:nvSpPr>
          <p:spPr>
            <a:xfrm flipH="false" flipV="false" rot="0">
              <a:off x="0" y="0"/>
              <a:ext cx="2603798" cy="1085140"/>
            </a:xfrm>
            <a:custGeom>
              <a:avLst/>
              <a:gdLst/>
              <a:ahLst/>
              <a:cxnLst/>
              <a:rect r="r" b="b" t="t" l="l"/>
              <a:pathLst>
                <a:path h="1085140" w="2603798">
                  <a:moveTo>
                    <a:pt x="39938" y="0"/>
                  </a:moveTo>
                  <a:lnTo>
                    <a:pt x="2563860" y="0"/>
                  </a:lnTo>
                  <a:cubicBezTo>
                    <a:pt x="2574452" y="0"/>
                    <a:pt x="2584610" y="4208"/>
                    <a:pt x="2592100" y="11698"/>
                  </a:cubicBezTo>
                  <a:cubicBezTo>
                    <a:pt x="2599590" y="19187"/>
                    <a:pt x="2603798" y="29346"/>
                    <a:pt x="2603798" y="39938"/>
                  </a:cubicBezTo>
                  <a:lnTo>
                    <a:pt x="2603798" y="1045202"/>
                  </a:lnTo>
                  <a:cubicBezTo>
                    <a:pt x="2603798" y="1067260"/>
                    <a:pt x="2585917" y="1085140"/>
                    <a:pt x="2563860" y="1085140"/>
                  </a:cubicBezTo>
                  <a:lnTo>
                    <a:pt x="39938" y="1085140"/>
                  </a:lnTo>
                  <a:cubicBezTo>
                    <a:pt x="29346" y="1085140"/>
                    <a:pt x="19187" y="1080933"/>
                    <a:pt x="11698" y="1073443"/>
                  </a:cubicBezTo>
                  <a:cubicBezTo>
                    <a:pt x="4208" y="1065953"/>
                    <a:pt x="0" y="1055795"/>
                    <a:pt x="0" y="1045202"/>
                  </a:cubicBezTo>
                  <a:lnTo>
                    <a:pt x="0" y="39938"/>
                  </a:lnTo>
                  <a:cubicBezTo>
                    <a:pt x="0" y="29346"/>
                    <a:pt x="4208" y="19187"/>
                    <a:pt x="11698" y="11698"/>
                  </a:cubicBezTo>
                  <a:cubicBezTo>
                    <a:pt x="19187" y="4208"/>
                    <a:pt x="29346" y="0"/>
                    <a:pt x="39938" y="0"/>
                  </a:cubicBezTo>
                  <a:close/>
                </a:path>
              </a:pathLst>
            </a:custGeom>
            <a:solidFill>
              <a:srgbClr val="FFE397"/>
            </a:solidFill>
            <a:ln w="28575" cap="rnd">
              <a:solidFill>
                <a:srgbClr val="231F20"/>
              </a:solidFill>
              <a:prstDash val="solid"/>
              <a:round/>
            </a:ln>
          </p:spPr>
        </p:sp>
        <p:sp>
          <p:nvSpPr>
            <p:cNvPr name="TextBox 10" id="10"/>
            <p:cNvSpPr txBox="true"/>
            <p:nvPr/>
          </p:nvSpPr>
          <p:spPr>
            <a:xfrm>
              <a:off x="0" y="-114300"/>
              <a:ext cx="2603798" cy="1199440"/>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Analisis pasar adalah kegiatan penting bagi rencana pemasaran produk. Dengan </a:t>
              </a:r>
              <a:r>
                <a:rPr lang="en-US" sz="2799">
                  <a:solidFill>
                    <a:srgbClr val="231F20"/>
                  </a:solidFill>
                  <a:latin typeface="Kollektif"/>
                  <a:ea typeface="Kollektif"/>
                  <a:cs typeface="Kollektif"/>
                  <a:sym typeface="Kollektif"/>
                </a:rPr>
                <a:t>analisis pasar bisnis, penjualan maupun keuntungan perusahaan bisa ditingkatkan. Di samping itu, analisis pasar adalah hal yang bermanfaat dalam membantu mengetahui potensi dan peluang bisnis. Biasanya, hasil analisis pasar dapat dimanfaatkan untuk memahami seberapa lama suatu bisnis bisa bertahan.</a:t>
              </a:r>
            </a:p>
          </p:txBody>
        </p:sp>
      </p:grpSp>
      <p:sp>
        <p:nvSpPr>
          <p:cNvPr name="Freeform 11" id="11"/>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12" id="12"/>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3" id="13"/>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2911152" y="2168153"/>
            <a:ext cx="9133257" cy="1069922"/>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ANALISIS PASAR </a:t>
            </a:r>
          </a:p>
        </p:txBody>
      </p:sp>
      <p:sp>
        <p:nvSpPr>
          <p:cNvPr name="Freeform 16" id="16"/>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9" id="9"/>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0" id="10"/>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2911152" y="2168153"/>
            <a:ext cx="9133257" cy="1069922"/>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TUJUAN ANALISIS PASAR</a:t>
            </a:r>
          </a:p>
        </p:txBody>
      </p:sp>
      <p:grpSp>
        <p:nvGrpSpPr>
          <p:cNvPr name="Group 13" id="13"/>
          <p:cNvGrpSpPr/>
          <p:nvPr/>
        </p:nvGrpSpPr>
        <p:grpSpPr>
          <a:xfrm rot="0">
            <a:off x="2487362" y="3390330"/>
            <a:ext cx="4857848" cy="5074748"/>
            <a:chOff x="0" y="0"/>
            <a:chExt cx="6477131" cy="6766330"/>
          </a:xfrm>
        </p:grpSpPr>
        <p:grpSp>
          <p:nvGrpSpPr>
            <p:cNvPr name="Group 14" id="14"/>
            <p:cNvGrpSpPr/>
            <p:nvPr/>
          </p:nvGrpSpPr>
          <p:grpSpPr>
            <a:xfrm rot="0">
              <a:off x="0" y="0"/>
              <a:ext cx="6477131" cy="2191643"/>
              <a:chOff x="0" y="0"/>
              <a:chExt cx="1279433" cy="432917"/>
            </a:xfrm>
          </p:grpSpPr>
          <p:sp>
            <p:nvSpPr>
              <p:cNvPr name="Freeform 15" id="15"/>
              <p:cNvSpPr/>
              <p:nvPr/>
            </p:nvSpPr>
            <p:spPr>
              <a:xfrm flipH="false" flipV="false" rot="0">
                <a:off x="0" y="0"/>
                <a:ext cx="1279433" cy="432917"/>
              </a:xfrm>
              <a:custGeom>
                <a:avLst/>
                <a:gdLst/>
                <a:ahLst/>
                <a:cxnLst/>
                <a:rect r="r" b="b" t="t" l="l"/>
                <a:pathLst>
                  <a:path h="432917" w="1279433">
                    <a:moveTo>
                      <a:pt x="81278" y="0"/>
                    </a:moveTo>
                    <a:lnTo>
                      <a:pt x="1198155" y="0"/>
                    </a:lnTo>
                    <a:cubicBezTo>
                      <a:pt x="1243044" y="0"/>
                      <a:pt x="1279433" y="36390"/>
                      <a:pt x="1279433" y="81278"/>
                    </a:cubicBezTo>
                    <a:lnTo>
                      <a:pt x="1279433" y="351639"/>
                    </a:lnTo>
                    <a:cubicBezTo>
                      <a:pt x="1279433" y="396528"/>
                      <a:pt x="1243044" y="432917"/>
                      <a:pt x="1198155" y="432917"/>
                    </a:cubicBezTo>
                    <a:lnTo>
                      <a:pt x="81278" y="432917"/>
                    </a:lnTo>
                    <a:cubicBezTo>
                      <a:pt x="36390" y="432917"/>
                      <a:pt x="0" y="396528"/>
                      <a:pt x="0" y="351639"/>
                    </a:cubicBezTo>
                    <a:lnTo>
                      <a:pt x="0" y="81278"/>
                    </a:lnTo>
                    <a:cubicBezTo>
                      <a:pt x="0" y="36390"/>
                      <a:pt x="36390" y="0"/>
                      <a:pt x="81278" y="0"/>
                    </a:cubicBezTo>
                    <a:close/>
                  </a:path>
                </a:pathLst>
              </a:custGeom>
              <a:solidFill>
                <a:srgbClr val="FFE397"/>
              </a:solidFill>
              <a:ln w="28575" cap="rnd">
                <a:solidFill>
                  <a:srgbClr val="231F20"/>
                </a:solidFill>
                <a:prstDash val="solid"/>
                <a:round/>
              </a:ln>
            </p:spPr>
          </p:sp>
          <p:sp>
            <p:nvSpPr>
              <p:cNvPr name="TextBox 16" id="16"/>
              <p:cNvSpPr txBox="true"/>
              <p:nvPr/>
            </p:nvSpPr>
            <p:spPr>
              <a:xfrm>
                <a:off x="0" y="-114300"/>
                <a:ext cx="1279433" cy="547217"/>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Membantu dalam membuat rencana pemasaran</a:t>
                </a:r>
              </a:p>
              <a:p>
                <a:pPr algn="ctr">
                  <a:lnSpc>
                    <a:spcPts val="3919"/>
                  </a:lnSpc>
                </a:pPr>
                <a:r>
                  <a:rPr lang="en-US" sz="2799">
                    <a:solidFill>
                      <a:srgbClr val="231F20"/>
                    </a:solidFill>
                    <a:latin typeface="Kollektif"/>
                    <a:ea typeface="Kollektif"/>
                    <a:cs typeface="Kollektif"/>
                    <a:sym typeface="Kollektif"/>
                  </a:rPr>
                  <a:t>persaingan</a:t>
                </a:r>
              </a:p>
            </p:txBody>
          </p:sp>
        </p:grpSp>
        <p:grpSp>
          <p:nvGrpSpPr>
            <p:cNvPr name="Group 17" id="17"/>
            <p:cNvGrpSpPr/>
            <p:nvPr/>
          </p:nvGrpSpPr>
          <p:grpSpPr>
            <a:xfrm rot="0">
              <a:off x="0" y="2287343"/>
              <a:ext cx="6477131" cy="2191643"/>
              <a:chOff x="0" y="0"/>
              <a:chExt cx="1279433" cy="432917"/>
            </a:xfrm>
          </p:grpSpPr>
          <p:sp>
            <p:nvSpPr>
              <p:cNvPr name="Freeform 18" id="18"/>
              <p:cNvSpPr/>
              <p:nvPr/>
            </p:nvSpPr>
            <p:spPr>
              <a:xfrm flipH="false" flipV="false" rot="0">
                <a:off x="0" y="0"/>
                <a:ext cx="1279433" cy="432917"/>
              </a:xfrm>
              <a:custGeom>
                <a:avLst/>
                <a:gdLst/>
                <a:ahLst/>
                <a:cxnLst/>
                <a:rect r="r" b="b" t="t" l="l"/>
                <a:pathLst>
                  <a:path h="432917" w="1279433">
                    <a:moveTo>
                      <a:pt x="81278" y="0"/>
                    </a:moveTo>
                    <a:lnTo>
                      <a:pt x="1198155" y="0"/>
                    </a:lnTo>
                    <a:cubicBezTo>
                      <a:pt x="1243044" y="0"/>
                      <a:pt x="1279433" y="36390"/>
                      <a:pt x="1279433" y="81278"/>
                    </a:cubicBezTo>
                    <a:lnTo>
                      <a:pt x="1279433" y="351639"/>
                    </a:lnTo>
                    <a:cubicBezTo>
                      <a:pt x="1279433" y="396528"/>
                      <a:pt x="1243044" y="432917"/>
                      <a:pt x="1198155" y="432917"/>
                    </a:cubicBezTo>
                    <a:lnTo>
                      <a:pt x="81278" y="432917"/>
                    </a:lnTo>
                    <a:cubicBezTo>
                      <a:pt x="36390" y="432917"/>
                      <a:pt x="0" y="396528"/>
                      <a:pt x="0" y="351639"/>
                    </a:cubicBezTo>
                    <a:lnTo>
                      <a:pt x="0" y="81278"/>
                    </a:lnTo>
                    <a:cubicBezTo>
                      <a:pt x="0" y="36390"/>
                      <a:pt x="36390" y="0"/>
                      <a:pt x="81278" y="0"/>
                    </a:cubicBezTo>
                    <a:close/>
                  </a:path>
                </a:pathLst>
              </a:custGeom>
              <a:solidFill>
                <a:srgbClr val="FFE397"/>
              </a:solidFill>
              <a:ln w="28575" cap="rnd">
                <a:solidFill>
                  <a:srgbClr val="231F20"/>
                </a:solidFill>
                <a:prstDash val="solid"/>
                <a:round/>
              </a:ln>
            </p:spPr>
          </p:sp>
          <p:sp>
            <p:nvSpPr>
              <p:cNvPr name="TextBox 19" id="19"/>
              <p:cNvSpPr txBox="true"/>
              <p:nvPr/>
            </p:nvSpPr>
            <p:spPr>
              <a:xfrm>
                <a:off x="0" y="-114300"/>
                <a:ext cx="1279433" cy="547217"/>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 Membantu penerapan kebijakan pemasaran</a:t>
                </a:r>
              </a:p>
              <a:p>
                <a:pPr algn="ctr">
                  <a:lnSpc>
                    <a:spcPts val="3919"/>
                  </a:lnSpc>
                </a:pPr>
                <a:r>
                  <a:rPr lang="en-US" sz="2799">
                    <a:solidFill>
                      <a:srgbClr val="231F20"/>
                    </a:solidFill>
                    <a:latin typeface="Kollektif"/>
                    <a:ea typeface="Kollektif"/>
                    <a:cs typeface="Kollektif"/>
                    <a:sym typeface="Kollektif"/>
                  </a:rPr>
                  <a:t>menghadapi </a:t>
                </a:r>
              </a:p>
            </p:txBody>
          </p:sp>
        </p:grpSp>
        <p:grpSp>
          <p:nvGrpSpPr>
            <p:cNvPr name="Group 20" id="20"/>
            <p:cNvGrpSpPr/>
            <p:nvPr/>
          </p:nvGrpSpPr>
          <p:grpSpPr>
            <a:xfrm rot="0">
              <a:off x="0" y="4574687"/>
              <a:ext cx="6477131" cy="2191643"/>
              <a:chOff x="0" y="0"/>
              <a:chExt cx="1279433" cy="432917"/>
            </a:xfrm>
          </p:grpSpPr>
          <p:sp>
            <p:nvSpPr>
              <p:cNvPr name="Freeform 21" id="21"/>
              <p:cNvSpPr/>
              <p:nvPr/>
            </p:nvSpPr>
            <p:spPr>
              <a:xfrm flipH="false" flipV="false" rot="0">
                <a:off x="0" y="0"/>
                <a:ext cx="1279433" cy="432917"/>
              </a:xfrm>
              <a:custGeom>
                <a:avLst/>
                <a:gdLst/>
                <a:ahLst/>
                <a:cxnLst/>
                <a:rect r="r" b="b" t="t" l="l"/>
                <a:pathLst>
                  <a:path h="432917" w="1279433">
                    <a:moveTo>
                      <a:pt x="81278" y="0"/>
                    </a:moveTo>
                    <a:lnTo>
                      <a:pt x="1198155" y="0"/>
                    </a:lnTo>
                    <a:cubicBezTo>
                      <a:pt x="1243044" y="0"/>
                      <a:pt x="1279433" y="36390"/>
                      <a:pt x="1279433" y="81278"/>
                    </a:cubicBezTo>
                    <a:lnTo>
                      <a:pt x="1279433" y="351639"/>
                    </a:lnTo>
                    <a:cubicBezTo>
                      <a:pt x="1279433" y="396528"/>
                      <a:pt x="1243044" y="432917"/>
                      <a:pt x="1198155" y="432917"/>
                    </a:cubicBezTo>
                    <a:lnTo>
                      <a:pt x="81278" y="432917"/>
                    </a:lnTo>
                    <a:cubicBezTo>
                      <a:pt x="36390" y="432917"/>
                      <a:pt x="0" y="396528"/>
                      <a:pt x="0" y="351639"/>
                    </a:cubicBezTo>
                    <a:lnTo>
                      <a:pt x="0" y="81278"/>
                    </a:lnTo>
                    <a:cubicBezTo>
                      <a:pt x="0" y="36390"/>
                      <a:pt x="36390" y="0"/>
                      <a:pt x="81278" y="0"/>
                    </a:cubicBezTo>
                    <a:close/>
                  </a:path>
                </a:pathLst>
              </a:custGeom>
              <a:solidFill>
                <a:srgbClr val="FFE397"/>
              </a:solidFill>
              <a:ln w="28575" cap="rnd">
                <a:solidFill>
                  <a:srgbClr val="231F20"/>
                </a:solidFill>
                <a:prstDash val="solid"/>
                <a:round/>
              </a:ln>
            </p:spPr>
          </p:sp>
          <p:sp>
            <p:nvSpPr>
              <p:cNvPr name="TextBox 22" id="22"/>
              <p:cNvSpPr txBox="true"/>
              <p:nvPr/>
            </p:nvSpPr>
            <p:spPr>
              <a:xfrm>
                <a:off x="0" y="-114300"/>
                <a:ext cx="1279433" cy="547217"/>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Mempelajari lebih lanjut mengenai jenis pasar perusahaan dalam </a:t>
                </a:r>
              </a:p>
            </p:txBody>
          </p:sp>
        </p:grpSp>
      </p:grpSp>
      <p:grpSp>
        <p:nvGrpSpPr>
          <p:cNvPr name="Group 23" id="23"/>
          <p:cNvGrpSpPr/>
          <p:nvPr/>
        </p:nvGrpSpPr>
        <p:grpSpPr>
          <a:xfrm rot="0">
            <a:off x="1244825" y="3390330"/>
            <a:ext cx="1118711" cy="1107037"/>
            <a:chOff x="0" y="0"/>
            <a:chExt cx="294640" cy="291565"/>
          </a:xfrm>
        </p:grpSpPr>
        <p:sp>
          <p:nvSpPr>
            <p:cNvPr name="Freeform 24" id="24"/>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5" id="25"/>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01</a:t>
              </a:r>
            </a:p>
          </p:txBody>
        </p:sp>
      </p:grpSp>
      <p:grpSp>
        <p:nvGrpSpPr>
          <p:cNvPr name="Group 26" id="26"/>
          <p:cNvGrpSpPr/>
          <p:nvPr/>
        </p:nvGrpSpPr>
        <p:grpSpPr>
          <a:xfrm rot="0">
            <a:off x="1244825" y="5105838"/>
            <a:ext cx="1118711" cy="1107037"/>
            <a:chOff x="0" y="0"/>
            <a:chExt cx="294640" cy="291565"/>
          </a:xfrm>
        </p:grpSpPr>
        <p:sp>
          <p:nvSpPr>
            <p:cNvPr name="Freeform 27" id="27"/>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8" id="28"/>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02</a:t>
              </a:r>
            </a:p>
          </p:txBody>
        </p:sp>
      </p:grpSp>
      <p:grpSp>
        <p:nvGrpSpPr>
          <p:cNvPr name="Group 29" id="29"/>
          <p:cNvGrpSpPr/>
          <p:nvPr/>
        </p:nvGrpSpPr>
        <p:grpSpPr>
          <a:xfrm rot="0">
            <a:off x="1244825" y="6821345"/>
            <a:ext cx="1118711" cy="1107037"/>
            <a:chOff x="0" y="0"/>
            <a:chExt cx="294640" cy="291565"/>
          </a:xfrm>
        </p:grpSpPr>
        <p:sp>
          <p:nvSpPr>
            <p:cNvPr name="Freeform 30" id="30"/>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1" id="31"/>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03</a:t>
              </a:r>
            </a:p>
          </p:txBody>
        </p:sp>
      </p:grpSp>
      <p:sp>
        <p:nvSpPr>
          <p:cNvPr name="Freeform 32" id="32"/>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3" id="33"/>
          <p:cNvGrpSpPr/>
          <p:nvPr/>
        </p:nvGrpSpPr>
        <p:grpSpPr>
          <a:xfrm rot="0">
            <a:off x="8997321" y="3390330"/>
            <a:ext cx="4558482" cy="1643732"/>
            <a:chOff x="0" y="0"/>
            <a:chExt cx="1200588" cy="432917"/>
          </a:xfrm>
        </p:grpSpPr>
        <p:sp>
          <p:nvSpPr>
            <p:cNvPr name="Freeform 34" id="34"/>
            <p:cNvSpPr/>
            <p:nvPr/>
          </p:nvSpPr>
          <p:spPr>
            <a:xfrm flipH="false" flipV="false" rot="0">
              <a:off x="0" y="0"/>
              <a:ext cx="1200588" cy="432917"/>
            </a:xfrm>
            <a:custGeom>
              <a:avLst/>
              <a:gdLst/>
              <a:ahLst/>
              <a:cxnLst/>
              <a:rect r="r" b="b" t="t" l="l"/>
              <a:pathLst>
                <a:path h="432917" w="1200588">
                  <a:moveTo>
                    <a:pt x="86616" y="0"/>
                  </a:moveTo>
                  <a:lnTo>
                    <a:pt x="1113972" y="0"/>
                  </a:lnTo>
                  <a:cubicBezTo>
                    <a:pt x="1161809" y="0"/>
                    <a:pt x="1200588" y="38779"/>
                    <a:pt x="1200588" y="86616"/>
                  </a:cubicBezTo>
                  <a:lnTo>
                    <a:pt x="1200588" y="346301"/>
                  </a:lnTo>
                  <a:cubicBezTo>
                    <a:pt x="1200588" y="394138"/>
                    <a:pt x="1161809" y="432917"/>
                    <a:pt x="1113972" y="432917"/>
                  </a:cubicBezTo>
                  <a:lnTo>
                    <a:pt x="86616" y="432917"/>
                  </a:lnTo>
                  <a:cubicBezTo>
                    <a:pt x="38779" y="432917"/>
                    <a:pt x="0" y="394138"/>
                    <a:pt x="0" y="346301"/>
                  </a:cubicBezTo>
                  <a:lnTo>
                    <a:pt x="0" y="86616"/>
                  </a:lnTo>
                  <a:cubicBezTo>
                    <a:pt x="0" y="38779"/>
                    <a:pt x="38779" y="0"/>
                    <a:pt x="86616" y="0"/>
                  </a:cubicBezTo>
                  <a:close/>
                </a:path>
              </a:pathLst>
            </a:custGeom>
            <a:solidFill>
              <a:srgbClr val="FFE397"/>
            </a:solidFill>
            <a:ln w="28575" cap="rnd">
              <a:solidFill>
                <a:srgbClr val="231F20"/>
              </a:solidFill>
              <a:prstDash val="solid"/>
              <a:round/>
            </a:ln>
          </p:spPr>
        </p:sp>
        <p:sp>
          <p:nvSpPr>
            <p:cNvPr name="TextBox 35" id="35"/>
            <p:cNvSpPr txBox="true"/>
            <p:nvPr/>
          </p:nvSpPr>
          <p:spPr>
            <a:xfrm>
              <a:off x="0" y="-114300"/>
              <a:ext cx="1200588" cy="547217"/>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 Mengenal seperti apa lingkungan pasar </a:t>
              </a:r>
              <a:r>
                <a:rPr lang="en-US" sz="2799">
                  <a:solidFill>
                    <a:srgbClr val="231F20"/>
                  </a:solidFill>
                  <a:latin typeface="Kollektif"/>
                  <a:ea typeface="Kollektif"/>
                  <a:cs typeface="Kollektif"/>
                  <a:sym typeface="Kollektif"/>
                </a:rPr>
                <a:t>dengan jelas</a:t>
              </a:r>
            </a:p>
          </p:txBody>
        </p:sp>
      </p:grpSp>
      <p:grpSp>
        <p:nvGrpSpPr>
          <p:cNvPr name="Group 36" id="36"/>
          <p:cNvGrpSpPr/>
          <p:nvPr/>
        </p:nvGrpSpPr>
        <p:grpSpPr>
          <a:xfrm rot="0">
            <a:off x="8997321" y="5354044"/>
            <a:ext cx="4558482" cy="1148450"/>
            <a:chOff x="0" y="0"/>
            <a:chExt cx="1200588" cy="302473"/>
          </a:xfrm>
        </p:grpSpPr>
        <p:sp>
          <p:nvSpPr>
            <p:cNvPr name="Freeform 37" id="37"/>
            <p:cNvSpPr/>
            <p:nvPr/>
          </p:nvSpPr>
          <p:spPr>
            <a:xfrm flipH="false" flipV="false" rot="0">
              <a:off x="0" y="0"/>
              <a:ext cx="1200588" cy="302473"/>
            </a:xfrm>
            <a:custGeom>
              <a:avLst/>
              <a:gdLst/>
              <a:ahLst/>
              <a:cxnLst/>
              <a:rect r="r" b="b" t="t" l="l"/>
              <a:pathLst>
                <a:path h="302473" w="1200588">
                  <a:moveTo>
                    <a:pt x="86616" y="0"/>
                  </a:moveTo>
                  <a:lnTo>
                    <a:pt x="1113972" y="0"/>
                  </a:lnTo>
                  <a:cubicBezTo>
                    <a:pt x="1161809" y="0"/>
                    <a:pt x="1200588" y="38779"/>
                    <a:pt x="1200588" y="86616"/>
                  </a:cubicBezTo>
                  <a:lnTo>
                    <a:pt x="1200588" y="215856"/>
                  </a:lnTo>
                  <a:cubicBezTo>
                    <a:pt x="1200588" y="263693"/>
                    <a:pt x="1161809" y="302473"/>
                    <a:pt x="1113972" y="302473"/>
                  </a:cubicBezTo>
                  <a:lnTo>
                    <a:pt x="86616" y="302473"/>
                  </a:lnTo>
                  <a:cubicBezTo>
                    <a:pt x="38779" y="302473"/>
                    <a:pt x="0" y="263693"/>
                    <a:pt x="0" y="215856"/>
                  </a:cubicBezTo>
                  <a:lnTo>
                    <a:pt x="0" y="86616"/>
                  </a:lnTo>
                  <a:cubicBezTo>
                    <a:pt x="0" y="38779"/>
                    <a:pt x="38779" y="0"/>
                    <a:pt x="86616" y="0"/>
                  </a:cubicBezTo>
                  <a:close/>
                </a:path>
              </a:pathLst>
            </a:custGeom>
            <a:solidFill>
              <a:srgbClr val="FFE397"/>
            </a:solidFill>
            <a:ln w="28575" cap="rnd">
              <a:solidFill>
                <a:srgbClr val="231F20"/>
              </a:solidFill>
              <a:prstDash val="solid"/>
              <a:round/>
            </a:ln>
          </p:spPr>
        </p:sp>
        <p:sp>
          <p:nvSpPr>
            <p:cNvPr name="TextBox 38" id="38"/>
            <p:cNvSpPr txBox="true"/>
            <p:nvPr/>
          </p:nvSpPr>
          <p:spPr>
            <a:xfrm>
              <a:off x="0" y="-114300"/>
              <a:ext cx="120058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Memahami karakteristik pasar dengan jelas</a:t>
              </a:r>
            </a:p>
          </p:txBody>
        </p:sp>
      </p:grpSp>
      <p:grpSp>
        <p:nvGrpSpPr>
          <p:cNvPr name="Group 39" id="39"/>
          <p:cNvGrpSpPr/>
          <p:nvPr/>
        </p:nvGrpSpPr>
        <p:grpSpPr>
          <a:xfrm rot="0">
            <a:off x="8997321" y="6822475"/>
            <a:ext cx="4558482" cy="1643786"/>
            <a:chOff x="0" y="0"/>
            <a:chExt cx="1200588" cy="432931"/>
          </a:xfrm>
        </p:grpSpPr>
        <p:sp>
          <p:nvSpPr>
            <p:cNvPr name="Freeform 40" id="40"/>
            <p:cNvSpPr/>
            <p:nvPr/>
          </p:nvSpPr>
          <p:spPr>
            <a:xfrm flipH="false" flipV="false" rot="0">
              <a:off x="0" y="0"/>
              <a:ext cx="1200588" cy="432931"/>
            </a:xfrm>
            <a:custGeom>
              <a:avLst/>
              <a:gdLst/>
              <a:ahLst/>
              <a:cxnLst/>
              <a:rect r="r" b="b" t="t" l="l"/>
              <a:pathLst>
                <a:path h="432931" w="1200588">
                  <a:moveTo>
                    <a:pt x="86616" y="0"/>
                  </a:moveTo>
                  <a:lnTo>
                    <a:pt x="1113972" y="0"/>
                  </a:lnTo>
                  <a:cubicBezTo>
                    <a:pt x="1161809" y="0"/>
                    <a:pt x="1200588" y="38779"/>
                    <a:pt x="1200588" y="86616"/>
                  </a:cubicBezTo>
                  <a:lnTo>
                    <a:pt x="1200588" y="346315"/>
                  </a:lnTo>
                  <a:cubicBezTo>
                    <a:pt x="1200588" y="394152"/>
                    <a:pt x="1161809" y="432931"/>
                    <a:pt x="1113972" y="432931"/>
                  </a:cubicBezTo>
                  <a:lnTo>
                    <a:pt x="86616" y="432931"/>
                  </a:lnTo>
                  <a:cubicBezTo>
                    <a:pt x="38779" y="432931"/>
                    <a:pt x="0" y="394152"/>
                    <a:pt x="0" y="346315"/>
                  </a:cubicBezTo>
                  <a:lnTo>
                    <a:pt x="0" y="86616"/>
                  </a:lnTo>
                  <a:cubicBezTo>
                    <a:pt x="0" y="38779"/>
                    <a:pt x="38779" y="0"/>
                    <a:pt x="86616" y="0"/>
                  </a:cubicBezTo>
                  <a:close/>
                </a:path>
              </a:pathLst>
            </a:custGeom>
            <a:solidFill>
              <a:srgbClr val="FFE397"/>
            </a:solidFill>
            <a:ln w="28575" cap="rnd">
              <a:solidFill>
                <a:srgbClr val="231F20"/>
              </a:solidFill>
              <a:prstDash val="solid"/>
              <a:round/>
            </a:ln>
          </p:spPr>
        </p:sp>
        <p:sp>
          <p:nvSpPr>
            <p:cNvPr name="TextBox 41" id="41"/>
            <p:cNvSpPr txBox="true"/>
            <p:nvPr/>
          </p:nvSpPr>
          <p:spPr>
            <a:xfrm>
              <a:off x="0" y="-114300"/>
              <a:ext cx="1200588" cy="547231"/>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Menyiapkan perusahaan dalam menghadapi persaingan</a:t>
              </a:r>
            </a:p>
          </p:txBody>
        </p:sp>
      </p:grpSp>
      <p:grpSp>
        <p:nvGrpSpPr>
          <p:cNvPr name="Group 42" id="42"/>
          <p:cNvGrpSpPr/>
          <p:nvPr/>
        </p:nvGrpSpPr>
        <p:grpSpPr>
          <a:xfrm rot="0">
            <a:off x="7754785" y="3390330"/>
            <a:ext cx="1118711" cy="1107037"/>
            <a:chOff x="0" y="0"/>
            <a:chExt cx="294640" cy="291565"/>
          </a:xfrm>
        </p:grpSpPr>
        <p:sp>
          <p:nvSpPr>
            <p:cNvPr name="Freeform 43" id="43"/>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4" id="44"/>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04</a:t>
              </a:r>
            </a:p>
          </p:txBody>
        </p:sp>
      </p:grpSp>
      <p:grpSp>
        <p:nvGrpSpPr>
          <p:cNvPr name="Group 45" id="45"/>
          <p:cNvGrpSpPr/>
          <p:nvPr/>
        </p:nvGrpSpPr>
        <p:grpSpPr>
          <a:xfrm rot="0">
            <a:off x="7754785" y="5354044"/>
            <a:ext cx="1118711" cy="1107037"/>
            <a:chOff x="0" y="0"/>
            <a:chExt cx="294640" cy="291565"/>
          </a:xfrm>
        </p:grpSpPr>
        <p:sp>
          <p:nvSpPr>
            <p:cNvPr name="Freeform 46" id="46"/>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7" id="47"/>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grpSp>
        <p:nvGrpSpPr>
          <p:cNvPr name="Group 48" id="48"/>
          <p:cNvGrpSpPr/>
          <p:nvPr/>
        </p:nvGrpSpPr>
        <p:grpSpPr>
          <a:xfrm rot="0">
            <a:off x="7754785" y="6822475"/>
            <a:ext cx="1118711" cy="1107037"/>
            <a:chOff x="0" y="0"/>
            <a:chExt cx="294640" cy="291565"/>
          </a:xfrm>
        </p:grpSpPr>
        <p:sp>
          <p:nvSpPr>
            <p:cNvPr name="Freeform 49" id="4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50" id="5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3573212" y="3943849"/>
            <a:ext cx="3627564" cy="1148450"/>
            <a:chOff x="0" y="0"/>
            <a:chExt cx="955408" cy="302473"/>
          </a:xfrm>
        </p:grpSpPr>
        <p:sp>
          <p:nvSpPr>
            <p:cNvPr name="Freeform 9" id="9"/>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0" id="10"/>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Mengetahui Peluang Bisnis</a:t>
              </a:r>
            </a:p>
          </p:txBody>
        </p:sp>
      </p:grpSp>
      <p:sp>
        <p:nvSpPr>
          <p:cNvPr name="Freeform 11" id="11"/>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12" id="12"/>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3" id="13"/>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2911152" y="1521431"/>
            <a:ext cx="9133257"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PERAN PENTING ANALISIS PASAR</a:t>
            </a:r>
          </a:p>
        </p:txBody>
      </p:sp>
      <p:grpSp>
        <p:nvGrpSpPr>
          <p:cNvPr name="Group 16" id="16"/>
          <p:cNvGrpSpPr/>
          <p:nvPr/>
        </p:nvGrpSpPr>
        <p:grpSpPr>
          <a:xfrm rot="0">
            <a:off x="8997321" y="3943849"/>
            <a:ext cx="3627564" cy="1107037"/>
            <a:chOff x="0" y="0"/>
            <a:chExt cx="955408" cy="291565"/>
          </a:xfrm>
        </p:grpSpPr>
        <p:sp>
          <p:nvSpPr>
            <p:cNvPr name="Freeform 17" id="17"/>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Menjadi Tren Bisnis</a:t>
              </a:r>
            </a:p>
          </p:txBody>
        </p:sp>
      </p:grpSp>
      <p:grpSp>
        <p:nvGrpSpPr>
          <p:cNvPr name="Group 19" id="19"/>
          <p:cNvGrpSpPr/>
          <p:nvPr/>
        </p:nvGrpSpPr>
        <p:grpSpPr>
          <a:xfrm rot="0">
            <a:off x="3573212" y="5391641"/>
            <a:ext cx="3627564" cy="1148450"/>
            <a:chOff x="0" y="0"/>
            <a:chExt cx="955408" cy="302473"/>
          </a:xfrm>
        </p:grpSpPr>
        <p:sp>
          <p:nvSpPr>
            <p:cNvPr name="Freeform 20" id="20"/>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Mendapatkan Konsumen</a:t>
              </a:r>
            </a:p>
          </p:txBody>
        </p:sp>
      </p:grpSp>
      <p:grpSp>
        <p:nvGrpSpPr>
          <p:cNvPr name="Group 22" id="22"/>
          <p:cNvGrpSpPr/>
          <p:nvPr/>
        </p:nvGrpSpPr>
        <p:grpSpPr>
          <a:xfrm rot="0">
            <a:off x="8997321" y="5391641"/>
            <a:ext cx="4161569" cy="1148450"/>
            <a:chOff x="0" y="0"/>
            <a:chExt cx="1096051" cy="302473"/>
          </a:xfrm>
        </p:grpSpPr>
        <p:sp>
          <p:nvSpPr>
            <p:cNvPr name="Freeform 23" id="23"/>
            <p:cNvSpPr/>
            <p:nvPr/>
          </p:nvSpPr>
          <p:spPr>
            <a:xfrm flipH="false" flipV="false" rot="0">
              <a:off x="0" y="0"/>
              <a:ext cx="1096051" cy="302473"/>
            </a:xfrm>
            <a:custGeom>
              <a:avLst/>
              <a:gdLst/>
              <a:ahLst/>
              <a:cxnLst/>
              <a:rect r="r" b="b" t="t" l="l"/>
              <a:pathLst>
                <a:path h="302473" w="1096051">
                  <a:moveTo>
                    <a:pt x="94877" y="0"/>
                  </a:moveTo>
                  <a:lnTo>
                    <a:pt x="1001174" y="0"/>
                  </a:lnTo>
                  <a:cubicBezTo>
                    <a:pt x="1026337" y="0"/>
                    <a:pt x="1050469" y="9996"/>
                    <a:pt x="1068262" y="27789"/>
                  </a:cubicBezTo>
                  <a:cubicBezTo>
                    <a:pt x="1086055" y="45582"/>
                    <a:pt x="1096051" y="69714"/>
                    <a:pt x="1096051" y="94877"/>
                  </a:cubicBezTo>
                  <a:lnTo>
                    <a:pt x="1096051" y="207595"/>
                  </a:lnTo>
                  <a:cubicBezTo>
                    <a:pt x="1096051" y="232758"/>
                    <a:pt x="1086055" y="256891"/>
                    <a:pt x="1068262" y="274684"/>
                  </a:cubicBezTo>
                  <a:cubicBezTo>
                    <a:pt x="1050469" y="292477"/>
                    <a:pt x="1026337" y="302473"/>
                    <a:pt x="1001174" y="302473"/>
                  </a:cubicBezTo>
                  <a:lnTo>
                    <a:pt x="94877" y="302473"/>
                  </a:lnTo>
                  <a:cubicBezTo>
                    <a:pt x="69714" y="302473"/>
                    <a:pt x="45582" y="292477"/>
                    <a:pt x="27789" y="274684"/>
                  </a:cubicBezTo>
                  <a:cubicBezTo>
                    <a:pt x="9996" y="256891"/>
                    <a:pt x="0" y="232758"/>
                    <a:pt x="0" y="207595"/>
                  </a:cubicBezTo>
                  <a:lnTo>
                    <a:pt x="0" y="94877"/>
                  </a:lnTo>
                  <a:cubicBezTo>
                    <a:pt x="0" y="69714"/>
                    <a:pt x="9996" y="45582"/>
                    <a:pt x="27789" y="27789"/>
                  </a:cubicBezTo>
                  <a:cubicBezTo>
                    <a:pt x="45582" y="9996"/>
                    <a:pt x="69714" y="0"/>
                    <a:pt x="94877"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1096051"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Membantu Perencanaan Jangka Panjang</a:t>
              </a:r>
            </a:p>
          </p:txBody>
        </p:sp>
      </p:grpSp>
      <p:grpSp>
        <p:nvGrpSpPr>
          <p:cNvPr name="Group 25" id="25"/>
          <p:cNvGrpSpPr/>
          <p:nvPr/>
        </p:nvGrpSpPr>
        <p:grpSpPr>
          <a:xfrm rot="0">
            <a:off x="3573212" y="6821345"/>
            <a:ext cx="3627564" cy="1148450"/>
            <a:chOff x="0" y="0"/>
            <a:chExt cx="955408" cy="302473"/>
          </a:xfrm>
        </p:grpSpPr>
        <p:sp>
          <p:nvSpPr>
            <p:cNvPr name="Freeform 26" id="26"/>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Membantu dalam Persaingan </a:t>
              </a:r>
            </a:p>
          </p:txBody>
        </p:sp>
      </p:grpSp>
      <p:grpSp>
        <p:nvGrpSpPr>
          <p:cNvPr name="Group 28" id="28"/>
          <p:cNvGrpSpPr/>
          <p:nvPr/>
        </p:nvGrpSpPr>
        <p:grpSpPr>
          <a:xfrm rot="0">
            <a:off x="2330675" y="3943849"/>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01</a:t>
              </a:r>
            </a:p>
          </p:txBody>
        </p:sp>
      </p:grpSp>
      <p:grpSp>
        <p:nvGrpSpPr>
          <p:cNvPr name="Group 31" id="31"/>
          <p:cNvGrpSpPr/>
          <p:nvPr/>
        </p:nvGrpSpPr>
        <p:grpSpPr>
          <a:xfrm rot="0">
            <a:off x="2330675" y="5391641"/>
            <a:ext cx="1118711" cy="1107037"/>
            <a:chOff x="0" y="0"/>
            <a:chExt cx="294640" cy="291565"/>
          </a:xfrm>
        </p:grpSpPr>
        <p:sp>
          <p:nvSpPr>
            <p:cNvPr name="Freeform 32" id="32"/>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02</a:t>
              </a:r>
            </a:p>
          </p:txBody>
        </p:sp>
      </p:grpSp>
      <p:grpSp>
        <p:nvGrpSpPr>
          <p:cNvPr name="Group 34" id="34"/>
          <p:cNvGrpSpPr/>
          <p:nvPr/>
        </p:nvGrpSpPr>
        <p:grpSpPr>
          <a:xfrm rot="0">
            <a:off x="2330675" y="6821345"/>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03</a:t>
              </a:r>
            </a:p>
          </p:txBody>
        </p:sp>
      </p:grpSp>
      <p:grpSp>
        <p:nvGrpSpPr>
          <p:cNvPr name="Group 37" id="37"/>
          <p:cNvGrpSpPr/>
          <p:nvPr/>
        </p:nvGrpSpPr>
        <p:grpSpPr>
          <a:xfrm rot="0">
            <a:off x="7754785" y="3943849"/>
            <a:ext cx="1118711" cy="1107037"/>
            <a:chOff x="0" y="0"/>
            <a:chExt cx="294640" cy="291565"/>
          </a:xfrm>
        </p:grpSpPr>
        <p:sp>
          <p:nvSpPr>
            <p:cNvPr name="Freeform 38" id="3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9" id="3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04</a:t>
              </a:r>
            </a:p>
          </p:txBody>
        </p:sp>
      </p:grpSp>
      <p:grpSp>
        <p:nvGrpSpPr>
          <p:cNvPr name="Group 40" id="40"/>
          <p:cNvGrpSpPr/>
          <p:nvPr/>
        </p:nvGrpSpPr>
        <p:grpSpPr>
          <a:xfrm rot="0">
            <a:off x="7754785" y="5391641"/>
            <a:ext cx="1118711" cy="1107037"/>
            <a:chOff x="0" y="0"/>
            <a:chExt cx="294640" cy="291565"/>
          </a:xfrm>
        </p:grpSpPr>
        <p:sp>
          <p:nvSpPr>
            <p:cNvPr name="Freeform 41" id="41"/>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2" id="42"/>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sp>
        <p:nvSpPr>
          <p:cNvPr name="Freeform 43" id="43"/>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44" id="44"/>
          <p:cNvGrpSpPr/>
          <p:nvPr/>
        </p:nvGrpSpPr>
        <p:grpSpPr>
          <a:xfrm rot="0">
            <a:off x="8997321" y="6821345"/>
            <a:ext cx="4161569" cy="1107037"/>
            <a:chOff x="0" y="0"/>
            <a:chExt cx="1096051" cy="291565"/>
          </a:xfrm>
        </p:grpSpPr>
        <p:sp>
          <p:nvSpPr>
            <p:cNvPr name="Freeform 45" id="45"/>
            <p:cNvSpPr/>
            <p:nvPr/>
          </p:nvSpPr>
          <p:spPr>
            <a:xfrm flipH="false" flipV="false" rot="0">
              <a:off x="0" y="0"/>
              <a:ext cx="1096051" cy="291565"/>
            </a:xfrm>
            <a:custGeom>
              <a:avLst/>
              <a:gdLst/>
              <a:ahLst/>
              <a:cxnLst/>
              <a:rect r="r" b="b" t="t" l="l"/>
              <a:pathLst>
                <a:path h="291565" w="1096051">
                  <a:moveTo>
                    <a:pt x="94877" y="0"/>
                  </a:moveTo>
                  <a:lnTo>
                    <a:pt x="1001174" y="0"/>
                  </a:lnTo>
                  <a:cubicBezTo>
                    <a:pt x="1026337" y="0"/>
                    <a:pt x="1050469" y="9996"/>
                    <a:pt x="1068262" y="27789"/>
                  </a:cubicBezTo>
                  <a:cubicBezTo>
                    <a:pt x="1086055" y="45582"/>
                    <a:pt x="1096051" y="69714"/>
                    <a:pt x="1096051" y="94877"/>
                  </a:cubicBezTo>
                  <a:lnTo>
                    <a:pt x="1096051" y="196688"/>
                  </a:lnTo>
                  <a:cubicBezTo>
                    <a:pt x="1096051" y="221851"/>
                    <a:pt x="1086055" y="245984"/>
                    <a:pt x="1068262" y="263777"/>
                  </a:cubicBezTo>
                  <a:cubicBezTo>
                    <a:pt x="1050469" y="281569"/>
                    <a:pt x="1026337" y="291565"/>
                    <a:pt x="1001174" y="291565"/>
                  </a:cubicBezTo>
                  <a:lnTo>
                    <a:pt x="94877" y="291565"/>
                  </a:lnTo>
                  <a:cubicBezTo>
                    <a:pt x="69714" y="291565"/>
                    <a:pt x="45582" y="281569"/>
                    <a:pt x="27789" y="263777"/>
                  </a:cubicBezTo>
                  <a:cubicBezTo>
                    <a:pt x="9996" y="245984"/>
                    <a:pt x="0" y="221851"/>
                    <a:pt x="0" y="196688"/>
                  </a:cubicBezTo>
                  <a:lnTo>
                    <a:pt x="0" y="94877"/>
                  </a:lnTo>
                  <a:cubicBezTo>
                    <a:pt x="0" y="69714"/>
                    <a:pt x="9996" y="45582"/>
                    <a:pt x="27789" y="27789"/>
                  </a:cubicBezTo>
                  <a:cubicBezTo>
                    <a:pt x="45582" y="9996"/>
                    <a:pt x="69714" y="0"/>
                    <a:pt x="94877" y="0"/>
                  </a:cubicBezTo>
                  <a:close/>
                </a:path>
              </a:pathLst>
            </a:custGeom>
            <a:solidFill>
              <a:srgbClr val="FFE397"/>
            </a:solidFill>
            <a:ln w="28575" cap="rnd">
              <a:solidFill>
                <a:srgbClr val="231F20"/>
              </a:solidFill>
              <a:prstDash val="solid"/>
              <a:round/>
            </a:ln>
          </p:spPr>
        </p:sp>
        <p:sp>
          <p:nvSpPr>
            <p:cNvPr name="TextBox 46" id="46"/>
            <p:cNvSpPr txBox="true"/>
            <p:nvPr/>
          </p:nvSpPr>
          <p:spPr>
            <a:xfrm>
              <a:off x="0" y="-114300"/>
              <a:ext cx="1096051"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Mengurangi Risiko Bisnis</a:t>
              </a:r>
            </a:p>
          </p:txBody>
        </p:sp>
      </p:grpSp>
      <p:grpSp>
        <p:nvGrpSpPr>
          <p:cNvPr name="Group 47" id="47"/>
          <p:cNvGrpSpPr/>
          <p:nvPr/>
        </p:nvGrpSpPr>
        <p:grpSpPr>
          <a:xfrm rot="0">
            <a:off x="7754785" y="6821345"/>
            <a:ext cx="1118711" cy="1107037"/>
            <a:chOff x="0" y="0"/>
            <a:chExt cx="294640" cy="291565"/>
          </a:xfrm>
        </p:grpSpPr>
        <p:sp>
          <p:nvSpPr>
            <p:cNvPr name="Freeform 48" id="4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9" id="4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06</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3573212" y="3943849"/>
            <a:ext cx="3627564" cy="1107037"/>
            <a:chOff x="0" y="0"/>
            <a:chExt cx="955408" cy="291565"/>
          </a:xfrm>
        </p:grpSpPr>
        <p:sp>
          <p:nvSpPr>
            <p:cNvPr name="Freeform 9" id="9"/>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0" id="10"/>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Ukuran Pasar</a:t>
              </a:r>
            </a:p>
          </p:txBody>
        </p:sp>
      </p:grpSp>
      <p:sp>
        <p:nvSpPr>
          <p:cNvPr name="Freeform 11" id="11"/>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12" id="12"/>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3" id="13"/>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1555153" y="1569056"/>
            <a:ext cx="11845254"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FAKTOR YANG MEMPENGARUHI ANALISIS PASAR</a:t>
            </a:r>
          </a:p>
        </p:txBody>
      </p:sp>
      <p:grpSp>
        <p:nvGrpSpPr>
          <p:cNvPr name="Group 16" id="16"/>
          <p:cNvGrpSpPr/>
          <p:nvPr/>
        </p:nvGrpSpPr>
        <p:grpSpPr>
          <a:xfrm rot="0">
            <a:off x="8997321" y="3943849"/>
            <a:ext cx="3627564" cy="1148450"/>
            <a:chOff x="0" y="0"/>
            <a:chExt cx="955408" cy="302473"/>
          </a:xfrm>
        </p:grpSpPr>
        <p:sp>
          <p:nvSpPr>
            <p:cNvPr name="Freeform 17" id="17"/>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Struktur Biaya Perusahaan </a:t>
              </a:r>
            </a:p>
          </p:txBody>
        </p:sp>
      </p:grpSp>
      <p:grpSp>
        <p:nvGrpSpPr>
          <p:cNvPr name="Group 19" id="19"/>
          <p:cNvGrpSpPr/>
          <p:nvPr/>
        </p:nvGrpSpPr>
        <p:grpSpPr>
          <a:xfrm rot="0">
            <a:off x="3573212" y="5193968"/>
            <a:ext cx="3627564" cy="1148450"/>
            <a:chOff x="0" y="0"/>
            <a:chExt cx="955408" cy="302473"/>
          </a:xfrm>
        </p:grpSpPr>
        <p:sp>
          <p:nvSpPr>
            <p:cNvPr name="Freeform 20" id="20"/>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Tingkat Pertumbuhan Pasar</a:t>
              </a:r>
            </a:p>
          </p:txBody>
        </p:sp>
      </p:grpSp>
      <p:grpSp>
        <p:nvGrpSpPr>
          <p:cNvPr name="Group 22" id="22"/>
          <p:cNvGrpSpPr/>
          <p:nvPr/>
        </p:nvGrpSpPr>
        <p:grpSpPr>
          <a:xfrm rot="0">
            <a:off x="8997321" y="5193968"/>
            <a:ext cx="3627564" cy="1107037"/>
            <a:chOff x="0" y="0"/>
            <a:chExt cx="955408" cy="291565"/>
          </a:xfrm>
        </p:grpSpPr>
        <p:sp>
          <p:nvSpPr>
            <p:cNvPr name="Freeform 23" id="23"/>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Saluran Distribusi </a:t>
              </a:r>
            </a:p>
          </p:txBody>
        </p:sp>
      </p:grpSp>
      <p:grpSp>
        <p:nvGrpSpPr>
          <p:cNvPr name="Group 25" id="25"/>
          <p:cNvGrpSpPr/>
          <p:nvPr/>
        </p:nvGrpSpPr>
        <p:grpSpPr>
          <a:xfrm rot="0">
            <a:off x="3573212" y="6447193"/>
            <a:ext cx="3627564" cy="1107037"/>
            <a:chOff x="0" y="0"/>
            <a:chExt cx="955408" cy="291565"/>
          </a:xfrm>
        </p:grpSpPr>
        <p:sp>
          <p:nvSpPr>
            <p:cNvPr name="Freeform 26" id="26"/>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Keuntungan Bisnis</a:t>
              </a:r>
            </a:p>
          </p:txBody>
        </p:sp>
      </p:grpSp>
      <p:grpSp>
        <p:nvGrpSpPr>
          <p:cNvPr name="Group 28" id="28"/>
          <p:cNvGrpSpPr/>
          <p:nvPr/>
        </p:nvGrpSpPr>
        <p:grpSpPr>
          <a:xfrm rot="0">
            <a:off x="2330675" y="3943849"/>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01</a:t>
              </a:r>
            </a:p>
          </p:txBody>
        </p:sp>
      </p:grpSp>
      <p:grpSp>
        <p:nvGrpSpPr>
          <p:cNvPr name="Group 31" id="31"/>
          <p:cNvGrpSpPr/>
          <p:nvPr/>
        </p:nvGrpSpPr>
        <p:grpSpPr>
          <a:xfrm rot="0">
            <a:off x="2330675" y="5193968"/>
            <a:ext cx="1118711" cy="1107037"/>
            <a:chOff x="0" y="0"/>
            <a:chExt cx="294640" cy="291565"/>
          </a:xfrm>
        </p:grpSpPr>
        <p:sp>
          <p:nvSpPr>
            <p:cNvPr name="Freeform 32" id="32"/>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02</a:t>
              </a:r>
            </a:p>
          </p:txBody>
        </p:sp>
      </p:grpSp>
      <p:grpSp>
        <p:nvGrpSpPr>
          <p:cNvPr name="Group 34" id="34"/>
          <p:cNvGrpSpPr/>
          <p:nvPr/>
        </p:nvGrpSpPr>
        <p:grpSpPr>
          <a:xfrm rot="0">
            <a:off x="2330675" y="6447193"/>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03</a:t>
              </a:r>
            </a:p>
          </p:txBody>
        </p:sp>
      </p:grpSp>
      <p:grpSp>
        <p:nvGrpSpPr>
          <p:cNvPr name="Group 37" id="37"/>
          <p:cNvGrpSpPr/>
          <p:nvPr/>
        </p:nvGrpSpPr>
        <p:grpSpPr>
          <a:xfrm rot="0">
            <a:off x="7754785" y="3943849"/>
            <a:ext cx="1118711" cy="1107037"/>
            <a:chOff x="0" y="0"/>
            <a:chExt cx="294640" cy="291565"/>
          </a:xfrm>
        </p:grpSpPr>
        <p:sp>
          <p:nvSpPr>
            <p:cNvPr name="Freeform 38" id="3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9" id="3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04</a:t>
              </a:r>
            </a:p>
          </p:txBody>
        </p:sp>
      </p:grpSp>
      <p:grpSp>
        <p:nvGrpSpPr>
          <p:cNvPr name="Group 40" id="40"/>
          <p:cNvGrpSpPr/>
          <p:nvPr/>
        </p:nvGrpSpPr>
        <p:grpSpPr>
          <a:xfrm rot="0">
            <a:off x="7754785" y="5193968"/>
            <a:ext cx="1118711" cy="1107037"/>
            <a:chOff x="0" y="0"/>
            <a:chExt cx="294640" cy="291565"/>
          </a:xfrm>
        </p:grpSpPr>
        <p:sp>
          <p:nvSpPr>
            <p:cNvPr name="Freeform 41" id="41"/>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2" id="42"/>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sp>
        <p:nvSpPr>
          <p:cNvPr name="Freeform 43" id="43"/>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44" id="44"/>
          <p:cNvGrpSpPr/>
          <p:nvPr/>
        </p:nvGrpSpPr>
        <p:grpSpPr>
          <a:xfrm rot="0">
            <a:off x="8997321" y="6447193"/>
            <a:ext cx="3627564" cy="1107037"/>
            <a:chOff x="0" y="0"/>
            <a:chExt cx="955408" cy="291565"/>
          </a:xfrm>
        </p:grpSpPr>
        <p:sp>
          <p:nvSpPr>
            <p:cNvPr name="Freeform 45" id="45"/>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46" id="46"/>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Tren Pasar </a:t>
              </a:r>
            </a:p>
          </p:txBody>
        </p:sp>
      </p:grpSp>
      <p:grpSp>
        <p:nvGrpSpPr>
          <p:cNvPr name="Group 47" id="47"/>
          <p:cNvGrpSpPr/>
          <p:nvPr/>
        </p:nvGrpSpPr>
        <p:grpSpPr>
          <a:xfrm rot="0">
            <a:off x="7754785" y="6447193"/>
            <a:ext cx="1118711" cy="1107037"/>
            <a:chOff x="0" y="0"/>
            <a:chExt cx="294640" cy="291565"/>
          </a:xfrm>
        </p:grpSpPr>
        <p:sp>
          <p:nvSpPr>
            <p:cNvPr name="Freeform 48" id="4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9" id="4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06</a:t>
              </a:r>
            </a:p>
          </p:txBody>
        </p:sp>
      </p:grpSp>
      <p:grpSp>
        <p:nvGrpSpPr>
          <p:cNvPr name="Group 50" id="50"/>
          <p:cNvGrpSpPr/>
          <p:nvPr/>
        </p:nvGrpSpPr>
        <p:grpSpPr>
          <a:xfrm rot="0">
            <a:off x="6008262" y="7659006"/>
            <a:ext cx="3627564" cy="1148450"/>
            <a:chOff x="0" y="0"/>
            <a:chExt cx="955408" cy="302473"/>
          </a:xfrm>
        </p:grpSpPr>
        <p:sp>
          <p:nvSpPr>
            <p:cNvPr name="Freeform 51" id="51"/>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52" id="52"/>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Faktor Kesuksesan Bisnis</a:t>
              </a:r>
            </a:p>
          </p:txBody>
        </p:sp>
      </p:grpSp>
      <p:grpSp>
        <p:nvGrpSpPr>
          <p:cNvPr name="Group 53" id="53"/>
          <p:cNvGrpSpPr/>
          <p:nvPr/>
        </p:nvGrpSpPr>
        <p:grpSpPr>
          <a:xfrm rot="0">
            <a:off x="4765725" y="7659006"/>
            <a:ext cx="1118711" cy="1107037"/>
            <a:chOff x="0" y="0"/>
            <a:chExt cx="294640" cy="291565"/>
          </a:xfrm>
        </p:grpSpPr>
        <p:sp>
          <p:nvSpPr>
            <p:cNvPr name="Freeform 54" id="54"/>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55" id="55"/>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07</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3573212" y="3943849"/>
            <a:ext cx="3627564" cy="1148450"/>
            <a:chOff x="0" y="0"/>
            <a:chExt cx="955408" cy="302473"/>
          </a:xfrm>
        </p:grpSpPr>
        <p:sp>
          <p:nvSpPr>
            <p:cNvPr name="Freeform 9" id="9"/>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0" id="10"/>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Menentukan Pasar Relevan</a:t>
              </a:r>
            </a:p>
          </p:txBody>
        </p:sp>
      </p:grpSp>
      <p:sp>
        <p:nvSpPr>
          <p:cNvPr name="Freeform 11" id="11"/>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12" id="12"/>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3" id="13"/>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2911152" y="1521431"/>
            <a:ext cx="9133257"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LANGKAH-LANGKAH ANALISIS PASAR </a:t>
            </a:r>
          </a:p>
        </p:txBody>
      </p:sp>
      <p:grpSp>
        <p:nvGrpSpPr>
          <p:cNvPr name="Group 16" id="16"/>
          <p:cNvGrpSpPr/>
          <p:nvPr/>
        </p:nvGrpSpPr>
        <p:grpSpPr>
          <a:xfrm rot="0">
            <a:off x="8997321" y="3943849"/>
            <a:ext cx="4161569" cy="1148450"/>
            <a:chOff x="0" y="0"/>
            <a:chExt cx="1096051" cy="302473"/>
          </a:xfrm>
        </p:grpSpPr>
        <p:sp>
          <p:nvSpPr>
            <p:cNvPr name="Freeform 17" id="17"/>
            <p:cNvSpPr/>
            <p:nvPr/>
          </p:nvSpPr>
          <p:spPr>
            <a:xfrm flipH="false" flipV="false" rot="0">
              <a:off x="0" y="0"/>
              <a:ext cx="1096051" cy="302473"/>
            </a:xfrm>
            <a:custGeom>
              <a:avLst/>
              <a:gdLst/>
              <a:ahLst/>
              <a:cxnLst/>
              <a:rect r="r" b="b" t="t" l="l"/>
              <a:pathLst>
                <a:path h="302473" w="1096051">
                  <a:moveTo>
                    <a:pt x="94877" y="0"/>
                  </a:moveTo>
                  <a:lnTo>
                    <a:pt x="1001174" y="0"/>
                  </a:lnTo>
                  <a:cubicBezTo>
                    <a:pt x="1026337" y="0"/>
                    <a:pt x="1050469" y="9996"/>
                    <a:pt x="1068262" y="27789"/>
                  </a:cubicBezTo>
                  <a:cubicBezTo>
                    <a:pt x="1086055" y="45582"/>
                    <a:pt x="1096051" y="69714"/>
                    <a:pt x="1096051" y="94877"/>
                  </a:cubicBezTo>
                  <a:lnTo>
                    <a:pt x="1096051" y="207595"/>
                  </a:lnTo>
                  <a:cubicBezTo>
                    <a:pt x="1096051" y="232758"/>
                    <a:pt x="1086055" y="256891"/>
                    <a:pt x="1068262" y="274684"/>
                  </a:cubicBezTo>
                  <a:cubicBezTo>
                    <a:pt x="1050469" y="292477"/>
                    <a:pt x="1026337" y="302473"/>
                    <a:pt x="1001174" y="302473"/>
                  </a:cubicBezTo>
                  <a:lnTo>
                    <a:pt x="94877" y="302473"/>
                  </a:lnTo>
                  <a:cubicBezTo>
                    <a:pt x="69714" y="302473"/>
                    <a:pt x="45582" y="292477"/>
                    <a:pt x="27789" y="274684"/>
                  </a:cubicBezTo>
                  <a:cubicBezTo>
                    <a:pt x="9996" y="256891"/>
                    <a:pt x="0" y="232758"/>
                    <a:pt x="0" y="207595"/>
                  </a:cubicBezTo>
                  <a:lnTo>
                    <a:pt x="0" y="94877"/>
                  </a:lnTo>
                  <a:cubicBezTo>
                    <a:pt x="0" y="69714"/>
                    <a:pt x="9996" y="45582"/>
                    <a:pt x="27789" y="27789"/>
                  </a:cubicBezTo>
                  <a:cubicBezTo>
                    <a:pt x="45582" y="9996"/>
                    <a:pt x="69714" y="0"/>
                    <a:pt x="94877"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14300"/>
              <a:ext cx="1096051"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Melakukan Pendekatan Penawaran </a:t>
              </a:r>
            </a:p>
          </p:txBody>
        </p:sp>
      </p:grpSp>
      <p:grpSp>
        <p:nvGrpSpPr>
          <p:cNvPr name="Group 19" id="19"/>
          <p:cNvGrpSpPr/>
          <p:nvPr/>
        </p:nvGrpSpPr>
        <p:grpSpPr>
          <a:xfrm rot="0">
            <a:off x="3573212" y="5391641"/>
            <a:ext cx="3627564" cy="1148450"/>
            <a:chOff x="0" y="0"/>
            <a:chExt cx="955408" cy="302473"/>
          </a:xfrm>
        </p:grpSpPr>
        <p:sp>
          <p:nvSpPr>
            <p:cNvPr name="Freeform 20" id="20"/>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Identifikasi Segmen Pasar</a:t>
              </a:r>
            </a:p>
          </p:txBody>
        </p:sp>
      </p:grpSp>
      <p:grpSp>
        <p:nvGrpSpPr>
          <p:cNvPr name="Group 22" id="22"/>
          <p:cNvGrpSpPr/>
          <p:nvPr/>
        </p:nvGrpSpPr>
        <p:grpSpPr>
          <a:xfrm rot="0">
            <a:off x="8997321" y="5391641"/>
            <a:ext cx="4161569" cy="1148450"/>
            <a:chOff x="0" y="0"/>
            <a:chExt cx="1096051" cy="302473"/>
          </a:xfrm>
        </p:grpSpPr>
        <p:sp>
          <p:nvSpPr>
            <p:cNvPr name="Freeform 23" id="23"/>
            <p:cNvSpPr/>
            <p:nvPr/>
          </p:nvSpPr>
          <p:spPr>
            <a:xfrm flipH="false" flipV="false" rot="0">
              <a:off x="0" y="0"/>
              <a:ext cx="1096051" cy="302473"/>
            </a:xfrm>
            <a:custGeom>
              <a:avLst/>
              <a:gdLst/>
              <a:ahLst/>
              <a:cxnLst/>
              <a:rect r="r" b="b" t="t" l="l"/>
              <a:pathLst>
                <a:path h="302473" w="1096051">
                  <a:moveTo>
                    <a:pt x="94877" y="0"/>
                  </a:moveTo>
                  <a:lnTo>
                    <a:pt x="1001174" y="0"/>
                  </a:lnTo>
                  <a:cubicBezTo>
                    <a:pt x="1026337" y="0"/>
                    <a:pt x="1050469" y="9996"/>
                    <a:pt x="1068262" y="27789"/>
                  </a:cubicBezTo>
                  <a:cubicBezTo>
                    <a:pt x="1086055" y="45582"/>
                    <a:pt x="1096051" y="69714"/>
                    <a:pt x="1096051" y="94877"/>
                  </a:cubicBezTo>
                  <a:lnTo>
                    <a:pt x="1096051" y="207595"/>
                  </a:lnTo>
                  <a:cubicBezTo>
                    <a:pt x="1096051" y="232758"/>
                    <a:pt x="1086055" y="256891"/>
                    <a:pt x="1068262" y="274684"/>
                  </a:cubicBezTo>
                  <a:cubicBezTo>
                    <a:pt x="1050469" y="292477"/>
                    <a:pt x="1026337" y="302473"/>
                    <a:pt x="1001174" y="302473"/>
                  </a:cubicBezTo>
                  <a:lnTo>
                    <a:pt x="94877" y="302473"/>
                  </a:lnTo>
                  <a:cubicBezTo>
                    <a:pt x="69714" y="302473"/>
                    <a:pt x="45582" y="292477"/>
                    <a:pt x="27789" y="274684"/>
                  </a:cubicBezTo>
                  <a:cubicBezTo>
                    <a:pt x="9996" y="256891"/>
                    <a:pt x="0" y="232758"/>
                    <a:pt x="0" y="207595"/>
                  </a:cubicBezTo>
                  <a:lnTo>
                    <a:pt x="0" y="94877"/>
                  </a:lnTo>
                  <a:cubicBezTo>
                    <a:pt x="0" y="69714"/>
                    <a:pt x="9996" y="45582"/>
                    <a:pt x="27789" y="27789"/>
                  </a:cubicBezTo>
                  <a:cubicBezTo>
                    <a:pt x="45582" y="9996"/>
                    <a:pt x="69714" y="0"/>
                    <a:pt x="94877"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1096051"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Mengamati Perkembangan Pasar</a:t>
              </a:r>
            </a:p>
          </p:txBody>
        </p:sp>
      </p:grpSp>
      <p:grpSp>
        <p:nvGrpSpPr>
          <p:cNvPr name="Group 25" id="25"/>
          <p:cNvGrpSpPr/>
          <p:nvPr/>
        </p:nvGrpSpPr>
        <p:grpSpPr>
          <a:xfrm rot="0">
            <a:off x="3573212" y="6821345"/>
            <a:ext cx="3627564" cy="1148450"/>
            <a:chOff x="0" y="0"/>
            <a:chExt cx="955408" cy="302473"/>
          </a:xfrm>
        </p:grpSpPr>
        <p:sp>
          <p:nvSpPr>
            <p:cNvPr name="Freeform 26" id="26"/>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Pendekatan Permintaan Pasar </a:t>
              </a:r>
            </a:p>
          </p:txBody>
        </p:sp>
      </p:grpSp>
      <p:grpSp>
        <p:nvGrpSpPr>
          <p:cNvPr name="Group 28" id="28"/>
          <p:cNvGrpSpPr/>
          <p:nvPr/>
        </p:nvGrpSpPr>
        <p:grpSpPr>
          <a:xfrm rot="0">
            <a:off x="2330675" y="3943849"/>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01</a:t>
              </a:r>
            </a:p>
          </p:txBody>
        </p:sp>
      </p:grpSp>
      <p:grpSp>
        <p:nvGrpSpPr>
          <p:cNvPr name="Group 31" id="31"/>
          <p:cNvGrpSpPr/>
          <p:nvPr/>
        </p:nvGrpSpPr>
        <p:grpSpPr>
          <a:xfrm rot="0">
            <a:off x="2330675" y="5391641"/>
            <a:ext cx="1118711" cy="1107037"/>
            <a:chOff x="0" y="0"/>
            <a:chExt cx="294640" cy="291565"/>
          </a:xfrm>
        </p:grpSpPr>
        <p:sp>
          <p:nvSpPr>
            <p:cNvPr name="Freeform 32" id="32"/>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02</a:t>
              </a:r>
            </a:p>
          </p:txBody>
        </p:sp>
      </p:grpSp>
      <p:grpSp>
        <p:nvGrpSpPr>
          <p:cNvPr name="Group 34" id="34"/>
          <p:cNvGrpSpPr/>
          <p:nvPr/>
        </p:nvGrpSpPr>
        <p:grpSpPr>
          <a:xfrm rot="0">
            <a:off x="2330675" y="6821345"/>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03</a:t>
              </a:r>
            </a:p>
          </p:txBody>
        </p:sp>
      </p:grpSp>
      <p:grpSp>
        <p:nvGrpSpPr>
          <p:cNvPr name="Group 37" id="37"/>
          <p:cNvGrpSpPr/>
          <p:nvPr/>
        </p:nvGrpSpPr>
        <p:grpSpPr>
          <a:xfrm rot="0">
            <a:off x="7754785" y="3943849"/>
            <a:ext cx="1118711" cy="1107037"/>
            <a:chOff x="0" y="0"/>
            <a:chExt cx="294640" cy="291565"/>
          </a:xfrm>
        </p:grpSpPr>
        <p:sp>
          <p:nvSpPr>
            <p:cNvPr name="Freeform 38" id="3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9" id="3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04</a:t>
              </a:r>
            </a:p>
          </p:txBody>
        </p:sp>
      </p:grpSp>
      <p:grpSp>
        <p:nvGrpSpPr>
          <p:cNvPr name="Group 40" id="40"/>
          <p:cNvGrpSpPr/>
          <p:nvPr/>
        </p:nvGrpSpPr>
        <p:grpSpPr>
          <a:xfrm rot="0">
            <a:off x="7754785" y="5391641"/>
            <a:ext cx="1118711" cy="1107037"/>
            <a:chOff x="0" y="0"/>
            <a:chExt cx="294640" cy="291565"/>
          </a:xfrm>
        </p:grpSpPr>
        <p:sp>
          <p:nvSpPr>
            <p:cNvPr name="Freeform 41" id="41"/>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2" id="42"/>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sp>
        <p:nvSpPr>
          <p:cNvPr name="Freeform 43" id="43"/>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44" id="44"/>
          <p:cNvGrpSpPr/>
          <p:nvPr/>
        </p:nvGrpSpPr>
        <p:grpSpPr>
          <a:xfrm rot="0">
            <a:off x="8997321" y="6821345"/>
            <a:ext cx="4161569" cy="1148450"/>
            <a:chOff x="0" y="0"/>
            <a:chExt cx="1096051" cy="302473"/>
          </a:xfrm>
        </p:grpSpPr>
        <p:sp>
          <p:nvSpPr>
            <p:cNvPr name="Freeform 45" id="45"/>
            <p:cNvSpPr/>
            <p:nvPr/>
          </p:nvSpPr>
          <p:spPr>
            <a:xfrm flipH="false" flipV="false" rot="0">
              <a:off x="0" y="0"/>
              <a:ext cx="1096051" cy="302473"/>
            </a:xfrm>
            <a:custGeom>
              <a:avLst/>
              <a:gdLst/>
              <a:ahLst/>
              <a:cxnLst/>
              <a:rect r="r" b="b" t="t" l="l"/>
              <a:pathLst>
                <a:path h="302473" w="1096051">
                  <a:moveTo>
                    <a:pt x="94877" y="0"/>
                  </a:moveTo>
                  <a:lnTo>
                    <a:pt x="1001174" y="0"/>
                  </a:lnTo>
                  <a:cubicBezTo>
                    <a:pt x="1026337" y="0"/>
                    <a:pt x="1050469" y="9996"/>
                    <a:pt x="1068262" y="27789"/>
                  </a:cubicBezTo>
                  <a:cubicBezTo>
                    <a:pt x="1086055" y="45582"/>
                    <a:pt x="1096051" y="69714"/>
                    <a:pt x="1096051" y="94877"/>
                  </a:cubicBezTo>
                  <a:lnTo>
                    <a:pt x="1096051" y="207595"/>
                  </a:lnTo>
                  <a:cubicBezTo>
                    <a:pt x="1096051" y="232758"/>
                    <a:pt x="1086055" y="256891"/>
                    <a:pt x="1068262" y="274684"/>
                  </a:cubicBezTo>
                  <a:cubicBezTo>
                    <a:pt x="1050469" y="292477"/>
                    <a:pt x="1026337" y="302473"/>
                    <a:pt x="1001174" y="302473"/>
                  </a:cubicBezTo>
                  <a:lnTo>
                    <a:pt x="94877" y="302473"/>
                  </a:lnTo>
                  <a:cubicBezTo>
                    <a:pt x="69714" y="302473"/>
                    <a:pt x="45582" y="292477"/>
                    <a:pt x="27789" y="274684"/>
                  </a:cubicBezTo>
                  <a:cubicBezTo>
                    <a:pt x="9996" y="256891"/>
                    <a:pt x="0" y="232758"/>
                    <a:pt x="0" y="207595"/>
                  </a:cubicBezTo>
                  <a:lnTo>
                    <a:pt x="0" y="94877"/>
                  </a:lnTo>
                  <a:cubicBezTo>
                    <a:pt x="0" y="69714"/>
                    <a:pt x="9996" y="45582"/>
                    <a:pt x="27789" y="27789"/>
                  </a:cubicBezTo>
                  <a:cubicBezTo>
                    <a:pt x="45582" y="9996"/>
                    <a:pt x="69714" y="0"/>
                    <a:pt x="94877" y="0"/>
                  </a:cubicBezTo>
                  <a:close/>
                </a:path>
              </a:pathLst>
            </a:custGeom>
            <a:solidFill>
              <a:srgbClr val="FFE397"/>
            </a:solidFill>
            <a:ln w="28575" cap="rnd">
              <a:solidFill>
                <a:srgbClr val="231F20"/>
              </a:solidFill>
              <a:prstDash val="solid"/>
              <a:round/>
            </a:ln>
          </p:spPr>
        </p:sp>
        <p:sp>
          <p:nvSpPr>
            <p:cNvPr name="TextBox 46" id="46"/>
            <p:cNvSpPr txBox="true"/>
            <p:nvPr/>
          </p:nvSpPr>
          <p:spPr>
            <a:xfrm>
              <a:off x="0" y="-114300"/>
              <a:ext cx="1096051"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Melakukan Uji Coba terhadap Pasar</a:t>
              </a:r>
            </a:p>
          </p:txBody>
        </p:sp>
      </p:grpSp>
      <p:grpSp>
        <p:nvGrpSpPr>
          <p:cNvPr name="Group 47" id="47"/>
          <p:cNvGrpSpPr/>
          <p:nvPr/>
        </p:nvGrpSpPr>
        <p:grpSpPr>
          <a:xfrm rot="0">
            <a:off x="7754785" y="6821345"/>
            <a:ext cx="1118711" cy="1107037"/>
            <a:chOff x="0" y="0"/>
            <a:chExt cx="294640" cy="291565"/>
          </a:xfrm>
        </p:grpSpPr>
        <p:sp>
          <p:nvSpPr>
            <p:cNvPr name="Freeform 48" id="4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9" id="4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06</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8175218"/>
            <a:ext cx="21695015" cy="8642095"/>
            <a:chOff x="0" y="0"/>
            <a:chExt cx="1424432" cy="567415"/>
          </a:xfrm>
        </p:grpSpPr>
        <p:sp>
          <p:nvSpPr>
            <p:cNvPr name="Freeform 6" id="6"/>
            <p:cNvSpPr/>
            <p:nvPr/>
          </p:nvSpPr>
          <p:spPr>
            <a:xfrm flipH="false" flipV="false" rot="0">
              <a:off x="0" y="0"/>
              <a:ext cx="1424432" cy="567415"/>
            </a:xfrm>
            <a:custGeom>
              <a:avLst/>
              <a:gdLst/>
              <a:ahLst/>
              <a:cxnLst/>
              <a:rect r="r" b="b" t="t" l="l"/>
              <a:pathLst>
                <a:path h="567415" w="1424432">
                  <a:moveTo>
                    <a:pt x="712216" y="0"/>
                  </a:moveTo>
                  <a:cubicBezTo>
                    <a:pt x="318870" y="0"/>
                    <a:pt x="0" y="127020"/>
                    <a:pt x="0" y="283707"/>
                  </a:cubicBezTo>
                  <a:cubicBezTo>
                    <a:pt x="0" y="440395"/>
                    <a:pt x="318870" y="567415"/>
                    <a:pt x="712216" y="567415"/>
                  </a:cubicBezTo>
                  <a:cubicBezTo>
                    <a:pt x="1105562" y="567415"/>
                    <a:pt x="1424432" y="440395"/>
                    <a:pt x="1424432" y="283707"/>
                  </a:cubicBezTo>
                  <a:cubicBezTo>
                    <a:pt x="1424432" y="127020"/>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3955"/>
              <a:ext cx="1157351" cy="518175"/>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815033" y="674216"/>
            <a:ext cx="4657933" cy="1310181"/>
            <a:chOff x="0" y="0"/>
            <a:chExt cx="1226781" cy="345068"/>
          </a:xfrm>
        </p:grpSpPr>
        <p:sp>
          <p:nvSpPr>
            <p:cNvPr name="Freeform 9" id="9"/>
            <p:cNvSpPr/>
            <p:nvPr/>
          </p:nvSpPr>
          <p:spPr>
            <a:xfrm flipH="false" flipV="false" rot="0">
              <a:off x="0" y="0"/>
              <a:ext cx="1226781" cy="345068"/>
            </a:xfrm>
            <a:custGeom>
              <a:avLst/>
              <a:gdLst/>
              <a:ahLst/>
              <a:cxnLst/>
              <a:rect r="r" b="b" t="t" l="l"/>
              <a:pathLst>
                <a:path h="345068" w="1226781">
                  <a:moveTo>
                    <a:pt x="33242" y="0"/>
                  </a:moveTo>
                  <a:lnTo>
                    <a:pt x="1193539" y="0"/>
                  </a:lnTo>
                  <a:cubicBezTo>
                    <a:pt x="1211898" y="0"/>
                    <a:pt x="1226781" y="14883"/>
                    <a:pt x="1226781" y="33242"/>
                  </a:cubicBezTo>
                  <a:lnTo>
                    <a:pt x="1226781" y="311826"/>
                  </a:lnTo>
                  <a:cubicBezTo>
                    <a:pt x="1226781" y="330185"/>
                    <a:pt x="1211898" y="345068"/>
                    <a:pt x="1193539" y="345068"/>
                  </a:cubicBezTo>
                  <a:lnTo>
                    <a:pt x="33242" y="345068"/>
                  </a:lnTo>
                  <a:cubicBezTo>
                    <a:pt x="14883" y="345068"/>
                    <a:pt x="0" y="330185"/>
                    <a:pt x="0" y="311826"/>
                  </a:cubicBezTo>
                  <a:lnTo>
                    <a:pt x="0" y="33242"/>
                  </a:lnTo>
                  <a:cubicBezTo>
                    <a:pt x="0" y="14883"/>
                    <a:pt x="14883" y="0"/>
                    <a:pt x="33242" y="0"/>
                  </a:cubicBezTo>
                  <a:close/>
                </a:path>
              </a:pathLst>
            </a:custGeom>
            <a:solidFill>
              <a:srgbClr val="FFE397"/>
            </a:solidFill>
            <a:ln w="28575" cap="sq">
              <a:solidFill>
                <a:srgbClr val="231F20"/>
              </a:solidFill>
              <a:prstDash val="solid"/>
              <a:miter/>
            </a:ln>
          </p:spPr>
        </p:sp>
        <p:sp>
          <p:nvSpPr>
            <p:cNvPr name="TextBox 10" id="10"/>
            <p:cNvSpPr txBox="true"/>
            <p:nvPr/>
          </p:nvSpPr>
          <p:spPr>
            <a:xfrm>
              <a:off x="0" y="-38100"/>
              <a:ext cx="1226781" cy="38316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783740" y="2363599"/>
            <a:ext cx="8720519" cy="1135190"/>
          </a:xfrm>
          <a:prstGeom prst="rect">
            <a:avLst/>
          </a:prstGeom>
        </p:spPr>
        <p:txBody>
          <a:bodyPr anchor="t" rtlCol="false" tIns="0" lIns="0" bIns="0" rIns="0">
            <a:spAutoFit/>
          </a:bodyPr>
          <a:lstStyle/>
          <a:p>
            <a:pPr algn="ctr">
              <a:lnSpc>
                <a:spcPts val="8404"/>
              </a:lnSpc>
            </a:pPr>
            <a:r>
              <a:rPr lang="en-US" sz="8404">
                <a:solidFill>
                  <a:srgbClr val="231F20"/>
                </a:solidFill>
                <a:latin typeface="Londrina Solid"/>
                <a:ea typeface="Londrina Solid"/>
                <a:cs typeface="Londrina Solid"/>
                <a:sym typeface="Londrina Solid"/>
              </a:rPr>
              <a:t>STRATEGI PEMASARAN </a:t>
            </a:r>
          </a:p>
        </p:txBody>
      </p:sp>
      <p:sp>
        <p:nvSpPr>
          <p:cNvPr name="TextBox 12" id="12"/>
          <p:cNvSpPr txBox="true"/>
          <p:nvPr/>
        </p:nvSpPr>
        <p:spPr>
          <a:xfrm rot="0">
            <a:off x="7667251" y="913064"/>
            <a:ext cx="2953499" cy="689610"/>
          </a:xfrm>
          <a:prstGeom prst="rect">
            <a:avLst/>
          </a:prstGeom>
        </p:spPr>
        <p:txBody>
          <a:bodyPr anchor="t" rtlCol="false" tIns="0" lIns="0" bIns="0" rIns="0">
            <a:spAutoFit/>
          </a:bodyPr>
          <a:lstStyle/>
          <a:p>
            <a:pPr algn="ctr">
              <a:lnSpc>
                <a:spcPts val="5040"/>
              </a:lnSpc>
            </a:pPr>
            <a:r>
              <a:rPr lang="en-US" sz="3600">
                <a:solidFill>
                  <a:srgbClr val="231F20"/>
                </a:solidFill>
                <a:latin typeface="Kollektif"/>
                <a:ea typeface="Kollektif"/>
                <a:cs typeface="Kollektif"/>
                <a:sym typeface="Kollektif"/>
              </a:rPr>
              <a:t>Next Slide</a:t>
            </a:r>
          </a:p>
        </p:txBody>
      </p:sp>
      <p:sp>
        <p:nvSpPr>
          <p:cNvPr name="Freeform 13" id="13"/>
          <p:cNvSpPr/>
          <p:nvPr/>
        </p:nvSpPr>
        <p:spPr>
          <a:xfrm flipH="true" flipV="false" rot="0">
            <a:off x="14410296" y="5761296"/>
            <a:ext cx="2849004" cy="2413922"/>
          </a:xfrm>
          <a:custGeom>
            <a:avLst/>
            <a:gdLst/>
            <a:ahLst/>
            <a:cxnLst/>
            <a:rect r="r" b="b" t="t" l="l"/>
            <a:pathLst>
              <a:path h="2413922" w="2849004">
                <a:moveTo>
                  <a:pt x="2849004" y="0"/>
                </a:moveTo>
                <a:lnTo>
                  <a:pt x="0" y="0"/>
                </a:lnTo>
                <a:lnTo>
                  <a:pt x="0" y="2413922"/>
                </a:lnTo>
                <a:lnTo>
                  <a:pt x="2849004" y="2413922"/>
                </a:lnTo>
                <a:lnTo>
                  <a:pt x="2849004"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4" id="14"/>
          <p:cNvSpPr/>
          <p:nvPr/>
        </p:nvSpPr>
        <p:spPr>
          <a:xfrm flipH="false" flipV="false" rot="7490497">
            <a:off x="16631112" y="3509301"/>
            <a:ext cx="702855" cy="1296581"/>
          </a:xfrm>
          <a:custGeom>
            <a:avLst/>
            <a:gdLst/>
            <a:ahLst/>
            <a:cxnLst/>
            <a:rect r="r" b="b" t="t" l="l"/>
            <a:pathLst>
              <a:path h="1296581" w="702855">
                <a:moveTo>
                  <a:pt x="0" y="0"/>
                </a:moveTo>
                <a:lnTo>
                  <a:pt x="702855" y="0"/>
                </a:lnTo>
                <a:lnTo>
                  <a:pt x="702855" y="1296581"/>
                </a:lnTo>
                <a:lnTo>
                  <a:pt x="0" y="12965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2444504" y="6873372"/>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028700" y="1028700"/>
            <a:ext cx="2255901" cy="1911394"/>
          </a:xfrm>
          <a:custGeom>
            <a:avLst/>
            <a:gdLst/>
            <a:ahLst/>
            <a:cxnLst/>
            <a:rect r="r" b="b" t="t" l="l"/>
            <a:pathLst>
              <a:path h="1911394" w="2255901">
                <a:moveTo>
                  <a:pt x="0" y="0"/>
                </a:moveTo>
                <a:lnTo>
                  <a:pt x="2255901" y="0"/>
                </a:lnTo>
                <a:lnTo>
                  <a:pt x="2255901" y="1911394"/>
                </a:lnTo>
                <a:lnTo>
                  <a:pt x="0" y="1911394"/>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7" id="17"/>
          <p:cNvSpPr/>
          <p:nvPr/>
        </p:nvSpPr>
        <p:spPr>
          <a:xfrm flipH="false" flipV="false" rot="0">
            <a:off x="15834798" y="1732926"/>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7218285">
            <a:off x="1208153" y="4699111"/>
            <a:ext cx="702855" cy="1296581"/>
          </a:xfrm>
          <a:custGeom>
            <a:avLst/>
            <a:gdLst/>
            <a:ahLst/>
            <a:cxnLst/>
            <a:rect r="r" b="b" t="t" l="l"/>
            <a:pathLst>
              <a:path h="1296581" w="702855">
                <a:moveTo>
                  <a:pt x="702855" y="0"/>
                </a:moveTo>
                <a:lnTo>
                  <a:pt x="0" y="0"/>
                </a:lnTo>
                <a:lnTo>
                  <a:pt x="0" y="1296580"/>
                </a:lnTo>
                <a:lnTo>
                  <a:pt x="702855" y="1296580"/>
                </a:lnTo>
                <a:lnTo>
                  <a:pt x="70285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4356720" y="4055816"/>
            <a:ext cx="9574561" cy="2411721"/>
          </a:xfrm>
          <a:prstGeom prst="rect">
            <a:avLst/>
          </a:prstGeom>
        </p:spPr>
        <p:txBody>
          <a:bodyPr anchor="t" rtlCol="false" tIns="0" lIns="0" bIns="0" rIns="0">
            <a:spAutoFit/>
          </a:bodyPr>
          <a:lstStyle/>
          <a:p>
            <a:pPr algn="ctr">
              <a:lnSpc>
                <a:spcPts val="6193"/>
              </a:lnSpc>
            </a:pPr>
            <a:r>
              <a:rPr lang="en-US" sz="4423">
                <a:solidFill>
                  <a:srgbClr val="231F20"/>
                </a:solidFill>
                <a:latin typeface="Kollektif"/>
                <a:ea typeface="Kollektif"/>
                <a:cs typeface="Kollektif"/>
                <a:sym typeface="Kollektif"/>
              </a:rPr>
              <a:t>"Memulai perlu keberanian, membesarkan perlu ilmu. Itulah kuncinya dalam berbisnis."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006677" y="3806635"/>
            <a:ext cx="7280430" cy="4615424"/>
            <a:chOff x="0" y="0"/>
            <a:chExt cx="1917479" cy="1215585"/>
          </a:xfrm>
        </p:grpSpPr>
        <p:sp>
          <p:nvSpPr>
            <p:cNvPr name="Freeform 20" id="20"/>
            <p:cNvSpPr/>
            <p:nvPr/>
          </p:nvSpPr>
          <p:spPr>
            <a:xfrm flipH="false" flipV="false" rot="0">
              <a:off x="0" y="0"/>
              <a:ext cx="1917479" cy="1215585"/>
            </a:xfrm>
            <a:custGeom>
              <a:avLst/>
              <a:gdLst/>
              <a:ahLst/>
              <a:cxnLst/>
              <a:rect r="r" b="b" t="t" l="l"/>
              <a:pathLst>
                <a:path h="1215585" w="1917479">
                  <a:moveTo>
                    <a:pt x="106339" y="0"/>
                  </a:moveTo>
                  <a:lnTo>
                    <a:pt x="1811141" y="0"/>
                  </a:lnTo>
                  <a:cubicBezTo>
                    <a:pt x="1839344" y="0"/>
                    <a:pt x="1866391" y="11204"/>
                    <a:pt x="1886334" y="31146"/>
                  </a:cubicBezTo>
                  <a:cubicBezTo>
                    <a:pt x="1906276" y="51088"/>
                    <a:pt x="1917479" y="78136"/>
                    <a:pt x="1917479" y="106339"/>
                  </a:cubicBezTo>
                  <a:lnTo>
                    <a:pt x="1917479" y="1109246"/>
                  </a:lnTo>
                  <a:cubicBezTo>
                    <a:pt x="1917479" y="1137449"/>
                    <a:pt x="1906276" y="1164497"/>
                    <a:pt x="1886334" y="1184439"/>
                  </a:cubicBezTo>
                  <a:cubicBezTo>
                    <a:pt x="1866391" y="1204382"/>
                    <a:pt x="1839344" y="1215585"/>
                    <a:pt x="1811141" y="1215585"/>
                  </a:cubicBezTo>
                  <a:lnTo>
                    <a:pt x="106339" y="1215585"/>
                  </a:lnTo>
                  <a:cubicBezTo>
                    <a:pt x="78136" y="1215585"/>
                    <a:pt x="51088" y="1204382"/>
                    <a:pt x="31146" y="1184439"/>
                  </a:cubicBezTo>
                  <a:cubicBezTo>
                    <a:pt x="11204" y="1164497"/>
                    <a:pt x="0" y="1137449"/>
                    <a:pt x="0" y="1109246"/>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917479" cy="132988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Strategi pemasaran merupakan perenacanaan menyeluruh, terpadu, dan menyatu </a:t>
              </a:r>
              <a:r>
                <a:rPr lang="en-US" sz="2799">
                  <a:solidFill>
                    <a:srgbClr val="231F20"/>
                  </a:solidFill>
                  <a:latin typeface="Kollektif"/>
                  <a:ea typeface="Kollektif"/>
                  <a:cs typeface="Kollektif"/>
                  <a:sym typeface="Kollektif"/>
                </a:rPr>
                <a:t>dibidang pemasaran yang memberikan pedoman tentang kegiatan yang akan dilaksanakan dalam mencapai tujuan perusahaan melalu pengiklanan, program </a:t>
              </a:r>
            </a:p>
            <a:p>
              <a:pPr algn="ctr">
                <a:lnSpc>
                  <a:spcPts val="3919"/>
                </a:lnSpc>
              </a:pPr>
              <a:r>
                <a:rPr lang="en-US" sz="2799">
                  <a:solidFill>
                    <a:srgbClr val="231F20"/>
                  </a:solidFill>
                  <a:latin typeface="Kollektif"/>
                  <a:ea typeface="Kollektif"/>
                  <a:cs typeface="Kollektif"/>
                  <a:sym typeface="Kollektif"/>
                </a:rPr>
                <a:t>promosi, penjualan, program produk, dan pendistribusian. </a:t>
              </a:r>
            </a:p>
          </p:txBody>
        </p:sp>
      </p:grpSp>
      <p:sp>
        <p:nvSpPr>
          <p:cNvPr name="Freeform 22" id="22"/>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23" id="23"/>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4" id="24"/>
          <p:cNvSpPr txBox="true"/>
          <p:nvPr/>
        </p:nvSpPr>
        <p:spPr>
          <a:xfrm rot="0">
            <a:off x="8540972" y="1486092"/>
            <a:ext cx="6211839"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STRATEGI PEMASARAN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374864"/>
            <a:ext cx="18678839" cy="3094625"/>
            <a:chOff x="0" y="0"/>
            <a:chExt cx="4919530" cy="815045"/>
          </a:xfrm>
        </p:grpSpPr>
        <p:sp>
          <p:nvSpPr>
            <p:cNvPr name="Freeform 3" id="3"/>
            <p:cNvSpPr/>
            <p:nvPr/>
          </p:nvSpPr>
          <p:spPr>
            <a:xfrm flipH="false" flipV="false" rot="0">
              <a:off x="0" y="0"/>
              <a:ext cx="4919530" cy="815045"/>
            </a:xfrm>
            <a:custGeom>
              <a:avLst/>
              <a:gdLst/>
              <a:ahLst/>
              <a:cxnLst/>
              <a:rect r="r" b="b" t="t" l="l"/>
              <a:pathLst>
                <a:path h="815045" w="4919530">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853145"/>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189568"/>
            <a:ext cx="12898160" cy="7920007"/>
            <a:chOff x="0" y="0"/>
            <a:chExt cx="3397046" cy="2085928"/>
          </a:xfrm>
        </p:grpSpPr>
        <p:sp>
          <p:nvSpPr>
            <p:cNvPr name="Freeform 6" id="6"/>
            <p:cNvSpPr/>
            <p:nvPr/>
          </p:nvSpPr>
          <p:spPr>
            <a:xfrm flipH="false" flipV="false" rot="0">
              <a:off x="0" y="0"/>
              <a:ext cx="3397046" cy="2085928"/>
            </a:xfrm>
            <a:custGeom>
              <a:avLst/>
              <a:gdLst/>
              <a:ahLst/>
              <a:cxnLst/>
              <a:rect r="r" b="b" t="t" l="l"/>
              <a:pathLst>
                <a:path h="2085928" w="3397046">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7046" cy="212402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3573212" y="3943849"/>
            <a:ext cx="3627564" cy="1148450"/>
            <a:chOff x="0" y="0"/>
            <a:chExt cx="955408" cy="302473"/>
          </a:xfrm>
        </p:grpSpPr>
        <p:sp>
          <p:nvSpPr>
            <p:cNvPr name="Freeform 9" id="9"/>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0" id="10"/>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Pengertian Pemasaran </a:t>
              </a:r>
            </a:p>
          </p:txBody>
        </p:sp>
      </p:grpSp>
      <p:sp>
        <p:nvSpPr>
          <p:cNvPr name="Freeform 11" id="11"/>
          <p:cNvSpPr/>
          <p:nvPr/>
        </p:nvSpPr>
        <p:spPr>
          <a:xfrm flipH="false" flipV="false" rot="0">
            <a:off x="13400407" y="2293091"/>
            <a:ext cx="4635447" cy="8270104"/>
          </a:xfrm>
          <a:custGeom>
            <a:avLst/>
            <a:gdLst/>
            <a:ahLst/>
            <a:cxnLst/>
            <a:rect r="r" b="b" t="t" l="l"/>
            <a:pathLst>
              <a:path h="8270104" w="4635447">
                <a:moveTo>
                  <a:pt x="0" y="0"/>
                </a:moveTo>
                <a:lnTo>
                  <a:pt x="4635447" y="0"/>
                </a:lnTo>
                <a:lnTo>
                  <a:pt x="4635447" y="8270104"/>
                </a:lnTo>
                <a:lnTo>
                  <a:pt x="0" y="8270104"/>
                </a:lnTo>
                <a:lnTo>
                  <a:pt x="0" y="0"/>
                </a:lnTo>
                <a:close/>
              </a:path>
            </a:pathLst>
          </a:custGeom>
          <a:blipFill>
            <a:blip r:embed="rId2">
              <a:extLst>
                <a:ext uri="{96DAC541-7B7A-43D3-8B79-37D633B846F1}">
                  <asvg:svgBlip xmlns:asvg="http://schemas.microsoft.com/office/drawing/2016/SVG/main" r:embed="rId3"/>
                </a:ext>
              </a:extLst>
            </a:blip>
            <a:stretch>
              <a:fillRect l="0" t="0" r="0" b="-74476"/>
            </a:stretch>
          </a:blipFill>
        </p:spPr>
      </p:sp>
      <p:sp>
        <p:nvSpPr>
          <p:cNvPr name="Freeform 12" id="12"/>
          <p:cNvSpPr/>
          <p:nvPr/>
        </p:nvSpPr>
        <p:spPr>
          <a:xfrm flipH="false" flipV="false" rot="0">
            <a:off x="16243289" y="790780"/>
            <a:ext cx="1395615" cy="1214143"/>
          </a:xfrm>
          <a:custGeom>
            <a:avLst/>
            <a:gdLst/>
            <a:ahLst/>
            <a:cxnLst/>
            <a:rect r="r" b="b" t="t" l="l"/>
            <a:pathLst>
              <a:path h="1214143" w="1395615">
                <a:moveTo>
                  <a:pt x="0" y="0"/>
                </a:moveTo>
                <a:lnTo>
                  <a:pt x="1395614" y="0"/>
                </a:lnTo>
                <a:lnTo>
                  <a:pt x="1395614" y="1214143"/>
                </a:lnTo>
                <a:lnTo>
                  <a:pt x="0" y="1214143"/>
                </a:lnTo>
                <a:lnTo>
                  <a:pt x="0" y="0"/>
                </a:lnTo>
                <a:close/>
              </a:path>
            </a:pathLst>
          </a:custGeom>
          <a:blipFill>
            <a:blip r:embed="rId4">
              <a:extLst>
                <a:ext uri="{96DAC541-7B7A-43D3-8B79-37D633B846F1}">
                  <asvg:svgBlip xmlns:asvg="http://schemas.microsoft.com/office/drawing/2016/SVG/main" r:embed="rId5"/>
                </a:ext>
              </a:extLst>
            </a:blip>
            <a:stretch>
              <a:fillRect l="-390925" t="-53925" r="-66984" b="-282959"/>
            </a:stretch>
          </a:blipFill>
        </p:spPr>
      </p:sp>
      <p:sp>
        <p:nvSpPr>
          <p:cNvPr name="Freeform 13" id="13"/>
          <p:cNvSpPr/>
          <p:nvPr/>
        </p:nvSpPr>
        <p:spPr>
          <a:xfrm flipH="false" flipV="true" rot="6925403">
            <a:off x="673800" y="1823939"/>
            <a:ext cx="709799" cy="1309391"/>
          </a:xfrm>
          <a:custGeom>
            <a:avLst/>
            <a:gdLst/>
            <a:ahLst/>
            <a:cxnLst/>
            <a:rect r="r" b="b" t="t" l="l"/>
            <a:pathLst>
              <a:path h="1309391" w="709799">
                <a:moveTo>
                  <a:pt x="0" y="1309391"/>
                </a:moveTo>
                <a:lnTo>
                  <a:pt x="709800" y="1309391"/>
                </a:lnTo>
                <a:lnTo>
                  <a:pt x="709800" y="0"/>
                </a:lnTo>
                <a:lnTo>
                  <a:pt x="0" y="0"/>
                </a:lnTo>
                <a:lnTo>
                  <a:pt x="0" y="1309391"/>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4263341">
            <a:off x="13555764" y="7458272"/>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5" id="15"/>
          <p:cNvSpPr txBox="true"/>
          <p:nvPr/>
        </p:nvSpPr>
        <p:spPr>
          <a:xfrm rot="0">
            <a:off x="2911152" y="2168153"/>
            <a:ext cx="9133257"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TABLE OF CONTENT</a:t>
            </a:r>
          </a:p>
        </p:txBody>
      </p:sp>
      <p:grpSp>
        <p:nvGrpSpPr>
          <p:cNvPr name="Group 16" id="16"/>
          <p:cNvGrpSpPr/>
          <p:nvPr/>
        </p:nvGrpSpPr>
        <p:grpSpPr>
          <a:xfrm rot="0">
            <a:off x="8997321" y="3943849"/>
            <a:ext cx="3627564" cy="1107037"/>
            <a:chOff x="0" y="0"/>
            <a:chExt cx="955408" cy="291565"/>
          </a:xfrm>
        </p:grpSpPr>
        <p:sp>
          <p:nvSpPr>
            <p:cNvPr name="Freeform 17" id="17"/>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Analisis Pasar</a:t>
              </a:r>
            </a:p>
          </p:txBody>
        </p:sp>
      </p:grpSp>
      <p:grpSp>
        <p:nvGrpSpPr>
          <p:cNvPr name="Group 19" id="19"/>
          <p:cNvGrpSpPr/>
          <p:nvPr/>
        </p:nvGrpSpPr>
        <p:grpSpPr>
          <a:xfrm rot="0">
            <a:off x="3573212" y="5391641"/>
            <a:ext cx="3627564" cy="1148450"/>
            <a:chOff x="0" y="0"/>
            <a:chExt cx="955408" cy="302473"/>
          </a:xfrm>
        </p:grpSpPr>
        <p:sp>
          <p:nvSpPr>
            <p:cNvPr name="Freeform 20" id="20"/>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Prinsip-Prinsip Pemasaran </a:t>
              </a:r>
            </a:p>
          </p:txBody>
        </p:sp>
      </p:grpSp>
      <p:grpSp>
        <p:nvGrpSpPr>
          <p:cNvPr name="Group 22" id="22"/>
          <p:cNvGrpSpPr/>
          <p:nvPr/>
        </p:nvGrpSpPr>
        <p:grpSpPr>
          <a:xfrm rot="0">
            <a:off x="8997321" y="5391641"/>
            <a:ext cx="3627564" cy="1107037"/>
            <a:chOff x="0" y="0"/>
            <a:chExt cx="955408" cy="291565"/>
          </a:xfrm>
        </p:grpSpPr>
        <p:sp>
          <p:nvSpPr>
            <p:cNvPr name="Freeform 23" id="23"/>
            <p:cNvSpPr/>
            <p:nvPr/>
          </p:nvSpPr>
          <p:spPr>
            <a:xfrm flipH="false" flipV="false" rot="0">
              <a:off x="0" y="0"/>
              <a:ext cx="955408" cy="291565"/>
            </a:xfrm>
            <a:custGeom>
              <a:avLst/>
              <a:gdLst/>
              <a:ahLst/>
              <a:cxnLst/>
              <a:rect r="r" b="b" t="t" l="l"/>
              <a:pathLst>
                <a:path h="291565" w="955408">
                  <a:moveTo>
                    <a:pt x="108844" y="0"/>
                  </a:moveTo>
                  <a:lnTo>
                    <a:pt x="846564" y="0"/>
                  </a:lnTo>
                  <a:cubicBezTo>
                    <a:pt x="906677" y="0"/>
                    <a:pt x="955408" y="48731"/>
                    <a:pt x="955408" y="108844"/>
                  </a:cubicBezTo>
                  <a:lnTo>
                    <a:pt x="955408" y="182722"/>
                  </a:lnTo>
                  <a:cubicBezTo>
                    <a:pt x="955408" y="242834"/>
                    <a:pt x="906677" y="291565"/>
                    <a:pt x="846564" y="291565"/>
                  </a:cubicBezTo>
                  <a:lnTo>
                    <a:pt x="108844" y="291565"/>
                  </a:lnTo>
                  <a:cubicBezTo>
                    <a:pt x="48731" y="291565"/>
                    <a:pt x="0" y="242834"/>
                    <a:pt x="0" y="182722"/>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955408"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Strategi Pemasaran </a:t>
              </a:r>
            </a:p>
          </p:txBody>
        </p:sp>
      </p:grpSp>
      <p:grpSp>
        <p:nvGrpSpPr>
          <p:cNvPr name="Group 25" id="25"/>
          <p:cNvGrpSpPr/>
          <p:nvPr/>
        </p:nvGrpSpPr>
        <p:grpSpPr>
          <a:xfrm rot="0">
            <a:off x="3573212" y="6821345"/>
            <a:ext cx="3627564" cy="1148450"/>
            <a:chOff x="0" y="0"/>
            <a:chExt cx="955408" cy="302473"/>
          </a:xfrm>
        </p:grpSpPr>
        <p:sp>
          <p:nvSpPr>
            <p:cNvPr name="Freeform 26" id="26"/>
            <p:cNvSpPr/>
            <p:nvPr/>
          </p:nvSpPr>
          <p:spPr>
            <a:xfrm flipH="false" flipV="false" rot="0">
              <a:off x="0" y="0"/>
              <a:ext cx="955408" cy="302473"/>
            </a:xfrm>
            <a:custGeom>
              <a:avLst/>
              <a:gdLst/>
              <a:ahLst/>
              <a:cxnLst/>
              <a:rect r="r" b="b" t="t" l="l"/>
              <a:pathLst>
                <a:path h="302473" w="955408">
                  <a:moveTo>
                    <a:pt x="108844" y="0"/>
                  </a:moveTo>
                  <a:lnTo>
                    <a:pt x="846564" y="0"/>
                  </a:lnTo>
                  <a:cubicBezTo>
                    <a:pt x="906677" y="0"/>
                    <a:pt x="955408" y="48731"/>
                    <a:pt x="955408" y="108844"/>
                  </a:cubicBezTo>
                  <a:lnTo>
                    <a:pt x="955408" y="193629"/>
                  </a:lnTo>
                  <a:cubicBezTo>
                    <a:pt x="955408" y="253741"/>
                    <a:pt x="906677" y="302473"/>
                    <a:pt x="846564" y="302473"/>
                  </a:cubicBezTo>
                  <a:lnTo>
                    <a:pt x="108844" y="302473"/>
                  </a:lnTo>
                  <a:cubicBezTo>
                    <a:pt x="48731" y="302473"/>
                    <a:pt x="0" y="253741"/>
                    <a:pt x="0" y="193629"/>
                  </a:cubicBezTo>
                  <a:lnTo>
                    <a:pt x="0" y="108844"/>
                  </a:lnTo>
                  <a:cubicBezTo>
                    <a:pt x="0" y="48731"/>
                    <a:pt x="48731" y="0"/>
                    <a:pt x="108844"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955408"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Mengembangkan Pemasaran digital </a:t>
              </a:r>
            </a:p>
          </p:txBody>
        </p:sp>
      </p:grpSp>
      <p:grpSp>
        <p:nvGrpSpPr>
          <p:cNvPr name="Group 28" id="28"/>
          <p:cNvGrpSpPr/>
          <p:nvPr/>
        </p:nvGrpSpPr>
        <p:grpSpPr>
          <a:xfrm rot="0">
            <a:off x="2330675" y="3943849"/>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01</a:t>
              </a:r>
            </a:p>
          </p:txBody>
        </p:sp>
      </p:grpSp>
      <p:grpSp>
        <p:nvGrpSpPr>
          <p:cNvPr name="Group 31" id="31"/>
          <p:cNvGrpSpPr/>
          <p:nvPr/>
        </p:nvGrpSpPr>
        <p:grpSpPr>
          <a:xfrm rot="0">
            <a:off x="2330675" y="5391641"/>
            <a:ext cx="1118711" cy="1107037"/>
            <a:chOff x="0" y="0"/>
            <a:chExt cx="294640" cy="291565"/>
          </a:xfrm>
        </p:grpSpPr>
        <p:sp>
          <p:nvSpPr>
            <p:cNvPr name="Freeform 32" id="32"/>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02</a:t>
              </a:r>
            </a:p>
          </p:txBody>
        </p:sp>
      </p:grpSp>
      <p:grpSp>
        <p:nvGrpSpPr>
          <p:cNvPr name="Group 34" id="34"/>
          <p:cNvGrpSpPr/>
          <p:nvPr/>
        </p:nvGrpSpPr>
        <p:grpSpPr>
          <a:xfrm rot="0">
            <a:off x="2330675" y="6821345"/>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03</a:t>
              </a:r>
            </a:p>
          </p:txBody>
        </p:sp>
      </p:grpSp>
      <p:grpSp>
        <p:nvGrpSpPr>
          <p:cNvPr name="Group 37" id="37"/>
          <p:cNvGrpSpPr/>
          <p:nvPr/>
        </p:nvGrpSpPr>
        <p:grpSpPr>
          <a:xfrm rot="0">
            <a:off x="7754785" y="3943849"/>
            <a:ext cx="1118711" cy="1107037"/>
            <a:chOff x="0" y="0"/>
            <a:chExt cx="294640" cy="291565"/>
          </a:xfrm>
        </p:grpSpPr>
        <p:sp>
          <p:nvSpPr>
            <p:cNvPr name="Freeform 38" id="38"/>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9" id="39"/>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04</a:t>
              </a:r>
            </a:p>
          </p:txBody>
        </p:sp>
      </p:grpSp>
      <p:grpSp>
        <p:nvGrpSpPr>
          <p:cNvPr name="Group 40" id="40"/>
          <p:cNvGrpSpPr/>
          <p:nvPr/>
        </p:nvGrpSpPr>
        <p:grpSpPr>
          <a:xfrm rot="0">
            <a:off x="7754785" y="5391641"/>
            <a:ext cx="1118711" cy="1107037"/>
            <a:chOff x="0" y="0"/>
            <a:chExt cx="294640" cy="291565"/>
          </a:xfrm>
        </p:grpSpPr>
        <p:sp>
          <p:nvSpPr>
            <p:cNvPr name="Freeform 41" id="41"/>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2" id="42"/>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05</a:t>
              </a:r>
            </a:p>
          </p:txBody>
        </p:sp>
      </p:grpSp>
      <p:sp>
        <p:nvSpPr>
          <p:cNvPr name="Freeform 43" id="43"/>
          <p:cNvSpPr/>
          <p:nvPr/>
        </p:nvSpPr>
        <p:spPr>
          <a:xfrm flipH="false" flipV="false" rot="0">
            <a:off x="14694831" y="1710615"/>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699854" y="4201415"/>
            <a:ext cx="7280430" cy="1107037"/>
            <a:chOff x="0" y="0"/>
            <a:chExt cx="1917479" cy="291565"/>
          </a:xfrm>
        </p:grpSpPr>
        <p:sp>
          <p:nvSpPr>
            <p:cNvPr name="Freeform 20" id="20"/>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Identifikasi target pasar yang tepat</a:t>
              </a:r>
            </a:p>
          </p:txBody>
        </p:sp>
      </p:grpSp>
      <p:grpSp>
        <p:nvGrpSpPr>
          <p:cNvPr name="Group 22" id="22"/>
          <p:cNvGrpSpPr/>
          <p:nvPr/>
        </p:nvGrpSpPr>
        <p:grpSpPr>
          <a:xfrm rot="0">
            <a:off x="7457318" y="4201415"/>
            <a:ext cx="1118711" cy="1107037"/>
            <a:chOff x="0" y="0"/>
            <a:chExt cx="294640" cy="291565"/>
          </a:xfrm>
        </p:grpSpPr>
        <p:sp>
          <p:nvSpPr>
            <p:cNvPr name="Freeform 23" id="23"/>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1</a:t>
              </a:r>
            </a:p>
          </p:txBody>
        </p:sp>
      </p:grpSp>
      <p:grpSp>
        <p:nvGrpSpPr>
          <p:cNvPr name="Group 25" id="25"/>
          <p:cNvGrpSpPr/>
          <p:nvPr/>
        </p:nvGrpSpPr>
        <p:grpSpPr>
          <a:xfrm rot="0">
            <a:off x="8699854" y="5470378"/>
            <a:ext cx="7280430" cy="1148450"/>
            <a:chOff x="0" y="0"/>
            <a:chExt cx="1917479" cy="302473"/>
          </a:xfrm>
        </p:grpSpPr>
        <p:sp>
          <p:nvSpPr>
            <p:cNvPr name="Freeform 26" id="26"/>
            <p:cNvSpPr/>
            <p:nvPr/>
          </p:nvSpPr>
          <p:spPr>
            <a:xfrm flipH="false" flipV="false" rot="0">
              <a:off x="0" y="0"/>
              <a:ext cx="1917479" cy="302473"/>
            </a:xfrm>
            <a:custGeom>
              <a:avLst/>
              <a:gdLst/>
              <a:ahLst/>
              <a:cxnLst/>
              <a:rect r="r" b="b" t="t" l="l"/>
              <a:pathLst>
                <a:path h="302473" w="1917479">
                  <a:moveTo>
                    <a:pt x="106339" y="0"/>
                  </a:moveTo>
                  <a:lnTo>
                    <a:pt x="1811141" y="0"/>
                  </a:lnTo>
                  <a:cubicBezTo>
                    <a:pt x="1839344" y="0"/>
                    <a:pt x="1866391" y="11204"/>
                    <a:pt x="1886334" y="31146"/>
                  </a:cubicBezTo>
                  <a:cubicBezTo>
                    <a:pt x="1906276" y="51088"/>
                    <a:pt x="1917479" y="78136"/>
                    <a:pt x="1917479" y="106339"/>
                  </a:cubicBezTo>
                  <a:lnTo>
                    <a:pt x="1917479" y="196134"/>
                  </a:lnTo>
                  <a:cubicBezTo>
                    <a:pt x="1917479" y="224337"/>
                    <a:pt x="1906276" y="251384"/>
                    <a:pt x="1886334" y="271327"/>
                  </a:cubicBezTo>
                  <a:cubicBezTo>
                    <a:pt x="1866391" y="291269"/>
                    <a:pt x="1839344" y="302473"/>
                    <a:pt x="1811141" y="302473"/>
                  </a:cubicBezTo>
                  <a:lnTo>
                    <a:pt x="106339" y="302473"/>
                  </a:lnTo>
                  <a:cubicBezTo>
                    <a:pt x="78136" y="302473"/>
                    <a:pt x="51088" y="291269"/>
                    <a:pt x="31146" y="271327"/>
                  </a:cubicBezTo>
                  <a:cubicBezTo>
                    <a:pt x="11204" y="251384"/>
                    <a:pt x="0" y="224337"/>
                    <a:pt x="0" y="196134"/>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1917479"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Memaksimalkan alokasi sumber daya perusahaan</a:t>
              </a:r>
            </a:p>
          </p:txBody>
        </p:sp>
      </p:grpSp>
      <p:grpSp>
        <p:nvGrpSpPr>
          <p:cNvPr name="Group 28" id="28"/>
          <p:cNvGrpSpPr/>
          <p:nvPr/>
        </p:nvGrpSpPr>
        <p:grpSpPr>
          <a:xfrm rot="0">
            <a:off x="7457318" y="5470378"/>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2</a:t>
              </a:r>
            </a:p>
          </p:txBody>
        </p:sp>
      </p:grpSp>
      <p:sp>
        <p:nvSpPr>
          <p:cNvPr name="Freeform 31" id="31"/>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32" id="32"/>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3" id="33"/>
          <p:cNvSpPr txBox="true"/>
          <p:nvPr/>
        </p:nvSpPr>
        <p:spPr>
          <a:xfrm rot="0">
            <a:off x="7823980" y="1486092"/>
            <a:ext cx="7645823"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TUJUAN STRATEGI PEMASARAN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699854" y="4201415"/>
            <a:ext cx="7280430" cy="1107037"/>
            <a:chOff x="0" y="0"/>
            <a:chExt cx="1917479" cy="291565"/>
          </a:xfrm>
        </p:grpSpPr>
        <p:sp>
          <p:nvSpPr>
            <p:cNvPr name="Freeform 20" id="20"/>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Sebagai Pedoman Pemasaran Produk</a:t>
              </a:r>
            </a:p>
          </p:txBody>
        </p:sp>
      </p:grpSp>
      <p:grpSp>
        <p:nvGrpSpPr>
          <p:cNvPr name="Group 22" id="22"/>
          <p:cNvGrpSpPr/>
          <p:nvPr/>
        </p:nvGrpSpPr>
        <p:grpSpPr>
          <a:xfrm rot="0">
            <a:off x="7457318" y="4201415"/>
            <a:ext cx="1118711" cy="1107037"/>
            <a:chOff x="0" y="0"/>
            <a:chExt cx="294640" cy="291565"/>
          </a:xfrm>
        </p:grpSpPr>
        <p:sp>
          <p:nvSpPr>
            <p:cNvPr name="Freeform 23" id="23"/>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1</a:t>
              </a:r>
            </a:p>
          </p:txBody>
        </p:sp>
      </p:grpSp>
      <p:grpSp>
        <p:nvGrpSpPr>
          <p:cNvPr name="Group 25" id="25"/>
          <p:cNvGrpSpPr/>
          <p:nvPr/>
        </p:nvGrpSpPr>
        <p:grpSpPr>
          <a:xfrm rot="0">
            <a:off x="8699854" y="5470378"/>
            <a:ext cx="7280430" cy="1107037"/>
            <a:chOff x="0" y="0"/>
            <a:chExt cx="1917479" cy="291565"/>
          </a:xfrm>
        </p:grpSpPr>
        <p:sp>
          <p:nvSpPr>
            <p:cNvPr name="Freeform 26" id="26"/>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Sebagai tolak ukur keberhasilan</a:t>
              </a:r>
            </a:p>
          </p:txBody>
        </p:sp>
      </p:grpSp>
      <p:grpSp>
        <p:nvGrpSpPr>
          <p:cNvPr name="Group 28" id="28"/>
          <p:cNvGrpSpPr/>
          <p:nvPr/>
        </p:nvGrpSpPr>
        <p:grpSpPr>
          <a:xfrm rot="0">
            <a:off x="7457318" y="5470378"/>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2</a:t>
              </a:r>
            </a:p>
          </p:txBody>
        </p:sp>
      </p:grpSp>
      <p:grpSp>
        <p:nvGrpSpPr>
          <p:cNvPr name="Group 31" id="31"/>
          <p:cNvGrpSpPr/>
          <p:nvPr/>
        </p:nvGrpSpPr>
        <p:grpSpPr>
          <a:xfrm rot="0">
            <a:off x="8699854" y="6739340"/>
            <a:ext cx="7280430" cy="1107037"/>
            <a:chOff x="0" y="0"/>
            <a:chExt cx="1917479" cy="291565"/>
          </a:xfrm>
        </p:grpSpPr>
        <p:sp>
          <p:nvSpPr>
            <p:cNvPr name="Freeform 32" id="32"/>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Sebagai alat kontrol dalam pengawasan</a:t>
              </a:r>
            </a:p>
          </p:txBody>
        </p:sp>
      </p:grpSp>
      <p:grpSp>
        <p:nvGrpSpPr>
          <p:cNvPr name="Group 34" id="34"/>
          <p:cNvGrpSpPr/>
          <p:nvPr/>
        </p:nvGrpSpPr>
        <p:grpSpPr>
          <a:xfrm rot="0">
            <a:off x="7457318" y="6739340"/>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3</a:t>
              </a:r>
            </a:p>
          </p:txBody>
        </p:sp>
      </p:grpSp>
      <p:sp>
        <p:nvSpPr>
          <p:cNvPr name="Freeform 37" id="37"/>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38" id="38"/>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9" id="39"/>
          <p:cNvSpPr txBox="true"/>
          <p:nvPr/>
        </p:nvSpPr>
        <p:spPr>
          <a:xfrm rot="0">
            <a:off x="7153276" y="1486092"/>
            <a:ext cx="8987231"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FUNGSI STRATEGI PEMASARAN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699854" y="4201415"/>
            <a:ext cx="7280430" cy="1148450"/>
            <a:chOff x="0" y="0"/>
            <a:chExt cx="1917479" cy="302473"/>
          </a:xfrm>
        </p:grpSpPr>
        <p:sp>
          <p:nvSpPr>
            <p:cNvPr name="Freeform 20" id="20"/>
            <p:cNvSpPr/>
            <p:nvPr/>
          </p:nvSpPr>
          <p:spPr>
            <a:xfrm flipH="false" flipV="false" rot="0">
              <a:off x="0" y="0"/>
              <a:ext cx="1917479" cy="302473"/>
            </a:xfrm>
            <a:custGeom>
              <a:avLst/>
              <a:gdLst/>
              <a:ahLst/>
              <a:cxnLst/>
              <a:rect r="r" b="b" t="t" l="l"/>
              <a:pathLst>
                <a:path h="302473" w="1917479">
                  <a:moveTo>
                    <a:pt x="106339" y="0"/>
                  </a:moveTo>
                  <a:lnTo>
                    <a:pt x="1811141" y="0"/>
                  </a:lnTo>
                  <a:cubicBezTo>
                    <a:pt x="1839344" y="0"/>
                    <a:pt x="1866391" y="11204"/>
                    <a:pt x="1886334" y="31146"/>
                  </a:cubicBezTo>
                  <a:cubicBezTo>
                    <a:pt x="1906276" y="51088"/>
                    <a:pt x="1917479" y="78136"/>
                    <a:pt x="1917479" y="106339"/>
                  </a:cubicBezTo>
                  <a:lnTo>
                    <a:pt x="1917479" y="196134"/>
                  </a:lnTo>
                  <a:cubicBezTo>
                    <a:pt x="1917479" y="224337"/>
                    <a:pt x="1906276" y="251384"/>
                    <a:pt x="1886334" y="271327"/>
                  </a:cubicBezTo>
                  <a:cubicBezTo>
                    <a:pt x="1866391" y="291269"/>
                    <a:pt x="1839344" y="302473"/>
                    <a:pt x="1811141" y="302473"/>
                  </a:cubicBezTo>
                  <a:lnTo>
                    <a:pt x="106339" y="302473"/>
                  </a:lnTo>
                  <a:cubicBezTo>
                    <a:pt x="78136" y="302473"/>
                    <a:pt x="51088" y="291269"/>
                    <a:pt x="31146" y="271327"/>
                  </a:cubicBezTo>
                  <a:cubicBezTo>
                    <a:pt x="11204" y="251384"/>
                    <a:pt x="0" y="224337"/>
                    <a:pt x="0" y="196134"/>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917479"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Memberikan arahan jalannya perusahaan atau bisnis</a:t>
              </a:r>
            </a:p>
          </p:txBody>
        </p:sp>
      </p:grpSp>
      <p:grpSp>
        <p:nvGrpSpPr>
          <p:cNvPr name="Group 22" id="22"/>
          <p:cNvGrpSpPr/>
          <p:nvPr/>
        </p:nvGrpSpPr>
        <p:grpSpPr>
          <a:xfrm rot="0">
            <a:off x="7457318" y="4201415"/>
            <a:ext cx="1118711" cy="1107037"/>
            <a:chOff x="0" y="0"/>
            <a:chExt cx="294640" cy="291565"/>
          </a:xfrm>
        </p:grpSpPr>
        <p:sp>
          <p:nvSpPr>
            <p:cNvPr name="Freeform 23" id="23"/>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4</a:t>
              </a:r>
            </a:p>
          </p:txBody>
        </p:sp>
      </p:grpSp>
      <p:grpSp>
        <p:nvGrpSpPr>
          <p:cNvPr name="Group 25" id="25"/>
          <p:cNvGrpSpPr/>
          <p:nvPr/>
        </p:nvGrpSpPr>
        <p:grpSpPr>
          <a:xfrm rot="0">
            <a:off x="8699854" y="5470378"/>
            <a:ext cx="7280430" cy="1148450"/>
            <a:chOff x="0" y="0"/>
            <a:chExt cx="1917479" cy="302473"/>
          </a:xfrm>
        </p:grpSpPr>
        <p:sp>
          <p:nvSpPr>
            <p:cNvPr name="Freeform 26" id="26"/>
            <p:cNvSpPr/>
            <p:nvPr/>
          </p:nvSpPr>
          <p:spPr>
            <a:xfrm flipH="false" flipV="false" rot="0">
              <a:off x="0" y="0"/>
              <a:ext cx="1917479" cy="302473"/>
            </a:xfrm>
            <a:custGeom>
              <a:avLst/>
              <a:gdLst/>
              <a:ahLst/>
              <a:cxnLst/>
              <a:rect r="r" b="b" t="t" l="l"/>
              <a:pathLst>
                <a:path h="302473" w="1917479">
                  <a:moveTo>
                    <a:pt x="106339" y="0"/>
                  </a:moveTo>
                  <a:lnTo>
                    <a:pt x="1811141" y="0"/>
                  </a:lnTo>
                  <a:cubicBezTo>
                    <a:pt x="1839344" y="0"/>
                    <a:pt x="1866391" y="11204"/>
                    <a:pt x="1886334" y="31146"/>
                  </a:cubicBezTo>
                  <a:cubicBezTo>
                    <a:pt x="1906276" y="51088"/>
                    <a:pt x="1917479" y="78136"/>
                    <a:pt x="1917479" y="106339"/>
                  </a:cubicBezTo>
                  <a:lnTo>
                    <a:pt x="1917479" y="196134"/>
                  </a:lnTo>
                  <a:cubicBezTo>
                    <a:pt x="1917479" y="224337"/>
                    <a:pt x="1906276" y="251384"/>
                    <a:pt x="1886334" y="271327"/>
                  </a:cubicBezTo>
                  <a:cubicBezTo>
                    <a:pt x="1866391" y="291269"/>
                    <a:pt x="1839344" y="302473"/>
                    <a:pt x="1811141" y="302473"/>
                  </a:cubicBezTo>
                  <a:lnTo>
                    <a:pt x="106339" y="302473"/>
                  </a:lnTo>
                  <a:cubicBezTo>
                    <a:pt x="78136" y="302473"/>
                    <a:pt x="51088" y="291269"/>
                    <a:pt x="31146" y="271327"/>
                  </a:cubicBezTo>
                  <a:cubicBezTo>
                    <a:pt x="11204" y="251384"/>
                    <a:pt x="0" y="224337"/>
                    <a:pt x="0" y="196134"/>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1917479"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Meningkatkan motifasi untuk melihat masa depan bisnis</a:t>
              </a:r>
            </a:p>
          </p:txBody>
        </p:sp>
      </p:grpSp>
      <p:grpSp>
        <p:nvGrpSpPr>
          <p:cNvPr name="Group 28" id="28"/>
          <p:cNvGrpSpPr/>
          <p:nvPr/>
        </p:nvGrpSpPr>
        <p:grpSpPr>
          <a:xfrm rot="0">
            <a:off x="7457318" y="5470378"/>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5</a:t>
              </a:r>
            </a:p>
          </p:txBody>
        </p:sp>
      </p:grpSp>
      <p:grpSp>
        <p:nvGrpSpPr>
          <p:cNvPr name="Group 31" id="31"/>
          <p:cNvGrpSpPr/>
          <p:nvPr/>
        </p:nvGrpSpPr>
        <p:grpSpPr>
          <a:xfrm rot="0">
            <a:off x="8699854" y="6739340"/>
            <a:ext cx="7280430" cy="1148450"/>
            <a:chOff x="0" y="0"/>
            <a:chExt cx="1917479" cy="302473"/>
          </a:xfrm>
        </p:grpSpPr>
        <p:sp>
          <p:nvSpPr>
            <p:cNvPr name="Freeform 32" id="32"/>
            <p:cNvSpPr/>
            <p:nvPr/>
          </p:nvSpPr>
          <p:spPr>
            <a:xfrm flipH="false" flipV="false" rot="0">
              <a:off x="0" y="0"/>
              <a:ext cx="1917479" cy="302473"/>
            </a:xfrm>
            <a:custGeom>
              <a:avLst/>
              <a:gdLst/>
              <a:ahLst/>
              <a:cxnLst/>
              <a:rect r="r" b="b" t="t" l="l"/>
              <a:pathLst>
                <a:path h="302473" w="1917479">
                  <a:moveTo>
                    <a:pt x="106339" y="0"/>
                  </a:moveTo>
                  <a:lnTo>
                    <a:pt x="1811141" y="0"/>
                  </a:lnTo>
                  <a:cubicBezTo>
                    <a:pt x="1839344" y="0"/>
                    <a:pt x="1866391" y="11204"/>
                    <a:pt x="1886334" y="31146"/>
                  </a:cubicBezTo>
                  <a:cubicBezTo>
                    <a:pt x="1906276" y="51088"/>
                    <a:pt x="1917479" y="78136"/>
                    <a:pt x="1917479" y="106339"/>
                  </a:cubicBezTo>
                  <a:lnTo>
                    <a:pt x="1917479" y="196134"/>
                  </a:lnTo>
                  <a:cubicBezTo>
                    <a:pt x="1917479" y="224337"/>
                    <a:pt x="1906276" y="251384"/>
                    <a:pt x="1886334" y="271327"/>
                  </a:cubicBezTo>
                  <a:cubicBezTo>
                    <a:pt x="1866391" y="291269"/>
                    <a:pt x="1839344" y="302473"/>
                    <a:pt x="1811141" y="302473"/>
                  </a:cubicBezTo>
                  <a:lnTo>
                    <a:pt x="106339" y="302473"/>
                  </a:lnTo>
                  <a:cubicBezTo>
                    <a:pt x="78136" y="302473"/>
                    <a:pt x="51088" y="291269"/>
                    <a:pt x="31146" y="271327"/>
                  </a:cubicBezTo>
                  <a:cubicBezTo>
                    <a:pt x="11204" y="251384"/>
                    <a:pt x="0" y="224337"/>
                    <a:pt x="0" y="196134"/>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1917479" cy="416773"/>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Sebagai standar untuk mengevaluasi kinerja anggota perusahaan</a:t>
              </a:r>
            </a:p>
          </p:txBody>
        </p:sp>
      </p:grpSp>
      <p:grpSp>
        <p:nvGrpSpPr>
          <p:cNvPr name="Group 34" id="34"/>
          <p:cNvGrpSpPr/>
          <p:nvPr/>
        </p:nvGrpSpPr>
        <p:grpSpPr>
          <a:xfrm rot="0">
            <a:off x="7457318" y="6739340"/>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6</a:t>
              </a:r>
            </a:p>
          </p:txBody>
        </p:sp>
      </p:grpSp>
      <p:sp>
        <p:nvSpPr>
          <p:cNvPr name="Freeform 37" id="37"/>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38" id="38"/>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9" id="39"/>
          <p:cNvSpPr txBox="true"/>
          <p:nvPr/>
        </p:nvSpPr>
        <p:spPr>
          <a:xfrm rot="0">
            <a:off x="7153276" y="1486092"/>
            <a:ext cx="8987231"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FUNGSI STRATEGI PEMASARAN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6577415"/>
            <a:ext cx="21695015" cy="10239898"/>
            <a:chOff x="0" y="0"/>
            <a:chExt cx="1424432" cy="672322"/>
          </a:xfrm>
        </p:grpSpPr>
        <p:sp>
          <p:nvSpPr>
            <p:cNvPr name="Freeform 6" id="6"/>
            <p:cNvSpPr/>
            <p:nvPr/>
          </p:nvSpPr>
          <p:spPr>
            <a:xfrm flipH="false" flipV="false" rot="0">
              <a:off x="0" y="0"/>
              <a:ext cx="1424432" cy="672322"/>
            </a:xfrm>
            <a:custGeom>
              <a:avLst/>
              <a:gdLst/>
              <a:ahLst/>
              <a:cxnLst/>
              <a:rect r="r" b="b" t="t" l="l"/>
              <a:pathLst>
                <a:path h="672322" w="1424432">
                  <a:moveTo>
                    <a:pt x="712216" y="0"/>
                  </a:moveTo>
                  <a:cubicBezTo>
                    <a:pt x="318870" y="0"/>
                    <a:pt x="0" y="150504"/>
                    <a:pt x="0" y="336161"/>
                  </a:cubicBezTo>
                  <a:cubicBezTo>
                    <a:pt x="0" y="521818"/>
                    <a:pt x="318870" y="672322"/>
                    <a:pt x="712216" y="672322"/>
                  </a:cubicBezTo>
                  <a:cubicBezTo>
                    <a:pt x="1105562" y="672322"/>
                    <a:pt x="1424432" y="521818"/>
                    <a:pt x="1424432" y="336161"/>
                  </a:cubicBezTo>
                  <a:cubicBezTo>
                    <a:pt x="1424432" y="150504"/>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5880"/>
              <a:ext cx="1157351" cy="603412"/>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472047" y="2360602"/>
            <a:ext cx="10349689" cy="6509132"/>
            <a:chOff x="0" y="0"/>
            <a:chExt cx="2725844" cy="1714339"/>
          </a:xfrm>
        </p:grpSpPr>
        <p:sp>
          <p:nvSpPr>
            <p:cNvPr name="Freeform 9" id="9"/>
            <p:cNvSpPr/>
            <p:nvPr/>
          </p:nvSpPr>
          <p:spPr>
            <a:xfrm flipH="false" flipV="false" rot="0">
              <a:off x="0" y="0"/>
              <a:ext cx="2725844" cy="1714339"/>
            </a:xfrm>
            <a:custGeom>
              <a:avLst/>
              <a:gdLst/>
              <a:ahLst/>
              <a:cxnLst/>
              <a:rect r="r" b="b" t="t" l="l"/>
              <a:pathLst>
                <a:path h="1714339" w="2725844">
                  <a:moveTo>
                    <a:pt x="38150" y="0"/>
                  </a:moveTo>
                  <a:lnTo>
                    <a:pt x="2687694" y="0"/>
                  </a:lnTo>
                  <a:cubicBezTo>
                    <a:pt x="2708764" y="0"/>
                    <a:pt x="2725844" y="17080"/>
                    <a:pt x="2725844" y="38150"/>
                  </a:cubicBezTo>
                  <a:lnTo>
                    <a:pt x="2725844" y="1676190"/>
                  </a:lnTo>
                  <a:cubicBezTo>
                    <a:pt x="2725844" y="1697259"/>
                    <a:pt x="2708764" y="1714339"/>
                    <a:pt x="2687694" y="1714339"/>
                  </a:cubicBezTo>
                  <a:lnTo>
                    <a:pt x="38150" y="1714339"/>
                  </a:lnTo>
                  <a:cubicBezTo>
                    <a:pt x="17080" y="1714339"/>
                    <a:pt x="0" y="1697259"/>
                    <a:pt x="0" y="1676190"/>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75243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767325" y="2798380"/>
            <a:ext cx="6433067" cy="7228166"/>
          </a:xfrm>
          <a:custGeom>
            <a:avLst/>
            <a:gdLst/>
            <a:ahLst/>
            <a:cxnLst/>
            <a:rect r="r" b="b" t="t" l="l"/>
            <a:pathLst>
              <a:path h="7228166" w="6433067">
                <a:moveTo>
                  <a:pt x="6433068" y="0"/>
                </a:moveTo>
                <a:lnTo>
                  <a:pt x="0" y="0"/>
                </a:lnTo>
                <a:lnTo>
                  <a:pt x="0" y="7228165"/>
                </a:lnTo>
                <a:lnTo>
                  <a:pt x="6433068" y="7228165"/>
                </a:lnTo>
                <a:lnTo>
                  <a:pt x="64330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7823980" y="1322016"/>
            <a:ext cx="7645823" cy="2172646"/>
            <a:chOff x="0" y="0"/>
            <a:chExt cx="2013715" cy="572220"/>
          </a:xfrm>
        </p:grpSpPr>
        <p:sp>
          <p:nvSpPr>
            <p:cNvPr name="Freeform 13" id="13"/>
            <p:cNvSpPr/>
            <p:nvPr/>
          </p:nvSpPr>
          <p:spPr>
            <a:xfrm flipH="false" flipV="false" rot="0">
              <a:off x="0" y="0"/>
              <a:ext cx="2013715" cy="572220"/>
            </a:xfrm>
            <a:custGeom>
              <a:avLst/>
              <a:gdLst/>
              <a:ahLst/>
              <a:cxnLst/>
              <a:rect r="r" b="b" t="t" l="l"/>
              <a:pathLst>
                <a:path h="572220" w="2013715">
                  <a:moveTo>
                    <a:pt x="51641" y="0"/>
                  </a:moveTo>
                  <a:lnTo>
                    <a:pt x="1962074" y="0"/>
                  </a:lnTo>
                  <a:cubicBezTo>
                    <a:pt x="1990594" y="0"/>
                    <a:pt x="2013715" y="23120"/>
                    <a:pt x="2013715" y="51641"/>
                  </a:cubicBezTo>
                  <a:lnTo>
                    <a:pt x="2013715" y="520579"/>
                  </a:lnTo>
                  <a:cubicBezTo>
                    <a:pt x="2013715" y="549099"/>
                    <a:pt x="1990594" y="572220"/>
                    <a:pt x="1962074" y="572220"/>
                  </a:cubicBezTo>
                  <a:lnTo>
                    <a:pt x="51641" y="572220"/>
                  </a:lnTo>
                  <a:cubicBezTo>
                    <a:pt x="23120" y="572220"/>
                    <a:pt x="0" y="549099"/>
                    <a:pt x="0" y="520579"/>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013715" cy="610320"/>
            </a:xfrm>
            <a:prstGeom prst="rect">
              <a:avLst/>
            </a:prstGeom>
          </p:spPr>
          <p:txBody>
            <a:bodyPr anchor="ctr" rtlCol="false" tIns="50800" lIns="50800" bIns="50800" rIns="50800"/>
            <a:lstStyle/>
            <a:p>
              <a:pPr algn="ctr">
                <a:lnSpc>
                  <a:spcPts val="2659"/>
                </a:lnSpc>
              </a:pPr>
            </a:p>
            <a:p>
              <a:pPr algn="ctr">
                <a:lnSpc>
                  <a:spcPts val="2659"/>
                </a:lnSpc>
              </a:pPr>
            </a:p>
            <a:p>
              <a:pPr algn="ctr">
                <a:lnSpc>
                  <a:spcPts val="2659"/>
                </a:lnSpc>
              </a:pPr>
            </a:p>
            <a:p>
              <a:pPr algn="ctr">
                <a:lnSpc>
                  <a:spcPts val="2659"/>
                </a:lnSpc>
              </a:pPr>
            </a:p>
            <a:p>
              <a:pPr algn="ctr">
                <a:lnSpc>
                  <a:spcPts val="2659"/>
                </a:lnSpc>
              </a:pPr>
            </a:p>
            <a:p>
              <a:pPr algn="ctr">
                <a:lnSpc>
                  <a:spcPts val="2659"/>
                </a:lnSpc>
                <a:spcBef>
                  <a:spcPct val="0"/>
                </a:spcBef>
              </a:pPr>
            </a:p>
          </p:txBody>
        </p:sp>
      </p:grpSp>
      <p:sp>
        <p:nvSpPr>
          <p:cNvPr name="Freeform 15" id="15"/>
          <p:cNvSpPr/>
          <p:nvPr/>
        </p:nvSpPr>
        <p:spPr>
          <a:xfrm flipH="false" flipV="false" rot="4276557">
            <a:off x="16482501" y="3275462"/>
            <a:ext cx="640370" cy="1181313"/>
          </a:xfrm>
          <a:custGeom>
            <a:avLst/>
            <a:gdLst/>
            <a:ahLst/>
            <a:cxnLst/>
            <a:rect r="r" b="b" t="t" l="l"/>
            <a:pathLst>
              <a:path h="1181313" w="640370">
                <a:moveTo>
                  <a:pt x="0" y="0"/>
                </a:moveTo>
                <a:lnTo>
                  <a:pt x="640370" y="0"/>
                </a:lnTo>
                <a:lnTo>
                  <a:pt x="640370" y="1181313"/>
                </a:lnTo>
                <a:lnTo>
                  <a:pt x="0" y="11813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45478" y="1631888"/>
            <a:ext cx="816410" cy="822525"/>
          </a:xfrm>
          <a:custGeom>
            <a:avLst/>
            <a:gdLst/>
            <a:ahLst/>
            <a:cxnLst/>
            <a:rect r="r" b="b" t="t" l="l"/>
            <a:pathLst>
              <a:path h="822525" w="816410">
                <a:moveTo>
                  <a:pt x="0" y="0"/>
                </a:moveTo>
                <a:lnTo>
                  <a:pt x="816410" y="0"/>
                </a:lnTo>
                <a:lnTo>
                  <a:pt x="816410" y="822525"/>
                </a:lnTo>
                <a:lnTo>
                  <a:pt x="0" y="822525"/>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7" id="17"/>
          <p:cNvSpPr/>
          <p:nvPr/>
        </p:nvSpPr>
        <p:spPr>
          <a:xfrm flipH="false" flipV="false" rot="0">
            <a:off x="16491281" y="1028700"/>
            <a:ext cx="768019" cy="768019"/>
          </a:xfrm>
          <a:custGeom>
            <a:avLst/>
            <a:gdLst/>
            <a:ahLst/>
            <a:cxnLst/>
            <a:rect r="r" b="b" t="t" l="l"/>
            <a:pathLst>
              <a:path h="768019" w="768019">
                <a:moveTo>
                  <a:pt x="0" y="0"/>
                </a:moveTo>
                <a:lnTo>
                  <a:pt x="768019" y="0"/>
                </a:lnTo>
                <a:lnTo>
                  <a:pt x="768019" y="768019"/>
                </a:lnTo>
                <a:lnTo>
                  <a:pt x="0" y="76801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1028700" y="4589981"/>
            <a:ext cx="616778" cy="616778"/>
          </a:xfrm>
          <a:custGeom>
            <a:avLst/>
            <a:gdLst/>
            <a:ahLst/>
            <a:cxnLst/>
            <a:rect r="r" b="b" t="t" l="l"/>
            <a:pathLst>
              <a:path h="616778" w="616778">
                <a:moveTo>
                  <a:pt x="0" y="0"/>
                </a:moveTo>
                <a:lnTo>
                  <a:pt x="616778" y="0"/>
                </a:lnTo>
                <a:lnTo>
                  <a:pt x="616778" y="616778"/>
                </a:lnTo>
                <a:lnTo>
                  <a:pt x="0" y="616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699854" y="3639635"/>
            <a:ext cx="7280430" cy="1107037"/>
            <a:chOff x="0" y="0"/>
            <a:chExt cx="1917479" cy="291565"/>
          </a:xfrm>
        </p:grpSpPr>
        <p:sp>
          <p:nvSpPr>
            <p:cNvPr name="Freeform 20" id="20"/>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Product (Produk)</a:t>
              </a:r>
            </a:p>
          </p:txBody>
        </p:sp>
      </p:grpSp>
      <p:grpSp>
        <p:nvGrpSpPr>
          <p:cNvPr name="Group 22" id="22"/>
          <p:cNvGrpSpPr/>
          <p:nvPr/>
        </p:nvGrpSpPr>
        <p:grpSpPr>
          <a:xfrm rot="0">
            <a:off x="7457318" y="3639635"/>
            <a:ext cx="1118711" cy="1107037"/>
            <a:chOff x="0" y="0"/>
            <a:chExt cx="294640" cy="291565"/>
          </a:xfrm>
        </p:grpSpPr>
        <p:sp>
          <p:nvSpPr>
            <p:cNvPr name="Freeform 23" id="23"/>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1</a:t>
              </a:r>
            </a:p>
          </p:txBody>
        </p:sp>
      </p:grpSp>
      <p:grpSp>
        <p:nvGrpSpPr>
          <p:cNvPr name="Group 25" id="25"/>
          <p:cNvGrpSpPr/>
          <p:nvPr/>
        </p:nvGrpSpPr>
        <p:grpSpPr>
          <a:xfrm rot="0">
            <a:off x="8699854" y="4908597"/>
            <a:ext cx="7280430" cy="1107037"/>
            <a:chOff x="0" y="0"/>
            <a:chExt cx="1917479" cy="291565"/>
          </a:xfrm>
        </p:grpSpPr>
        <p:sp>
          <p:nvSpPr>
            <p:cNvPr name="Freeform 26" id="26"/>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27" id="27"/>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Price (Harga)</a:t>
              </a:r>
            </a:p>
          </p:txBody>
        </p:sp>
      </p:grpSp>
      <p:grpSp>
        <p:nvGrpSpPr>
          <p:cNvPr name="Group 28" id="28"/>
          <p:cNvGrpSpPr/>
          <p:nvPr/>
        </p:nvGrpSpPr>
        <p:grpSpPr>
          <a:xfrm rot="0">
            <a:off x="7457318" y="4908597"/>
            <a:ext cx="1118711" cy="1107037"/>
            <a:chOff x="0" y="0"/>
            <a:chExt cx="294640" cy="291565"/>
          </a:xfrm>
        </p:grpSpPr>
        <p:sp>
          <p:nvSpPr>
            <p:cNvPr name="Freeform 29" id="29"/>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0" id="30"/>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2</a:t>
              </a:r>
            </a:p>
          </p:txBody>
        </p:sp>
      </p:grpSp>
      <p:grpSp>
        <p:nvGrpSpPr>
          <p:cNvPr name="Group 31" id="31"/>
          <p:cNvGrpSpPr/>
          <p:nvPr/>
        </p:nvGrpSpPr>
        <p:grpSpPr>
          <a:xfrm rot="0">
            <a:off x="8699854" y="6177560"/>
            <a:ext cx="7280430" cy="1107037"/>
            <a:chOff x="0" y="0"/>
            <a:chExt cx="1917479" cy="291565"/>
          </a:xfrm>
        </p:grpSpPr>
        <p:sp>
          <p:nvSpPr>
            <p:cNvPr name="Freeform 32" id="32"/>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Place (Tempat/Distribusi)</a:t>
              </a:r>
            </a:p>
          </p:txBody>
        </p:sp>
      </p:grpSp>
      <p:grpSp>
        <p:nvGrpSpPr>
          <p:cNvPr name="Group 34" id="34"/>
          <p:cNvGrpSpPr/>
          <p:nvPr/>
        </p:nvGrpSpPr>
        <p:grpSpPr>
          <a:xfrm rot="0">
            <a:off x="7457318" y="6177560"/>
            <a:ext cx="1118711" cy="1107037"/>
            <a:chOff x="0" y="0"/>
            <a:chExt cx="294640" cy="291565"/>
          </a:xfrm>
        </p:grpSpPr>
        <p:sp>
          <p:nvSpPr>
            <p:cNvPr name="Freeform 35" id="35"/>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36" id="36"/>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3</a:t>
              </a:r>
            </a:p>
          </p:txBody>
        </p:sp>
      </p:grpSp>
      <p:sp>
        <p:nvSpPr>
          <p:cNvPr name="Freeform 37" id="37"/>
          <p:cNvSpPr/>
          <p:nvPr/>
        </p:nvSpPr>
        <p:spPr>
          <a:xfrm flipH="false" flipV="false" rot="0">
            <a:off x="3983859" y="1631888"/>
            <a:ext cx="1272523" cy="1166491"/>
          </a:xfrm>
          <a:custGeom>
            <a:avLst/>
            <a:gdLst/>
            <a:ahLst/>
            <a:cxnLst/>
            <a:rect r="r" b="b" t="t" l="l"/>
            <a:pathLst>
              <a:path h="1166491" w="1272523">
                <a:moveTo>
                  <a:pt x="0" y="0"/>
                </a:moveTo>
                <a:lnTo>
                  <a:pt x="1272523" y="0"/>
                </a:lnTo>
                <a:lnTo>
                  <a:pt x="1272523" y="1166492"/>
                </a:lnTo>
                <a:lnTo>
                  <a:pt x="0" y="1166492"/>
                </a:lnTo>
                <a:lnTo>
                  <a:pt x="0" y="0"/>
                </a:lnTo>
                <a:close/>
              </a:path>
            </a:pathLst>
          </a:custGeom>
          <a:blipFill>
            <a:blip r:embed="rId12">
              <a:extLst>
                <a:ext uri="{96DAC541-7B7A-43D3-8B79-37D633B846F1}">
                  <asvg:svgBlip xmlns:asvg="http://schemas.microsoft.com/office/drawing/2016/SVG/main" r:embed="rId13"/>
                </a:ext>
              </a:extLst>
            </a:blip>
            <a:stretch>
              <a:fillRect l="-195444" t="0" r="-350902" b="-380348"/>
            </a:stretch>
          </a:blipFill>
        </p:spPr>
      </p:sp>
      <p:sp>
        <p:nvSpPr>
          <p:cNvPr name="Freeform 38" id="38"/>
          <p:cNvSpPr/>
          <p:nvPr/>
        </p:nvSpPr>
        <p:spPr>
          <a:xfrm flipH="false" flipV="true" rot="6562318">
            <a:off x="6212240" y="7354933"/>
            <a:ext cx="655732" cy="1209652"/>
          </a:xfrm>
          <a:custGeom>
            <a:avLst/>
            <a:gdLst/>
            <a:ahLst/>
            <a:cxnLst/>
            <a:rect r="r" b="b" t="t" l="l"/>
            <a:pathLst>
              <a:path h="1209652" w="655732">
                <a:moveTo>
                  <a:pt x="0" y="1209652"/>
                </a:moveTo>
                <a:lnTo>
                  <a:pt x="655732" y="1209652"/>
                </a:lnTo>
                <a:lnTo>
                  <a:pt x="655732" y="0"/>
                </a:lnTo>
                <a:lnTo>
                  <a:pt x="0" y="0"/>
                </a:lnTo>
                <a:lnTo>
                  <a:pt x="0" y="1209652"/>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39" id="39"/>
          <p:cNvSpPr txBox="true"/>
          <p:nvPr/>
        </p:nvSpPr>
        <p:spPr>
          <a:xfrm rot="0">
            <a:off x="7823980" y="1632895"/>
            <a:ext cx="7645823" cy="1766860"/>
          </a:xfrm>
          <a:prstGeom prst="rect">
            <a:avLst/>
          </a:prstGeom>
        </p:spPr>
        <p:txBody>
          <a:bodyPr anchor="t" rtlCol="false" tIns="0" lIns="0" bIns="0" rIns="0">
            <a:spAutoFit/>
          </a:bodyPr>
          <a:lstStyle/>
          <a:p>
            <a:pPr algn="ctr">
              <a:lnSpc>
                <a:spcPts val="6805"/>
              </a:lnSpc>
            </a:pPr>
            <a:r>
              <a:rPr lang="en-US" sz="6805">
                <a:solidFill>
                  <a:srgbClr val="231F20"/>
                </a:solidFill>
                <a:latin typeface="Londrina Solid"/>
                <a:ea typeface="Londrina Solid"/>
                <a:cs typeface="Londrina Solid"/>
                <a:sym typeface="Londrina Solid"/>
              </a:rPr>
              <a:t>STRATEGI PEMASARAN 4P</a:t>
            </a:r>
          </a:p>
        </p:txBody>
      </p:sp>
      <p:grpSp>
        <p:nvGrpSpPr>
          <p:cNvPr name="Group 40" id="40"/>
          <p:cNvGrpSpPr/>
          <p:nvPr/>
        </p:nvGrpSpPr>
        <p:grpSpPr>
          <a:xfrm rot="0">
            <a:off x="8627945" y="7449835"/>
            <a:ext cx="7280430" cy="1107037"/>
            <a:chOff x="0" y="0"/>
            <a:chExt cx="1917479" cy="291565"/>
          </a:xfrm>
        </p:grpSpPr>
        <p:sp>
          <p:nvSpPr>
            <p:cNvPr name="Freeform 41" id="41"/>
            <p:cNvSpPr/>
            <p:nvPr/>
          </p:nvSpPr>
          <p:spPr>
            <a:xfrm flipH="false" flipV="false" rot="0">
              <a:off x="0" y="0"/>
              <a:ext cx="1917479" cy="291565"/>
            </a:xfrm>
            <a:custGeom>
              <a:avLst/>
              <a:gdLst/>
              <a:ahLst/>
              <a:cxnLst/>
              <a:rect r="r" b="b" t="t" l="l"/>
              <a:pathLst>
                <a:path h="291565" w="1917479">
                  <a:moveTo>
                    <a:pt x="106339" y="0"/>
                  </a:moveTo>
                  <a:lnTo>
                    <a:pt x="1811141" y="0"/>
                  </a:lnTo>
                  <a:cubicBezTo>
                    <a:pt x="1839344" y="0"/>
                    <a:pt x="1866391" y="11204"/>
                    <a:pt x="1886334" y="31146"/>
                  </a:cubicBezTo>
                  <a:cubicBezTo>
                    <a:pt x="1906276" y="51088"/>
                    <a:pt x="1917479" y="78136"/>
                    <a:pt x="1917479" y="106339"/>
                  </a:cubicBezTo>
                  <a:lnTo>
                    <a:pt x="1917479" y="185227"/>
                  </a:lnTo>
                  <a:cubicBezTo>
                    <a:pt x="1917479" y="213429"/>
                    <a:pt x="1906276" y="240477"/>
                    <a:pt x="1886334" y="260420"/>
                  </a:cubicBezTo>
                  <a:cubicBezTo>
                    <a:pt x="1866391" y="280362"/>
                    <a:pt x="1839344" y="291565"/>
                    <a:pt x="1811141" y="291565"/>
                  </a:cubicBezTo>
                  <a:lnTo>
                    <a:pt x="106339" y="291565"/>
                  </a:lnTo>
                  <a:cubicBezTo>
                    <a:pt x="78136" y="291565"/>
                    <a:pt x="51088" y="280362"/>
                    <a:pt x="31146" y="260420"/>
                  </a:cubicBezTo>
                  <a:cubicBezTo>
                    <a:pt x="11204" y="240477"/>
                    <a:pt x="0" y="213429"/>
                    <a:pt x="0" y="185227"/>
                  </a:cubicBezTo>
                  <a:lnTo>
                    <a:pt x="0" y="106339"/>
                  </a:lnTo>
                  <a:cubicBezTo>
                    <a:pt x="0" y="78136"/>
                    <a:pt x="11204" y="51088"/>
                    <a:pt x="31146" y="31146"/>
                  </a:cubicBezTo>
                  <a:cubicBezTo>
                    <a:pt x="51088" y="11204"/>
                    <a:pt x="78136" y="0"/>
                    <a:pt x="106339" y="0"/>
                  </a:cubicBezTo>
                  <a:close/>
                </a:path>
              </a:pathLst>
            </a:custGeom>
            <a:solidFill>
              <a:srgbClr val="FFE397"/>
            </a:solidFill>
            <a:ln w="28575" cap="rnd">
              <a:solidFill>
                <a:srgbClr val="231F20"/>
              </a:solidFill>
              <a:prstDash val="solid"/>
              <a:round/>
            </a:ln>
          </p:spPr>
        </p:sp>
        <p:sp>
          <p:nvSpPr>
            <p:cNvPr name="TextBox 42" id="42"/>
            <p:cNvSpPr txBox="true"/>
            <p:nvPr/>
          </p:nvSpPr>
          <p:spPr>
            <a:xfrm>
              <a:off x="0" y="-114300"/>
              <a:ext cx="1917479"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Promotion (Promosi)</a:t>
              </a:r>
            </a:p>
          </p:txBody>
        </p:sp>
      </p:grpSp>
      <p:grpSp>
        <p:nvGrpSpPr>
          <p:cNvPr name="Group 43" id="43"/>
          <p:cNvGrpSpPr/>
          <p:nvPr/>
        </p:nvGrpSpPr>
        <p:grpSpPr>
          <a:xfrm rot="0">
            <a:off x="7385409" y="7449835"/>
            <a:ext cx="1118711" cy="1107037"/>
            <a:chOff x="0" y="0"/>
            <a:chExt cx="294640" cy="291565"/>
          </a:xfrm>
        </p:grpSpPr>
        <p:sp>
          <p:nvSpPr>
            <p:cNvPr name="Freeform 44" id="44"/>
            <p:cNvSpPr/>
            <p:nvPr/>
          </p:nvSpPr>
          <p:spPr>
            <a:xfrm flipH="false" flipV="false" rot="0">
              <a:off x="0" y="0"/>
              <a:ext cx="294640" cy="291565"/>
            </a:xfrm>
            <a:custGeom>
              <a:avLst/>
              <a:gdLst/>
              <a:ahLst/>
              <a:cxnLst/>
              <a:rect r="r" b="b" t="t" l="l"/>
              <a:pathLst>
                <a:path h="291565" w="294640">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name="TextBox 45" id="45"/>
            <p:cNvSpPr txBox="true"/>
            <p:nvPr/>
          </p:nvSpPr>
          <p:spPr>
            <a:xfrm>
              <a:off x="0" y="-114300"/>
              <a:ext cx="294640" cy="405865"/>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4</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7793391"/>
            <a:ext cx="18678839" cy="2676099"/>
            <a:chOff x="0" y="0"/>
            <a:chExt cx="4919530" cy="704816"/>
          </a:xfrm>
        </p:grpSpPr>
        <p:sp>
          <p:nvSpPr>
            <p:cNvPr name="Freeform 3" id="3"/>
            <p:cNvSpPr/>
            <p:nvPr/>
          </p:nvSpPr>
          <p:spPr>
            <a:xfrm flipH="false" flipV="false" rot="0">
              <a:off x="0" y="0"/>
              <a:ext cx="4919530" cy="704816"/>
            </a:xfrm>
            <a:custGeom>
              <a:avLst/>
              <a:gdLst/>
              <a:ahLst/>
              <a:cxnLst/>
              <a:rect r="r" b="b" t="t" l="l"/>
              <a:pathLst>
                <a:path h="704816" w="4919530">
                  <a:moveTo>
                    <a:pt x="0" y="0"/>
                  </a:moveTo>
                  <a:lnTo>
                    <a:pt x="4919530" y="0"/>
                  </a:lnTo>
                  <a:lnTo>
                    <a:pt x="4919530" y="704816"/>
                  </a:lnTo>
                  <a:lnTo>
                    <a:pt x="0" y="70481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74291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40844"/>
            <a:ext cx="16230600" cy="8205312"/>
            <a:chOff x="0" y="0"/>
            <a:chExt cx="21640800" cy="10940416"/>
          </a:xfrm>
        </p:grpSpPr>
        <p:sp>
          <p:nvSpPr>
            <p:cNvPr name="Freeform 6" id="6"/>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791909" y="828070"/>
            <a:ext cx="2147598" cy="1819630"/>
          </a:xfrm>
          <a:custGeom>
            <a:avLst/>
            <a:gdLst/>
            <a:ahLst/>
            <a:cxnLst/>
            <a:rect r="r" b="b" t="t" l="l"/>
            <a:pathLst>
              <a:path h="1819630" w="2147598">
                <a:moveTo>
                  <a:pt x="0" y="0"/>
                </a:moveTo>
                <a:lnTo>
                  <a:pt x="2147598" y="0"/>
                </a:lnTo>
                <a:lnTo>
                  <a:pt x="2147598" y="1819631"/>
                </a:lnTo>
                <a:lnTo>
                  <a:pt x="0" y="1819631"/>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9" id="9"/>
          <p:cNvGrpSpPr/>
          <p:nvPr/>
        </p:nvGrpSpPr>
        <p:grpSpPr>
          <a:xfrm rot="0">
            <a:off x="1569857" y="2785996"/>
            <a:ext cx="10349689" cy="4042356"/>
            <a:chOff x="0" y="0"/>
            <a:chExt cx="2725844" cy="1064653"/>
          </a:xfrm>
        </p:grpSpPr>
        <p:sp>
          <p:nvSpPr>
            <p:cNvPr name="Freeform 10" id="10"/>
            <p:cNvSpPr/>
            <p:nvPr/>
          </p:nvSpPr>
          <p:spPr>
            <a:xfrm flipH="false" flipV="false" rot="0">
              <a:off x="0" y="0"/>
              <a:ext cx="2725844" cy="1064654"/>
            </a:xfrm>
            <a:custGeom>
              <a:avLst/>
              <a:gdLst/>
              <a:ahLst/>
              <a:cxnLst/>
              <a:rect r="r" b="b" t="t" l="l"/>
              <a:pathLst>
                <a:path h="1064654" w="2725844">
                  <a:moveTo>
                    <a:pt x="38150" y="0"/>
                  </a:moveTo>
                  <a:lnTo>
                    <a:pt x="2687694" y="0"/>
                  </a:lnTo>
                  <a:cubicBezTo>
                    <a:pt x="2708764" y="0"/>
                    <a:pt x="2725844" y="17080"/>
                    <a:pt x="2725844" y="38150"/>
                  </a:cubicBezTo>
                  <a:lnTo>
                    <a:pt x="2725844" y="1026504"/>
                  </a:lnTo>
                  <a:cubicBezTo>
                    <a:pt x="2725844" y="1047573"/>
                    <a:pt x="2708764" y="1064654"/>
                    <a:pt x="2687694" y="1064654"/>
                  </a:cubicBezTo>
                  <a:lnTo>
                    <a:pt x="38150" y="1064654"/>
                  </a:lnTo>
                  <a:cubicBezTo>
                    <a:pt x="28032" y="1064654"/>
                    <a:pt x="18328" y="1060634"/>
                    <a:pt x="11174" y="1053480"/>
                  </a:cubicBezTo>
                  <a:cubicBezTo>
                    <a:pt x="4019" y="1046325"/>
                    <a:pt x="0" y="1036622"/>
                    <a:pt x="0" y="1026504"/>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1" id="11"/>
            <p:cNvSpPr txBox="true"/>
            <p:nvPr/>
          </p:nvSpPr>
          <p:spPr>
            <a:xfrm>
              <a:off x="0" y="-38100"/>
              <a:ext cx="2725844" cy="1102753"/>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true" flipV="false" rot="0">
            <a:off x="6030003" y="1040844"/>
            <a:ext cx="11229297" cy="8772888"/>
          </a:xfrm>
          <a:custGeom>
            <a:avLst/>
            <a:gdLst/>
            <a:ahLst/>
            <a:cxnLst/>
            <a:rect r="r" b="b" t="t" l="l"/>
            <a:pathLst>
              <a:path h="8772888" w="11229297">
                <a:moveTo>
                  <a:pt x="11229297" y="0"/>
                </a:moveTo>
                <a:lnTo>
                  <a:pt x="0" y="0"/>
                </a:lnTo>
                <a:lnTo>
                  <a:pt x="0" y="8772888"/>
                </a:lnTo>
                <a:lnTo>
                  <a:pt x="11229297" y="8772888"/>
                </a:lnTo>
                <a:lnTo>
                  <a:pt x="1122929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7257529">
            <a:off x="1198761" y="4394535"/>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15568322" y="1844870"/>
            <a:ext cx="768019" cy="768019"/>
          </a:xfrm>
          <a:custGeom>
            <a:avLst/>
            <a:gdLst/>
            <a:ahLst/>
            <a:cxnLst/>
            <a:rect r="r" b="b" t="t" l="l"/>
            <a:pathLst>
              <a:path h="768019" w="768019">
                <a:moveTo>
                  <a:pt x="0" y="0"/>
                </a:moveTo>
                <a:lnTo>
                  <a:pt x="768019" y="0"/>
                </a:lnTo>
                <a:lnTo>
                  <a:pt x="768019" y="768018"/>
                </a:lnTo>
                <a:lnTo>
                  <a:pt x="0" y="76801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5" id="15"/>
          <p:cNvGrpSpPr/>
          <p:nvPr/>
        </p:nvGrpSpPr>
        <p:grpSpPr>
          <a:xfrm rot="0">
            <a:off x="2921790" y="1747410"/>
            <a:ext cx="7645823" cy="2077171"/>
            <a:chOff x="0" y="0"/>
            <a:chExt cx="2013715" cy="547074"/>
          </a:xfrm>
        </p:grpSpPr>
        <p:sp>
          <p:nvSpPr>
            <p:cNvPr name="Freeform 16" id="16"/>
            <p:cNvSpPr/>
            <p:nvPr/>
          </p:nvSpPr>
          <p:spPr>
            <a:xfrm flipH="false" flipV="false" rot="0">
              <a:off x="0" y="0"/>
              <a:ext cx="2013715" cy="547074"/>
            </a:xfrm>
            <a:custGeom>
              <a:avLst/>
              <a:gdLst/>
              <a:ahLst/>
              <a:cxnLst/>
              <a:rect r="r" b="b" t="t" l="l"/>
              <a:pathLst>
                <a:path h="547074" w="2013715">
                  <a:moveTo>
                    <a:pt x="51641" y="0"/>
                  </a:moveTo>
                  <a:lnTo>
                    <a:pt x="1962074" y="0"/>
                  </a:lnTo>
                  <a:cubicBezTo>
                    <a:pt x="1990594" y="0"/>
                    <a:pt x="2013715" y="23120"/>
                    <a:pt x="2013715" y="51641"/>
                  </a:cubicBezTo>
                  <a:lnTo>
                    <a:pt x="2013715" y="495433"/>
                  </a:lnTo>
                  <a:cubicBezTo>
                    <a:pt x="2013715" y="523953"/>
                    <a:pt x="1990594" y="547074"/>
                    <a:pt x="1962074" y="547074"/>
                  </a:cubicBezTo>
                  <a:lnTo>
                    <a:pt x="51641" y="547074"/>
                  </a:lnTo>
                  <a:cubicBezTo>
                    <a:pt x="23120" y="547074"/>
                    <a:pt x="0" y="523953"/>
                    <a:pt x="0" y="495433"/>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7" id="17"/>
            <p:cNvSpPr txBox="true"/>
            <p:nvPr/>
          </p:nvSpPr>
          <p:spPr>
            <a:xfrm>
              <a:off x="0" y="-38100"/>
              <a:ext cx="2013715" cy="585174"/>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3638783" y="2322446"/>
            <a:ext cx="6211839" cy="1069922"/>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ANY QUESTION?</a:t>
            </a:r>
          </a:p>
        </p:txBody>
      </p:sp>
      <p:sp>
        <p:nvSpPr>
          <p:cNvPr name="TextBox 19" id="19"/>
          <p:cNvSpPr txBox="true"/>
          <p:nvPr/>
        </p:nvSpPr>
        <p:spPr>
          <a:xfrm rot="0">
            <a:off x="2438192" y="4025586"/>
            <a:ext cx="8577587" cy="2470029"/>
          </a:xfrm>
          <a:prstGeom prst="rect">
            <a:avLst/>
          </a:prstGeom>
        </p:spPr>
        <p:txBody>
          <a:bodyPr anchor="t" rtlCol="false" tIns="0" lIns="0" bIns="0" rIns="0">
            <a:spAutoFit/>
          </a:bodyPr>
          <a:lstStyle/>
          <a:p>
            <a:pPr algn="ctr">
              <a:lnSpc>
                <a:spcPts val="6391"/>
              </a:lnSpc>
            </a:pPr>
            <a:r>
              <a:rPr lang="en-US" sz="4565">
                <a:solidFill>
                  <a:srgbClr val="231F20"/>
                </a:solidFill>
                <a:latin typeface="Kollektif"/>
                <a:ea typeface="Kollektif"/>
                <a:cs typeface="Kollektif"/>
                <a:sym typeface="Kollektif"/>
              </a:rPr>
              <a:t>"Pelajaran paling penting adalah Anda tidak pernah tahu segala sesuatu."</a:t>
            </a:r>
          </a:p>
        </p:txBody>
      </p:sp>
      <p:sp>
        <p:nvSpPr>
          <p:cNvPr name="Freeform 20" id="20"/>
          <p:cNvSpPr/>
          <p:nvPr/>
        </p:nvSpPr>
        <p:spPr>
          <a:xfrm flipH="false" flipV="false" rot="0">
            <a:off x="16741624" y="3295193"/>
            <a:ext cx="1035351" cy="1043105"/>
          </a:xfrm>
          <a:custGeom>
            <a:avLst/>
            <a:gdLst/>
            <a:ahLst/>
            <a:cxnLst/>
            <a:rect r="r" b="b" t="t" l="l"/>
            <a:pathLst>
              <a:path h="1043105" w="1035351">
                <a:moveTo>
                  <a:pt x="0" y="0"/>
                </a:moveTo>
                <a:lnTo>
                  <a:pt x="1035352" y="0"/>
                </a:lnTo>
                <a:lnTo>
                  <a:pt x="1035352" y="1043105"/>
                </a:lnTo>
                <a:lnTo>
                  <a:pt x="0" y="1043105"/>
                </a:lnTo>
                <a:lnTo>
                  <a:pt x="0" y="0"/>
                </a:lnTo>
                <a:close/>
              </a:path>
            </a:pathLst>
          </a:custGeom>
          <a:blipFill>
            <a:blip r:embed="rId12">
              <a:extLst>
                <a:ext uri="{96DAC541-7B7A-43D3-8B79-37D633B846F1}">
                  <asvg:svgBlip xmlns:asvg="http://schemas.microsoft.com/office/drawing/2016/SVG/main" r:embed="rId13"/>
                </a:ext>
              </a:extLst>
            </a:blip>
            <a:stretch>
              <a:fillRect l="-16131" t="-123580" r="-514491" b="-293597"/>
            </a:stretch>
          </a:blipFill>
        </p:spPr>
      </p:sp>
      <p:sp>
        <p:nvSpPr>
          <p:cNvPr name="Freeform 21" id="21"/>
          <p:cNvSpPr/>
          <p:nvPr/>
        </p:nvSpPr>
        <p:spPr>
          <a:xfrm flipH="false" flipV="false" rot="4263341">
            <a:off x="16701971" y="5583178"/>
            <a:ext cx="683764" cy="1261363"/>
          </a:xfrm>
          <a:custGeom>
            <a:avLst/>
            <a:gdLst/>
            <a:ahLst/>
            <a:cxnLst/>
            <a:rect r="r" b="b" t="t" l="l"/>
            <a:pathLst>
              <a:path h="1261363" w="683764">
                <a:moveTo>
                  <a:pt x="0" y="0"/>
                </a:moveTo>
                <a:lnTo>
                  <a:pt x="683764" y="0"/>
                </a:lnTo>
                <a:lnTo>
                  <a:pt x="683764" y="1261363"/>
                </a:lnTo>
                <a:lnTo>
                  <a:pt x="0" y="126136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9258300"/>
            <a:ext cx="18678839" cy="1211190"/>
            <a:chOff x="0" y="0"/>
            <a:chExt cx="4919530" cy="318996"/>
          </a:xfrm>
        </p:grpSpPr>
        <p:sp>
          <p:nvSpPr>
            <p:cNvPr name="Freeform 3" id="3"/>
            <p:cNvSpPr/>
            <p:nvPr/>
          </p:nvSpPr>
          <p:spPr>
            <a:xfrm flipH="false" flipV="false" rot="0">
              <a:off x="0" y="0"/>
              <a:ext cx="4919530" cy="318996"/>
            </a:xfrm>
            <a:custGeom>
              <a:avLst/>
              <a:gdLst/>
              <a:ahLst/>
              <a:cxnLst/>
              <a:rect r="r" b="b" t="t" l="l"/>
              <a:pathLst>
                <a:path h="318996" w="4919530">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35709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40844"/>
            <a:ext cx="16230600" cy="8205312"/>
            <a:chOff x="0" y="0"/>
            <a:chExt cx="21640800" cy="10940416"/>
          </a:xfrm>
        </p:grpSpPr>
        <p:sp>
          <p:nvSpPr>
            <p:cNvPr name="Freeform 6" id="6"/>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6215122" y="2749168"/>
            <a:ext cx="10349689" cy="5734439"/>
            <a:chOff x="0" y="0"/>
            <a:chExt cx="2725844" cy="1510305"/>
          </a:xfrm>
        </p:grpSpPr>
        <p:sp>
          <p:nvSpPr>
            <p:cNvPr name="Freeform 9" id="9"/>
            <p:cNvSpPr/>
            <p:nvPr/>
          </p:nvSpPr>
          <p:spPr>
            <a:xfrm flipH="false" flipV="false" rot="0">
              <a:off x="0" y="0"/>
              <a:ext cx="2725844" cy="1510305"/>
            </a:xfrm>
            <a:custGeom>
              <a:avLst/>
              <a:gdLst/>
              <a:ahLst/>
              <a:cxnLst/>
              <a:rect r="r" b="b" t="t" l="l"/>
              <a:pathLst>
                <a:path h="1510305" w="2725844">
                  <a:moveTo>
                    <a:pt x="38150" y="0"/>
                  </a:moveTo>
                  <a:lnTo>
                    <a:pt x="2687694" y="0"/>
                  </a:lnTo>
                  <a:cubicBezTo>
                    <a:pt x="2708764" y="0"/>
                    <a:pt x="2725844" y="17080"/>
                    <a:pt x="2725844" y="38150"/>
                  </a:cubicBezTo>
                  <a:lnTo>
                    <a:pt x="2725844" y="1472155"/>
                  </a:lnTo>
                  <a:cubicBezTo>
                    <a:pt x="2725844" y="1493225"/>
                    <a:pt x="2708764" y="1510305"/>
                    <a:pt x="2687694" y="1510305"/>
                  </a:cubicBezTo>
                  <a:lnTo>
                    <a:pt x="38150" y="1510305"/>
                  </a:lnTo>
                  <a:cubicBezTo>
                    <a:pt x="17080" y="1510305"/>
                    <a:pt x="0" y="1493225"/>
                    <a:pt x="0" y="1472155"/>
                  </a:cubicBezTo>
                  <a:lnTo>
                    <a:pt x="0" y="38150"/>
                  </a:lnTo>
                  <a:cubicBezTo>
                    <a:pt x="0" y="17080"/>
                    <a:pt x="17080" y="0"/>
                    <a:pt x="38150"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2725844" cy="1548405"/>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7567055" y="1710582"/>
            <a:ext cx="7645823" cy="2077171"/>
            <a:chOff x="0" y="0"/>
            <a:chExt cx="2013715" cy="547074"/>
          </a:xfrm>
        </p:grpSpPr>
        <p:sp>
          <p:nvSpPr>
            <p:cNvPr name="Freeform 12" id="12"/>
            <p:cNvSpPr/>
            <p:nvPr/>
          </p:nvSpPr>
          <p:spPr>
            <a:xfrm flipH="false" flipV="false" rot="0">
              <a:off x="0" y="0"/>
              <a:ext cx="2013715" cy="547074"/>
            </a:xfrm>
            <a:custGeom>
              <a:avLst/>
              <a:gdLst/>
              <a:ahLst/>
              <a:cxnLst/>
              <a:rect r="r" b="b" t="t" l="l"/>
              <a:pathLst>
                <a:path h="547074" w="2013715">
                  <a:moveTo>
                    <a:pt x="51641" y="0"/>
                  </a:moveTo>
                  <a:lnTo>
                    <a:pt x="1962074" y="0"/>
                  </a:lnTo>
                  <a:cubicBezTo>
                    <a:pt x="1990594" y="0"/>
                    <a:pt x="2013715" y="23120"/>
                    <a:pt x="2013715" y="51641"/>
                  </a:cubicBezTo>
                  <a:lnTo>
                    <a:pt x="2013715" y="495433"/>
                  </a:lnTo>
                  <a:cubicBezTo>
                    <a:pt x="2013715" y="523953"/>
                    <a:pt x="1990594" y="547074"/>
                    <a:pt x="1962074" y="547074"/>
                  </a:cubicBezTo>
                  <a:lnTo>
                    <a:pt x="51641" y="547074"/>
                  </a:lnTo>
                  <a:cubicBezTo>
                    <a:pt x="23120" y="547074"/>
                    <a:pt x="0" y="523953"/>
                    <a:pt x="0" y="495433"/>
                  </a:cubicBezTo>
                  <a:lnTo>
                    <a:pt x="0" y="51641"/>
                  </a:lnTo>
                  <a:cubicBezTo>
                    <a:pt x="0" y="23120"/>
                    <a:pt x="23120" y="0"/>
                    <a:pt x="51641" y="0"/>
                  </a:cubicBezTo>
                  <a:close/>
                </a:path>
              </a:pathLst>
            </a:custGeom>
            <a:solidFill>
              <a:srgbClr val="FFE397"/>
            </a:solidFill>
            <a:ln w="28575" cap="rnd">
              <a:solidFill>
                <a:srgbClr val="231F20"/>
              </a:solidFill>
              <a:prstDash val="solid"/>
              <a:round/>
            </a:ln>
          </p:spPr>
        </p:sp>
        <p:sp>
          <p:nvSpPr>
            <p:cNvPr name="TextBox 13" id="13"/>
            <p:cNvSpPr txBox="true"/>
            <p:nvPr/>
          </p:nvSpPr>
          <p:spPr>
            <a:xfrm>
              <a:off x="0" y="-38100"/>
              <a:ext cx="2013715" cy="585174"/>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true" flipV="false" rot="0">
            <a:off x="1028700" y="1756988"/>
            <a:ext cx="7381853" cy="11038285"/>
          </a:xfrm>
          <a:custGeom>
            <a:avLst/>
            <a:gdLst/>
            <a:ahLst/>
            <a:cxnLst/>
            <a:rect r="r" b="b" t="t" l="l"/>
            <a:pathLst>
              <a:path h="11038285" w="7381853">
                <a:moveTo>
                  <a:pt x="7381853" y="0"/>
                </a:moveTo>
                <a:lnTo>
                  <a:pt x="0" y="0"/>
                </a:lnTo>
                <a:lnTo>
                  <a:pt x="0" y="11038285"/>
                </a:lnTo>
                <a:lnTo>
                  <a:pt x="7381853" y="11038285"/>
                </a:lnTo>
                <a:lnTo>
                  <a:pt x="7381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8284048" y="2285617"/>
            <a:ext cx="6211839"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WHO WE ARE</a:t>
            </a:r>
          </a:p>
        </p:txBody>
      </p:sp>
      <p:sp>
        <p:nvSpPr>
          <p:cNvPr name="TextBox 16" id="16"/>
          <p:cNvSpPr txBox="true"/>
          <p:nvPr/>
        </p:nvSpPr>
        <p:spPr>
          <a:xfrm rot="0">
            <a:off x="7584772" y="4512346"/>
            <a:ext cx="7610390" cy="2852240"/>
          </a:xfrm>
          <a:prstGeom prst="rect">
            <a:avLst/>
          </a:prstGeom>
        </p:spPr>
        <p:txBody>
          <a:bodyPr anchor="t" rtlCol="false" tIns="0" lIns="0" bIns="0" rIns="0">
            <a:spAutoFit/>
          </a:bodyPr>
          <a:lstStyle/>
          <a:p>
            <a:pPr algn="ctr">
              <a:lnSpc>
                <a:spcPts val="4480"/>
              </a:lnSpc>
            </a:pPr>
            <a:r>
              <a:rPr lang="en-US" sz="3200">
                <a:solidFill>
                  <a:srgbClr val="231F20"/>
                </a:solidFill>
                <a:latin typeface="Kollektif"/>
                <a:ea typeface="Kollektif"/>
                <a:cs typeface="Kollektif"/>
                <a:sym typeface="Kollektif"/>
              </a:rPr>
              <a:t>Kami Mahasiswa angkatan 2023 kelas G sekaligus kelompok 3 Mata Kuliah Kewirausahaan. Kami akan mempresentasikan hasil diskusi kami terkait Teori Kewirausahaan: Pemasaran </a:t>
            </a:r>
          </a:p>
        </p:txBody>
      </p:sp>
      <p:sp>
        <p:nvSpPr>
          <p:cNvPr name="Freeform 17" id="17"/>
          <p:cNvSpPr/>
          <p:nvPr/>
        </p:nvSpPr>
        <p:spPr>
          <a:xfrm flipH="false" flipV="false" rot="4263341">
            <a:off x="16120233" y="6106949"/>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false" flipV="false" rot="0">
            <a:off x="1261469" y="2446124"/>
            <a:ext cx="816410" cy="822525"/>
          </a:xfrm>
          <a:custGeom>
            <a:avLst/>
            <a:gdLst/>
            <a:ahLst/>
            <a:cxnLst/>
            <a:rect r="r" b="b" t="t" l="l"/>
            <a:pathLst>
              <a:path h="822525" w="816410">
                <a:moveTo>
                  <a:pt x="0" y="0"/>
                </a:moveTo>
                <a:lnTo>
                  <a:pt x="816410" y="0"/>
                </a:lnTo>
                <a:lnTo>
                  <a:pt x="816410" y="822524"/>
                </a:lnTo>
                <a:lnTo>
                  <a:pt x="0" y="822524"/>
                </a:lnTo>
                <a:lnTo>
                  <a:pt x="0" y="0"/>
                </a:lnTo>
                <a:close/>
              </a:path>
            </a:pathLst>
          </a:custGeom>
          <a:blipFill>
            <a:blip r:embed="rId8">
              <a:extLst>
                <a:ext uri="{96DAC541-7B7A-43D3-8B79-37D633B846F1}">
                  <asvg:svgBlip xmlns:asvg="http://schemas.microsoft.com/office/drawing/2016/SVG/main" r:embed="rId9"/>
                </a:ext>
              </a:extLst>
            </a:blip>
            <a:stretch>
              <a:fillRect l="-16131" t="-123580" r="-514491" b="-293597"/>
            </a:stretch>
          </a:blipFill>
        </p:spPr>
      </p:sp>
      <p:sp>
        <p:nvSpPr>
          <p:cNvPr name="Freeform 19" id="19"/>
          <p:cNvSpPr/>
          <p:nvPr/>
        </p:nvSpPr>
        <p:spPr>
          <a:xfrm flipH="false" flipV="false" rot="0">
            <a:off x="1891406" y="1040844"/>
            <a:ext cx="1184337" cy="1225176"/>
          </a:xfrm>
          <a:custGeom>
            <a:avLst/>
            <a:gdLst/>
            <a:ahLst/>
            <a:cxnLst/>
            <a:rect r="r" b="b" t="t" l="l"/>
            <a:pathLst>
              <a:path h="1225176" w="1184337">
                <a:moveTo>
                  <a:pt x="0" y="0"/>
                </a:moveTo>
                <a:lnTo>
                  <a:pt x="1184337" y="0"/>
                </a:lnTo>
                <a:lnTo>
                  <a:pt x="1184337" y="1225176"/>
                </a:lnTo>
                <a:lnTo>
                  <a:pt x="0" y="1225176"/>
                </a:lnTo>
                <a:lnTo>
                  <a:pt x="0" y="0"/>
                </a:lnTo>
                <a:close/>
              </a:path>
            </a:pathLst>
          </a:custGeom>
          <a:blipFill>
            <a:blip r:embed="rId10">
              <a:extLst>
                <a:ext uri="{96DAC541-7B7A-43D3-8B79-37D633B846F1}">
                  <asvg:svgBlip xmlns:asvg="http://schemas.microsoft.com/office/drawing/2016/SVG/main" r:embed="rId11"/>
                </a:ext>
              </a:extLst>
            </a:blip>
            <a:stretch>
              <a:fillRect l="-154855" t="-80817" r="-404244" b="-344018"/>
            </a:stretch>
          </a:blipFill>
        </p:spPr>
      </p:sp>
      <p:sp>
        <p:nvSpPr>
          <p:cNvPr name="Freeform 20" id="20"/>
          <p:cNvSpPr/>
          <p:nvPr/>
        </p:nvSpPr>
        <p:spPr>
          <a:xfrm flipH="false" flipV="false" rot="0">
            <a:off x="16491330" y="1028700"/>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1" id="21"/>
          <p:cNvSpPr/>
          <p:nvPr/>
        </p:nvSpPr>
        <p:spPr>
          <a:xfrm flipH="false" flipV="false" rot="0">
            <a:off x="1261469" y="8175218"/>
            <a:ext cx="616778" cy="616778"/>
          </a:xfrm>
          <a:custGeom>
            <a:avLst/>
            <a:gdLst/>
            <a:ahLst/>
            <a:cxnLst/>
            <a:rect r="r" b="b" t="t" l="l"/>
            <a:pathLst>
              <a:path h="616778" w="616778">
                <a:moveTo>
                  <a:pt x="0" y="0"/>
                </a:moveTo>
                <a:lnTo>
                  <a:pt x="616777" y="0"/>
                </a:lnTo>
                <a:lnTo>
                  <a:pt x="616777" y="616778"/>
                </a:lnTo>
                <a:lnTo>
                  <a:pt x="0" y="61677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95419" y="8428679"/>
            <a:ext cx="18678839" cy="2040810"/>
            <a:chOff x="0" y="0"/>
            <a:chExt cx="4919530" cy="537497"/>
          </a:xfrm>
        </p:grpSpPr>
        <p:sp>
          <p:nvSpPr>
            <p:cNvPr name="Freeform 6" id="6"/>
            <p:cNvSpPr/>
            <p:nvPr/>
          </p:nvSpPr>
          <p:spPr>
            <a:xfrm flipH="false" flipV="false" rot="0">
              <a:off x="0" y="0"/>
              <a:ext cx="4919530" cy="537497"/>
            </a:xfrm>
            <a:custGeom>
              <a:avLst/>
              <a:gdLst/>
              <a:ahLst/>
              <a:cxnLst/>
              <a:rect r="r" b="b" t="t" l="l"/>
              <a:pathLst>
                <a:path h="537497" w="4919530">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name="TextBox 7" id="7"/>
            <p:cNvSpPr txBox="true"/>
            <p:nvPr/>
          </p:nvSpPr>
          <p:spPr>
            <a:xfrm>
              <a:off x="0" y="-38100"/>
              <a:ext cx="4919530" cy="57559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676629" y="1285853"/>
            <a:ext cx="2100509" cy="1779732"/>
          </a:xfrm>
          <a:custGeom>
            <a:avLst/>
            <a:gdLst/>
            <a:ahLst/>
            <a:cxnLst/>
            <a:rect r="r" b="b" t="t" l="l"/>
            <a:pathLst>
              <a:path h="1779732" w="2100509">
                <a:moveTo>
                  <a:pt x="0" y="0"/>
                </a:moveTo>
                <a:lnTo>
                  <a:pt x="2100509" y="0"/>
                </a:lnTo>
                <a:lnTo>
                  <a:pt x="2100509" y="1779733"/>
                </a:lnTo>
                <a:lnTo>
                  <a:pt x="0" y="1779733"/>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9" id="9"/>
          <p:cNvGrpSpPr/>
          <p:nvPr/>
        </p:nvGrpSpPr>
        <p:grpSpPr>
          <a:xfrm rot="0">
            <a:off x="1981429" y="2630874"/>
            <a:ext cx="4572351" cy="4729026"/>
            <a:chOff x="0" y="0"/>
            <a:chExt cx="1600729" cy="1655579"/>
          </a:xfrm>
        </p:grpSpPr>
        <p:sp>
          <p:nvSpPr>
            <p:cNvPr name="Freeform 10" id="10"/>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11" id="11"/>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981429" y="7645650"/>
            <a:ext cx="4572351" cy="1576218"/>
            <a:chOff x="0" y="0"/>
            <a:chExt cx="1600729" cy="551816"/>
          </a:xfrm>
        </p:grpSpPr>
        <p:sp>
          <p:nvSpPr>
            <p:cNvPr name="Freeform 13" id="13"/>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1600729" cy="589916"/>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4263341">
            <a:off x="16948426" y="5757487"/>
            <a:ext cx="683764" cy="1261363"/>
          </a:xfrm>
          <a:custGeom>
            <a:avLst/>
            <a:gdLst/>
            <a:ahLst/>
            <a:cxnLst/>
            <a:rect r="r" b="b" t="t" l="l"/>
            <a:pathLst>
              <a:path h="1261363" w="683764">
                <a:moveTo>
                  <a:pt x="0" y="0"/>
                </a:moveTo>
                <a:lnTo>
                  <a:pt x="683763" y="0"/>
                </a:lnTo>
                <a:lnTo>
                  <a:pt x="683763" y="1261362"/>
                </a:lnTo>
                <a:lnTo>
                  <a:pt x="0" y="126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306571" y="1857541"/>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a:grpSpLocks noChangeAspect="true"/>
          </p:cNvGrpSpPr>
          <p:nvPr/>
        </p:nvGrpSpPr>
        <p:grpSpPr>
          <a:xfrm rot="0">
            <a:off x="2204837" y="2932619"/>
            <a:ext cx="4125536" cy="4125536"/>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0"/>
              <a:stretch>
                <a:fillRect l="0" t="0" r="0" b="0"/>
              </a:stretch>
            </a:blipFill>
          </p:spPr>
        </p:sp>
      </p:grpSp>
      <p:grpSp>
        <p:nvGrpSpPr>
          <p:cNvPr name="Group 19" id="19"/>
          <p:cNvGrpSpPr/>
          <p:nvPr/>
        </p:nvGrpSpPr>
        <p:grpSpPr>
          <a:xfrm rot="0">
            <a:off x="6857825" y="2643018"/>
            <a:ext cx="4572351" cy="4729026"/>
            <a:chOff x="0" y="0"/>
            <a:chExt cx="1600729" cy="1655579"/>
          </a:xfrm>
        </p:grpSpPr>
        <p:sp>
          <p:nvSpPr>
            <p:cNvPr name="Freeform 20" id="20"/>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21" id="21"/>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6857825" y="7657794"/>
            <a:ext cx="4572351" cy="1576218"/>
            <a:chOff x="0" y="0"/>
            <a:chExt cx="1600729" cy="551816"/>
          </a:xfrm>
        </p:grpSpPr>
        <p:sp>
          <p:nvSpPr>
            <p:cNvPr name="Freeform 23" id="23"/>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38100"/>
              <a:ext cx="1600729" cy="589916"/>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a:grpSpLocks noChangeAspect="true"/>
          </p:cNvGrpSpPr>
          <p:nvPr/>
        </p:nvGrpSpPr>
        <p:grpSpPr>
          <a:xfrm rot="0">
            <a:off x="7081232" y="2944763"/>
            <a:ext cx="4125536" cy="4125536"/>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1"/>
              <a:stretch>
                <a:fillRect l="0" t="-58401" r="0" b="-58401"/>
              </a:stretch>
            </a:blipFill>
          </p:spPr>
        </p:sp>
      </p:grpSp>
      <p:sp>
        <p:nvSpPr>
          <p:cNvPr name="Freeform 27" id="27"/>
          <p:cNvSpPr/>
          <p:nvPr/>
        </p:nvSpPr>
        <p:spPr>
          <a:xfrm flipH="true" flipV="false" rot="0">
            <a:off x="15375479" y="3818061"/>
            <a:ext cx="2115462" cy="1792402"/>
          </a:xfrm>
          <a:custGeom>
            <a:avLst/>
            <a:gdLst/>
            <a:ahLst/>
            <a:cxnLst/>
            <a:rect r="r" b="b" t="t" l="l"/>
            <a:pathLst>
              <a:path h="1792402" w="2115462">
                <a:moveTo>
                  <a:pt x="2115461" y="0"/>
                </a:moveTo>
                <a:lnTo>
                  <a:pt x="0" y="0"/>
                </a:lnTo>
                <a:lnTo>
                  <a:pt x="0" y="1792401"/>
                </a:lnTo>
                <a:lnTo>
                  <a:pt x="2115461" y="1792401"/>
                </a:lnTo>
                <a:lnTo>
                  <a:pt x="2115461"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28" id="28"/>
          <p:cNvGrpSpPr/>
          <p:nvPr/>
        </p:nvGrpSpPr>
        <p:grpSpPr>
          <a:xfrm rot="0">
            <a:off x="11734220" y="2655162"/>
            <a:ext cx="4572351" cy="4729026"/>
            <a:chOff x="0" y="0"/>
            <a:chExt cx="1600729" cy="1655579"/>
          </a:xfrm>
        </p:grpSpPr>
        <p:sp>
          <p:nvSpPr>
            <p:cNvPr name="Freeform 29" id="29"/>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30" id="30"/>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31" id="31"/>
          <p:cNvGrpSpPr/>
          <p:nvPr/>
        </p:nvGrpSpPr>
        <p:grpSpPr>
          <a:xfrm rot="0">
            <a:off x="11734220" y="7669938"/>
            <a:ext cx="4572351" cy="1576218"/>
            <a:chOff x="0" y="0"/>
            <a:chExt cx="1600729" cy="551816"/>
          </a:xfrm>
        </p:grpSpPr>
        <p:sp>
          <p:nvSpPr>
            <p:cNvPr name="Freeform 32" id="32"/>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38100"/>
              <a:ext cx="1600729" cy="589916"/>
            </a:xfrm>
            <a:prstGeom prst="rect">
              <a:avLst/>
            </a:prstGeom>
          </p:spPr>
          <p:txBody>
            <a:bodyPr anchor="ctr" rtlCol="false" tIns="50800" lIns="50800" bIns="50800" rIns="50800"/>
            <a:lstStyle/>
            <a:p>
              <a:pPr algn="ctr">
                <a:lnSpc>
                  <a:spcPts val="2659"/>
                </a:lnSpc>
                <a:spcBef>
                  <a:spcPct val="0"/>
                </a:spcBef>
              </a:pPr>
            </a:p>
          </p:txBody>
        </p:sp>
      </p:grpSp>
      <p:grpSp>
        <p:nvGrpSpPr>
          <p:cNvPr name="Group 34" id="34"/>
          <p:cNvGrpSpPr>
            <a:grpSpLocks noChangeAspect="true"/>
          </p:cNvGrpSpPr>
          <p:nvPr/>
        </p:nvGrpSpPr>
        <p:grpSpPr>
          <a:xfrm rot="0">
            <a:off x="11957627" y="2956907"/>
            <a:ext cx="4125536" cy="4125536"/>
            <a:chOff x="0" y="0"/>
            <a:chExt cx="6350000" cy="6350000"/>
          </a:xfrm>
        </p:grpSpPr>
        <p:sp>
          <p:nvSpPr>
            <p:cNvPr name="Freeform 35" id="35"/>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2"/>
              <a:stretch>
                <a:fillRect l="0" t="-26575" r="0" b="-51202"/>
              </a:stretch>
            </a:blipFill>
          </p:spPr>
        </p:sp>
      </p:grpSp>
      <p:sp>
        <p:nvSpPr>
          <p:cNvPr name="Freeform 36" id="36"/>
          <p:cNvSpPr/>
          <p:nvPr/>
        </p:nvSpPr>
        <p:spPr>
          <a:xfrm flipH="true" flipV="false" rot="-4161082">
            <a:off x="774451" y="3891052"/>
            <a:ext cx="643737" cy="1187523"/>
          </a:xfrm>
          <a:custGeom>
            <a:avLst/>
            <a:gdLst/>
            <a:ahLst/>
            <a:cxnLst/>
            <a:rect r="r" b="b" t="t" l="l"/>
            <a:pathLst>
              <a:path h="1187523" w="643737">
                <a:moveTo>
                  <a:pt x="643737" y="0"/>
                </a:moveTo>
                <a:lnTo>
                  <a:pt x="0" y="0"/>
                </a:lnTo>
                <a:lnTo>
                  <a:pt x="0" y="1187523"/>
                </a:lnTo>
                <a:lnTo>
                  <a:pt x="643737" y="1187523"/>
                </a:lnTo>
                <a:lnTo>
                  <a:pt x="64373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0">
            <a:off x="908611" y="6975891"/>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8" id="38"/>
          <p:cNvSpPr txBox="true"/>
          <p:nvPr/>
        </p:nvSpPr>
        <p:spPr>
          <a:xfrm rot="0">
            <a:off x="5486430" y="1171575"/>
            <a:ext cx="7315140"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MEET OUR TEAM</a:t>
            </a:r>
          </a:p>
        </p:txBody>
      </p:sp>
      <p:sp>
        <p:nvSpPr>
          <p:cNvPr name="TextBox 39" id="39"/>
          <p:cNvSpPr txBox="true"/>
          <p:nvPr/>
        </p:nvSpPr>
        <p:spPr>
          <a:xfrm rot="0">
            <a:off x="2366684" y="8381054"/>
            <a:ext cx="3801842" cy="538462"/>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2313053207</a:t>
            </a:r>
          </a:p>
        </p:txBody>
      </p:sp>
      <p:sp>
        <p:nvSpPr>
          <p:cNvPr name="TextBox 40" id="40"/>
          <p:cNvSpPr txBox="true"/>
          <p:nvPr/>
        </p:nvSpPr>
        <p:spPr>
          <a:xfrm rot="0">
            <a:off x="2366684" y="7824159"/>
            <a:ext cx="3801842" cy="604484"/>
          </a:xfrm>
          <a:prstGeom prst="rect">
            <a:avLst/>
          </a:prstGeom>
        </p:spPr>
        <p:txBody>
          <a:bodyPr anchor="t" rtlCol="false" tIns="0" lIns="0" bIns="0" rIns="0">
            <a:spAutoFit/>
          </a:bodyPr>
          <a:lstStyle/>
          <a:p>
            <a:pPr algn="ctr">
              <a:lnSpc>
                <a:spcPts val="4480"/>
              </a:lnSpc>
            </a:pPr>
            <a:r>
              <a:rPr lang="en-US" b="true" sz="3200">
                <a:solidFill>
                  <a:srgbClr val="231F20"/>
                </a:solidFill>
                <a:latin typeface="Kollektif Bold"/>
                <a:ea typeface="Kollektif Bold"/>
                <a:cs typeface="Kollektif Bold"/>
                <a:sym typeface="Kollektif Bold"/>
              </a:rPr>
              <a:t>Ahmat Nuryasir </a:t>
            </a:r>
          </a:p>
        </p:txBody>
      </p:sp>
      <p:sp>
        <p:nvSpPr>
          <p:cNvPr name="TextBox 41" id="41"/>
          <p:cNvSpPr txBox="true"/>
          <p:nvPr/>
        </p:nvSpPr>
        <p:spPr>
          <a:xfrm rot="0">
            <a:off x="7243079" y="8393198"/>
            <a:ext cx="3801842" cy="538480"/>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2313053196</a:t>
            </a:r>
          </a:p>
        </p:txBody>
      </p:sp>
      <p:sp>
        <p:nvSpPr>
          <p:cNvPr name="TextBox 42" id="42"/>
          <p:cNvSpPr txBox="true"/>
          <p:nvPr/>
        </p:nvSpPr>
        <p:spPr>
          <a:xfrm rot="0">
            <a:off x="7243079" y="7836303"/>
            <a:ext cx="3801842" cy="604520"/>
          </a:xfrm>
          <a:prstGeom prst="rect">
            <a:avLst/>
          </a:prstGeom>
        </p:spPr>
        <p:txBody>
          <a:bodyPr anchor="t" rtlCol="false" tIns="0" lIns="0" bIns="0" rIns="0">
            <a:spAutoFit/>
          </a:bodyPr>
          <a:lstStyle/>
          <a:p>
            <a:pPr algn="ctr">
              <a:lnSpc>
                <a:spcPts val="4480"/>
              </a:lnSpc>
            </a:pPr>
            <a:r>
              <a:rPr lang="en-US" b="true" sz="3200">
                <a:solidFill>
                  <a:srgbClr val="231F20"/>
                </a:solidFill>
                <a:latin typeface="Kollektif Bold"/>
                <a:ea typeface="Kollektif Bold"/>
                <a:cs typeface="Kollektif Bold"/>
                <a:sym typeface="Kollektif Bold"/>
              </a:rPr>
              <a:t>Dea Puspita</a:t>
            </a:r>
          </a:p>
        </p:txBody>
      </p:sp>
      <p:sp>
        <p:nvSpPr>
          <p:cNvPr name="TextBox 43" id="43"/>
          <p:cNvSpPr txBox="true"/>
          <p:nvPr/>
        </p:nvSpPr>
        <p:spPr>
          <a:xfrm rot="0">
            <a:off x="12119474" y="8405342"/>
            <a:ext cx="3801842" cy="538480"/>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2313053200</a:t>
            </a:r>
          </a:p>
        </p:txBody>
      </p:sp>
      <p:sp>
        <p:nvSpPr>
          <p:cNvPr name="TextBox 44" id="44"/>
          <p:cNvSpPr txBox="true"/>
          <p:nvPr/>
        </p:nvSpPr>
        <p:spPr>
          <a:xfrm rot="0">
            <a:off x="12119474" y="7848447"/>
            <a:ext cx="3801842" cy="604520"/>
          </a:xfrm>
          <a:prstGeom prst="rect">
            <a:avLst/>
          </a:prstGeom>
        </p:spPr>
        <p:txBody>
          <a:bodyPr anchor="t" rtlCol="false" tIns="0" lIns="0" bIns="0" rIns="0">
            <a:spAutoFit/>
          </a:bodyPr>
          <a:lstStyle/>
          <a:p>
            <a:pPr algn="ctr">
              <a:lnSpc>
                <a:spcPts val="4480"/>
              </a:lnSpc>
            </a:pPr>
            <a:r>
              <a:rPr lang="en-US" b="true" sz="3200">
                <a:solidFill>
                  <a:srgbClr val="231F20"/>
                </a:solidFill>
                <a:latin typeface="Kollektif Bold"/>
                <a:ea typeface="Kollektif Bold"/>
                <a:cs typeface="Kollektif Bold"/>
                <a:sym typeface="Kollektif Bold"/>
              </a:rPr>
              <a:t>Neiska Zahra A H</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95419" y="8428679"/>
            <a:ext cx="18678839" cy="2040810"/>
            <a:chOff x="0" y="0"/>
            <a:chExt cx="4919530" cy="537497"/>
          </a:xfrm>
        </p:grpSpPr>
        <p:sp>
          <p:nvSpPr>
            <p:cNvPr name="Freeform 6" id="6"/>
            <p:cNvSpPr/>
            <p:nvPr/>
          </p:nvSpPr>
          <p:spPr>
            <a:xfrm flipH="false" flipV="false" rot="0">
              <a:off x="0" y="0"/>
              <a:ext cx="4919530" cy="537497"/>
            </a:xfrm>
            <a:custGeom>
              <a:avLst/>
              <a:gdLst/>
              <a:ahLst/>
              <a:cxnLst/>
              <a:rect r="r" b="b" t="t" l="l"/>
              <a:pathLst>
                <a:path h="537497" w="4919530">
                  <a:moveTo>
                    <a:pt x="0" y="0"/>
                  </a:moveTo>
                  <a:lnTo>
                    <a:pt x="4919530" y="0"/>
                  </a:lnTo>
                  <a:lnTo>
                    <a:pt x="4919530" y="537497"/>
                  </a:lnTo>
                  <a:lnTo>
                    <a:pt x="0" y="537497"/>
                  </a:lnTo>
                  <a:close/>
                </a:path>
              </a:pathLst>
            </a:custGeom>
            <a:solidFill>
              <a:srgbClr val="A3DFBE"/>
            </a:solidFill>
            <a:ln w="28575" cap="sq">
              <a:solidFill>
                <a:srgbClr val="231F20"/>
              </a:solidFill>
              <a:prstDash val="solid"/>
              <a:miter/>
            </a:ln>
          </p:spPr>
        </p:sp>
        <p:sp>
          <p:nvSpPr>
            <p:cNvPr name="TextBox 7" id="7"/>
            <p:cNvSpPr txBox="true"/>
            <p:nvPr/>
          </p:nvSpPr>
          <p:spPr>
            <a:xfrm>
              <a:off x="0" y="-38100"/>
              <a:ext cx="4919530" cy="575597"/>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1676629" y="1285853"/>
            <a:ext cx="2100509" cy="1779732"/>
          </a:xfrm>
          <a:custGeom>
            <a:avLst/>
            <a:gdLst/>
            <a:ahLst/>
            <a:cxnLst/>
            <a:rect r="r" b="b" t="t" l="l"/>
            <a:pathLst>
              <a:path h="1779732" w="2100509">
                <a:moveTo>
                  <a:pt x="0" y="0"/>
                </a:moveTo>
                <a:lnTo>
                  <a:pt x="2100509" y="0"/>
                </a:lnTo>
                <a:lnTo>
                  <a:pt x="2100509" y="1779733"/>
                </a:lnTo>
                <a:lnTo>
                  <a:pt x="0" y="1779733"/>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9" id="9"/>
          <p:cNvGrpSpPr/>
          <p:nvPr/>
        </p:nvGrpSpPr>
        <p:grpSpPr>
          <a:xfrm rot="0">
            <a:off x="1981429" y="2630874"/>
            <a:ext cx="4572351" cy="4729026"/>
            <a:chOff x="0" y="0"/>
            <a:chExt cx="1600729" cy="1655579"/>
          </a:xfrm>
        </p:grpSpPr>
        <p:sp>
          <p:nvSpPr>
            <p:cNvPr name="Freeform 10" id="10"/>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11" id="11"/>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981429" y="7645650"/>
            <a:ext cx="4572351" cy="1576218"/>
            <a:chOff x="0" y="0"/>
            <a:chExt cx="1600729" cy="551816"/>
          </a:xfrm>
        </p:grpSpPr>
        <p:sp>
          <p:nvSpPr>
            <p:cNvPr name="Freeform 13" id="13"/>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1600729" cy="589916"/>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4263341">
            <a:off x="16948426" y="5757487"/>
            <a:ext cx="683764" cy="1261363"/>
          </a:xfrm>
          <a:custGeom>
            <a:avLst/>
            <a:gdLst/>
            <a:ahLst/>
            <a:cxnLst/>
            <a:rect r="r" b="b" t="t" l="l"/>
            <a:pathLst>
              <a:path h="1261363" w="683764">
                <a:moveTo>
                  <a:pt x="0" y="0"/>
                </a:moveTo>
                <a:lnTo>
                  <a:pt x="683763" y="0"/>
                </a:lnTo>
                <a:lnTo>
                  <a:pt x="683763" y="1261362"/>
                </a:lnTo>
                <a:lnTo>
                  <a:pt x="0" y="12613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16306571" y="1857541"/>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7" id="17"/>
          <p:cNvGrpSpPr>
            <a:grpSpLocks noChangeAspect="true"/>
          </p:cNvGrpSpPr>
          <p:nvPr/>
        </p:nvGrpSpPr>
        <p:grpSpPr>
          <a:xfrm rot="0">
            <a:off x="2204837" y="2932619"/>
            <a:ext cx="4125536" cy="4125536"/>
            <a:chOff x="0" y="0"/>
            <a:chExt cx="6350000" cy="6350000"/>
          </a:xfrm>
        </p:grpSpPr>
        <p:sp>
          <p:nvSpPr>
            <p:cNvPr name="Freeform 18" id="18"/>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0"/>
              <a:stretch>
                <a:fillRect l="0" t="-49060" r="0" b="-49060"/>
              </a:stretch>
            </a:blipFill>
          </p:spPr>
        </p:sp>
      </p:grpSp>
      <p:grpSp>
        <p:nvGrpSpPr>
          <p:cNvPr name="Group 19" id="19"/>
          <p:cNvGrpSpPr/>
          <p:nvPr/>
        </p:nvGrpSpPr>
        <p:grpSpPr>
          <a:xfrm rot="0">
            <a:off x="6857825" y="2643018"/>
            <a:ext cx="4572351" cy="4729026"/>
            <a:chOff x="0" y="0"/>
            <a:chExt cx="1600729" cy="1655579"/>
          </a:xfrm>
        </p:grpSpPr>
        <p:sp>
          <p:nvSpPr>
            <p:cNvPr name="Freeform 20" id="20"/>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21" id="21"/>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0">
            <a:off x="6857825" y="7657794"/>
            <a:ext cx="4572351" cy="1576218"/>
            <a:chOff x="0" y="0"/>
            <a:chExt cx="1600729" cy="551816"/>
          </a:xfrm>
        </p:grpSpPr>
        <p:sp>
          <p:nvSpPr>
            <p:cNvPr name="Freeform 23" id="23"/>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38100"/>
              <a:ext cx="1600729" cy="589916"/>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a:grpSpLocks noChangeAspect="true"/>
          </p:cNvGrpSpPr>
          <p:nvPr/>
        </p:nvGrpSpPr>
        <p:grpSpPr>
          <a:xfrm rot="0">
            <a:off x="7077655" y="2932619"/>
            <a:ext cx="4125536" cy="4125536"/>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1"/>
              <a:stretch>
                <a:fillRect l="0" t="-18652" r="0" b="-18652"/>
              </a:stretch>
            </a:blipFill>
          </p:spPr>
        </p:sp>
      </p:grpSp>
      <p:sp>
        <p:nvSpPr>
          <p:cNvPr name="Freeform 27" id="27"/>
          <p:cNvSpPr/>
          <p:nvPr/>
        </p:nvSpPr>
        <p:spPr>
          <a:xfrm flipH="true" flipV="false" rot="0">
            <a:off x="15375479" y="3818061"/>
            <a:ext cx="2115462" cy="1792402"/>
          </a:xfrm>
          <a:custGeom>
            <a:avLst/>
            <a:gdLst/>
            <a:ahLst/>
            <a:cxnLst/>
            <a:rect r="r" b="b" t="t" l="l"/>
            <a:pathLst>
              <a:path h="1792402" w="2115462">
                <a:moveTo>
                  <a:pt x="2115461" y="0"/>
                </a:moveTo>
                <a:lnTo>
                  <a:pt x="0" y="0"/>
                </a:lnTo>
                <a:lnTo>
                  <a:pt x="0" y="1792401"/>
                </a:lnTo>
                <a:lnTo>
                  <a:pt x="2115461" y="1792401"/>
                </a:lnTo>
                <a:lnTo>
                  <a:pt x="2115461"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grpSp>
        <p:nvGrpSpPr>
          <p:cNvPr name="Group 28" id="28"/>
          <p:cNvGrpSpPr/>
          <p:nvPr/>
        </p:nvGrpSpPr>
        <p:grpSpPr>
          <a:xfrm rot="0">
            <a:off x="11734220" y="2655162"/>
            <a:ext cx="4572351" cy="4729026"/>
            <a:chOff x="0" y="0"/>
            <a:chExt cx="1600729" cy="1655579"/>
          </a:xfrm>
        </p:grpSpPr>
        <p:sp>
          <p:nvSpPr>
            <p:cNvPr name="Freeform 29" id="29"/>
            <p:cNvSpPr/>
            <p:nvPr/>
          </p:nvSpPr>
          <p:spPr>
            <a:xfrm flipH="false" flipV="false" rot="0">
              <a:off x="0" y="0"/>
              <a:ext cx="1600729" cy="1655579"/>
            </a:xfrm>
            <a:custGeom>
              <a:avLst/>
              <a:gdLst/>
              <a:ahLst/>
              <a:cxnLst/>
              <a:rect r="r" b="b" t="t" l="l"/>
              <a:pathLst>
                <a:path h="1655579" w="1600729">
                  <a:moveTo>
                    <a:pt x="86353" y="0"/>
                  </a:moveTo>
                  <a:lnTo>
                    <a:pt x="1514375" y="0"/>
                  </a:lnTo>
                  <a:cubicBezTo>
                    <a:pt x="1537278" y="0"/>
                    <a:pt x="1559242" y="9098"/>
                    <a:pt x="1575436" y="25292"/>
                  </a:cubicBezTo>
                  <a:cubicBezTo>
                    <a:pt x="1591631" y="41487"/>
                    <a:pt x="1600729" y="63451"/>
                    <a:pt x="1600729" y="86353"/>
                  </a:cubicBezTo>
                  <a:lnTo>
                    <a:pt x="1600729" y="1569226"/>
                  </a:lnTo>
                  <a:cubicBezTo>
                    <a:pt x="1600729" y="1616917"/>
                    <a:pt x="1562067" y="1655579"/>
                    <a:pt x="1514375" y="1655579"/>
                  </a:cubicBezTo>
                  <a:lnTo>
                    <a:pt x="86353" y="1655579"/>
                  </a:lnTo>
                  <a:cubicBezTo>
                    <a:pt x="38662" y="1655579"/>
                    <a:pt x="0" y="1616917"/>
                    <a:pt x="0" y="1569226"/>
                  </a:cubicBezTo>
                  <a:lnTo>
                    <a:pt x="0" y="86353"/>
                  </a:lnTo>
                  <a:cubicBezTo>
                    <a:pt x="0" y="38662"/>
                    <a:pt x="38662" y="0"/>
                    <a:pt x="86353" y="0"/>
                  </a:cubicBezTo>
                  <a:close/>
                </a:path>
              </a:pathLst>
            </a:custGeom>
            <a:solidFill>
              <a:srgbClr val="FFFFFF"/>
            </a:solidFill>
            <a:ln w="28575" cap="rnd">
              <a:solidFill>
                <a:srgbClr val="231F20"/>
              </a:solidFill>
              <a:prstDash val="solid"/>
              <a:round/>
            </a:ln>
          </p:spPr>
        </p:sp>
        <p:sp>
          <p:nvSpPr>
            <p:cNvPr name="TextBox 30" id="30"/>
            <p:cNvSpPr txBox="true"/>
            <p:nvPr/>
          </p:nvSpPr>
          <p:spPr>
            <a:xfrm>
              <a:off x="0" y="-38100"/>
              <a:ext cx="1600729" cy="1693679"/>
            </a:xfrm>
            <a:prstGeom prst="rect">
              <a:avLst/>
            </a:prstGeom>
          </p:spPr>
          <p:txBody>
            <a:bodyPr anchor="ctr" rtlCol="false" tIns="50800" lIns="50800" bIns="50800" rIns="50800"/>
            <a:lstStyle/>
            <a:p>
              <a:pPr algn="ctr">
                <a:lnSpc>
                  <a:spcPts val="2659"/>
                </a:lnSpc>
                <a:spcBef>
                  <a:spcPct val="0"/>
                </a:spcBef>
              </a:pPr>
            </a:p>
          </p:txBody>
        </p:sp>
      </p:grpSp>
      <p:grpSp>
        <p:nvGrpSpPr>
          <p:cNvPr name="Group 31" id="31"/>
          <p:cNvGrpSpPr/>
          <p:nvPr/>
        </p:nvGrpSpPr>
        <p:grpSpPr>
          <a:xfrm rot="0">
            <a:off x="11734220" y="7669938"/>
            <a:ext cx="4572351" cy="1576218"/>
            <a:chOff x="0" y="0"/>
            <a:chExt cx="1600729" cy="551816"/>
          </a:xfrm>
        </p:grpSpPr>
        <p:sp>
          <p:nvSpPr>
            <p:cNvPr name="Freeform 32" id="32"/>
            <p:cNvSpPr/>
            <p:nvPr/>
          </p:nvSpPr>
          <p:spPr>
            <a:xfrm flipH="false" flipV="false" rot="0">
              <a:off x="0" y="0"/>
              <a:ext cx="1600729" cy="551816"/>
            </a:xfrm>
            <a:custGeom>
              <a:avLst/>
              <a:gdLst/>
              <a:ahLst/>
              <a:cxnLst/>
              <a:rect r="r" b="b" t="t" l="l"/>
              <a:pathLst>
                <a:path h="551816" w="1600729">
                  <a:moveTo>
                    <a:pt x="50796" y="0"/>
                  </a:moveTo>
                  <a:lnTo>
                    <a:pt x="1549933" y="0"/>
                  </a:lnTo>
                  <a:cubicBezTo>
                    <a:pt x="1563405" y="0"/>
                    <a:pt x="1576325" y="5352"/>
                    <a:pt x="1585851" y="14878"/>
                  </a:cubicBezTo>
                  <a:cubicBezTo>
                    <a:pt x="1595377" y="24404"/>
                    <a:pt x="1600729" y="37324"/>
                    <a:pt x="1600729" y="50796"/>
                  </a:cubicBezTo>
                  <a:lnTo>
                    <a:pt x="1600729" y="501020"/>
                  </a:lnTo>
                  <a:cubicBezTo>
                    <a:pt x="1600729" y="529074"/>
                    <a:pt x="1577987" y="551816"/>
                    <a:pt x="1549933" y="551816"/>
                  </a:cubicBezTo>
                  <a:lnTo>
                    <a:pt x="50796" y="551816"/>
                  </a:lnTo>
                  <a:cubicBezTo>
                    <a:pt x="22742" y="551816"/>
                    <a:pt x="0" y="529074"/>
                    <a:pt x="0" y="501020"/>
                  </a:cubicBezTo>
                  <a:lnTo>
                    <a:pt x="0" y="50796"/>
                  </a:lnTo>
                  <a:cubicBezTo>
                    <a:pt x="0" y="22742"/>
                    <a:pt x="22742" y="0"/>
                    <a:pt x="50796" y="0"/>
                  </a:cubicBezTo>
                  <a:close/>
                </a:path>
              </a:pathLst>
            </a:custGeom>
            <a:solidFill>
              <a:srgbClr val="FFE397"/>
            </a:solidFill>
            <a:ln w="28575" cap="rnd">
              <a:solidFill>
                <a:srgbClr val="231F20"/>
              </a:solidFill>
              <a:prstDash val="solid"/>
              <a:round/>
            </a:ln>
          </p:spPr>
        </p:sp>
        <p:sp>
          <p:nvSpPr>
            <p:cNvPr name="TextBox 33" id="33"/>
            <p:cNvSpPr txBox="true"/>
            <p:nvPr/>
          </p:nvSpPr>
          <p:spPr>
            <a:xfrm>
              <a:off x="0" y="0"/>
              <a:ext cx="1600729" cy="551816"/>
            </a:xfrm>
            <a:prstGeom prst="rect">
              <a:avLst/>
            </a:prstGeom>
          </p:spPr>
          <p:txBody>
            <a:bodyPr anchor="ctr" rtlCol="false" tIns="50800" lIns="50800" bIns="50800" rIns="50800"/>
            <a:lstStyle/>
            <a:p>
              <a:pPr algn="ctr">
                <a:lnSpc>
                  <a:spcPts val="139"/>
                </a:lnSpc>
                <a:spcBef>
                  <a:spcPct val="0"/>
                </a:spcBef>
              </a:pPr>
            </a:p>
          </p:txBody>
        </p:sp>
      </p:grpSp>
      <p:grpSp>
        <p:nvGrpSpPr>
          <p:cNvPr name="Group 34" id="34"/>
          <p:cNvGrpSpPr>
            <a:grpSpLocks noChangeAspect="true"/>
          </p:cNvGrpSpPr>
          <p:nvPr/>
        </p:nvGrpSpPr>
        <p:grpSpPr>
          <a:xfrm rot="0">
            <a:off x="11957627" y="2956907"/>
            <a:ext cx="4125536" cy="4125536"/>
            <a:chOff x="0" y="0"/>
            <a:chExt cx="6350000" cy="6350000"/>
          </a:xfrm>
        </p:grpSpPr>
        <p:sp>
          <p:nvSpPr>
            <p:cNvPr name="Freeform 35" id="35"/>
            <p:cNvSpPr/>
            <p:nvPr/>
          </p:nvSpPr>
          <p:spPr>
            <a:xfrm flipH="false" flipV="false" rot="0">
              <a:off x="0" y="0"/>
              <a:ext cx="6350000" cy="6350000"/>
            </a:xfrm>
            <a:custGeom>
              <a:avLst/>
              <a:gdLst/>
              <a:ahLst/>
              <a:cxnLst/>
              <a:rect r="r" b="b" t="t" l="l"/>
              <a:pathLst>
                <a:path h="6350000" w="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12"/>
              <a:stretch>
                <a:fillRect l="0" t="-38888" r="0" b="-38888"/>
              </a:stretch>
            </a:blipFill>
          </p:spPr>
        </p:sp>
      </p:grpSp>
      <p:sp>
        <p:nvSpPr>
          <p:cNvPr name="Freeform 36" id="36"/>
          <p:cNvSpPr/>
          <p:nvPr/>
        </p:nvSpPr>
        <p:spPr>
          <a:xfrm flipH="true" flipV="false" rot="-4161082">
            <a:off x="774451" y="3891052"/>
            <a:ext cx="643737" cy="1187523"/>
          </a:xfrm>
          <a:custGeom>
            <a:avLst/>
            <a:gdLst/>
            <a:ahLst/>
            <a:cxnLst/>
            <a:rect r="r" b="b" t="t" l="l"/>
            <a:pathLst>
              <a:path h="1187523" w="643737">
                <a:moveTo>
                  <a:pt x="643737" y="0"/>
                </a:moveTo>
                <a:lnTo>
                  <a:pt x="0" y="0"/>
                </a:lnTo>
                <a:lnTo>
                  <a:pt x="0" y="1187523"/>
                </a:lnTo>
                <a:lnTo>
                  <a:pt x="643737" y="1187523"/>
                </a:lnTo>
                <a:lnTo>
                  <a:pt x="64373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7" id="37"/>
          <p:cNvSpPr/>
          <p:nvPr/>
        </p:nvSpPr>
        <p:spPr>
          <a:xfrm flipH="false" flipV="false" rot="0">
            <a:off x="908611" y="6975891"/>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8" id="38"/>
          <p:cNvSpPr txBox="true"/>
          <p:nvPr/>
        </p:nvSpPr>
        <p:spPr>
          <a:xfrm rot="0">
            <a:off x="5486430" y="1171575"/>
            <a:ext cx="7315140" cy="1069976"/>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MEET OUR TEAM</a:t>
            </a:r>
          </a:p>
        </p:txBody>
      </p:sp>
      <p:sp>
        <p:nvSpPr>
          <p:cNvPr name="TextBox 39" id="39"/>
          <p:cNvSpPr txBox="true"/>
          <p:nvPr/>
        </p:nvSpPr>
        <p:spPr>
          <a:xfrm rot="0">
            <a:off x="2366684" y="8381054"/>
            <a:ext cx="3801842" cy="538480"/>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2313053197</a:t>
            </a:r>
          </a:p>
        </p:txBody>
      </p:sp>
      <p:sp>
        <p:nvSpPr>
          <p:cNvPr name="TextBox 40" id="40"/>
          <p:cNvSpPr txBox="true"/>
          <p:nvPr/>
        </p:nvSpPr>
        <p:spPr>
          <a:xfrm rot="0">
            <a:off x="2366684" y="7824159"/>
            <a:ext cx="3801842" cy="604520"/>
          </a:xfrm>
          <a:prstGeom prst="rect">
            <a:avLst/>
          </a:prstGeom>
        </p:spPr>
        <p:txBody>
          <a:bodyPr anchor="t" rtlCol="false" tIns="0" lIns="0" bIns="0" rIns="0">
            <a:spAutoFit/>
          </a:bodyPr>
          <a:lstStyle/>
          <a:p>
            <a:pPr algn="ctr">
              <a:lnSpc>
                <a:spcPts val="4480"/>
              </a:lnSpc>
            </a:pPr>
            <a:r>
              <a:rPr lang="en-US" b="true" sz="3200">
                <a:solidFill>
                  <a:srgbClr val="231F20"/>
                </a:solidFill>
                <a:latin typeface="Kollektif Bold"/>
                <a:ea typeface="Kollektif Bold"/>
                <a:cs typeface="Kollektif Bold"/>
                <a:sym typeface="Kollektif Bold"/>
              </a:rPr>
              <a:t>Rizka Apriliana</a:t>
            </a:r>
          </a:p>
        </p:txBody>
      </p:sp>
      <p:sp>
        <p:nvSpPr>
          <p:cNvPr name="TextBox 41" id="41"/>
          <p:cNvSpPr txBox="true"/>
          <p:nvPr/>
        </p:nvSpPr>
        <p:spPr>
          <a:xfrm rot="0">
            <a:off x="7243079" y="8393198"/>
            <a:ext cx="3801842" cy="538480"/>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2313053218</a:t>
            </a:r>
          </a:p>
        </p:txBody>
      </p:sp>
      <p:sp>
        <p:nvSpPr>
          <p:cNvPr name="TextBox 42" id="42"/>
          <p:cNvSpPr txBox="true"/>
          <p:nvPr/>
        </p:nvSpPr>
        <p:spPr>
          <a:xfrm rot="0">
            <a:off x="7243079" y="7836303"/>
            <a:ext cx="3801842" cy="604520"/>
          </a:xfrm>
          <a:prstGeom prst="rect">
            <a:avLst/>
          </a:prstGeom>
        </p:spPr>
        <p:txBody>
          <a:bodyPr anchor="t" rtlCol="false" tIns="0" lIns="0" bIns="0" rIns="0">
            <a:spAutoFit/>
          </a:bodyPr>
          <a:lstStyle/>
          <a:p>
            <a:pPr algn="ctr">
              <a:lnSpc>
                <a:spcPts val="4480"/>
              </a:lnSpc>
            </a:pPr>
            <a:r>
              <a:rPr lang="en-US" b="true" sz="3200">
                <a:solidFill>
                  <a:srgbClr val="231F20"/>
                </a:solidFill>
                <a:latin typeface="Kollektif Bold"/>
                <a:ea typeface="Kollektif Bold"/>
                <a:cs typeface="Kollektif Bold"/>
                <a:sym typeface="Kollektif Bold"/>
              </a:rPr>
              <a:t>Marsya Aulia</a:t>
            </a:r>
          </a:p>
        </p:txBody>
      </p:sp>
      <p:sp>
        <p:nvSpPr>
          <p:cNvPr name="TextBox 43" id="43"/>
          <p:cNvSpPr txBox="true"/>
          <p:nvPr/>
        </p:nvSpPr>
        <p:spPr>
          <a:xfrm rot="0">
            <a:off x="12119474" y="8405342"/>
            <a:ext cx="3801842" cy="538480"/>
          </a:xfrm>
          <a:prstGeom prst="rect">
            <a:avLst/>
          </a:prstGeom>
        </p:spPr>
        <p:txBody>
          <a:bodyPr anchor="t" rtlCol="false" tIns="0" lIns="0" bIns="0" rIns="0">
            <a:spAutoFit/>
          </a:bodyPr>
          <a:lstStyle/>
          <a:p>
            <a:pPr algn="ctr">
              <a:lnSpc>
                <a:spcPts val="3919"/>
              </a:lnSpc>
            </a:pPr>
            <a:r>
              <a:rPr lang="en-US" sz="2799">
                <a:solidFill>
                  <a:srgbClr val="231F20"/>
                </a:solidFill>
                <a:latin typeface="Kollektif"/>
                <a:ea typeface="Kollektif"/>
                <a:cs typeface="Kollektif"/>
                <a:sym typeface="Kollektif"/>
              </a:rPr>
              <a:t>2353053018</a:t>
            </a:r>
          </a:p>
        </p:txBody>
      </p:sp>
      <p:sp>
        <p:nvSpPr>
          <p:cNvPr name="TextBox 44" id="44"/>
          <p:cNvSpPr txBox="true"/>
          <p:nvPr/>
        </p:nvSpPr>
        <p:spPr>
          <a:xfrm rot="0">
            <a:off x="12119474" y="7867497"/>
            <a:ext cx="3801842" cy="512445"/>
          </a:xfrm>
          <a:prstGeom prst="rect">
            <a:avLst/>
          </a:prstGeom>
        </p:spPr>
        <p:txBody>
          <a:bodyPr anchor="t" rtlCol="false" tIns="0" lIns="0" bIns="0" rIns="0">
            <a:spAutoFit/>
          </a:bodyPr>
          <a:lstStyle/>
          <a:p>
            <a:pPr algn="ctr">
              <a:lnSpc>
                <a:spcPts val="3779"/>
              </a:lnSpc>
            </a:pPr>
            <a:r>
              <a:rPr lang="en-US" b="true" sz="2700">
                <a:solidFill>
                  <a:srgbClr val="231F20"/>
                </a:solidFill>
                <a:latin typeface="Kollektif Bold"/>
                <a:ea typeface="Kollektif Bold"/>
                <a:cs typeface="Kollektif Bold"/>
                <a:sym typeface="Kollektif Bold"/>
              </a:rPr>
              <a:t>Arum Suryaning Astuti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703508" y="5777018"/>
            <a:ext cx="21695015" cy="11040295"/>
            <a:chOff x="0" y="0"/>
            <a:chExt cx="1424432" cy="724874"/>
          </a:xfrm>
        </p:grpSpPr>
        <p:sp>
          <p:nvSpPr>
            <p:cNvPr name="Freeform 3" id="3"/>
            <p:cNvSpPr/>
            <p:nvPr/>
          </p:nvSpPr>
          <p:spPr>
            <a:xfrm flipH="false" flipV="false" rot="0">
              <a:off x="0" y="0"/>
              <a:ext cx="1424432" cy="724874"/>
            </a:xfrm>
            <a:custGeom>
              <a:avLst/>
              <a:gdLst/>
              <a:ahLst/>
              <a:cxnLst/>
              <a:rect r="r" b="b" t="t" l="l"/>
              <a:pathLst>
                <a:path h="724874" w="1424432">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name="TextBox 4" id="4"/>
            <p:cNvSpPr txBox="true"/>
            <p:nvPr/>
          </p:nvSpPr>
          <p:spPr>
            <a:xfrm>
              <a:off x="133540" y="10807"/>
              <a:ext cx="1157351" cy="646110"/>
            </a:xfrm>
            <a:prstGeom prst="rect">
              <a:avLst/>
            </a:prstGeom>
          </p:spPr>
          <p:txBody>
            <a:bodyPr anchor="ctr" rtlCol="false" tIns="50800" lIns="50800" bIns="50800" rIns="50800"/>
            <a:lstStyle/>
            <a:p>
              <a:pPr algn="ctr">
                <a:lnSpc>
                  <a:spcPts val="3489"/>
                </a:lnSpc>
              </a:pPr>
            </a:p>
          </p:txBody>
        </p:sp>
      </p:grpSp>
      <p:grpSp>
        <p:nvGrpSpPr>
          <p:cNvPr name="Group 5" id="5"/>
          <p:cNvGrpSpPr/>
          <p:nvPr/>
        </p:nvGrpSpPr>
        <p:grpSpPr>
          <a:xfrm rot="0">
            <a:off x="2695453" y="1959409"/>
            <a:ext cx="12897094" cy="7298891"/>
            <a:chOff x="0" y="0"/>
            <a:chExt cx="3396765" cy="1922342"/>
          </a:xfrm>
        </p:grpSpPr>
        <p:sp>
          <p:nvSpPr>
            <p:cNvPr name="Freeform 6" id="6"/>
            <p:cNvSpPr/>
            <p:nvPr/>
          </p:nvSpPr>
          <p:spPr>
            <a:xfrm flipH="false" flipV="false" rot="0">
              <a:off x="0" y="0"/>
              <a:ext cx="3396766" cy="1922342"/>
            </a:xfrm>
            <a:custGeom>
              <a:avLst/>
              <a:gdLst/>
              <a:ahLst/>
              <a:cxnLst/>
              <a:rect r="r" b="b" t="t" l="l"/>
              <a:pathLst>
                <a:path h="1922342" w="3396766">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name="TextBox 7" id="7"/>
            <p:cNvSpPr txBox="true"/>
            <p:nvPr/>
          </p:nvSpPr>
          <p:spPr>
            <a:xfrm>
              <a:off x="0" y="-38100"/>
              <a:ext cx="3396765" cy="1960442"/>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707461">
            <a:off x="15622707" y="5332135"/>
            <a:ext cx="2092460" cy="3065644"/>
          </a:xfrm>
          <a:custGeom>
            <a:avLst/>
            <a:gdLst/>
            <a:ahLst/>
            <a:cxnLst/>
            <a:rect r="r" b="b" t="t" l="l"/>
            <a:pathLst>
              <a:path h="3065644" w="2092460">
                <a:moveTo>
                  <a:pt x="0" y="0"/>
                </a:moveTo>
                <a:lnTo>
                  <a:pt x="2092460" y="0"/>
                </a:lnTo>
                <a:lnTo>
                  <a:pt x="2092460" y="3065644"/>
                </a:lnTo>
                <a:lnTo>
                  <a:pt x="0" y="3065644"/>
                </a:lnTo>
                <a:lnTo>
                  <a:pt x="0" y="0"/>
                </a:lnTo>
                <a:close/>
              </a:path>
            </a:pathLst>
          </a:custGeom>
          <a:blipFill>
            <a:blip r:embed="rId2">
              <a:extLst>
                <a:ext uri="{96DAC541-7B7A-43D3-8B79-37D633B846F1}">
                  <asvg:svgBlip xmlns:asvg="http://schemas.microsoft.com/office/drawing/2016/SVG/main" r:embed="rId3"/>
                </a:ext>
              </a:extLst>
            </a:blip>
            <a:stretch>
              <a:fillRect l="-507910" t="-102500" r="0" b="-178197"/>
            </a:stretch>
          </a:blipFill>
        </p:spPr>
      </p:sp>
      <p:sp>
        <p:nvSpPr>
          <p:cNvPr name="Freeform 9" id="9"/>
          <p:cNvSpPr/>
          <p:nvPr/>
        </p:nvSpPr>
        <p:spPr>
          <a:xfrm flipH="false" flipV="false" rot="4263341">
            <a:off x="16694020" y="3068126"/>
            <a:ext cx="742193" cy="1369149"/>
          </a:xfrm>
          <a:custGeom>
            <a:avLst/>
            <a:gdLst/>
            <a:ahLst/>
            <a:cxnLst/>
            <a:rect r="r" b="b" t="t" l="l"/>
            <a:pathLst>
              <a:path h="1369149" w="742193">
                <a:moveTo>
                  <a:pt x="0" y="0"/>
                </a:moveTo>
                <a:lnTo>
                  <a:pt x="742193" y="0"/>
                </a:lnTo>
                <a:lnTo>
                  <a:pt x="742193" y="1369150"/>
                </a:lnTo>
                <a:lnTo>
                  <a:pt x="0" y="1369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3485323" y="2961318"/>
            <a:ext cx="4828555" cy="2139014"/>
            <a:chOff x="0" y="0"/>
            <a:chExt cx="1271718" cy="563362"/>
          </a:xfrm>
        </p:grpSpPr>
        <p:sp>
          <p:nvSpPr>
            <p:cNvPr name="Freeform 11" id="11"/>
            <p:cNvSpPr/>
            <p:nvPr/>
          </p:nvSpPr>
          <p:spPr>
            <a:xfrm flipH="false" flipV="false" rot="0">
              <a:off x="0" y="0"/>
              <a:ext cx="1271718" cy="563362"/>
            </a:xfrm>
            <a:custGeom>
              <a:avLst/>
              <a:gdLst/>
              <a:ahLst/>
              <a:cxnLst/>
              <a:rect r="r" b="b" t="t" l="l"/>
              <a:pathLst>
                <a:path h="563362" w="1271718">
                  <a:moveTo>
                    <a:pt x="48101" y="0"/>
                  </a:moveTo>
                  <a:lnTo>
                    <a:pt x="1223617" y="0"/>
                  </a:lnTo>
                  <a:cubicBezTo>
                    <a:pt x="1250183" y="0"/>
                    <a:pt x="1271718" y="21535"/>
                    <a:pt x="1271718" y="48101"/>
                  </a:cubicBezTo>
                  <a:lnTo>
                    <a:pt x="1271718" y="515261"/>
                  </a:lnTo>
                  <a:cubicBezTo>
                    <a:pt x="1271718" y="528018"/>
                    <a:pt x="1266650" y="540253"/>
                    <a:pt x="1257630" y="549273"/>
                  </a:cubicBezTo>
                  <a:cubicBezTo>
                    <a:pt x="1248609" y="558294"/>
                    <a:pt x="1236374" y="563362"/>
                    <a:pt x="1223617" y="563362"/>
                  </a:cubicBezTo>
                  <a:lnTo>
                    <a:pt x="48101" y="563362"/>
                  </a:lnTo>
                  <a:cubicBezTo>
                    <a:pt x="35344" y="563362"/>
                    <a:pt x="23109" y="558294"/>
                    <a:pt x="14088" y="549273"/>
                  </a:cubicBezTo>
                  <a:cubicBezTo>
                    <a:pt x="5068" y="540253"/>
                    <a:pt x="0" y="528018"/>
                    <a:pt x="0" y="515261"/>
                  </a:cubicBezTo>
                  <a:lnTo>
                    <a:pt x="0" y="48101"/>
                  </a:lnTo>
                  <a:cubicBezTo>
                    <a:pt x="0" y="35344"/>
                    <a:pt x="5068" y="23109"/>
                    <a:pt x="14088" y="14088"/>
                  </a:cubicBezTo>
                  <a:cubicBezTo>
                    <a:pt x="23109" y="5068"/>
                    <a:pt x="35344" y="0"/>
                    <a:pt x="48101" y="0"/>
                  </a:cubicBezTo>
                  <a:close/>
                </a:path>
              </a:pathLst>
            </a:custGeom>
            <a:solidFill>
              <a:srgbClr val="FFE397"/>
            </a:solidFill>
            <a:ln w="28575" cap="rnd">
              <a:solidFill>
                <a:srgbClr val="231F20"/>
              </a:solidFill>
              <a:prstDash val="solid"/>
              <a:round/>
            </a:ln>
          </p:spPr>
        </p:sp>
        <p:sp>
          <p:nvSpPr>
            <p:cNvPr name="TextBox 12" id="12"/>
            <p:cNvSpPr txBox="true"/>
            <p:nvPr/>
          </p:nvSpPr>
          <p:spPr>
            <a:xfrm>
              <a:off x="0" y="-114300"/>
              <a:ext cx="1271718" cy="677662"/>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Menurut Kotler dan Keller (2011:5) “Mengidentifikasi dan memenuhi kebutuhan manusia dan sosial”.</a:t>
              </a:r>
            </a:p>
          </p:txBody>
        </p:sp>
      </p:grpSp>
      <p:grpSp>
        <p:nvGrpSpPr>
          <p:cNvPr name="Group 13" id="13"/>
          <p:cNvGrpSpPr/>
          <p:nvPr/>
        </p:nvGrpSpPr>
        <p:grpSpPr>
          <a:xfrm rot="0">
            <a:off x="9320876" y="2733048"/>
            <a:ext cx="5905911" cy="3129578"/>
            <a:chOff x="0" y="0"/>
            <a:chExt cx="1555466" cy="824251"/>
          </a:xfrm>
        </p:grpSpPr>
        <p:sp>
          <p:nvSpPr>
            <p:cNvPr name="Freeform 14" id="14"/>
            <p:cNvSpPr/>
            <p:nvPr/>
          </p:nvSpPr>
          <p:spPr>
            <a:xfrm flipH="false" flipV="false" rot="0">
              <a:off x="0" y="0"/>
              <a:ext cx="1555466" cy="824251"/>
            </a:xfrm>
            <a:custGeom>
              <a:avLst/>
              <a:gdLst/>
              <a:ahLst/>
              <a:cxnLst/>
              <a:rect r="r" b="b" t="t" l="l"/>
              <a:pathLst>
                <a:path h="824251" w="1555466">
                  <a:moveTo>
                    <a:pt x="39326" y="0"/>
                  </a:moveTo>
                  <a:lnTo>
                    <a:pt x="1516140" y="0"/>
                  </a:lnTo>
                  <a:cubicBezTo>
                    <a:pt x="1537859" y="0"/>
                    <a:pt x="1555466" y="17607"/>
                    <a:pt x="1555466" y="39326"/>
                  </a:cubicBezTo>
                  <a:lnTo>
                    <a:pt x="1555466" y="784925"/>
                  </a:lnTo>
                  <a:cubicBezTo>
                    <a:pt x="1555466" y="806644"/>
                    <a:pt x="1537859" y="824251"/>
                    <a:pt x="1516140" y="824251"/>
                  </a:cubicBezTo>
                  <a:lnTo>
                    <a:pt x="39326" y="824251"/>
                  </a:lnTo>
                  <a:cubicBezTo>
                    <a:pt x="28896" y="824251"/>
                    <a:pt x="18894" y="820108"/>
                    <a:pt x="11518" y="812733"/>
                  </a:cubicBezTo>
                  <a:cubicBezTo>
                    <a:pt x="4143" y="805358"/>
                    <a:pt x="0" y="795355"/>
                    <a:pt x="0" y="784925"/>
                  </a:cubicBezTo>
                  <a:lnTo>
                    <a:pt x="0" y="39326"/>
                  </a:lnTo>
                  <a:cubicBezTo>
                    <a:pt x="0" y="28896"/>
                    <a:pt x="4143" y="18894"/>
                    <a:pt x="11518" y="11518"/>
                  </a:cubicBezTo>
                  <a:cubicBezTo>
                    <a:pt x="18894" y="4143"/>
                    <a:pt x="28896" y="0"/>
                    <a:pt x="39326" y="0"/>
                  </a:cubicBezTo>
                  <a:close/>
                </a:path>
              </a:pathLst>
            </a:custGeom>
            <a:solidFill>
              <a:srgbClr val="FFE397"/>
            </a:solidFill>
            <a:ln w="28575" cap="rnd">
              <a:solidFill>
                <a:srgbClr val="231F20"/>
              </a:solidFill>
              <a:prstDash val="solid"/>
              <a:round/>
            </a:ln>
          </p:spPr>
        </p:sp>
        <p:sp>
          <p:nvSpPr>
            <p:cNvPr name="TextBox 15" id="15"/>
            <p:cNvSpPr txBox="true"/>
            <p:nvPr/>
          </p:nvSpPr>
          <p:spPr>
            <a:xfrm>
              <a:off x="0" y="-114300"/>
              <a:ext cx="1555466" cy="938551"/>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Menurut Maynard dan Beckam yang dikutip oleh (Alma 2011:1) “Marketing embrace and business activities involved in the flow of goods and services from physical production and consumption”.</a:t>
              </a:r>
            </a:p>
          </p:txBody>
        </p:sp>
      </p:grpSp>
      <p:grpSp>
        <p:nvGrpSpPr>
          <p:cNvPr name="Group 16" id="16"/>
          <p:cNvGrpSpPr/>
          <p:nvPr/>
        </p:nvGrpSpPr>
        <p:grpSpPr>
          <a:xfrm rot="0">
            <a:off x="3076847" y="5442298"/>
            <a:ext cx="5863029" cy="3624860"/>
            <a:chOff x="0" y="0"/>
            <a:chExt cx="1544172" cy="954696"/>
          </a:xfrm>
        </p:grpSpPr>
        <p:sp>
          <p:nvSpPr>
            <p:cNvPr name="Freeform 17" id="17"/>
            <p:cNvSpPr/>
            <p:nvPr/>
          </p:nvSpPr>
          <p:spPr>
            <a:xfrm flipH="false" flipV="false" rot="0">
              <a:off x="0" y="0"/>
              <a:ext cx="1544172" cy="954696"/>
            </a:xfrm>
            <a:custGeom>
              <a:avLst/>
              <a:gdLst/>
              <a:ahLst/>
              <a:cxnLst/>
              <a:rect r="r" b="b" t="t" l="l"/>
              <a:pathLst>
                <a:path h="954696" w="1544172">
                  <a:moveTo>
                    <a:pt x="39614" y="0"/>
                  </a:moveTo>
                  <a:lnTo>
                    <a:pt x="1504558" y="0"/>
                  </a:lnTo>
                  <a:cubicBezTo>
                    <a:pt x="1526436" y="0"/>
                    <a:pt x="1544172" y="17736"/>
                    <a:pt x="1544172" y="39614"/>
                  </a:cubicBezTo>
                  <a:lnTo>
                    <a:pt x="1544172" y="915082"/>
                  </a:lnTo>
                  <a:cubicBezTo>
                    <a:pt x="1544172" y="936960"/>
                    <a:pt x="1526436" y="954696"/>
                    <a:pt x="1504558" y="954696"/>
                  </a:cubicBezTo>
                  <a:lnTo>
                    <a:pt x="39614" y="954696"/>
                  </a:lnTo>
                  <a:cubicBezTo>
                    <a:pt x="17736" y="954696"/>
                    <a:pt x="0" y="936960"/>
                    <a:pt x="0" y="915082"/>
                  </a:cubicBezTo>
                  <a:lnTo>
                    <a:pt x="0" y="39614"/>
                  </a:lnTo>
                  <a:cubicBezTo>
                    <a:pt x="0" y="17736"/>
                    <a:pt x="17736" y="0"/>
                    <a:pt x="39614"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14300"/>
              <a:ext cx="1544172" cy="1068996"/>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Menurut (Daryanto 2011:1) “Suatu proses sosial dan manajerial dimana individu dan kelompok mendapatkan kebutuhan dan keinginan mereka dengan menciptakan, menawarkan dan bertukar sesuatu yang bernilai satu sama lain”.</a:t>
              </a:r>
            </a:p>
          </p:txBody>
        </p:sp>
      </p:grpSp>
      <p:grpSp>
        <p:nvGrpSpPr>
          <p:cNvPr name="Group 19" id="19"/>
          <p:cNvGrpSpPr/>
          <p:nvPr/>
        </p:nvGrpSpPr>
        <p:grpSpPr>
          <a:xfrm rot="0">
            <a:off x="9158951" y="5995372"/>
            <a:ext cx="6328821" cy="3129578"/>
            <a:chOff x="0" y="0"/>
            <a:chExt cx="1666850" cy="824251"/>
          </a:xfrm>
        </p:grpSpPr>
        <p:sp>
          <p:nvSpPr>
            <p:cNvPr name="Freeform 20" id="20"/>
            <p:cNvSpPr/>
            <p:nvPr/>
          </p:nvSpPr>
          <p:spPr>
            <a:xfrm flipH="false" flipV="false" rot="0">
              <a:off x="0" y="0"/>
              <a:ext cx="1666850" cy="824251"/>
            </a:xfrm>
            <a:custGeom>
              <a:avLst/>
              <a:gdLst/>
              <a:ahLst/>
              <a:cxnLst/>
              <a:rect r="r" b="b" t="t" l="l"/>
              <a:pathLst>
                <a:path h="824251" w="1666850">
                  <a:moveTo>
                    <a:pt x="36698" y="0"/>
                  </a:moveTo>
                  <a:lnTo>
                    <a:pt x="1630152" y="0"/>
                  </a:lnTo>
                  <a:cubicBezTo>
                    <a:pt x="1639885" y="0"/>
                    <a:pt x="1649219" y="3866"/>
                    <a:pt x="1656101" y="10749"/>
                  </a:cubicBezTo>
                  <a:cubicBezTo>
                    <a:pt x="1662984" y="17631"/>
                    <a:pt x="1666850" y="26965"/>
                    <a:pt x="1666850" y="36698"/>
                  </a:cubicBezTo>
                  <a:lnTo>
                    <a:pt x="1666850" y="787553"/>
                  </a:lnTo>
                  <a:cubicBezTo>
                    <a:pt x="1666850" y="807821"/>
                    <a:pt x="1650420" y="824251"/>
                    <a:pt x="1630152" y="824251"/>
                  </a:cubicBezTo>
                  <a:lnTo>
                    <a:pt x="36698" y="824251"/>
                  </a:lnTo>
                  <a:cubicBezTo>
                    <a:pt x="16430" y="824251"/>
                    <a:pt x="0" y="807821"/>
                    <a:pt x="0" y="787553"/>
                  </a:cubicBezTo>
                  <a:lnTo>
                    <a:pt x="0" y="36698"/>
                  </a:lnTo>
                  <a:cubicBezTo>
                    <a:pt x="0" y="16430"/>
                    <a:pt x="16430" y="0"/>
                    <a:pt x="36698"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14300"/>
              <a:ext cx="1666850" cy="938551"/>
            </a:xfrm>
            <a:prstGeom prst="rect">
              <a:avLst/>
            </a:prstGeom>
          </p:spPr>
          <p:txBody>
            <a:bodyPr anchor="ctr" rtlCol="false" tIns="50800" lIns="50800" bIns="50800" rIns="50800"/>
            <a:lstStyle/>
            <a:p>
              <a:pPr algn="ctr">
                <a:lnSpc>
                  <a:spcPts val="3919"/>
                </a:lnSpc>
              </a:pPr>
              <a:r>
                <a:rPr lang="en-US" sz="2799">
                  <a:solidFill>
                    <a:srgbClr val="231F20"/>
                  </a:solidFill>
                  <a:latin typeface="Kollektif"/>
                  <a:ea typeface="Kollektif"/>
                  <a:cs typeface="Kollektif"/>
                  <a:sym typeface="Kollektif"/>
                </a:rPr>
                <a:t>Menurut Sunyoto (2019:19), pemasaran adalah kegiatan manusia yang bertujuan untuk memuaskan kebutuhan dan keinginan langganan melalui proses pertukaran dan pihak-pihak yang berkepentingan dengan perusahaan.</a:t>
              </a:r>
            </a:p>
          </p:txBody>
        </p:sp>
      </p:grpSp>
      <p:sp>
        <p:nvSpPr>
          <p:cNvPr name="Freeform 22" id="22"/>
          <p:cNvSpPr/>
          <p:nvPr/>
        </p:nvSpPr>
        <p:spPr>
          <a:xfrm flipH="true" flipV="false" rot="-4161082">
            <a:off x="657604" y="5220687"/>
            <a:ext cx="742193" cy="1369149"/>
          </a:xfrm>
          <a:custGeom>
            <a:avLst/>
            <a:gdLst/>
            <a:ahLst/>
            <a:cxnLst/>
            <a:rect r="r" b="b" t="t" l="l"/>
            <a:pathLst>
              <a:path h="1369149" w="742193">
                <a:moveTo>
                  <a:pt x="742192" y="0"/>
                </a:moveTo>
                <a:lnTo>
                  <a:pt x="0" y="0"/>
                </a:lnTo>
                <a:lnTo>
                  <a:pt x="0" y="1369149"/>
                </a:lnTo>
                <a:lnTo>
                  <a:pt x="742192" y="1369149"/>
                </a:lnTo>
                <a:lnTo>
                  <a:pt x="74219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5860339" y="1028700"/>
            <a:ext cx="1204778" cy="1104391"/>
          </a:xfrm>
          <a:custGeom>
            <a:avLst/>
            <a:gdLst/>
            <a:ahLst/>
            <a:cxnLst/>
            <a:rect r="r" b="b" t="t" l="l"/>
            <a:pathLst>
              <a:path h="1104391" w="1204778">
                <a:moveTo>
                  <a:pt x="0" y="0"/>
                </a:moveTo>
                <a:lnTo>
                  <a:pt x="1204777" y="0"/>
                </a:lnTo>
                <a:lnTo>
                  <a:pt x="1204777" y="1104391"/>
                </a:lnTo>
                <a:lnTo>
                  <a:pt x="0" y="1104391"/>
                </a:lnTo>
                <a:lnTo>
                  <a:pt x="0" y="0"/>
                </a:lnTo>
                <a:close/>
              </a:path>
            </a:pathLst>
          </a:custGeom>
          <a:blipFill>
            <a:blip r:embed="rId8">
              <a:extLst>
                <a:ext uri="{96DAC541-7B7A-43D3-8B79-37D633B846F1}">
                  <asvg:svgBlip xmlns:asvg="http://schemas.microsoft.com/office/drawing/2016/SVG/main" r:embed="rId9"/>
                </a:ext>
              </a:extLst>
            </a:blip>
            <a:stretch>
              <a:fillRect l="-195444" t="0" r="-350902" b="-380348"/>
            </a:stretch>
          </a:blipFill>
        </p:spPr>
      </p:sp>
      <p:sp>
        <p:nvSpPr>
          <p:cNvPr name="Freeform 24" id="24"/>
          <p:cNvSpPr/>
          <p:nvPr/>
        </p:nvSpPr>
        <p:spPr>
          <a:xfrm flipH="false" flipV="false" rot="0">
            <a:off x="1245959" y="3180200"/>
            <a:ext cx="1034865" cy="1145743"/>
          </a:xfrm>
          <a:custGeom>
            <a:avLst/>
            <a:gdLst/>
            <a:ahLst/>
            <a:cxnLst/>
            <a:rect r="r" b="b" t="t" l="l"/>
            <a:pathLst>
              <a:path h="1145743" w="1034865">
                <a:moveTo>
                  <a:pt x="0" y="0"/>
                </a:moveTo>
                <a:lnTo>
                  <a:pt x="1034865" y="0"/>
                </a:lnTo>
                <a:lnTo>
                  <a:pt x="1034865" y="1145743"/>
                </a:lnTo>
                <a:lnTo>
                  <a:pt x="0" y="1145743"/>
                </a:lnTo>
                <a:lnTo>
                  <a:pt x="0" y="0"/>
                </a:lnTo>
                <a:close/>
              </a:path>
            </a:pathLst>
          </a:custGeom>
          <a:blipFill>
            <a:blip r:embed="rId10">
              <a:extLst>
                <a:ext uri="{96DAC541-7B7A-43D3-8B79-37D633B846F1}">
                  <asvg:svgBlip xmlns:asvg="http://schemas.microsoft.com/office/drawing/2016/SVG/main" r:embed="rId11"/>
                </a:ext>
              </a:extLst>
            </a:blip>
            <a:stretch>
              <a:fillRect l="-302707" t="-69356" r="-28898" b="-189782"/>
            </a:stretch>
          </a:blipFill>
        </p:spPr>
      </p:sp>
      <p:sp>
        <p:nvSpPr>
          <p:cNvPr name="Freeform 25" id="25"/>
          <p:cNvSpPr/>
          <p:nvPr/>
        </p:nvSpPr>
        <p:spPr>
          <a:xfrm flipH="false" flipV="false" rot="0">
            <a:off x="1028700" y="1028700"/>
            <a:ext cx="2504248" cy="2121815"/>
          </a:xfrm>
          <a:custGeom>
            <a:avLst/>
            <a:gdLst/>
            <a:ahLst/>
            <a:cxnLst/>
            <a:rect r="r" b="b" t="t" l="l"/>
            <a:pathLst>
              <a:path h="2121815" w="2504248">
                <a:moveTo>
                  <a:pt x="0" y="0"/>
                </a:moveTo>
                <a:lnTo>
                  <a:pt x="2504248" y="0"/>
                </a:lnTo>
                <a:lnTo>
                  <a:pt x="2504248" y="2121815"/>
                </a:lnTo>
                <a:lnTo>
                  <a:pt x="0" y="2121815"/>
                </a:lnTo>
                <a:lnTo>
                  <a:pt x="0" y="0"/>
                </a:lnTo>
                <a:close/>
              </a:path>
            </a:pathLst>
          </a:custGeom>
          <a:blipFill>
            <a:blip r:embed="rId12">
              <a:extLst>
                <a:ext uri="{96DAC541-7B7A-43D3-8B79-37D633B846F1}">
                  <asvg:svgBlip xmlns:asvg="http://schemas.microsoft.com/office/drawing/2016/SVG/main" r:embed="rId13"/>
                </a:ext>
              </a:extLst>
            </a:blip>
            <a:stretch>
              <a:fillRect l="0" t="-232761" r="-499472" b="-229128"/>
            </a:stretch>
          </a:blipFill>
        </p:spPr>
      </p:sp>
      <p:grpSp>
        <p:nvGrpSpPr>
          <p:cNvPr name="Group 26" id="26"/>
          <p:cNvGrpSpPr/>
          <p:nvPr/>
        </p:nvGrpSpPr>
        <p:grpSpPr>
          <a:xfrm rot="0">
            <a:off x="6600471" y="567824"/>
            <a:ext cx="5068007" cy="2051529"/>
            <a:chOff x="0" y="0"/>
            <a:chExt cx="6757343" cy="2735372"/>
          </a:xfrm>
        </p:grpSpPr>
        <p:grpSp>
          <p:nvGrpSpPr>
            <p:cNvPr name="Group 27" id="27"/>
            <p:cNvGrpSpPr/>
            <p:nvPr/>
          </p:nvGrpSpPr>
          <p:grpSpPr>
            <a:xfrm rot="0">
              <a:off x="0" y="0"/>
              <a:ext cx="6757343" cy="2735372"/>
              <a:chOff x="0" y="0"/>
              <a:chExt cx="1334784" cy="540320"/>
            </a:xfrm>
          </p:grpSpPr>
          <p:sp>
            <p:nvSpPr>
              <p:cNvPr name="Freeform 28" id="28"/>
              <p:cNvSpPr/>
              <p:nvPr/>
            </p:nvSpPr>
            <p:spPr>
              <a:xfrm flipH="false" flipV="false" rot="0">
                <a:off x="0" y="0"/>
                <a:ext cx="1334784" cy="540320"/>
              </a:xfrm>
              <a:custGeom>
                <a:avLst/>
                <a:gdLst/>
                <a:ahLst/>
                <a:cxnLst/>
                <a:rect r="r" b="b" t="t" l="l"/>
                <a:pathLst>
                  <a:path h="540320" w="1334784">
                    <a:moveTo>
                      <a:pt x="77908" y="0"/>
                    </a:moveTo>
                    <a:lnTo>
                      <a:pt x="1256876" y="0"/>
                    </a:lnTo>
                    <a:cubicBezTo>
                      <a:pt x="1277538" y="0"/>
                      <a:pt x="1297355" y="8208"/>
                      <a:pt x="1311965" y="22819"/>
                    </a:cubicBezTo>
                    <a:cubicBezTo>
                      <a:pt x="1326576" y="37429"/>
                      <a:pt x="1334784" y="57245"/>
                      <a:pt x="1334784" y="77908"/>
                    </a:cubicBezTo>
                    <a:lnTo>
                      <a:pt x="1334784" y="462412"/>
                    </a:lnTo>
                    <a:cubicBezTo>
                      <a:pt x="1334784" y="483075"/>
                      <a:pt x="1326576" y="502891"/>
                      <a:pt x="1311965" y="517502"/>
                    </a:cubicBezTo>
                    <a:cubicBezTo>
                      <a:pt x="1297355" y="532112"/>
                      <a:pt x="1277538" y="540320"/>
                      <a:pt x="1256876" y="540320"/>
                    </a:cubicBezTo>
                    <a:lnTo>
                      <a:pt x="77908" y="540320"/>
                    </a:lnTo>
                    <a:cubicBezTo>
                      <a:pt x="57245" y="540320"/>
                      <a:pt x="37429" y="532112"/>
                      <a:pt x="22819" y="517502"/>
                    </a:cubicBezTo>
                    <a:cubicBezTo>
                      <a:pt x="8208" y="502891"/>
                      <a:pt x="0" y="483075"/>
                      <a:pt x="0" y="462412"/>
                    </a:cubicBezTo>
                    <a:lnTo>
                      <a:pt x="0" y="77908"/>
                    </a:lnTo>
                    <a:cubicBezTo>
                      <a:pt x="0" y="57245"/>
                      <a:pt x="8208" y="37429"/>
                      <a:pt x="22819" y="22819"/>
                    </a:cubicBezTo>
                    <a:cubicBezTo>
                      <a:pt x="37429" y="8208"/>
                      <a:pt x="57245" y="0"/>
                      <a:pt x="77908" y="0"/>
                    </a:cubicBezTo>
                    <a:close/>
                  </a:path>
                </a:pathLst>
              </a:custGeom>
              <a:solidFill>
                <a:srgbClr val="FFE397"/>
              </a:solidFill>
              <a:ln w="28575" cap="rnd">
                <a:solidFill>
                  <a:srgbClr val="231F20"/>
                </a:solidFill>
                <a:prstDash val="solid"/>
                <a:round/>
              </a:ln>
            </p:spPr>
          </p:sp>
          <p:sp>
            <p:nvSpPr>
              <p:cNvPr name="TextBox 29" id="29"/>
              <p:cNvSpPr txBox="true"/>
              <p:nvPr/>
            </p:nvSpPr>
            <p:spPr>
              <a:xfrm>
                <a:off x="0" y="-38100"/>
                <a:ext cx="1334784" cy="578420"/>
              </a:xfrm>
              <a:prstGeom prst="rect">
                <a:avLst/>
              </a:prstGeom>
            </p:spPr>
            <p:txBody>
              <a:bodyPr anchor="ctr" rtlCol="false" tIns="50800" lIns="50800" bIns="50800" rIns="50800"/>
              <a:lstStyle/>
              <a:p>
                <a:pPr algn="ctr">
                  <a:lnSpc>
                    <a:spcPts val="2659"/>
                  </a:lnSpc>
                  <a:spcBef>
                    <a:spcPct val="0"/>
                  </a:spcBef>
                </a:pPr>
              </a:p>
            </p:txBody>
          </p:sp>
        </p:grpSp>
        <p:sp>
          <p:nvSpPr>
            <p:cNvPr name="TextBox 30" id="30"/>
            <p:cNvSpPr txBox="true"/>
            <p:nvPr/>
          </p:nvSpPr>
          <p:spPr>
            <a:xfrm rot="0">
              <a:off x="0" y="397962"/>
              <a:ext cx="6757343" cy="2272942"/>
            </a:xfrm>
            <a:prstGeom prst="rect">
              <a:avLst/>
            </a:prstGeom>
          </p:spPr>
          <p:txBody>
            <a:bodyPr anchor="t" rtlCol="false" tIns="0" lIns="0" bIns="0" rIns="0">
              <a:spAutoFit/>
            </a:bodyPr>
            <a:lstStyle/>
            <a:p>
              <a:pPr algn="ctr">
                <a:lnSpc>
                  <a:spcPts val="6470"/>
                </a:lnSpc>
              </a:pPr>
              <a:r>
                <a:rPr lang="en-US" sz="6470">
                  <a:solidFill>
                    <a:srgbClr val="231F20"/>
                  </a:solidFill>
                  <a:latin typeface="Londrina Solid"/>
                  <a:ea typeface="Londrina Solid"/>
                  <a:cs typeface="Londrina Solid"/>
                  <a:sym typeface="Londrina Solid"/>
                </a:rPr>
                <a:t>PENGERTIAN PEMASARAN</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9258300"/>
            <a:ext cx="18678839" cy="1211190"/>
            <a:chOff x="0" y="0"/>
            <a:chExt cx="4919530" cy="318996"/>
          </a:xfrm>
        </p:grpSpPr>
        <p:sp>
          <p:nvSpPr>
            <p:cNvPr name="Freeform 3" id="3"/>
            <p:cNvSpPr/>
            <p:nvPr/>
          </p:nvSpPr>
          <p:spPr>
            <a:xfrm flipH="false" flipV="false" rot="0">
              <a:off x="0" y="0"/>
              <a:ext cx="4919530" cy="318996"/>
            </a:xfrm>
            <a:custGeom>
              <a:avLst/>
              <a:gdLst/>
              <a:ahLst/>
              <a:cxnLst/>
              <a:rect r="r" b="b" t="t" l="l"/>
              <a:pathLst>
                <a:path h="318996" w="4919530">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35709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6425316"/>
            <a:chOff x="0" y="0"/>
            <a:chExt cx="4274726" cy="1692264"/>
          </a:xfrm>
        </p:grpSpPr>
        <p:sp>
          <p:nvSpPr>
            <p:cNvPr name="Freeform 9" id="9"/>
            <p:cNvSpPr/>
            <p:nvPr/>
          </p:nvSpPr>
          <p:spPr>
            <a:xfrm flipH="false" flipV="false" rot="0">
              <a:off x="0" y="0"/>
              <a:ext cx="4274726" cy="1692264"/>
            </a:xfrm>
            <a:custGeom>
              <a:avLst/>
              <a:gdLst/>
              <a:ahLst/>
              <a:cxnLst/>
              <a:rect r="r" b="b" t="t" l="l"/>
              <a:pathLst>
                <a:path h="1692264" w="4274726">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730364"/>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0060309" y="3997015"/>
            <a:ext cx="1884195" cy="1884195"/>
          </a:xfrm>
          <a:custGeom>
            <a:avLst/>
            <a:gdLst/>
            <a:ahLst/>
            <a:cxnLst/>
            <a:rect r="r" b="b" t="t" l="l"/>
            <a:pathLst>
              <a:path h="1884195" w="1884195">
                <a:moveTo>
                  <a:pt x="0" y="0"/>
                </a:moveTo>
                <a:lnTo>
                  <a:pt x="1884195" y="0"/>
                </a:lnTo>
                <a:lnTo>
                  <a:pt x="1884195" y="1884195"/>
                </a:lnTo>
                <a:lnTo>
                  <a:pt x="0" y="18841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4434061" y="1019706"/>
            <a:ext cx="9419877" cy="2077171"/>
            <a:chOff x="0" y="0"/>
            <a:chExt cx="2480955" cy="547074"/>
          </a:xfrm>
        </p:grpSpPr>
        <p:sp>
          <p:nvSpPr>
            <p:cNvPr name="Freeform 13" id="13"/>
            <p:cNvSpPr/>
            <p:nvPr/>
          </p:nvSpPr>
          <p:spPr>
            <a:xfrm flipH="false" flipV="false" rot="0">
              <a:off x="0" y="0"/>
              <a:ext cx="2480955" cy="547074"/>
            </a:xfrm>
            <a:custGeom>
              <a:avLst/>
              <a:gdLst/>
              <a:ahLst/>
              <a:cxnLst/>
              <a:rect r="r" b="b" t="t" l="l"/>
              <a:pathLst>
                <a:path h="547074" w="2480955">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name="TextBox 14" id="14"/>
            <p:cNvSpPr txBox="true"/>
            <p:nvPr/>
          </p:nvSpPr>
          <p:spPr>
            <a:xfrm>
              <a:off x="0" y="-38100"/>
              <a:ext cx="2480955" cy="585174"/>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4110694">
            <a:off x="850357" y="4850609"/>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1994382" y="6240567"/>
            <a:ext cx="3148798" cy="1124199"/>
            <a:chOff x="0" y="0"/>
            <a:chExt cx="829313" cy="296085"/>
          </a:xfrm>
        </p:grpSpPr>
        <p:sp>
          <p:nvSpPr>
            <p:cNvPr name="Freeform 17" id="17"/>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23825"/>
              <a:ext cx="829313" cy="419910"/>
            </a:xfrm>
            <a:prstGeom prst="rect">
              <a:avLst/>
            </a:prstGeom>
          </p:spPr>
          <p:txBody>
            <a:bodyPr anchor="ctr" rtlCol="false" tIns="50800" lIns="50800" bIns="50800" rIns="50800"/>
            <a:lstStyle/>
            <a:p>
              <a:pPr algn="ctr">
                <a:lnSpc>
                  <a:spcPts val="4479"/>
                </a:lnSpc>
              </a:pPr>
              <a:r>
                <a:rPr lang="en-US" sz="3199">
                  <a:solidFill>
                    <a:srgbClr val="231F20"/>
                  </a:solidFill>
                  <a:latin typeface="Kollektif"/>
                  <a:ea typeface="Kollektif"/>
                  <a:cs typeface="Kollektif"/>
                  <a:sym typeface="Kollektif"/>
                </a:rPr>
                <a:t>Produk</a:t>
              </a:r>
            </a:p>
          </p:txBody>
        </p:sp>
      </p:grpSp>
      <p:grpSp>
        <p:nvGrpSpPr>
          <p:cNvPr name="Group 19" id="19"/>
          <p:cNvGrpSpPr/>
          <p:nvPr/>
        </p:nvGrpSpPr>
        <p:grpSpPr>
          <a:xfrm rot="0">
            <a:off x="5711195" y="6240567"/>
            <a:ext cx="3148798" cy="1124199"/>
            <a:chOff x="0" y="0"/>
            <a:chExt cx="829313" cy="296085"/>
          </a:xfrm>
        </p:grpSpPr>
        <p:sp>
          <p:nvSpPr>
            <p:cNvPr name="Freeform 20" id="20"/>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23825"/>
              <a:ext cx="829313" cy="419910"/>
            </a:xfrm>
            <a:prstGeom prst="rect">
              <a:avLst/>
            </a:prstGeom>
          </p:spPr>
          <p:txBody>
            <a:bodyPr anchor="ctr" rtlCol="false" tIns="50800" lIns="50800" bIns="50800" rIns="50800"/>
            <a:lstStyle/>
            <a:p>
              <a:pPr algn="ctr">
                <a:lnSpc>
                  <a:spcPts val="4479"/>
                </a:lnSpc>
              </a:pPr>
              <a:r>
                <a:rPr lang="en-US" sz="3199">
                  <a:solidFill>
                    <a:srgbClr val="231F20"/>
                  </a:solidFill>
                  <a:latin typeface="Kollektif"/>
                  <a:ea typeface="Kollektif"/>
                  <a:cs typeface="Kollektif"/>
                  <a:sym typeface="Kollektif"/>
                </a:rPr>
                <a:t>Harga</a:t>
              </a:r>
            </a:p>
          </p:txBody>
        </p:sp>
      </p:grpSp>
      <p:sp>
        <p:nvSpPr>
          <p:cNvPr name="Freeform 22" id="22"/>
          <p:cNvSpPr/>
          <p:nvPr/>
        </p:nvSpPr>
        <p:spPr>
          <a:xfrm flipH="false" flipV="false" rot="0">
            <a:off x="6355665" y="4029475"/>
            <a:ext cx="1851735" cy="1851735"/>
          </a:xfrm>
          <a:custGeom>
            <a:avLst/>
            <a:gdLst/>
            <a:ahLst/>
            <a:cxnLst/>
            <a:rect r="r" b="b" t="t" l="l"/>
            <a:pathLst>
              <a:path h="1851735" w="1851735">
                <a:moveTo>
                  <a:pt x="0" y="0"/>
                </a:moveTo>
                <a:lnTo>
                  <a:pt x="1851736" y="0"/>
                </a:lnTo>
                <a:lnTo>
                  <a:pt x="1851736" y="1851735"/>
                </a:lnTo>
                <a:lnTo>
                  <a:pt x="0" y="18517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3" id="23"/>
          <p:cNvGrpSpPr/>
          <p:nvPr/>
        </p:nvGrpSpPr>
        <p:grpSpPr>
          <a:xfrm rot="0">
            <a:off x="9428008" y="6240567"/>
            <a:ext cx="3148798" cy="1285269"/>
            <a:chOff x="0" y="0"/>
            <a:chExt cx="829313" cy="338507"/>
          </a:xfrm>
        </p:grpSpPr>
        <p:sp>
          <p:nvSpPr>
            <p:cNvPr name="Freeform 24" id="24"/>
            <p:cNvSpPr/>
            <p:nvPr/>
          </p:nvSpPr>
          <p:spPr>
            <a:xfrm flipH="false" flipV="false" rot="0">
              <a:off x="0" y="0"/>
              <a:ext cx="829313" cy="338507"/>
            </a:xfrm>
            <a:custGeom>
              <a:avLst/>
              <a:gdLst/>
              <a:ahLst/>
              <a:cxnLst/>
              <a:rect r="r" b="b" t="t" l="l"/>
              <a:pathLst>
                <a:path h="338507" w="829313">
                  <a:moveTo>
                    <a:pt x="73761" y="0"/>
                  </a:moveTo>
                  <a:lnTo>
                    <a:pt x="755552" y="0"/>
                  </a:lnTo>
                  <a:cubicBezTo>
                    <a:pt x="796289" y="0"/>
                    <a:pt x="829313" y="33024"/>
                    <a:pt x="829313" y="73761"/>
                  </a:cubicBezTo>
                  <a:lnTo>
                    <a:pt x="829313" y="264746"/>
                  </a:lnTo>
                  <a:cubicBezTo>
                    <a:pt x="829313" y="284309"/>
                    <a:pt x="821542" y="303070"/>
                    <a:pt x="807709" y="316903"/>
                  </a:cubicBezTo>
                  <a:cubicBezTo>
                    <a:pt x="793876" y="330736"/>
                    <a:pt x="775115" y="338507"/>
                    <a:pt x="755552" y="338507"/>
                  </a:cubicBezTo>
                  <a:lnTo>
                    <a:pt x="73761" y="338507"/>
                  </a:lnTo>
                  <a:cubicBezTo>
                    <a:pt x="33024" y="338507"/>
                    <a:pt x="0" y="305483"/>
                    <a:pt x="0" y="264746"/>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25" id="25"/>
            <p:cNvSpPr txBox="true"/>
            <p:nvPr/>
          </p:nvSpPr>
          <p:spPr>
            <a:xfrm>
              <a:off x="0" y="-123825"/>
              <a:ext cx="829313" cy="462332"/>
            </a:xfrm>
            <a:prstGeom prst="rect">
              <a:avLst/>
            </a:prstGeom>
          </p:spPr>
          <p:txBody>
            <a:bodyPr anchor="ctr" rtlCol="false" tIns="50800" lIns="50800" bIns="50800" rIns="50800"/>
            <a:lstStyle/>
            <a:p>
              <a:pPr algn="ctr">
                <a:lnSpc>
                  <a:spcPts val="4480"/>
                </a:lnSpc>
              </a:pPr>
              <a:r>
                <a:rPr lang="en-US" sz="3200">
                  <a:solidFill>
                    <a:srgbClr val="231F20"/>
                  </a:solidFill>
                  <a:latin typeface="Kollektif"/>
                  <a:ea typeface="Kollektif"/>
                  <a:cs typeface="Kollektif"/>
                  <a:sym typeface="Kollektif"/>
                </a:rPr>
                <a:t>Saluran Distribusi </a:t>
              </a:r>
            </a:p>
          </p:txBody>
        </p:sp>
      </p:grpSp>
      <p:grpSp>
        <p:nvGrpSpPr>
          <p:cNvPr name="Group 26" id="26"/>
          <p:cNvGrpSpPr/>
          <p:nvPr/>
        </p:nvGrpSpPr>
        <p:grpSpPr>
          <a:xfrm rot="0">
            <a:off x="13144821" y="6240567"/>
            <a:ext cx="3148798" cy="1124199"/>
            <a:chOff x="0" y="0"/>
            <a:chExt cx="829313" cy="296085"/>
          </a:xfrm>
        </p:grpSpPr>
        <p:sp>
          <p:nvSpPr>
            <p:cNvPr name="Freeform 27" id="27"/>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28" id="28"/>
            <p:cNvSpPr txBox="true"/>
            <p:nvPr/>
          </p:nvSpPr>
          <p:spPr>
            <a:xfrm>
              <a:off x="0" y="-123825"/>
              <a:ext cx="829313" cy="419910"/>
            </a:xfrm>
            <a:prstGeom prst="rect">
              <a:avLst/>
            </a:prstGeom>
          </p:spPr>
          <p:txBody>
            <a:bodyPr anchor="ctr" rtlCol="false" tIns="50800" lIns="50800" bIns="50800" rIns="50800"/>
            <a:lstStyle/>
            <a:p>
              <a:pPr algn="ctr">
                <a:lnSpc>
                  <a:spcPts val="4480"/>
                </a:lnSpc>
              </a:pPr>
              <a:r>
                <a:rPr lang="en-US" sz="3200">
                  <a:solidFill>
                    <a:srgbClr val="231F20"/>
                  </a:solidFill>
                  <a:latin typeface="Kollektif"/>
                  <a:ea typeface="Kollektif"/>
                  <a:cs typeface="Kollektif"/>
                  <a:sym typeface="Kollektif"/>
                </a:rPr>
                <a:t>Promosi </a:t>
              </a:r>
            </a:p>
          </p:txBody>
        </p:sp>
      </p:grpSp>
      <p:sp>
        <p:nvSpPr>
          <p:cNvPr name="Freeform 29" id="29"/>
          <p:cNvSpPr/>
          <p:nvPr/>
        </p:nvSpPr>
        <p:spPr>
          <a:xfrm flipH="false" flipV="false" rot="0">
            <a:off x="2719197" y="3997015"/>
            <a:ext cx="1738170" cy="1884195"/>
          </a:xfrm>
          <a:custGeom>
            <a:avLst/>
            <a:gdLst/>
            <a:ahLst/>
            <a:cxnLst/>
            <a:rect r="r" b="b" t="t" l="l"/>
            <a:pathLst>
              <a:path h="1884195" w="1738170">
                <a:moveTo>
                  <a:pt x="0" y="0"/>
                </a:moveTo>
                <a:lnTo>
                  <a:pt x="1738170" y="0"/>
                </a:lnTo>
                <a:lnTo>
                  <a:pt x="1738170" y="1884195"/>
                </a:lnTo>
                <a:lnTo>
                  <a:pt x="0" y="18841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13793352" y="4029475"/>
            <a:ext cx="1851735" cy="1851735"/>
          </a:xfrm>
          <a:custGeom>
            <a:avLst/>
            <a:gdLst/>
            <a:ahLst/>
            <a:cxnLst/>
            <a:rect r="r" b="b" t="t" l="l"/>
            <a:pathLst>
              <a:path h="1851735" w="1851735">
                <a:moveTo>
                  <a:pt x="0" y="0"/>
                </a:moveTo>
                <a:lnTo>
                  <a:pt x="1851735" y="0"/>
                </a:lnTo>
                <a:lnTo>
                  <a:pt x="1851735" y="1851735"/>
                </a:lnTo>
                <a:lnTo>
                  <a:pt x="0" y="18517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4434061" y="1105431"/>
            <a:ext cx="9419877"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PRINSIP-PRINSIP PEMASARAN </a:t>
            </a:r>
          </a:p>
        </p:txBody>
      </p:sp>
      <p:sp>
        <p:nvSpPr>
          <p:cNvPr name="Freeform 32" id="32"/>
          <p:cNvSpPr/>
          <p:nvPr/>
        </p:nvSpPr>
        <p:spPr>
          <a:xfrm flipH="false" flipV="true" rot="-6634202">
            <a:off x="16700832" y="2679497"/>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3" id="33"/>
          <p:cNvSpPr/>
          <p:nvPr/>
        </p:nvSpPr>
        <p:spPr>
          <a:xfrm flipH="false" flipV="false" rot="0">
            <a:off x="3204273" y="635696"/>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4" id="34"/>
          <p:cNvSpPr/>
          <p:nvPr/>
        </p:nvSpPr>
        <p:spPr>
          <a:xfrm flipH="false" flipV="false" rot="0">
            <a:off x="14585870" y="644691"/>
            <a:ext cx="768019" cy="768019"/>
          </a:xfrm>
          <a:custGeom>
            <a:avLst/>
            <a:gdLst/>
            <a:ahLst/>
            <a:cxnLst/>
            <a:rect r="r" b="b" t="t" l="l"/>
            <a:pathLst>
              <a:path h="768019" w="768019">
                <a:moveTo>
                  <a:pt x="0" y="0"/>
                </a:moveTo>
                <a:lnTo>
                  <a:pt x="768018" y="0"/>
                </a:lnTo>
                <a:lnTo>
                  <a:pt x="768018" y="768018"/>
                </a:lnTo>
                <a:lnTo>
                  <a:pt x="0" y="76801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95419" y="9258300"/>
            <a:ext cx="18678839" cy="1211190"/>
            <a:chOff x="0" y="0"/>
            <a:chExt cx="4919530" cy="318996"/>
          </a:xfrm>
        </p:grpSpPr>
        <p:sp>
          <p:nvSpPr>
            <p:cNvPr name="Freeform 3" id="3"/>
            <p:cNvSpPr/>
            <p:nvPr/>
          </p:nvSpPr>
          <p:spPr>
            <a:xfrm flipH="false" flipV="false" rot="0">
              <a:off x="0" y="0"/>
              <a:ext cx="4919530" cy="318996"/>
            </a:xfrm>
            <a:custGeom>
              <a:avLst/>
              <a:gdLst/>
              <a:ahLst/>
              <a:cxnLst/>
              <a:rect r="r" b="b" t="t" l="l"/>
              <a:pathLst>
                <a:path h="318996" w="4919530">
                  <a:moveTo>
                    <a:pt x="0" y="0"/>
                  </a:moveTo>
                  <a:lnTo>
                    <a:pt x="4919530" y="0"/>
                  </a:lnTo>
                  <a:lnTo>
                    <a:pt x="4919530" y="318996"/>
                  </a:lnTo>
                  <a:lnTo>
                    <a:pt x="0" y="318996"/>
                  </a:lnTo>
                  <a:close/>
                </a:path>
              </a:pathLst>
            </a:custGeom>
            <a:solidFill>
              <a:srgbClr val="A3DFBE"/>
            </a:solidFill>
            <a:ln w="28575" cap="sq">
              <a:solidFill>
                <a:srgbClr val="231F20"/>
              </a:solidFill>
              <a:prstDash val="solid"/>
              <a:miter/>
            </a:ln>
          </p:spPr>
        </p:sp>
        <p:sp>
          <p:nvSpPr>
            <p:cNvPr name="TextBox 4" id="4"/>
            <p:cNvSpPr txBox="true"/>
            <p:nvPr/>
          </p:nvSpPr>
          <p:spPr>
            <a:xfrm>
              <a:off x="0" y="-38100"/>
              <a:ext cx="4919530" cy="35709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60960" y="-5944295"/>
            <a:ext cx="18809921" cy="9509277"/>
            <a:chOff x="0" y="0"/>
            <a:chExt cx="25079894" cy="12679036"/>
          </a:xfrm>
        </p:grpSpPr>
        <p:sp>
          <p:nvSpPr>
            <p:cNvPr name="Freeform 6" id="6"/>
            <p:cNvSpPr/>
            <p:nvPr/>
          </p:nvSpPr>
          <p:spPr>
            <a:xfrm flipH="false" flipV="false" rot="0">
              <a:off x="0" y="29282"/>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946091" y="0"/>
              <a:ext cx="14133803" cy="12649754"/>
            </a:xfrm>
            <a:custGeom>
              <a:avLst/>
              <a:gdLst/>
              <a:ahLst/>
              <a:cxnLst/>
              <a:rect r="r" b="b" t="t" l="l"/>
              <a:pathLst>
                <a:path h="12649754" w="14133803">
                  <a:moveTo>
                    <a:pt x="0" y="0"/>
                  </a:moveTo>
                  <a:lnTo>
                    <a:pt x="14133803" y="0"/>
                  </a:lnTo>
                  <a:lnTo>
                    <a:pt x="14133803" y="12649754"/>
                  </a:lnTo>
                  <a:lnTo>
                    <a:pt x="0" y="1264975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1028700" y="2058291"/>
            <a:ext cx="16230600" cy="6425316"/>
            <a:chOff x="0" y="0"/>
            <a:chExt cx="4274726" cy="1692264"/>
          </a:xfrm>
        </p:grpSpPr>
        <p:sp>
          <p:nvSpPr>
            <p:cNvPr name="Freeform 9" id="9"/>
            <p:cNvSpPr/>
            <p:nvPr/>
          </p:nvSpPr>
          <p:spPr>
            <a:xfrm flipH="false" flipV="false" rot="0">
              <a:off x="0" y="0"/>
              <a:ext cx="4274726" cy="1692264"/>
            </a:xfrm>
            <a:custGeom>
              <a:avLst/>
              <a:gdLst/>
              <a:ahLst/>
              <a:cxnLst/>
              <a:rect r="r" b="b" t="t" l="l"/>
              <a:pathLst>
                <a:path h="1692264" w="4274726">
                  <a:moveTo>
                    <a:pt x="24327" y="0"/>
                  </a:moveTo>
                  <a:lnTo>
                    <a:pt x="4250399" y="0"/>
                  </a:lnTo>
                  <a:cubicBezTo>
                    <a:pt x="4263834" y="0"/>
                    <a:pt x="4274726" y="10891"/>
                    <a:pt x="4274726" y="24327"/>
                  </a:cubicBezTo>
                  <a:lnTo>
                    <a:pt x="4274726" y="1667938"/>
                  </a:lnTo>
                  <a:cubicBezTo>
                    <a:pt x="4274726" y="1674389"/>
                    <a:pt x="4272163" y="1680577"/>
                    <a:pt x="4267601" y="1685139"/>
                  </a:cubicBezTo>
                  <a:cubicBezTo>
                    <a:pt x="4263039" y="1689701"/>
                    <a:pt x="4256851" y="1692264"/>
                    <a:pt x="4250399" y="1692264"/>
                  </a:cubicBezTo>
                  <a:lnTo>
                    <a:pt x="24327" y="1692264"/>
                  </a:lnTo>
                  <a:cubicBezTo>
                    <a:pt x="10891" y="1692264"/>
                    <a:pt x="0" y="1681373"/>
                    <a:pt x="0" y="1667938"/>
                  </a:cubicBezTo>
                  <a:lnTo>
                    <a:pt x="0" y="24327"/>
                  </a:lnTo>
                  <a:cubicBezTo>
                    <a:pt x="0" y="10891"/>
                    <a:pt x="10891" y="0"/>
                    <a:pt x="24327" y="0"/>
                  </a:cubicBezTo>
                  <a:close/>
                </a:path>
              </a:pathLst>
            </a:custGeom>
            <a:solidFill>
              <a:srgbClr val="FFFFFF"/>
            </a:solidFill>
            <a:ln w="28575" cap="rnd">
              <a:solidFill>
                <a:srgbClr val="231F20"/>
              </a:solidFill>
              <a:prstDash val="solid"/>
              <a:round/>
            </a:ln>
          </p:spPr>
        </p:sp>
        <p:sp>
          <p:nvSpPr>
            <p:cNvPr name="TextBox 10" id="10"/>
            <p:cNvSpPr txBox="true"/>
            <p:nvPr/>
          </p:nvSpPr>
          <p:spPr>
            <a:xfrm>
              <a:off x="0" y="-38100"/>
              <a:ext cx="4274726" cy="1730364"/>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4434061" y="1019706"/>
            <a:ext cx="9419877" cy="2077171"/>
            <a:chOff x="0" y="0"/>
            <a:chExt cx="2480955" cy="547074"/>
          </a:xfrm>
        </p:grpSpPr>
        <p:sp>
          <p:nvSpPr>
            <p:cNvPr name="Freeform 12" id="12"/>
            <p:cNvSpPr/>
            <p:nvPr/>
          </p:nvSpPr>
          <p:spPr>
            <a:xfrm flipH="false" flipV="false" rot="0">
              <a:off x="0" y="0"/>
              <a:ext cx="2480955" cy="547074"/>
            </a:xfrm>
            <a:custGeom>
              <a:avLst/>
              <a:gdLst/>
              <a:ahLst/>
              <a:cxnLst/>
              <a:rect r="r" b="b" t="t" l="l"/>
              <a:pathLst>
                <a:path h="547074" w="2480955">
                  <a:moveTo>
                    <a:pt x="41915" y="0"/>
                  </a:moveTo>
                  <a:lnTo>
                    <a:pt x="2439040" y="0"/>
                  </a:lnTo>
                  <a:cubicBezTo>
                    <a:pt x="2450157" y="0"/>
                    <a:pt x="2460818" y="4416"/>
                    <a:pt x="2468679" y="12277"/>
                  </a:cubicBezTo>
                  <a:cubicBezTo>
                    <a:pt x="2476539" y="20137"/>
                    <a:pt x="2480955" y="30799"/>
                    <a:pt x="2480955" y="41915"/>
                  </a:cubicBezTo>
                  <a:lnTo>
                    <a:pt x="2480955" y="505158"/>
                  </a:lnTo>
                  <a:cubicBezTo>
                    <a:pt x="2480955" y="516275"/>
                    <a:pt x="2476539" y="526936"/>
                    <a:pt x="2468679" y="534797"/>
                  </a:cubicBezTo>
                  <a:cubicBezTo>
                    <a:pt x="2460818" y="542658"/>
                    <a:pt x="2450157" y="547074"/>
                    <a:pt x="2439040" y="547074"/>
                  </a:cubicBezTo>
                  <a:lnTo>
                    <a:pt x="41915" y="547074"/>
                  </a:lnTo>
                  <a:cubicBezTo>
                    <a:pt x="30799" y="547074"/>
                    <a:pt x="20137" y="542658"/>
                    <a:pt x="12277" y="534797"/>
                  </a:cubicBezTo>
                  <a:cubicBezTo>
                    <a:pt x="4416" y="526936"/>
                    <a:pt x="0" y="516275"/>
                    <a:pt x="0" y="505158"/>
                  </a:cubicBezTo>
                  <a:lnTo>
                    <a:pt x="0" y="41915"/>
                  </a:lnTo>
                  <a:cubicBezTo>
                    <a:pt x="0" y="30799"/>
                    <a:pt x="4416" y="20137"/>
                    <a:pt x="12277" y="12277"/>
                  </a:cubicBezTo>
                  <a:cubicBezTo>
                    <a:pt x="20137" y="4416"/>
                    <a:pt x="30799" y="0"/>
                    <a:pt x="41915" y="0"/>
                  </a:cubicBezTo>
                  <a:close/>
                </a:path>
              </a:pathLst>
            </a:custGeom>
            <a:solidFill>
              <a:srgbClr val="FFE397"/>
            </a:solidFill>
            <a:ln w="28575" cap="rnd">
              <a:solidFill>
                <a:srgbClr val="231F20"/>
              </a:solidFill>
              <a:prstDash val="solid"/>
              <a:round/>
            </a:ln>
          </p:spPr>
        </p:sp>
        <p:sp>
          <p:nvSpPr>
            <p:cNvPr name="TextBox 13" id="13"/>
            <p:cNvSpPr txBox="true"/>
            <p:nvPr/>
          </p:nvSpPr>
          <p:spPr>
            <a:xfrm>
              <a:off x="0" y="-38100"/>
              <a:ext cx="2480955" cy="585174"/>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4110694">
            <a:off x="850357" y="4850609"/>
            <a:ext cx="742193" cy="1369149"/>
          </a:xfrm>
          <a:custGeom>
            <a:avLst/>
            <a:gdLst/>
            <a:ahLst/>
            <a:cxnLst/>
            <a:rect r="r" b="b" t="t" l="l"/>
            <a:pathLst>
              <a:path h="1369149" w="742193">
                <a:moveTo>
                  <a:pt x="0" y="0"/>
                </a:moveTo>
                <a:lnTo>
                  <a:pt x="742193" y="0"/>
                </a:lnTo>
                <a:lnTo>
                  <a:pt x="742193" y="1369149"/>
                </a:lnTo>
                <a:lnTo>
                  <a:pt x="0" y="136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1918716" y="3997015"/>
            <a:ext cx="1884195" cy="1884195"/>
          </a:xfrm>
          <a:custGeom>
            <a:avLst/>
            <a:gdLst/>
            <a:ahLst/>
            <a:cxnLst/>
            <a:rect r="r" b="b" t="t" l="l"/>
            <a:pathLst>
              <a:path h="1884195" w="1884195">
                <a:moveTo>
                  <a:pt x="0" y="0"/>
                </a:moveTo>
                <a:lnTo>
                  <a:pt x="1884195" y="0"/>
                </a:lnTo>
                <a:lnTo>
                  <a:pt x="1884195" y="1884195"/>
                </a:lnTo>
                <a:lnTo>
                  <a:pt x="0" y="18841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3852788" y="6240567"/>
            <a:ext cx="3148798" cy="1124199"/>
            <a:chOff x="0" y="0"/>
            <a:chExt cx="829313" cy="296085"/>
          </a:xfrm>
        </p:grpSpPr>
        <p:sp>
          <p:nvSpPr>
            <p:cNvPr name="Freeform 17" id="17"/>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18" id="18"/>
            <p:cNvSpPr txBox="true"/>
            <p:nvPr/>
          </p:nvSpPr>
          <p:spPr>
            <a:xfrm>
              <a:off x="0" y="-123825"/>
              <a:ext cx="829313" cy="419910"/>
            </a:xfrm>
            <a:prstGeom prst="rect">
              <a:avLst/>
            </a:prstGeom>
          </p:spPr>
          <p:txBody>
            <a:bodyPr anchor="ctr" rtlCol="false" tIns="50800" lIns="50800" bIns="50800" rIns="50800"/>
            <a:lstStyle/>
            <a:p>
              <a:pPr algn="ctr">
                <a:lnSpc>
                  <a:spcPts val="4479"/>
                </a:lnSpc>
              </a:pPr>
              <a:r>
                <a:rPr lang="en-US" sz="3199">
                  <a:solidFill>
                    <a:srgbClr val="231F20"/>
                  </a:solidFill>
                  <a:latin typeface="Kollektif"/>
                  <a:ea typeface="Kollektif"/>
                  <a:cs typeface="Kollektif"/>
                  <a:sym typeface="Kollektif"/>
                </a:rPr>
                <a:t>Partisipan</a:t>
              </a:r>
            </a:p>
          </p:txBody>
        </p:sp>
      </p:grpSp>
      <p:grpSp>
        <p:nvGrpSpPr>
          <p:cNvPr name="Group 19" id="19"/>
          <p:cNvGrpSpPr/>
          <p:nvPr/>
        </p:nvGrpSpPr>
        <p:grpSpPr>
          <a:xfrm rot="0">
            <a:off x="7569601" y="6240567"/>
            <a:ext cx="3148798" cy="1124199"/>
            <a:chOff x="0" y="0"/>
            <a:chExt cx="829313" cy="296085"/>
          </a:xfrm>
        </p:grpSpPr>
        <p:sp>
          <p:nvSpPr>
            <p:cNvPr name="Freeform 20" id="20"/>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21" id="21"/>
            <p:cNvSpPr txBox="true"/>
            <p:nvPr/>
          </p:nvSpPr>
          <p:spPr>
            <a:xfrm>
              <a:off x="0" y="-123825"/>
              <a:ext cx="829313" cy="419910"/>
            </a:xfrm>
            <a:prstGeom prst="rect">
              <a:avLst/>
            </a:prstGeom>
          </p:spPr>
          <p:txBody>
            <a:bodyPr anchor="ctr" rtlCol="false" tIns="50800" lIns="50800" bIns="50800" rIns="50800"/>
            <a:lstStyle/>
            <a:p>
              <a:pPr algn="ctr">
                <a:lnSpc>
                  <a:spcPts val="4479"/>
                </a:lnSpc>
              </a:pPr>
              <a:r>
                <a:rPr lang="en-US" sz="3199">
                  <a:solidFill>
                    <a:srgbClr val="231F20"/>
                  </a:solidFill>
                  <a:latin typeface="Kollektif"/>
                  <a:ea typeface="Kollektif"/>
                  <a:cs typeface="Kollektif"/>
                  <a:sym typeface="Kollektif"/>
                </a:rPr>
                <a:t>Proses</a:t>
              </a:r>
            </a:p>
          </p:txBody>
        </p:sp>
      </p:grpSp>
      <p:grpSp>
        <p:nvGrpSpPr>
          <p:cNvPr name="Group 22" id="22"/>
          <p:cNvGrpSpPr/>
          <p:nvPr/>
        </p:nvGrpSpPr>
        <p:grpSpPr>
          <a:xfrm rot="0">
            <a:off x="11286414" y="6240567"/>
            <a:ext cx="3148798" cy="1124199"/>
            <a:chOff x="0" y="0"/>
            <a:chExt cx="829313" cy="296085"/>
          </a:xfrm>
        </p:grpSpPr>
        <p:sp>
          <p:nvSpPr>
            <p:cNvPr name="Freeform 23" id="23"/>
            <p:cNvSpPr/>
            <p:nvPr/>
          </p:nvSpPr>
          <p:spPr>
            <a:xfrm flipH="false" flipV="false" rot="0">
              <a:off x="0" y="0"/>
              <a:ext cx="829313" cy="296085"/>
            </a:xfrm>
            <a:custGeom>
              <a:avLst/>
              <a:gdLst/>
              <a:ahLst/>
              <a:cxnLst/>
              <a:rect r="r" b="b" t="t" l="l"/>
              <a:pathLst>
                <a:path h="296085" w="829313">
                  <a:moveTo>
                    <a:pt x="73761" y="0"/>
                  </a:moveTo>
                  <a:lnTo>
                    <a:pt x="755552" y="0"/>
                  </a:lnTo>
                  <a:cubicBezTo>
                    <a:pt x="796289" y="0"/>
                    <a:pt x="829313" y="33024"/>
                    <a:pt x="829313" y="73761"/>
                  </a:cubicBezTo>
                  <a:lnTo>
                    <a:pt x="829313" y="222325"/>
                  </a:lnTo>
                  <a:cubicBezTo>
                    <a:pt x="829313" y="241887"/>
                    <a:pt x="821542" y="260649"/>
                    <a:pt x="807709" y="274481"/>
                  </a:cubicBezTo>
                  <a:cubicBezTo>
                    <a:pt x="793876" y="288314"/>
                    <a:pt x="775115" y="296085"/>
                    <a:pt x="755552" y="296085"/>
                  </a:cubicBezTo>
                  <a:lnTo>
                    <a:pt x="73761" y="296085"/>
                  </a:lnTo>
                  <a:cubicBezTo>
                    <a:pt x="54198" y="296085"/>
                    <a:pt x="35437" y="288314"/>
                    <a:pt x="21604" y="274481"/>
                  </a:cubicBezTo>
                  <a:cubicBezTo>
                    <a:pt x="7771" y="260649"/>
                    <a:pt x="0" y="241887"/>
                    <a:pt x="0" y="222325"/>
                  </a:cubicBezTo>
                  <a:lnTo>
                    <a:pt x="0" y="73761"/>
                  </a:lnTo>
                  <a:cubicBezTo>
                    <a:pt x="0" y="33024"/>
                    <a:pt x="33024" y="0"/>
                    <a:pt x="73761" y="0"/>
                  </a:cubicBezTo>
                  <a:close/>
                </a:path>
              </a:pathLst>
            </a:custGeom>
            <a:solidFill>
              <a:srgbClr val="FFE397"/>
            </a:solidFill>
            <a:ln w="28575" cap="rnd">
              <a:solidFill>
                <a:srgbClr val="231F20"/>
              </a:solidFill>
              <a:prstDash val="solid"/>
              <a:round/>
            </a:ln>
          </p:spPr>
        </p:sp>
        <p:sp>
          <p:nvSpPr>
            <p:cNvPr name="TextBox 24" id="24"/>
            <p:cNvSpPr txBox="true"/>
            <p:nvPr/>
          </p:nvSpPr>
          <p:spPr>
            <a:xfrm>
              <a:off x="0" y="-123825"/>
              <a:ext cx="829313" cy="419910"/>
            </a:xfrm>
            <a:prstGeom prst="rect">
              <a:avLst/>
            </a:prstGeom>
          </p:spPr>
          <p:txBody>
            <a:bodyPr anchor="ctr" rtlCol="false" tIns="50800" lIns="50800" bIns="50800" rIns="50800"/>
            <a:lstStyle/>
            <a:p>
              <a:pPr algn="ctr">
                <a:lnSpc>
                  <a:spcPts val="4480"/>
                </a:lnSpc>
              </a:pPr>
              <a:r>
                <a:rPr lang="en-US" sz="3200">
                  <a:solidFill>
                    <a:srgbClr val="231F20"/>
                  </a:solidFill>
                  <a:latin typeface="Kollektif"/>
                  <a:ea typeface="Kollektif"/>
                  <a:cs typeface="Kollektif"/>
                  <a:sym typeface="Kollektif"/>
                </a:rPr>
                <a:t>Bukti Fisik</a:t>
              </a:r>
            </a:p>
          </p:txBody>
        </p:sp>
      </p:grpSp>
      <p:sp>
        <p:nvSpPr>
          <p:cNvPr name="TextBox 25" id="25"/>
          <p:cNvSpPr txBox="true"/>
          <p:nvPr/>
        </p:nvSpPr>
        <p:spPr>
          <a:xfrm rot="0">
            <a:off x="4434061" y="1105431"/>
            <a:ext cx="9419877" cy="2079518"/>
          </a:xfrm>
          <a:prstGeom prst="rect">
            <a:avLst/>
          </a:prstGeom>
        </p:spPr>
        <p:txBody>
          <a:bodyPr anchor="t" rtlCol="false" tIns="0" lIns="0" bIns="0" rIns="0">
            <a:spAutoFit/>
          </a:bodyPr>
          <a:lstStyle/>
          <a:p>
            <a:pPr algn="ctr">
              <a:lnSpc>
                <a:spcPts val="8000"/>
              </a:lnSpc>
            </a:pPr>
            <a:r>
              <a:rPr lang="en-US" sz="8000">
                <a:solidFill>
                  <a:srgbClr val="231F20"/>
                </a:solidFill>
                <a:latin typeface="Londrina Solid"/>
                <a:ea typeface="Londrina Solid"/>
                <a:cs typeface="Londrina Solid"/>
                <a:sym typeface="Londrina Solid"/>
              </a:rPr>
              <a:t>PRINSIP-PRINSIP PEMASARAN </a:t>
            </a:r>
          </a:p>
        </p:txBody>
      </p:sp>
      <p:sp>
        <p:nvSpPr>
          <p:cNvPr name="Freeform 26" id="26"/>
          <p:cNvSpPr/>
          <p:nvPr/>
        </p:nvSpPr>
        <p:spPr>
          <a:xfrm flipH="false" flipV="true" rot="-6634202">
            <a:off x="16700832" y="2679497"/>
            <a:ext cx="742193" cy="1369149"/>
          </a:xfrm>
          <a:custGeom>
            <a:avLst/>
            <a:gdLst/>
            <a:ahLst/>
            <a:cxnLst/>
            <a:rect r="r" b="b" t="t" l="l"/>
            <a:pathLst>
              <a:path h="1369149" w="742193">
                <a:moveTo>
                  <a:pt x="0" y="1369149"/>
                </a:moveTo>
                <a:lnTo>
                  <a:pt x="742193" y="1369149"/>
                </a:lnTo>
                <a:lnTo>
                  <a:pt x="742193" y="0"/>
                </a:lnTo>
                <a:lnTo>
                  <a:pt x="0" y="0"/>
                </a:lnTo>
                <a:lnTo>
                  <a:pt x="0" y="1369149"/>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3204273" y="635696"/>
            <a:ext cx="768019" cy="768019"/>
          </a:xfrm>
          <a:custGeom>
            <a:avLst/>
            <a:gdLst/>
            <a:ahLst/>
            <a:cxnLst/>
            <a:rect r="r" b="b" t="t" l="l"/>
            <a:pathLst>
              <a:path h="768019" w="768019">
                <a:moveTo>
                  <a:pt x="0" y="0"/>
                </a:moveTo>
                <a:lnTo>
                  <a:pt x="768018" y="0"/>
                </a:lnTo>
                <a:lnTo>
                  <a:pt x="768018" y="768019"/>
                </a:lnTo>
                <a:lnTo>
                  <a:pt x="0" y="7680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8" id="28"/>
          <p:cNvSpPr/>
          <p:nvPr/>
        </p:nvSpPr>
        <p:spPr>
          <a:xfrm flipH="false" flipV="false" rot="0">
            <a:off x="14585870" y="644691"/>
            <a:ext cx="768019" cy="768019"/>
          </a:xfrm>
          <a:custGeom>
            <a:avLst/>
            <a:gdLst/>
            <a:ahLst/>
            <a:cxnLst/>
            <a:rect r="r" b="b" t="t" l="l"/>
            <a:pathLst>
              <a:path h="768019" w="768019">
                <a:moveTo>
                  <a:pt x="0" y="0"/>
                </a:moveTo>
                <a:lnTo>
                  <a:pt x="768018" y="0"/>
                </a:lnTo>
                <a:lnTo>
                  <a:pt x="768018" y="768018"/>
                </a:lnTo>
                <a:lnTo>
                  <a:pt x="0" y="7680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9" id="29"/>
          <p:cNvSpPr/>
          <p:nvPr/>
        </p:nvSpPr>
        <p:spPr>
          <a:xfrm flipH="false" flipV="false" rot="0">
            <a:off x="8274915" y="4201403"/>
            <a:ext cx="1738170" cy="1884195"/>
          </a:xfrm>
          <a:custGeom>
            <a:avLst/>
            <a:gdLst/>
            <a:ahLst/>
            <a:cxnLst/>
            <a:rect r="r" b="b" t="t" l="l"/>
            <a:pathLst>
              <a:path h="1884195" w="1738170">
                <a:moveTo>
                  <a:pt x="0" y="0"/>
                </a:moveTo>
                <a:lnTo>
                  <a:pt x="1738170" y="0"/>
                </a:lnTo>
                <a:lnTo>
                  <a:pt x="1738170" y="1884194"/>
                </a:lnTo>
                <a:lnTo>
                  <a:pt x="0" y="18841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4501319" y="4029475"/>
            <a:ext cx="1851735" cy="1851735"/>
          </a:xfrm>
          <a:custGeom>
            <a:avLst/>
            <a:gdLst/>
            <a:ahLst/>
            <a:cxnLst/>
            <a:rect r="r" b="b" t="t" l="l"/>
            <a:pathLst>
              <a:path h="1851735" w="1851735">
                <a:moveTo>
                  <a:pt x="0" y="0"/>
                </a:moveTo>
                <a:lnTo>
                  <a:pt x="1851735" y="0"/>
                </a:lnTo>
                <a:lnTo>
                  <a:pt x="1851735" y="1851735"/>
                </a:lnTo>
                <a:lnTo>
                  <a:pt x="0" y="185173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4EA"/>
        </a:solidFill>
      </p:bgPr>
    </p:bg>
    <p:spTree>
      <p:nvGrpSpPr>
        <p:cNvPr id="1" name=""/>
        <p:cNvGrpSpPr/>
        <p:nvPr/>
      </p:nvGrpSpPr>
      <p:grpSpPr>
        <a:xfrm>
          <a:off x="0" y="0"/>
          <a:ext cx="0" cy="0"/>
          <a:chOff x="0" y="0"/>
          <a:chExt cx="0" cy="0"/>
        </a:xfrm>
      </p:grpSpPr>
      <p:grpSp>
        <p:nvGrpSpPr>
          <p:cNvPr name="Group 2" id="2"/>
          <p:cNvGrpSpPr/>
          <p:nvPr/>
        </p:nvGrpSpPr>
        <p:grpSpPr>
          <a:xfrm rot="0">
            <a:off x="1028700" y="1040844"/>
            <a:ext cx="16230600" cy="8205312"/>
            <a:chOff x="0" y="0"/>
            <a:chExt cx="21640800" cy="10940416"/>
          </a:xfrm>
        </p:grpSpPr>
        <p:sp>
          <p:nvSpPr>
            <p:cNvPr name="Freeform 3" id="3"/>
            <p:cNvSpPr/>
            <p:nvPr/>
          </p:nvSpPr>
          <p:spPr>
            <a:xfrm flipH="false" flipV="false" rot="0">
              <a:off x="0" y="25267"/>
              <a:ext cx="12195698" cy="10915150"/>
            </a:xfrm>
            <a:custGeom>
              <a:avLst/>
              <a:gdLst/>
              <a:ahLst/>
              <a:cxnLst/>
              <a:rect r="r" b="b" t="t" l="l"/>
              <a:pathLst>
                <a:path h="10915150" w="12195698">
                  <a:moveTo>
                    <a:pt x="0" y="0"/>
                  </a:moveTo>
                  <a:lnTo>
                    <a:pt x="12195698" y="0"/>
                  </a:lnTo>
                  <a:lnTo>
                    <a:pt x="12195698" y="10915149"/>
                  </a:lnTo>
                  <a:lnTo>
                    <a:pt x="0" y="10915149"/>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445102" y="0"/>
              <a:ext cx="12195698" cy="10915150"/>
            </a:xfrm>
            <a:custGeom>
              <a:avLst/>
              <a:gdLst/>
              <a:ahLst/>
              <a:cxnLst/>
              <a:rect r="r" b="b" t="t" l="l"/>
              <a:pathLst>
                <a:path h="10915150" w="12195698">
                  <a:moveTo>
                    <a:pt x="0" y="0"/>
                  </a:moveTo>
                  <a:lnTo>
                    <a:pt x="12195698" y="0"/>
                  </a:lnTo>
                  <a:lnTo>
                    <a:pt x="12195698" y="10915150"/>
                  </a:lnTo>
                  <a:lnTo>
                    <a:pt x="0" y="1091515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703508" y="8175218"/>
            <a:ext cx="21695015" cy="8642095"/>
            <a:chOff x="0" y="0"/>
            <a:chExt cx="1424432" cy="567415"/>
          </a:xfrm>
        </p:grpSpPr>
        <p:sp>
          <p:nvSpPr>
            <p:cNvPr name="Freeform 6" id="6"/>
            <p:cNvSpPr/>
            <p:nvPr/>
          </p:nvSpPr>
          <p:spPr>
            <a:xfrm flipH="false" flipV="false" rot="0">
              <a:off x="0" y="0"/>
              <a:ext cx="1424432" cy="567415"/>
            </a:xfrm>
            <a:custGeom>
              <a:avLst/>
              <a:gdLst/>
              <a:ahLst/>
              <a:cxnLst/>
              <a:rect r="r" b="b" t="t" l="l"/>
              <a:pathLst>
                <a:path h="567415" w="1424432">
                  <a:moveTo>
                    <a:pt x="712216" y="0"/>
                  </a:moveTo>
                  <a:cubicBezTo>
                    <a:pt x="318870" y="0"/>
                    <a:pt x="0" y="127020"/>
                    <a:pt x="0" y="283707"/>
                  </a:cubicBezTo>
                  <a:cubicBezTo>
                    <a:pt x="0" y="440395"/>
                    <a:pt x="318870" y="567415"/>
                    <a:pt x="712216" y="567415"/>
                  </a:cubicBezTo>
                  <a:cubicBezTo>
                    <a:pt x="1105562" y="567415"/>
                    <a:pt x="1424432" y="440395"/>
                    <a:pt x="1424432" y="283707"/>
                  </a:cubicBezTo>
                  <a:cubicBezTo>
                    <a:pt x="1424432" y="127020"/>
                    <a:pt x="1105562" y="0"/>
                    <a:pt x="712216" y="0"/>
                  </a:cubicBezTo>
                  <a:close/>
                </a:path>
              </a:pathLst>
            </a:custGeom>
            <a:solidFill>
              <a:srgbClr val="A3DFBE"/>
            </a:solidFill>
            <a:ln w="28575" cap="sq">
              <a:solidFill>
                <a:srgbClr val="231F20"/>
              </a:solidFill>
              <a:prstDash val="solid"/>
              <a:miter/>
            </a:ln>
          </p:spPr>
        </p:sp>
        <p:sp>
          <p:nvSpPr>
            <p:cNvPr name="TextBox 7" id="7"/>
            <p:cNvSpPr txBox="true"/>
            <p:nvPr/>
          </p:nvSpPr>
          <p:spPr>
            <a:xfrm>
              <a:off x="133540" y="-3955"/>
              <a:ext cx="1157351" cy="518175"/>
            </a:xfrm>
            <a:prstGeom prst="rect">
              <a:avLst/>
            </a:prstGeom>
          </p:spPr>
          <p:txBody>
            <a:bodyPr anchor="ctr" rtlCol="false" tIns="50800" lIns="50800" bIns="50800" rIns="50800"/>
            <a:lstStyle/>
            <a:p>
              <a:pPr algn="ctr">
                <a:lnSpc>
                  <a:spcPts val="3489"/>
                </a:lnSpc>
              </a:pPr>
            </a:p>
          </p:txBody>
        </p:sp>
      </p:grpSp>
      <p:grpSp>
        <p:nvGrpSpPr>
          <p:cNvPr name="Group 8" id="8"/>
          <p:cNvGrpSpPr/>
          <p:nvPr/>
        </p:nvGrpSpPr>
        <p:grpSpPr>
          <a:xfrm rot="0">
            <a:off x="6815033" y="674216"/>
            <a:ext cx="4657933" cy="1310181"/>
            <a:chOff x="0" y="0"/>
            <a:chExt cx="1226781" cy="345068"/>
          </a:xfrm>
        </p:grpSpPr>
        <p:sp>
          <p:nvSpPr>
            <p:cNvPr name="Freeform 9" id="9"/>
            <p:cNvSpPr/>
            <p:nvPr/>
          </p:nvSpPr>
          <p:spPr>
            <a:xfrm flipH="false" flipV="false" rot="0">
              <a:off x="0" y="0"/>
              <a:ext cx="1226781" cy="345068"/>
            </a:xfrm>
            <a:custGeom>
              <a:avLst/>
              <a:gdLst/>
              <a:ahLst/>
              <a:cxnLst/>
              <a:rect r="r" b="b" t="t" l="l"/>
              <a:pathLst>
                <a:path h="345068" w="1226781">
                  <a:moveTo>
                    <a:pt x="33242" y="0"/>
                  </a:moveTo>
                  <a:lnTo>
                    <a:pt x="1193539" y="0"/>
                  </a:lnTo>
                  <a:cubicBezTo>
                    <a:pt x="1211898" y="0"/>
                    <a:pt x="1226781" y="14883"/>
                    <a:pt x="1226781" y="33242"/>
                  </a:cubicBezTo>
                  <a:lnTo>
                    <a:pt x="1226781" y="311826"/>
                  </a:lnTo>
                  <a:cubicBezTo>
                    <a:pt x="1226781" y="330185"/>
                    <a:pt x="1211898" y="345068"/>
                    <a:pt x="1193539" y="345068"/>
                  </a:cubicBezTo>
                  <a:lnTo>
                    <a:pt x="33242" y="345068"/>
                  </a:lnTo>
                  <a:cubicBezTo>
                    <a:pt x="14883" y="345068"/>
                    <a:pt x="0" y="330185"/>
                    <a:pt x="0" y="311826"/>
                  </a:cubicBezTo>
                  <a:lnTo>
                    <a:pt x="0" y="33242"/>
                  </a:lnTo>
                  <a:cubicBezTo>
                    <a:pt x="0" y="14883"/>
                    <a:pt x="14883" y="0"/>
                    <a:pt x="33242" y="0"/>
                  </a:cubicBezTo>
                  <a:close/>
                </a:path>
              </a:pathLst>
            </a:custGeom>
            <a:solidFill>
              <a:srgbClr val="FFE397"/>
            </a:solidFill>
            <a:ln w="28575" cap="sq">
              <a:solidFill>
                <a:srgbClr val="231F20"/>
              </a:solidFill>
              <a:prstDash val="solid"/>
              <a:miter/>
            </a:ln>
          </p:spPr>
        </p:sp>
        <p:sp>
          <p:nvSpPr>
            <p:cNvPr name="TextBox 10" id="10"/>
            <p:cNvSpPr txBox="true"/>
            <p:nvPr/>
          </p:nvSpPr>
          <p:spPr>
            <a:xfrm>
              <a:off x="0" y="-38100"/>
              <a:ext cx="1226781" cy="383168"/>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4783740" y="2363599"/>
            <a:ext cx="8720519" cy="2199789"/>
          </a:xfrm>
          <a:prstGeom prst="rect">
            <a:avLst/>
          </a:prstGeom>
        </p:spPr>
        <p:txBody>
          <a:bodyPr anchor="t" rtlCol="false" tIns="0" lIns="0" bIns="0" rIns="0">
            <a:spAutoFit/>
          </a:bodyPr>
          <a:lstStyle/>
          <a:p>
            <a:pPr algn="ctr">
              <a:lnSpc>
                <a:spcPts val="8404"/>
              </a:lnSpc>
            </a:pPr>
            <a:r>
              <a:rPr lang="en-US" sz="8404">
                <a:solidFill>
                  <a:srgbClr val="231F20"/>
                </a:solidFill>
                <a:latin typeface="Londrina Solid"/>
                <a:ea typeface="Londrina Solid"/>
                <a:cs typeface="Londrina Solid"/>
                <a:sym typeface="Londrina Solid"/>
              </a:rPr>
              <a:t>MENGEMBANGKAN PEMASARAN DIGITAL </a:t>
            </a:r>
          </a:p>
        </p:txBody>
      </p:sp>
      <p:sp>
        <p:nvSpPr>
          <p:cNvPr name="TextBox 12" id="12"/>
          <p:cNvSpPr txBox="true"/>
          <p:nvPr/>
        </p:nvSpPr>
        <p:spPr>
          <a:xfrm rot="0">
            <a:off x="7667251" y="913064"/>
            <a:ext cx="2953499" cy="689610"/>
          </a:xfrm>
          <a:prstGeom prst="rect">
            <a:avLst/>
          </a:prstGeom>
        </p:spPr>
        <p:txBody>
          <a:bodyPr anchor="t" rtlCol="false" tIns="0" lIns="0" bIns="0" rIns="0">
            <a:spAutoFit/>
          </a:bodyPr>
          <a:lstStyle/>
          <a:p>
            <a:pPr algn="ctr">
              <a:lnSpc>
                <a:spcPts val="5040"/>
              </a:lnSpc>
            </a:pPr>
            <a:r>
              <a:rPr lang="en-US" sz="3600">
                <a:solidFill>
                  <a:srgbClr val="231F20"/>
                </a:solidFill>
                <a:latin typeface="Kollektif"/>
                <a:ea typeface="Kollektif"/>
                <a:cs typeface="Kollektif"/>
                <a:sym typeface="Kollektif"/>
              </a:rPr>
              <a:t>Next Slide</a:t>
            </a:r>
          </a:p>
        </p:txBody>
      </p:sp>
      <p:sp>
        <p:nvSpPr>
          <p:cNvPr name="Freeform 13" id="13"/>
          <p:cNvSpPr/>
          <p:nvPr/>
        </p:nvSpPr>
        <p:spPr>
          <a:xfrm flipH="true" flipV="false" rot="0">
            <a:off x="14410296" y="5761296"/>
            <a:ext cx="2849004" cy="2413922"/>
          </a:xfrm>
          <a:custGeom>
            <a:avLst/>
            <a:gdLst/>
            <a:ahLst/>
            <a:cxnLst/>
            <a:rect r="r" b="b" t="t" l="l"/>
            <a:pathLst>
              <a:path h="2413922" w="2849004">
                <a:moveTo>
                  <a:pt x="2849004" y="0"/>
                </a:moveTo>
                <a:lnTo>
                  <a:pt x="0" y="0"/>
                </a:lnTo>
                <a:lnTo>
                  <a:pt x="0" y="2413922"/>
                </a:lnTo>
                <a:lnTo>
                  <a:pt x="2849004" y="2413922"/>
                </a:lnTo>
                <a:lnTo>
                  <a:pt x="2849004"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4" id="14"/>
          <p:cNvSpPr/>
          <p:nvPr/>
        </p:nvSpPr>
        <p:spPr>
          <a:xfrm flipH="false" flipV="false" rot="7490497">
            <a:off x="16631112" y="3509301"/>
            <a:ext cx="702855" cy="1296581"/>
          </a:xfrm>
          <a:custGeom>
            <a:avLst/>
            <a:gdLst/>
            <a:ahLst/>
            <a:cxnLst/>
            <a:rect r="r" b="b" t="t" l="l"/>
            <a:pathLst>
              <a:path h="1296581" w="702855">
                <a:moveTo>
                  <a:pt x="0" y="0"/>
                </a:moveTo>
                <a:lnTo>
                  <a:pt x="702855" y="0"/>
                </a:lnTo>
                <a:lnTo>
                  <a:pt x="702855" y="1296581"/>
                </a:lnTo>
                <a:lnTo>
                  <a:pt x="0" y="12965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2444504" y="6873372"/>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1028700" y="1028700"/>
            <a:ext cx="2255901" cy="1911394"/>
          </a:xfrm>
          <a:custGeom>
            <a:avLst/>
            <a:gdLst/>
            <a:ahLst/>
            <a:cxnLst/>
            <a:rect r="r" b="b" t="t" l="l"/>
            <a:pathLst>
              <a:path h="1911394" w="2255901">
                <a:moveTo>
                  <a:pt x="0" y="0"/>
                </a:moveTo>
                <a:lnTo>
                  <a:pt x="2255901" y="0"/>
                </a:lnTo>
                <a:lnTo>
                  <a:pt x="2255901" y="1911394"/>
                </a:lnTo>
                <a:lnTo>
                  <a:pt x="0" y="1911394"/>
                </a:lnTo>
                <a:lnTo>
                  <a:pt x="0" y="0"/>
                </a:lnTo>
                <a:close/>
              </a:path>
            </a:pathLst>
          </a:custGeom>
          <a:blipFill>
            <a:blip r:embed="rId4">
              <a:extLst>
                <a:ext uri="{96DAC541-7B7A-43D3-8B79-37D633B846F1}">
                  <asvg:svgBlip xmlns:asvg="http://schemas.microsoft.com/office/drawing/2016/SVG/main" r:embed="rId5"/>
                </a:ext>
              </a:extLst>
            </a:blip>
            <a:stretch>
              <a:fillRect l="0" t="-232761" r="-499472" b="-229128"/>
            </a:stretch>
          </a:blipFill>
        </p:spPr>
      </p:sp>
      <p:sp>
        <p:nvSpPr>
          <p:cNvPr name="Freeform 17" id="17"/>
          <p:cNvSpPr/>
          <p:nvPr/>
        </p:nvSpPr>
        <p:spPr>
          <a:xfrm flipH="false" flipV="false" rot="0">
            <a:off x="15834798" y="1732926"/>
            <a:ext cx="840097" cy="840097"/>
          </a:xfrm>
          <a:custGeom>
            <a:avLst/>
            <a:gdLst/>
            <a:ahLst/>
            <a:cxnLst/>
            <a:rect r="r" b="b" t="t" l="l"/>
            <a:pathLst>
              <a:path h="840097" w="840097">
                <a:moveTo>
                  <a:pt x="0" y="0"/>
                </a:moveTo>
                <a:lnTo>
                  <a:pt x="840097" y="0"/>
                </a:lnTo>
                <a:lnTo>
                  <a:pt x="840097" y="840097"/>
                </a:lnTo>
                <a:lnTo>
                  <a:pt x="0" y="84009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true" flipV="false" rot="-7218285">
            <a:off x="1208153" y="4699111"/>
            <a:ext cx="702855" cy="1296581"/>
          </a:xfrm>
          <a:custGeom>
            <a:avLst/>
            <a:gdLst/>
            <a:ahLst/>
            <a:cxnLst/>
            <a:rect r="r" b="b" t="t" l="l"/>
            <a:pathLst>
              <a:path h="1296581" w="702855">
                <a:moveTo>
                  <a:pt x="702855" y="0"/>
                </a:moveTo>
                <a:lnTo>
                  <a:pt x="0" y="0"/>
                </a:lnTo>
                <a:lnTo>
                  <a:pt x="0" y="1296580"/>
                </a:lnTo>
                <a:lnTo>
                  <a:pt x="702855" y="1296580"/>
                </a:lnTo>
                <a:lnTo>
                  <a:pt x="70285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4356720" y="4410988"/>
            <a:ext cx="9574561" cy="3195934"/>
          </a:xfrm>
          <a:prstGeom prst="rect">
            <a:avLst/>
          </a:prstGeom>
        </p:spPr>
        <p:txBody>
          <a:bodyPr anchor="t" rtlCol="false" tIns="0" lIns="0" bIns="0" rIns="0">
            <a:spAutoFit/>
          </a:bodyPr>
          <a:lstStyle/>
          <a:p>
            <a:pPr algn="ctr">
              <a:lnSpc>
                <a:spcPts val="6193"/>
              </a:lnSpc>
            </a:pPr>
            <a:r>
              <a:rPr lang="en-US" sz="4423">
                <a:solidFill>
                  <a:srgbClr val="231F20"/>
                </a:solidFill>
                <a:latin typeface="Kollektif"/>
                <a:ea typeface="Kollektif"/>
                <a:cs typeface="Kollektif"/>
                <a:sym typeface="Kollektif"/>
              </a:rPr>
              <a:t>"Roma terlalu jauh dan terlalu sulit untuk dilalui oleh pemula. Namun jika kita mengetahui cara yang berbeda, maka akan lebih mudah dan cepat."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DAGRpO4818w</dc:identifier>
  <dcterms:modified xsi:type="dcterms:W3CDTF">2011-08-01T06:04:30Z</dcterms:modified>
  <cp:revision>1</cp:revision>
  <dc:title>Teori Kewirausahaan: Pemasaran </dc:title>
</cp:coreProperties>
</file>