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Rubik One" charset="1" panose="02000604000000020004"/>
      <p:regular r:id="rId20"/>
    </p:embeddedFont>
    <p:embeddedFont>
      <p:font typeface="Be Vietnam Ultra-Bold" charset="1" panose="00000900000000000000"/>
      <p:regular r:id="rId21"/>
    </p:embeddedFont>
    <p:embeddedFont>
      <p:font typeface="Be Vietnam" charset="1" panose="00000500000000000000"/>
      <p:regular r:id="rId22"/>
    </p:embeddedFont>
    <p:embeddedFont>
      <p:font typeface="Gagalin"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 Id="rId3" Target="../media/image1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10275677" y="2175098"/>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5254300" y="7908742"/>
            <a:ext cx="6067399" cy="4114800"/>
          </a:xfrm>
          <a:custGeom>
            <a:avLst/>
            <a:gdLst/>
            <a:ahLst/>
            <a:cxnLst/>
            <a:rect r="r" b="b" t="t" l="l"/>
            <a:pathLst>
              <a:path h="4114800" w="6067399">
                <a:moveTo>
                  <a:pt x="0" y="0"/>
                </a:moveTo>
                <a:lnTo>
                  <a:pt x="6067400" y="0"/>
                </a:lnTo>
                <a:lnTo>
                  <a:pt x="60674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096341" y="6819372"/>
            <a:ext cx="5322984" cy="1699613"/>
          </a:xfrm>
          <a:custGeom>
            <a:avLst/>
            <a:gdLst/>
            <a:ahLst/>
            <a:cxnLst/>
            <a:rect r="r" b="b" t="t" l="l"/>
            <a:pathLst>
              <a:path h="1699613" w="5322984">
                <a:moveTo>
                  <a:pt x="0" y="0"/>
                </a:moveTo>
                <a:lnTo>
                  <a:pt x="5322985" y="0"/>
                </a:lnTo>
                <a:lnTo>
                  <a:pt x="5322985" y="1699612"/>
                </a:lnTo>
                <a:lnTo>
                  <a:pt x="0" y="16996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true" flipV="true" rot="0">
            <a:off x="15920133" y="-1028174"/>
            <a:ext cx="3573631" cy="3203273"/>
          </a:xfrm>
          <a:custGeom>
            <a:avLst/>
            <a:gdLst/>
            <a:ahLst/>
            <a:cxnLst/>
            <a:rect r="r" b="b" t="t" l="l"/>
            <a:pathLst>
              <a:path h="3203273" w="3573631">
                <a:moveTo>
                  <a:pt x="3573631" y="3203272"/>
                </a:moveTo>
                <a:lnTo>
                  <a:pt x="0" y="3203272"/>
                </a:lnTo>
                <a:lnTo>
                  <a:pt x="0" y="0"/>
                </a:lnTo>
                <a:lnTo>
                  <a:pt x="3573631" y="0"/>
                </a:lnTo>
                <a:lnTo>
                  <a:pt x="3573631" y="3203272"/>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9304026" y="1791528"/>
            <a:ext cx="8115300" cy="6703943"/>
          </a:xfrm>
          <a:custGeom>
            <a:avLst/>
            <a:gdLst/>
            <a:ahLst/>
            <a:cxnLst/>
            <a:rect r="r" b="b" t="t" l="l"/>
            <a:pathLst>
              <a:path h="6703943" w="8115300">
                <a:moveTo>
                  <a:pt x="0" y="0"/>
                </a:moveTo>
                <a:lnTo>
                  <a:pt x="8115300" y="0"/>
                </a:lnTo>
                <a:lnTo>
                  <a:pt x="8115300" y="6703944"/>
                </a:lnTo>
                <a:lnTo>
                  <a:pt x="0" y="67039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1205764" y="8149159"/>
            <a:ext cx="3532066" cy="3166015"/>
          </a:xfrm>
          <a:custGeom>
            <a:avLst/>
            <a:gdLst/>
            <a:ahLst/>
            <a:cxnLst/>
            <a:rect r="r" b="b" t="t" l="l"/>
            <a:pathLst>
              <a:path h="3166015" w="3532066">
                <a:moveTo>
                  <a:pt x="0" y="0"/>
                </a:moveTo>
                <a:lnTo>
                  <a:pt x="3532066" y="0"/>
                </a:lnTo>
                <a:lnTo>
                  <a:pt x="3532066" y="3166015"/>
                </a:lnTo>
                <a:lnTo>
                  <a:pt x="0" y="31660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1028700" y="7003512"/>
            <a:ext cx="8332476" cy="2728655"/>
            <a:chOff x="0" y="0"/>
            <a:chExt cx="2314948" cy="758081"/>
          </a:xfrm>
        </p:grpSpPr>
        <p:sp>
          <p:nvSpPr>
            <p:cNvPr name="Freeform 9" id="9"/>
            <p:cNvSpPr/>
            <p:nvPr/>
          </p:nvSpPr>
          <p:spPr>
            <a:xfrm flipH="false" flipV="false" rot="0">
              <a:off x="0" y="0"/>
              <a:ext cx="2314948" cy="758081"/>
            </a:xfrm>
            <a:custGeom>
              <a:avLst/>
              <a:gdLst/>
              <a:ahLst/>
              <a:cxnLst/>
              <a:rect r="r" b="b" t="t" l="l"/>
              <a:pathLst>
                <a:path h="758081" w="2314948">
                  <a:moveTo>
                    <a:pt x="92913" y="0"/>
                  </a:moveTo>
                  <a:lnTo>
                    <a:pt x="2222035" y="0"/>
                  </a:lnTo>
                  <a:cubicBezTo>
                    <a:pt x="2273349" y="0"/>
                    <a:pt x="2314948" y="41598"/>
                    <a:pt x="2314948" y="92913"/>
                  </a:cubicBezTo>
                  <a:lnTo>
                    <a:pt x="2314948" y="665169"/>
                  </a:lnTo>
                  <a:cubicBezTo>
                    <a:pt x="2314948" y="716483"/>
                    <a:pt x="2273349" y="758081"/>
                    <a:pt x="2222035" y="758081"/>
                  </a:cubicBezTo>
                  <a:lnTo>
                    <a:pt x="92913" y="758081"/>
                  </a:lnTo>
                  <a:cubicBezTo>
                    <a:pt x="41598" y="758081"/>
                    <a:pt x="0" y="716483"/>
                    <a:pt x="0" y="665169"/>
                  </a:cubicBezTo>
                  <a:lnTo>
                    <a:pt x="0" y="92913"/>
                  </a:lnTo>
                  <a:cubicBezTo>
                    <a:pt x="0" y="41598"/>
                    <a:pt x="41598" y="0"/>
                    <a:pt x="92913" y="0"/>
                  </a:cubicBezTo>
                  <a:close/>
                </a:path>
              </a:pathLst>
            </a:custGeom>
            <a:solidFill>
              <a:srgbClr val="5FA8C7"/>
            </a:solidFill>
          </p:spPr>
        </p:sp>
        <p:sp>
          <p:nvSpPr>
            <p:cNvPr name="TextBox 10" id="10"/>
            <p:cNvSpPr txBox="true"/>
            <p:nvPr/>
          </p:nvSpPr>
          <p:spPr>
            <a:xfrm>
              <a:off x="0" y="-38100"/>
              <a:ext cx="2314948" cy="796181"/>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907251" y="1456813"/>
            <a:ext cx="8780224" cy="4911997"/>
          </a:xfrm>
          <a:prstGeom prst="rect">
            <a:avLst/>
          </a:prstGeom>
        </p:spPr>
        <p:txBody>
          <a:bodyPr anchor="t" rtlCol="false" tIns="0" lIns="0" bIns="0" rIns="0">
            <a:spAutoFit/>
          </a:bodyPr>
          <a:lstStyle/>
          <a:p>
            <a:pPr algn="l">
              <a:lnSpc>
                <a:spcPts val="9648"/>
              </a:lnSpc>
            </a:pPr>
            <a:r>
              <a:rPr lang="en-US" sz="8771">
                <a:solidFill>
                  <a:srgbClr val="000000"/>
                </a:solidFill>
                <a:latin typeface="Rubik One"/>
                <a:ea typeface="Rubik One"/>
                <a:cs typeface="Rubik One"/>
                <a:sym typeface="Rubik One"/>
              </a:rPr>
              <a:t>MEMBEDAH DIGITAL REPORTING DAN XBRL</a:t>
            </a:r>
          </a:p>
        </p:txBody>
      </p:sp>
      <p:sp>
        <p:nvSpPr>
          <p:cNvPr name="TextBox 12" id="12"/>
          <p:cNvSpPr txBox="true"/>
          <p:nvPr/>
        </p:nvSpPr>
        <p:spPr>
          <a:xfrm rot="0">
            <a:off x="1373801" y="7230449"/>
            <a:ext cx="7987374" cy="2217630"/>
          </a:xfrm>
          <a:prstGeom prst="rect">
            <a:avLst/>
          </a:prstGeom>
        </p:spPr>
        <p:txBody>
          <a:bodyPr anchor="t" rtlCol="false" tIns="0" lIns="0" bIns="0" rIns="0">
            <a:spAutoFit/>
          </a:bodyPr>
          <a:lstStyle/>
          <a:p>
            <a:pPr algn="l">
              <a:lnSpc>
                <a:spcPts val="4469"/>
              </a:lnSpc>
            </a:pPr>
            <a:r>
              <a:rPr lang="en-US" sz="3192" b="true">
                <a:solidFill>
                  <a:srgbClr val="100F0D"/>
                </a:solidFill>
                <a:latin typeface="Be Vietnam Ultra-Bold"/>
                <a:ea typeface="Be Vietnam Ultra-Bold"/>
                <a:cs typeface="Be Vietnam Ultra-Bold"/>
                <a:sym typeface="Be Vietnam Ultra-Bold"/>
              </a:rPr>
              <a:t>KELOMPOK 10 :</a:t>
            </a:r>
          </a:p>
          <a:p>
            <a:pPr algn="l">
              <a:lnSpc>
                <a:spcPts val="4469"/>
              </a:lnSpc>
            </a:pPr>
            <a:r>
              <a:rPr lang="en-US" sz="3192" b="true">
                <a:solidFill>
                  <a:srgbClr val="100F0D"/>
                </a:solidFill>
                <a:latin typeface="Be Vietnam Ultra-Bold"/>
                <a:ea typeface="Be Vietnam Ultra-Bold"/>
                <a:cs typeface="Be Vietnam Ultra-Bold"/>
                <a:sym typeface="Be Vietnam Ultra-Bold"/>
              </a:rPr>
              <a:t>1. Dwi Nurshovi Diana Sari 2413031072</a:t>
            </a:r>
          </a:p>
          <a:p>
            <a:pPr algn="l">
              <a:lnSpc>
                <a:spcPts val="4469"/>
              </a:lnSpc>
            </a:pPr>
            <a:r>
              <a:rPr lang="en-US" sz="3192" b="true">
                <a:solidFill>
                  <a:srgbClr val="100F0D"/>
                </a:solidFill>
                <a:latin typeface="Be Vietnam Ultra-Bold"/>
                <a:ea typeface="Be Vietnam Ultra-Bold"/>
                <a:cs typeface="Be Vietnam Ultra-Bold"/>
                <a:sym typeface="Be Vietnam Ultra-Bold"/>
              </a:rPr>
              <a:t>2.Niabi Rahma Wati 2413031078</a:t>
            </a:r>
          </a:p>
          <a:p>
            <a:pPr algn="l">
              <a:lnSpc>
                <a:spcPts val="4469"/>
              </a:lnSpc>
            </a:pP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644139" y="711966"/>
            <a:ext cx="12962201" cy="1881623"/>
          </a:xfrm>
          <a:prstGeom prst="rect">
            <a:avLst/>
          </a:prstGeom>
        </p:spPr>
        <p:txBody>
          <a:bodyPr anchor="t" rtlCol="false" tIns="0" lIns="0" bIns="0" rIns="0">
            <a:spAutoFit/>
          </a:bodyPr>
          <a:lstStyle/>
          <a:p>
            <a:pPr algn="l">
              <a:lnSpc>
                <a:spcPts val="7301"/>
              </a:lnSpc>
            </a:pPr>
            <a:r>
              <a:rPr lang="en-US" sz="6637">
                <a:solidFill>
                  <a:srgbClr val="000000"/>
                </a:solidFill>
                <a:latin typeface="Rubik One"/>
                <a:ea typeface="Rubik One"/>
                <a:cs typeface="Rubik One"/>
                <a:sym typeface="Rubik One"/>
              </a:rPr>
              <a:t>MANFAAT DAN TANTANGAN IMPLEMENTASI XBRL</a:t>
            </a:r>
          </a:p>
        </p:txBody>
      </p:sp>
      <p:grpSp>
        <p:nvGrpSpPr>
          <p:cNvPr name="Group 3" id="3"/>
          <p:cNvGrpSpPr/>
          <p:nvPr/>
        </p:nvGrpSpPr>
        <p:grpSpPr>
          <a:xfrm rot="0">
            <a:off x="-1865624" y="8843205"/>
            <a:ext cx="22019248" cy="3154524"/>
            <a:chOff x="0" y="0"/>
            <a:chExt cx="5799308" cy="830821"/>
          </a:xfrm>
        </p:grpSpPr>
        <p:sp>
          <p:nvSpPr>
            <p:cNvPr name="Freeform 4" id="4"/>
            <p:cNvSpPr/>
            <p:nvPr/>
          </p:nvSpPr>
          <p:spPr>
            <a:xfrm flipH="false" flipV="false" rot="0">
              <a:off x="0" y="0"/>
              <a:ext cx="5799308" cy="830821"/>
            </a:xfrm>
            <a:custGeom>
              <a:avLst/>
              <a:gdLst/>
              <a:ahLst/>
              <a:cxnLst/>
              <a:rect r="r" b="b" t="t" l="l"/>
              <a:pathLst>
                <a:path h="830821" w="5799308">
                  <a:moveTo>
                    <a:pt x="0" y="0"/>
                  </a:moveTo>
                  <a:lnTo>
                    <a:pt x="5799308" y="0"/>
                  </a:lnTo>
                  <a:lnTo>
                    <a:pt x="5799308" y="830821"/>
                  </a:lnTo>
                  <a:lnTo>
                    <a:pt x="0" y="830821"/>
                  </a:lnTo>
                  <a:close/>
                </a:path>
              </a:pathLst>
            </a:custGeom>
            <a:solidFill>
              <a:srgbClr val="5FA8C7"/>
            </a:solidFill>
          </p:spPr>
        </p:sp>
        <p:sp>
          <p:nvSpPr>
            <p:cNvPr name="TextBox 5" id="5"/>
            <p:cNvSpPr txBox="true"/>
            <p:nvPr/>
          </p:nvSpPr>
          <p:spPr>
            <a:xfrm>
              <a:off x="0" y="-38100"/>
              <a:ext cx="5799308" cy="86892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7125240" y="6624087"/>
            <a:ext cx="6548470" cy="3796380"/>
          </a:xfrm>
          <a:custGeom>
            <a:avLst/>
            <a:gdLst/>
            <a:ahLst/>
            <a:cxnLst/>
            <a:rect r="r" b="b" t="t" l="l"/>
            <a:pathLst>
              <a:path h="3796380" w="6548470">
                <a:moveTo>
                  <a:pt x="0" y="0"/>
                </a:moveTo>
                <a:lnTo>
                  <a:pt x="6548469" y="0"/>
                </a:lnTo>
                <a:lnTo>
                  <a:pt x="6548469" y="3796380"/>
                </a:lnTo>
                <a:lnTo>
                  <a:pt x="0" y="37963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3990901" y="0"/>
            <a:ext cx="4101614" cy="1309633"/>
          </a:xfrm>
          <a:custGeom>
            <a:avLst/>
            <a:gdLst/>
            <a:ahLst/>
            <a:cxnLst/>
            <a:rect r="r" b="b" t="t" l="l"/>
            <a:pathLst>
              <a:path h="1309633" w="4101614">
                <a:moveTo>
                  <a:pt x="0" y="0"/>
                </a:moveTo>
                <a:lnTo>
                  <a:pt x="4101614" y="0"/>
                </a:lnTo>
                <a:lnTo>
                  <a:pt x="4101614" y="1309633"/>
                </a:lnTo>
                <a:lnTo>
                  <a:pt x="0" y="1309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28700" y="3256184"/>
            <a:ext cx="7089589" cy="4924425"/>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Manfaat XBRL</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Bagi Perusahaan:</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Efisiensi biaya dan waktu</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Konsistensi data</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Bagi</a:t>
            </a:r>
            <a:r>
              <a:rPr lang="en-US" b="true" sz="2985">
                <a:solidFill>
                  <a:srgbClr val="000000"/>
                </a:solidFill>
                <a:latin typeface="Be Vietnam Ultra-Bold"/>
                <a:ea typeface="Be Vietnam Ultra-Bold"/>
                <a:cs typeface="Be Vietnam Ultra-Bold"/>
                <a:sym typeface="Be Vietnam Ultra-Bold"/>
              </a:rPr>
              <a:t> Investor:</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Akses informasi lebih mudah</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Analisis lebih mendalam</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Bagi Regulator:</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Pengawasan lebih efektif</a:t>
            </a:r>
          </a:p>
          <a:p>
            <a:pPr algn="just" marL="1288975" indent="-429658" lvl="2">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Transparansi meningkat</a:t>
            </a:r>
          </a:p>
          <a:p>
            <a:pPr algn="just">
              <a:lnSpc>
                <a:spcPts val="3582"/>
              </a:lnSpc>
            </a:pPr>
          </a:p>
        </p:txBody>
      </p:sp>
      <p:sp>
        <p:nvSpPr>
          <p:cNvPr name="TextBox 9" id="9"/>
          <p:cNvSpPr txBox="true"/>
          <p:nvPr/>
        </p:nvSpPr>
        <p:spPr>
          <a:xfrm rot="0">
            <a:off x="9144000" y="3256184"/>
            <a:ext cx="7089589" cy="3581400"/>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Tantangan XBRL</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Kesepakatan taksonomi nasional</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Kebutuhan landasan hukum</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Biaya </a:t>
            </a:r>
            <a:r>
              <a:rPr lang="en-US" b="true" sz="2985">
                <a:solidFill>
                  <a:srgbClr val="000000"/>
                </a:solidFill>
                <a:latin typeface="Be Vietnam Ultra-Bold"/>
                <a:ea typeface="Be Vietnam Ultra-Bold"/>
                <a:cs typeface="Be Vietnam Ultra-Bold"/>
                <a:sym typeface="Be Vietnam Ultra-Bold"/>
              </a:rPr>
              <a:t>implementasi awal</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Perluny</a:t>
            </a:r>
            <a:r>
              <a:rPr lang="en-US" b="true" sz="2985">
                <a:solidFill>
                  <a:srgbClr val="000000"/>
                </a:solidFill>
                <a:latin typeface="Be Vietnam Ultra-Bold"/>
                <a:ea typeface="Be Vietnam Ultra-Bold"/>
                <a:cs typeface="Be Vietnam Ultra-Bold"/>
                <a:sym typeface="Be Vietnam Ultra-Bold"/>
              </a:rPr>
              <a:t>a i</a:t>
            </a:r>
            <a:r>
              <a:rPr lang="en-US" b="true" sz="2985">
                <a:solidFill>
                  <a:srgbClr val="000000"/>
                </a:solidFill>
                <a:latin typeface="Be Vietnam Ultra-Bold"/>
                <a:ea typeface="Be Vietnam Ultra-Bold"/>
                <a:cs typeface="Be Vietnam Ultra-Bold"/>
                <a:sym typeface="Be Vietnam Ultra-Bold"/>
              </a:rPr>
              <a:t>nsentif bagi perusahaan</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Sosi</a:t>
            </a:r>
            <a:r>
              <a:rPr lang="en-US" b="true" sz="2985">
                <a:solidFill>
                  <a:srgbClr val="000000"/>
                </a:solidFill>
                <a:latin typeface="Be Vietnam Ultra-Bold"/>
                <a:ea typeface="Be Vietnam Ultra-Bold"/>
                <a:cs typeface="Be Vietnam Ultra-Bold"/>
                <a:sym typeface="Be Vietnam Ultra-Bold"/>
              </a:rPr>
              <a:t>alisasi kepada pemangku kepentingan</a:t>
            </a:r>
          </a:p>
          <a:p>
            <a:pPr algn="just">
              <a:lnSpc>
                <a:spcPts val="3582"/>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4763973" y="659304"/>
            <a:ext cx="10585787" cy="2172565"/>
          </a:xfrm>
          <a:prstGeom prst="rect">
            <a:avLst/>
          </a:prstGeom>
        </p:spPr>
        <p:txBody>
          <a:bodyPr anchor="t" rtlCol="false" tIns="0" lIns="0" bIns="0" rIns="0">
            <a:spAutoFit/>
          </a:bodyPr>
          <a:lstStyle/>
          <a:p>
            <a:pPr algn="l">
              <a:lnSpc>
                <a:spcPts val="8512"/>
              </a:lnSpc>
            </a:pPr>
            <a:r>
              <a:rPr lang="en-US" sz="7738">
                <a:solidFill>
                  <a:srgbClr val="000000"/>
                </a:solidFill>
                <a:latin typeface="Rubik One"/>
                <a:ea typeface="Rubik One"/>
                <a:cs typeface="Rubik One"/>
                <a:sym typeface="Rubik One"/>
              </a:rPr>
              <a:t>PENERAPAN XBRL DI INDONESIA</a:t>
            </a:r>
          </a:p>
        </p:txBody>
      </p:sp>
      <p:grpSp>
        <p:nvGrpSpPr>
          <p:cNvPr name="Group 3" id="3"/>
          <p:cNvGrpSpPr/>
          <p:nvPr/>
        </p:nvGrpSpPr>
        <p:grpSpPr>
          <a:xfrm rot="0">
            <a:off x="-1865624" y="8815668"/>
            <a:ext cx="22019248" cy="3154524"/>
            <a:chOff x="0" y="0"/>
            <a:chExt cx="5799308" cy="830821"/>
          </a:xfrm>
        </p:grpSpPr>
        <p:sp>
          <p:nvSpPr>
            <p:cNvPr name="Freeform 4" id="4"/>
            <p:cNvSpPr/>
            <p:nvPr/>
          </p:nvSpPr>
          <p:spPr>
            <a:xfrm flipH="false" flipV="false" rot="0">
              <a:off x="0" y="0"/>
              <a:ext cx="5799308" cy="830821"/>
            </a:xfrm>
            <a:custGeom>
              <a:avLst/>
              <a:gdLst/>
              <a:ahLst/>
              <a:cxnLst/>
              <a:rect r="r" b="b" t="t" l="l"/>
              <a:pathLst>
                <a:path h="830821" w="5799308">
                  <a:moveTo>
                    <a:pt x="0" y="0"/>
                  </a:moveTo>
                  <a:lnTo>
                    <a:pt x="5799308" y="0"/>
                  </a:lnTo>
                  <a:lnTo>
                    <a:pt x="5799308" y="830821"/>
                  </a:lnTo>
                  <a:lnTo>
                    <a:pt x="0" y="830821"/>
                  </a:lnTo>
                  <a:close/>
                </a:path>
              </a:pathLst>
            </a:custGeom>
            <a:solidFill>
              <a:srgbClr val="5FA8C7"/>
            </a:solidFill>
          </p:spPr>
        </p:sp>
        <p:sp>
          <p:nvSpPr>
            <p:cNvPr name="TextBox 5" id="5"/>
            <p:cNvSpPr txBox="true"/>
            <p:nvPr/>
          </p:nvSpPr>
          <p:spPr>
            <a:xfrm>
              <a:off x="0" y="-38100"/>
              <a:ext cx="5799308" cy="868921"/>
            </a:xfrm>
            <a:prstGeom prst="rect">
              <a:avLst/>
            </a:prstGeom>
          </p:spPr>
          <p:txBody>
            <a:bodyPr anchor="ctr" rtlCol="false" tIns="50800" lIns="50800" bIns="50800" rIns="50800"/>
            <a:lstStyle/>
            <a:p>
              <a:pPr algn="ctr">
                <a:lnSpc>
                  <a:spcPts val="2659"/>
                </a:lnSpc>
              </a:pPr>
            </a:p>
          </p:txBody>
        </p:sp>
      </p:grpSp>
      <p:sp>
        <p:nvSpPr>
          <p:cNvPr name="Freeform 6" id="6"/>
          <p:cNvSpPr/>
          <p:nvPr/>
        </p:nvSpPr>
        <p:spPr>
          <a:xfrm flipH="false" flipV="false" rot="0">
            <a:off x="11747705" y="6679579"/>
            <a:ext cx="4320635" cy="3893246"/>
          </a:xfrm>
          <a:custGeom>
            <a:avLst/>
            <a:gdLst/>
            <a:ahLst/>
            <a:cxnLst/>
            <a:rect r="r" b="b" t="t" l="l"/>
            <a:pathLst>
              <a:path h="3893246" w="4320635">
                <a:moveTo>
                  <a:pt x="0" y="0"/>
                </a:moveTo>
                <a:lnTo>
                  <a:pt x="4320636" y="0"/>
                </a:lnTo>
                <a:lnTo>
                  <a:pt x="4320636" y="3893247"/>
                </a:lnTo>
                <a:lnTo>
                  <a:pt x="0" y="38932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7" id="7"/>
          <p:cNvSpPr/>
          <p:nvPr/>
        </p:nvSpPr>
        <p:spPr>
          <a:xfrm flipH="false" flipV="false" rot="0">
            <a:off x="15657992" y="1052670"/>
            <a:ext cx="4101614" cy="1309633"/>
          </a:xfrm>
          <a:custGeom>
            <a:avLst/>
            <a:gdLst/>
            <a:ahLst/>
            <a:cxnLst/>
            <a:rect r="r" b="b" t="t" l="l"/>
            <a:pathLst>
              <a:path h="1309633" w="4101614">
                <a:moveTo>
                  <a:pt x="0" y="0"/>
                </a:moveTo>
                <a:lnTo>
                  <a:pt x="4101614" y="0"/>
                </a:lnTo>
                <a:lnTo>
                  <a:pt x="4101614" y="1309633"/>
                </a:lnTo>
                <a:lnTo>
                  <a:pt x="0" y="1309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672981" y="3540201"/>
            <a:ext cx="7282926" cy="5819775"/>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Inisiator: Bursa Efek Indonesia (BEI)</a:t>
            </a:r>
          </a:p>
          <a:p>
            <a:pPr algn="just">
              <a:lnSpc>
                <a:spcPts val="3582"/>
              </a:lnSpc>
            </a:pPr>
          </a:p>
          <a:p>
            <a:pPr algn="just">
              <a:lnSpc>
                <a:spcPts val="3582"/>
              </a:lnSpc>
            </a:pPr>
            <a:r>
              <a:rPr lang="en-US" sz="2985" b="true">
                <a:solidFill>
                  <a:srgbClr val="000000"/>
                </a:solidFill>
                <a:latin typeface="Be Vietnam Ultra-Bold"/>
                <a:ea typeface="Be Vietnam Ultra-Bold"/>
                <a:cs typeface="Be Vietnam Ultra-Bold"/>
                <a:sym typeface="Be Vietnam Ultra-Bold"/>
              </a:rPr>
              <a:t>Timeline:</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2012: Pengembangan sistem</a:t>
            </a:r>
          </a:p>
          <a:p>
            <a:pPr algn="just" marL="644487" indent="-322244" lvl="1">
              <a:lnSpc>
                <a:spcPts val="3582"/>
              </a:lnSpc>
              <a:buFont typeface="Arial"/>
              <a:buChar char="•"/>
            </a:pPr>
            <a:r>
              <a:rPr lang="en-US" b="true" sz="2985">
                <a:solidFill>
                  <a:srgbClr val="000000"/>
                </a:solidFill>
                <a:latin typeface="Be Vietnam Ultra-Bold"/>
                <a:ea typeface="Be Vietnam Ultra-Bold"/>
                <a:cs typeface="Be Vietnam Ultra-Bold"/>
                <a:sym typeface="Be Vietnam Ultra-Bold"/>
              </a:rPr>
              <a:t>2015: Implementasi laporan keuangan (laba rugi, neraca, dll)</a:t>
            </a:r>
          </a:p>
          <a:p>
            <a:pPr algn="just">
              <a:lnSpc>
                <a:spcPts val="3582"/>
              </a:lnSpc>
            </a:pPr>
          </a:p>
          <a:p>
            <a:pPr algn="just">
              <a:lnSpc>
                <a:spcPts val="3582"/>
              </a:lnSpc>
            </a:pPr>
            <a:r>
              <a:rPr lang="en-US" sz="2985" b="true">
                <a:solidFill>
                  <a:srgbClr val="000000"/>
                </a:solidFill>
                <a:latin typeface="Be Vietnam Ultra-Bold"/>
                <a:ea typeface="Be Vietnam Ultra-Bold"/>
                <a:cs typeface="Be Vietnam Ultra-Bold"/>
                <a:sym typeface="Be Vietnam Ultra-Bold"/>
              </a:rPr>
              <a:t>Tujuan:</a:t>
            </a:r>
          </a:p>
          <a:p>
            <a:pPr algn="just">
              <a:lnSpc>
                <a:spcPts val="3582"/>
              </a:lnSpc>
            </a:pPr>
            <a:r>
              <a:rPr lang="en-US" sz="2985" b="true">
                <a:solidFill>
                  <a:srgbClr val="000000"/>
                </a:solidFill>
                <a:latin typeface="Be Vietnam Ultra-Bold"/>
                <a:ea typeface="Be Vietnam Ultra-Bold"/>
                <a:cs typeface="Be Vietnam Ultra-Bold"/>
                <a:sym typeface="Be Vietnam Ultra-Bold"/>
              </a:rPr>
              <a:t>✓ Efisiensi pengumpulan data emiten</a:t>
            </a:r>
          </a:p>
          <a:p>
            <a:pPr algn="just">
              <a:lnSpc>
                <a:spcPts val="3582"/>
              </a:lnSpc>
            </a:pPr>
            <a:r>
              <a:rPr lang="en-US" sz="2985" b="true">
                <a:solidFill>
                  <a:srgbClr val="000000"/>
                </a:solidFill>
                <a:latin typeface="Be Vietnam Ultra-Bold"/>
                <a:ea typeface="Be Vietnam Ultra-Bold"/>
                <a:cs typeface="Be Vietnam Ultra-Bold"/>
                <a:sym typeface="Be Vietnam Ultra-Bold"/>
              </a:rPr>
              <a:t>✓ Tingkatkan daya saing produk data</a:t>
            </a:r>
          </a:p>
          <a:p>
            <a:pPr algn="just">
              <a:lnSpc>
                <a:spcPts val="3582"/>
              </a:lnSpc>
            </a:pPr>
            <a:r>
              <a:rPr lang="en-US" sz="2985" b="true">
                <a:solidFill>
                  <a:srgbClr val="000000"/>
                </a:solidFill>
                <a:latin typeface="Be Vietnam Ultra-Bold"/>
                <a:ea typeface="Be Vietnam Ultra-Bold"/>
                <a:cs typeface="Be Vietnam Ultra-Bold"/>
                <a:sym typeface="Be Vietnam Ultra-Bold"/>
              </a:rPr>
              <a:t>✓ Transparansi</a:t>
            </a:r>
            <a:r>
              <a:rPr lang="en-US" sz="2985" b="true">
                <a:solidFill>
                  <a:srgbClr val="000000"/>
                </a:solidFill>
                <a:latin typeface="Be Vietnam Ultra-Bold"/>
                <a:ea typeface="Be Vietnam Ultra-Bold"/>
                <a:cs typeface="Be Vietnam Ultra-Bold"/>
                <a:sym typeface="Be Vietnam Ultra-Bold"/>
              </a:rPr>
              <a:t> informasi pasar modal</a:t>
            </a:r>
          </a:p>
          <a:p>
            <a:pPr algn="just">
              <a:lnSpc>
                <a:spcPts val="3582"/>
              </a:lnSpc>
            </a:pPr>
          </a:p>
          <a:p>
            <a:pPr algn="just">
              <a:lnSpc>
                <a:spcPts val="3582"/>
              </a:lnSpc>
            </a:pPr>
          </a:p>
        </p:txBody>
      </p:sp>
      <p:sp>
        <p:nvSpPr>
          <p:cNvPr name="Freeform 9" id="9"/>
          <p:cNvSpPr/>
          <p:nvPr/>
        </p:nvSpPr>
        <p:spPr>
          <a:xfrm flipH="false" flipV="true" rot="0">
            <a:off x="15839103"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true" rot="0">
            <a:off x="-2448897"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8978376" y="2528380"/>
            <a:ext cx="1078490" cy="1011820"/>
          </a:xfrm>
          <a:custGeom>
            <a:avLst/>
            <a:gdLst/>
            <a:ahLst/>
            <a:cxnLst/>
            <a:rect r="r" b="b" t="t" l="l"/>
            <a:pathLst>
              <a:path h="1011820" w="1078490">
                <a:moveTo>
                  <a:pt x="0" y="0"/>
                </a:moveTo>
                <a:lnTo>
                  <a:pt x="1078490" y="0"/>
                </a:lnTo>
                <a:lnTo>
                  <a:pt x="1078490" y="1011821"/>
                </a:lnTo>
                <a:lnTo>
                  <a:pt x="0" y="1011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8978376" y="3702126"/>
            <a:ext cx="8972519" cy="3133725"/>
          </a:xfrm>
          <a:prstGeom prst="rect">
            <a:avLst/>
          </a:prstGeom>
        </p:spPr>
        <p:txBody>
          <a:bodyPr anchor="t" rtlCol="false" tIns="0" lIns="0" bIns="0" rIns="0">
            <a:spAutoFit/>
          </a:bodyPr>
          <a:lstStyle/>
          <a:p>
            <a:pPr algn="l">
              <a:lnSpc>
                <a:spcPts val="3582"/>
              </a:lnSpc>
            </a:pPr>
            <a:r>
              <a:rPr lang="en-US" sz="2985" b="true">
                <a:solidFill>
                  <a:srgbClr val="000000"/>
                </a:solidFill>
                <a:latin typeface="Be Vietnam Ultra-Bold"/>
                <a:ea typeface="Be Vietnam Ultra-Bold"/>
                <a:cs typeface="Be Vietnam Ultra-Bold"/>
                <a:sym typeface="Be Vietnam Ultra-Bold"/>
              </a:rPr>
              <a:t>Rencana Ke Depan:</a:t>
            </a:r>
          </a:p>
          <a:p>
            <a:pPr algn="l">
              <a:lnSpc>
                <a:spcPts val="3582"/>
              </a:lnSpc>
            </a:pPr>
            <a:r>
              <a:rPr lang="en-US" sz="2985" b="true">
                <a:solidFill>
                  <a:srgbClr val="000000"/>
                </a:solidFill>
                <a:latin typeface="Be Vietnam Ultra-Bold"/>
                <a:ea typeface="Be Vietnam Ultra-Bold"/>
                <a:cs typeface="Be Vietnam Ultra-Bold"/>
                <a:sym typeface="Be Vietnam Ultra-Bold"/>
              </a:rPr>
              <a:t>Ekspansi untuk laporan bisnis lainnya (tindakan korporasi, keberatan informasi, dll)</a:t>
            </a:r>
          </a:p>
          <a:p>
            <a:pPr algn="l">
              <a:lnSpc>
                <a:spcPts val="3582"/>
              </a:lnSpc>
            </a:pPr>
          </a:p>
          <a:p>
            <a:pPr algn="l">
              <a:lnSpc>
                <a:spcPts val="3582"/>
              </a:lnSpc>
            </a:pPr>
            <a:r>
              <a:rPr lang="en-US" sz="2985" b="true">
                <a:solidFill>
                  <a:srgbClr val="000000"/>
                </a:solidFill>
                <a:latin typeface="Be Vietnam Ultra-Bold"/>
                <a:ea typeface="Be Vietnam Ultra-Bold"/>
                <a:cs typeface="Be Vietnam Ultra-Bold"/>
                <a:sym typeface="Be Vietnam Ultra-Bold"/>
              </a:rPr>
              <a:t>D</a:t>
            </a:r>
            <a:r>
              <a:rPr lang="en-US" sz="2985" b="true">
                <a:solidFill>
                  <a:srgbClr val="000000"/>
                </a:solidFill>
                <a:latin typeface="Be Vietnam Ultra-Bold"/>
                <a:ea typeface="Be Vietnam Ultra-Bold"/>
                <a:cs typeface="Be Vietnam Ultra-Bold"/>
                <a:sym typeface="Be Vietnam Ultra-Bold"/>
              </a:rPr>
              <a:t>ampak: Mengurangi asimetri informasi dan optimalisasi</a:t>
            </a:r>
            <a:r>
              <a:rPr lang="en-US" sz="2985" b="true">
                <a:solidFill>
                  <a:srgbClr val="000000"/>
                </a:solidFill>
                <a:latin typeface="Be Vietnam Ultra-Bold"/>
                <a:ea typeface="Be Vietnam Ultra-Bold"/>
                <a:cs typeface="Be Vietnam Ultra-Bold"/>
                <a:sym typeface="Be Vietnam Ultra-Bold"/>
              </a:rPr>
              <a:t> rantai pelaporan.</a:t>
            </a:r>
          </a:p>
          <a:p>
            <a:pPr algn="l">
              <a:lnSpc>
                <a:spcPts val="3582"/>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true" flipV="true" rot="0">
            <a:off x="15920133" y="-1028174"/>
            <a:ext cx="3573631" cy="3203273"/>
          </a:xfrm>
          <a:custGeom>
            <a:avLst/>
            <a:gdLst/>
            <a:ahLst/>
            <a:cxnLst/>
            <a:rect r="r" b="b" t="t" l="l"/>
            <a:pathLst>
              <a:path h="3203273" w="3573631">
                <a:moveTo>
                  <a:pt x="3573631" y="3203272"/>
                </a:moveTo>
                <a:lnTo>
                  <a:pt x="0" y="3203272"/>
                </a:lnTo>
                <a:lnTo>
                  <a:pt x="0" y="0"/>
                </a:lnTo>
                <a:lnTo>
                  <a:pt x="3573631" y="0"/>
                </a:lnTo>
                <a:lnTo>
                  <a:pt x="3573631" y="320327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05764" y="8149159"/>
            <a:ext cx="3532066" cy="3166015"/>
          </a:xfrm>
          <a:custGeom>
            <a:avLst/>
            <a:gdLst/>
            <a:ahLst/>
            <a:cxnLst/>
            <a:rect r="r" b="b" t="t" l="l"/>
            <a:pathLst>
              <a:path h="3166015" w="3532066">
                <a:moveTo>
                  <a:pt x="0" y="0"/>
                </a:moveTo>
                <a:lnTo>
                  <a:pt x="3532066" y="0"/>
                </a:lnTo>
                <a:lnTo>
                  <a:pt x="3532066" y="3166015"/>
                </a:lnTo>
                <a:lnTo>
                  <a:pt x="0" y="3166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028700" y="2352414"/>
            <a:ext cx="16230600" cy="7379753"/>
            <a:chOff x="0" y="0"/>
            <a:chExt cx="4509223" cy="2050260"/>
          </a:xfrm>
        </p:grpSpPr>
        <p:sp>
          <p:nvSpPr>
            <p:cNvPr name="Freeform 5" id="5"/>
            <p:cNvSpPr/>
            <p:nvPr/>
          </p:nvSpPr>
          <p:spPr>
            <a:xfrm flipH="false" flipV="false" rot="0">
              <a:off x="0" y="0"/>
              <a:ext cx="4509223" cy="2050260"/>
            </a:xfrm>
            <a:custGeom>
              <a:avLst/>
              <a:gdLst/>
              <a:ahLst/>
              <a:cxnLst/>
              <a:rect r="r" b="b" t="t" l="l"/>
              <a:pathLst>
                <a:path h="2050260" w="4509223">
                  <a:moveTo>
                    <a:pt x="22896" y="0"/>
                  </a:moveTo>
                  <a:lnTo>
                    <a:pt x="4486327" y="0"/>
                  </a:lnTo>
                  <a:cubicBezTo>
                    <a:pt x="4498972" y="0"/>
                    <a:pt x="4509223" y="10251"/>
                    <a:pt x="4509223" y="22896"/>
                  </a:cubicBezTo>
                  <a:lnTo>
                    <a:pt x="4509223" y="2027364"/>
                  </a:lnTo>
                  <a:cubicBezTo>
                    <a:pt x="4509223" y="2033437"/>
                    <a:pt x="4506811" y="2039260"/>
                    <a:pt x="4502517" y="2043554"/>
                  </a:cubicBezTo>
                  <a:cubicBezTo>
                    <a:pt x="4498223" y="2047848"/>
                    <a:pt x="4492399" y="2050260"/>
                    <a:pt x="4486327" y="2050260"/>
                  </a:cubicBezTo>
                  <a:lnTo>
                    <a:pt x="22896" y="2050260"/>
                  </a:lnTo>
                  <a:cubicBezTo>
                    <a:pt x="10251" y="2050260"/>
                    <a:pt x="0" y="2040009"/>
                    <a:pt x="0" y="2027364"/>
                  </a:cubicBezTo>
                  <a:lnTo>
                    <a:pt x="0" y="22896"/>
                  </a:lnTo>
                  <a:cubicBezTo>
                    <a:pt x="0" y="16823"/>
                    <a:pt x="2412" y="11000"/>
                    <a:pt x="6706" y="6706"/>
                  </a:cubicBezTo>
                  <a:cubicBezTo>
                    <a:pt x="11000" y="2412"/>
                    <a:pt x="16823" y="0"/>
                    <a:pt x="22896" y="0"/>
                  </a:cubicBezTo>
                  <a:close/>
                </a:path>
              </a:pathLst>
            </a:custGeom>
            <a:solidFill>
              <a:srgbClr val="5FA8C7"/>
            </a:solidFill>
          </p:spPr>
        </p:sp>
        <p:sp>
          <p:nvSpPr>
            <p:cNvPr name="TextBox 6" id="6"/>
            <p:cNvSpPr txBox="true"/>
            <p:nvPr/>
          </p:nvSpPr>
          <p:spPr>
            <a:xfrm>
              <a:off x="0" y="-38100"/>
              <a:ext cx="4509223" cy="2088360"/>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4753888" y="968339"/>
            <a:ext cx="8780224" cy="1254397"/>
          </a:xfrm>
          <a:prstGeom prst="rect">
            <a:avLst/>
          </a:prstGeom>
        </p:spPr>
        <p:txBody>
          <a:bodyPr anchor="t" rtlCol="false" tIns="0" lIns="0" bIns="0" rIns="0">
            <a:spAutoFit/>
          </a:bodyPr>
          <a:lstStyle/>
          <a:p>
            <a:pPr algn="ctr">
              <a:lnSpc>
                <a:spcPts val="9648"/>
              </a:lnSpc>
            </a:pPr>
            <a:r>
              <a:rPr lang="en-US" sz="8771">
                <a:solidFill>
                  <a:srgbClr val="000000"/>
                </a:solidFill>
                <a:latin typeface="Rubik One"/>
                <a:ea typeface="Rubik One"/>
                <a:cs typeface="Rubik One"/>
                <a:sym typeface="Rubik One"/>
              </a:rPr>
              <a:t>STUDI KASUS</a:t>
            </a:r>
          </a:p>
        </p:txBody>
      </p:sp>
      <p:sp>
        <p:nvSpPr>
          <p:cNvPr name="TextBox 8" id="8"/>
          <p:cNvSpPr txBox="true"/>
          <p:nvPr/>
        </p:nvSpPr>
        <p:spPr>
          <a:xfrm rot="0">
            <a:off x="1344121" y="2557338"/>
            <a:ext cx="15599758" cy="7297473"/>
          </a:xfrm>
          <a:prstGeom prst="rect">
            <a:avLst/>
          </a:prstGeom>
        </p:spPr>
        <p:txBody>
          <a:bodyPr anchor="t" rtlCol="false" tIns="0" lIns="0" bIns="0" rIns="0">
            <a:spAutoFit/>
          </a:bodyPr>
          <a:lstStyle/>
          <a:p>
            <a:pPr algn="just">
              <a:lnSpc>
                <a:spcPts val="3654"/>
              </a:lnSpc>
            </a:pPr>
            <a:r>
              <a:rPr lang="en-US" sz="3045" b="true">
                <a:solidFill>
                  <a:srgbClr val="000000"/>
                </a:solidFill>
                <a:latin typeface="Be Vietnam Ultra-Bold"/>
                <a:ea typeface="Be Vietnam Ultra-Bold"/>
                <a:cs typeface="Be Vietnam Ultra-Bold"/>
                <a:sym typeface="Be Vietnam Ultra-Bold"/>
              </a:rPr>
              <a:t>BEI mewajibkan semua perusahaan menggunakan XBRL mulai tahun 2015. XBRL seperti memberi "stiker" pada setiap angka</a:t>
            </a:r>
            <a:r>
              <a:rPr lang="en-US" sz="3045" b="true">
                <a:solidFill>
                  <a:srgbClr val="000000"/>
                </a:solidFill>
                <a:latin typeface="Be Vietnam Ultra-Bold"/>
                <a:ea typeface="Be Vietnam Ultra-Bold"/>
                <a:cs typeface="Be Vietnam Ultra-Bold"/>
                <a:sym typeface="Be Vietnam Ultra-Bold"/>
              </a:rPr>
              <a:t> di laporan keuangan (misalnya stiker "kas", "hutang"), sehingga komputer bisa membaca datanya dengan mudah. Namun dalam praktiknya, implementasi XBRL justru menimbulkan kompleksitas baru. Semakin banyak tag XBRL, proses audit justru semakin lama. Auditor kini tak hanya memeriksa angka, tetapi juga harus memastikan kebenaran tag, taksonomi, dan dokumen XBRL - menambah beban kerja mereka.</a:t>
            </a:r>
          </a:p>
          <a:p>
            <a:pPr algn="just">
              <a:lnSpc>
                <a:spcPts val="3654"/>
              </a:lnSpc>
            </a:pPr>
            <a:r>
              <a:rPr lang="en-US" sz="3045" b="true">
                <a:solidFill>
                  <a:srgbClr val="000000"/>
                </a:solidFill>
                <a:latin typeface="Be Vietnam Ultra-Bold"/>
                <a:ea typeface="Be Vietnam Ultra-Bold"/>
                <a:cs typeface="Be Vietnam Ultra-Bold"/>
                <a:sym typeface="Be Vietnam Ultra-Bold"/>
              </a:rPr>
              <a:t> Penggunaan teknologi seperti XBRL dampaknya bisa berbeda untuk tiap industri. Industri yang berbeda punya pengalaman dan pengetahuan teknologi yang berbeda pula. Keuntungan XBRL adalah datanya seragam, sehingga memudahkan analisis. Sebelumnya, data dalam format PDF atau DOC sulit dibandingkan secara otomatis. Kebanyakan kasus sebelumnya tidak memisahkan analisis antara industri keuangan dan non-keuangan. Padahal, perusahaan keuangan sangat bergantung pada data real-time. Apakah pengaruh XBRL terhadap kecepatan audit berbeda antara sektor keuangan dan non-keuangan?</a:t>
            </a:r>
          </a:p>
          <a:p>
            <a:pPr algn="just">
              <a:lnSpc>
                <a:spcPts val="3654"/>
              </a:lnSpc>
            </a:pPr>
          </a:p>
        </p:txBody>
      </p:sp>
      <p:sp>
        <p:nvSpPr>
          <p:cNvPr name="Freeform 9" id="9"/>
          <p:cNvSpPr/>
          <p:nvPr/>
        </p:nvSpPr>
        <p:spPr>
          <a:xfrm flipH="false" flipV="true" rot="0">
            <a:off x="15900401"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510195" y="-1660797"/>
            <a:ext cx="4897794" cy="3321595"/>
          </a:xfrm>
          <a:custGeom>
            <a:avLst/>
            <a:gdLst/>
            <a:ahLst/>
            <a:cxnLst/>
            <a:rect r="r" b="b" t="t" l="l"/>
            <a:pathLst>
              <a:path h="3321595" w="4897794">
                <a:moveTo>
                  <a:pt x="0" y="0"/>
                </a:moveTo>
                <a:lnTo>
                  <a:pt x="4897794" y="0"/>
                </a:lnTo>
                <a:lnTo>
                  <a:pt x="4897794" y="3321594"/>
                </a:lnTo>
                <a:lnTo>
                  <a:pt x="0" y="33215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6628458" y="2547813"/>
            <a:ext cx="1078490" cy="1011820"/>
          </a:xfrm>
          <a:custGeom>
            <a:avLst/>
            <a:gdLst/>
            <a:ahLst/>
            <a:cxnLst/>
            <a:rect r="r" b="b" t="t" l="l"/>
            <a:pathLst>
              <a:path h="1011820" w="1078490">
                <a:moveTo>
                  <a:pt x="0" y="0"/>
                </a:moveTo>
                <a:lnTo>
                  <a:pt x="1078490" y="0"/>
                </a:lnTo>
                <a:lnTo>
                  <a:pt x="1078490" y="1011820"/>
                </a:lnTo>
                <a:lnTo>
                  <a:pt x="0" y="10118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true" flipV="false" rot="0">
            <a:off x="489455" y="1846504"/>
            <a:ext cx="1078490" cy="1011820"/>
          </a:xfrm>
          <a:custGeom>
            <a:avLst/>
            <a:gdLst/>
            <a:ahLst/>
            <a:cxnLst/>
            <a:rect r="r" b="b" t="t" l="l"/>
            <a:pathLst>
              <a:path h="1011820" w="1078490">
                <a:moveTo>
                  <a:pt x="1078490" y="0"/>
                </a:moveTo>
                <a:lnTo>
                  <a:pt x="0" y="0"/>
                </a:lnTo>
                <a:lnTo>
                  <a:pt x="0" y="1011820"/>
                </a:lnTo>
                <a:lnTo>
                  <a:pt x="1078490" y="1011820"/>
                </a:lnTo>
                <a:lnTo>
                  <a:pt x="107849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732093" y="4303008"/>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697109" y="4284379"/>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5920133" y="-1028174"/>
            <a:ext cx="3573631" cy="3203273"/>
          </a:xfrm>
          <a:custGeom>
            <a:avLst/>
            <a:gdLst/>
            <a:ahLst/>
            <a:cxnLst/>
            <a:rect r="r" b="b" t="t" l="l"/>
            <a:pathLst>
              <a:path h="3203273" w="3573631">
                <a:moveTo>
                  <a:pt x="3573631" y="3203272"/>
                </a:moveTo>
                <a:lnTo>
                  <a:pt x="0" y="3203272"/>
                </a:lnTo>
                <a:lnTo>
                  <a:pt x="0" y="0"/>
                </a:lnTo>
                <a:lnTo>
                  <a:pt x="3573631" y="0"/>
                </a:lnTo>
                <a:lnTo>
                  <a:pt x="3573631" y="320327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05764" y="8149159"/>
            <a:ext cx="3532066" cy="3166015"/>
          </a:xfrm>
          <a:custGeom>
            <a:avLst/>
            <a:gdLst/>
            <a:ahLst/>
            <a:cxnLst/>
            <a:rect r="r" b="b" t="t" l="l"/>
            <a:pathLst>
              <a:path h="3166015" w="3532066">
                <a:moveTo>
                  <a:pt x="0" y="0"/>
                </a:moveTo>
                <a:lnTo>
                  <a:pt x="3532066" y="0"/>
                </a:lnTo>
                <a:lnTo>
                  <a:pt x="3532066" y="3166015"/>
                </a:lnTo>
                <a:lnTo>
                  <a:pt x="0" y="3166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250499" y="2622624"/>
            <a:ext cx="15787003" cy="5266075"/>
          </a:xfrm>
          <a:prstGeom prst="rect">
            <a:avLst/>
          </a:prstGeom>
        </p:spPr>
        <p:txBody>
          <a:bodyPr anchor="t" rtlCol="false" tIns="0" lIns="0" bIns="0" rIns="0">
            <a:spAutoFit/>
          </a:bodyPr>
          <a:lstStyle/>
          <a:p>
            <a:pPr algn="ctr">
              <a:lnSpc>
                <a:spcPts val="20516"/>
              </a:lnSpc>
            </a:pPr>
            <a:r>
              <a:rPr lang="en-US" sz="18651">
                <a:solidFill>
                  <a:srgbClr val="2D3F57"/>
                </a:solidFill>
                <a:latin typeface="Gagalin"/>
                <a:ea typeface="Gagalin"/>
                <a:cs typeface="Gagalin"/>
                <a:sym typeface="Gagalin"/>
              </a:rPr>
              <a:t>SESI TANYA JAWAB</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3732093" y="4303008"/>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697109" y="4284379"/>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5920133" y="-1028174"/>
            <a:ext cx="3573631" cy="3203273"/>
          </a:xfrm>
          <a:custGeom>
            <a:avLst/>
            <a:gdLst/>
            <a:ahLst/>
            <a:cxnLst/>
            <a:rect r="r" b="b" t="t" l="l"/>
            <a:pathLst>
              <a:path h="3203273" w="3573631">
                <a:moveTo>
                  <a:pt x="3573631" y="3203272"/>
                </a:moveTo>
                <a:lnTo>
                  <a:pt x="0" y="3203272"/>
                </a:lnTo>
                <a:lnTo>
                  <a:pt x="0" y="0"/>
                </a:lnTo>
                <a:lnTo>
                  <a:pt x="3573631" y="0"/>
                </a:lnTo>
                <a:lnTo>
                  <a:pt x="3573631" y="320327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205764" y="8149159"/>
            <a:ext cx="3532066" cy="3166015"/>
          </a:xfrm>
          <a:custGeom>
            <a:avLst/>
            <a:gdLst/>
            <a:ahLst/>
            <a:cxnLst/>
            <a:rect r="r" b="b" t="t" l="l"/>
            <a:pathLst>
              <a:path h="3166015" w="3532066">
                <a:moveTo>
                  <a:pt x="0" y="0"/>
                </a:moveTo>
                <a:lnTo>
                  <a:pt x="3532066" y="0"/>
                </a:lnTo>
                <a:lnTo>
                  <a:pt x="3532066" y="3166015"/>
                </a:lnTo>
                <a:lnTo>
                  <a:pt x="0" y="3166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463357" y="2594681"/>
            <a:ext cx="11361286" cy="5266075"/>
          </a:xfrm>
          <a:prstGeom prst="rect">
            <a:avLst/>
          </a:prstGeom>
        </p:spPr>
        <p:txBody>
          <a:bodyPr anchor="t" rtlCol="false" tIns="0" lIns="0" bIns="0" rIns="0">
            <a:spAutoFit/>
          </a:bodyPr>
          <a:lstStyle/>
          <a:p>
            <a:pPr algn="ctr">
              <a:lnSpc>
                <a:spcPts val="20516"/>
              </a:lnSpc>
            </a:pPr>
            <a:r>
              <a:rPr lang="en-US" sz="18651">
                <a:solidFill>
                  <a:srgbClr val="000000"/>
                </a:solidFill>
                <a:latin typeface="Gagalin"/>
                <a:ea typeface="Gagalin"/>
                <a:cs typeface="Gagalin"/>
                <a:sym typeface="Gagalin"/>
              </a:rPr>
              <a:t>TERIMA KASIH</a:t>
            </a:r>
          </a:p>
        </p:txBody>
      </p:sp>
      <p:sp>
        <p:nvSpPr>
          <p:cNvPr name="Freeform 7" id="7"/>
          <p:cNvSpPr/>
          <p:nvPr/>
        </p:nvSpPr>
        <p:spPr>
          <a:xfrm flipH="false" flipV="true" rot="0">
            <a:off x="15900401"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510195" y="-1660797"/>
            <a:ext cx="4897794" cy="3321595"/>
          </a:xfrm>
          <a:custGeom>
            <a:avLst/>
            <a:gdLst/>
            <a:ahLst/>
            <a:cxnLst/>
            <a:rect r="r" b="b" t="t" l="l"/>
            <a:pathLst>
              <a:path h="3321595" w="4897794">
                <a:moveTo>
                  <a:pt x="0" y="0"/>
                </a:moveTo>
                <a:lnTo>
                  <a:pt x="4897794" y="0"/>
                </a:lnTo>
                <a:lnTo>
                  <a:pt x="4897794" y="3321594"/>
                </a:lnTo>
                <a:lnTo>
                  <a:pt x="0" y="33215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5223162" y="4656219"/>
            <a:ext cx="1078490" cy="1011820"/>
          </a:xfrm>
          <a:custGeom>
            <a:avLst/>
            <a:gdLst/>
            <a:ahLst/>
            <a:cxnLst/>
            <a:rect r="r" b="b" t="t" l="l"/>
            <a:pathLst>
              <a:path h="1011820" w="1078490">
                <a:moveTo>
                  <a:pt x="0" y="0"/>
                </a:moveTo>
                <a:lnTo>
                  <a:pt x="1078490" y="0"/>
                </a:lnTo>
                <a:lnTo>
                  <a:pt x="1078490" y="1011820"/>
                </a:lnTo>
                <a:lnTo>
                  <a:pt x="0" y="101182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0">
            <a:off x="1986348" y="4656219"/>
            <a:ext cx="1078490" cy="1011820"/>
          </a:xfrm>
          <a:custGeom>
            <a:avLst/>
            <a:gdLst/>
            <a:ahLst/>
            <a:cxnLst/>
            <a:rect r="r" b="b" t="t" l="l"/>
            <a:pathLst>
              <a:path h="1011820" w="1078490">
                <a:moveTo>
                  <a:pt x="1078490" y="0"/>
                </a:moveTo>
                <a:lnTo>
                  <a:pt x="0" y="0"/>
                </a:lnTo>
                <a:lnTo>
                  <a:pt x="0" y="1011820"/>
                </a:lnTo>
                <a:lnTo>
                  <a:pt x="1078490" y="1011820"/>
                </a:lnTo>
                <a:lnTo>
                  <a:pt x="107849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632792" y="-780691"/>
            <a:ext cx="7074903" cy="11848382"/>
            <a:chOff x="0" y="0"/>
            <a:chExt cx="1863349" cy="3120562"/>
          </a:xfrm>
        </p:grpSpPr>
        <p:sp>
          <p:nvSpPr>
            <p:cNvPr name="Freeform 3" id="3"/>
            <p:cNvSpPr/>
            <p:nvPr/>
          </p:nvSpPr>
          <p:spPr>
            <a:xfrm flipH="false" flipV="false" rot="0">
              <a:off x="0" y="0"/>
              <a:ext cx="1863349" cy="3120562"/>
            </a:xfrm>
            <a:custGeom>
              <a:avLst/>
              <a:gdLst/>
              <a:ahLst/>
              <a:cxnLst/>
              <a:rect r="r" b="b" t="t" l="l"/>
              <a:pathLst>
                <a:path h="3120562" w="1863349">
                  <a:moveTo>
                    <a:pt x="0" y="0"/>
                  </a:moveTo>
                  <a:lnTo>
                    <a:pt x="1863349" y="0"/>
                  </a:lnTo>
                  <a:lnTo>
                    <a:pt x="1863349" y="3120562"/>
                  </a:lnTo>
                  <a:lnTo>
                    <a:pt x="0" y="3120562"/>
                  </a:lnTo>
                  <a:close/>
                </a:path>
              </a:pathLst>
            </a:custGeom>
            <a:solidFill>
              <a:srgbClr val="5FA8C7"/>
            </a:solidFill>
          </p:spPr>
        </p:sp>
        <p:sp>
          <p:nvSpPr>
            <p:cNvPr name="TextBox 4" id="4"/>
            <p:cNvSpPr txBox="true"/>
            <p:nvPr/>
          </p:nvSpPr>
          <p:spPr>
            <a:xfrm>
              <a:off x="0" y="-38100"/>
              <a:ext cx="1863349" cy="315866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06283" y="1913307"/>
            <a:ext cx="8931972" cy="6460385"/>
          </a:xfrm>
          <a:custGeom>
            <a:avLst/>
            <a:gdLst/>
            <a:ahLst/>
            <a:cxnLst/>
            <a:rect r="r" b="b" t="t" l="l"/>
            <a:pathLst>
              <a:path h="6460385" w="8931972">
                <a:moveTo>
                  <a:pt x="0" y="0"/>
                </a:moveTo>
                <a:lnTo>
                  <a:pt x="8931973" y="0"/>
                </a:lnTo>
                <a:lnTo>
                  <a:pt x="8931973" y="6460386"/>
                </a:lnTo>
                <a:lnTo>
                  <a:pt x="0" y="6460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6482508" y="-756005"/>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294284" y="6894555"/>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8494240" y="1029333"/>
            <a:ext cx="8765060" cy="2510840"/>
          </a:xfrm>
          <a:prstGeom prst="rect">
            <a:avLst/>
          </a:prstGeom>
        </p:spPr>
        <p:txBody>
          <a:bodyPr anchor="t" rtlCol="false" tIns="0" lIns="0" bIns="0" rIns="0">
            <a:spAutoFit/>
          </a:bodyPr>
          <a:lstStyle/>
          <a:p>
            <a:pPr algn="r">
              <a:lnSpc>
                <a:spcPts val="9802"/>
              </a:lnSpc>
            </a:pPr>
            <a:r>
              <a:rPr lang="en-US" sz="8911">
                <a:solidFill>
                  <a:srgbClr val="000000"/>
                </a:solidFill>
                <a:latin typeface="Rubik One"/>
                <a:ea typeface="Rubik One"/>
                <a:cs typeface="Rubik One"/>
                <a:sym typeface="Rubik One"/>
              </a:rPr>
              <a:t>DIGITAL REPORTING</a:t>
            </a:r>
          </a:p>
        </p:txBody>
      </p:sp>
      <p:sp>
        <p:nvSpPr>
          <p:cNvPr name="TextBox 9" id="9"/>
          <p:cNvSpPr txBox="true"/>
          <p:nvPr/>
        </p:nvSpPr>
        <p:spPr>
          <a:xfrm rot="0">
            <a:off x="9960672" y="5085311"/>
            <a:ext cx="7298628" cy="3581400"/>
          </a:xfrm>
          <a:prstGeom prst="rect">
            <a:avLst/>
          </a:prstGeom>
        </p:spPr>
        <p:txBody>
          <a:bodyPr anchor="t" rtlCol="false" tIns="0" lIns="0" bIns="0" rIns="0">
            <a:spAutoFit/>
          </a:bodyPr>
          <a:lstStyle/>
          <a:p>
            <a:pPr algn="just">
              <a:lnSpc>
                <a:spcPts val="3582"/>
              </a:lnSpc>
            </a:pPr>
            <a:r>
              <a:rPr lang="en-US" sz="2985">
                <a:solidFill>
                  <a:srgbClr val="000000"/>
                </a:solidFill>
                <a:latin typeface="Be Vietnam"/>
                <a:ea typeface="Be Vietnam"/>
                <a:cs typeface="Be Vietnam"/>
                <a:sym typeface="Be Vietnam"/>
              </a:rPr>
              <a:t>Digital Reporting atau Pelaporan digital merupakan cara untuk menyampaikan informasi dari data melalui sistem otomatis yang berbasis teknologi. Laporan ini sering kali muncul dalam bentuk dasbor interaktif atau visualisasi yang sederhana untuk memahami data yang kompleks.</a:t>
            </a:r>
          </a:p>
        </p:txBody>
      </p:sp>
      <p:sp>
        <p:nvSpPr>
          <p:cNvPr name="Freeform 10" id="10"/>
          <p:cNvSpPr/>
          <p:nvPr/>
        </p:nvSpPr>
        <p:spPr>
          <a:xfrm flipH="false" flipV="true" rot="0">
            <a:off x="-2448897" y="-1408288"/>
            <a:ext cx="4897794" cy="3321595"/>
          </a:xfrm>
          <a:custGeom>
            <a:avLst/>
            <a:gdLst/>
            <a:ahLst/>
            <a:cxnLst/>
            <a:rect r="r" b="b" t="t" l="l"/>
            <a:pathLst>
              <a:path h="3321595" w="4897794">
                <a:moveTo>
                  <a:pt x="0" y="3321595"/>
                </a:moveTo>
                <a:lnTo>
                  <a:pt x="4897794" y="3321595"/>
                </a:lnTo>
                <a:lnTo>
                  <a:pt x="4897794" y="0"/>
                </a:lnTo>
                <a:lnTo>
                  <a:pt x="0" y="0"/>
                </a:lnTo>
                <a:lnTo>
                  <a:pt x="0" y="332159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470826" y="2853618"/>
            <a:ext cx="1078490" cy="1011820"/>
          </a:xfrm>
          <a:custGeom>
            <a:avLst/>
            <a:gdLst/>
            <a:ahLst/>
            <a:cxnLst/>
            <a:rect r="r" b="b" t="t" l="l"/>
            <a:pathLst>
              <a:path h="1011820" w="1078490">
                <a:moveTo>
                  <a:pt x="0" y="0"/>
                </a:moveTo>
                <a:lnTo>
                  <a:pt x="1078490" y="0"/>
                </a:lnTo>
                <a:lnTo>
                  <a:pt x="1078490" y="1011820"/>
                </a:lnTo>
                <a:lnTo>
                  <a:pt x="0" y="101182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978577" y="-780691"/>
            <a:ext cx="13081096" cy="11848382"/>
            <a:chOff x="0" y="0"/>
            <a:chExt cx="3445227" cy="3120562"/>
          </a:xfrm>
        </p:grpSpPr>
        <p:sp>
          <p:nvSpPr>
            <p:cNvPr name="Freeform 3" id="3"/>
            <p:cNvSpPr/>
            <p:nvPr/>
          </p:nvSpPr>
          <p:spPr>
            <a:xfrm flipH="false" flipV="false" rot="0">
              <a:off x="0" y="0"/>
              <a:ext cx="3445227" cy="3120562"/>
            </a:xfrm>
            <a:custGeom>
              <a:avLst/>
              <a:gdLst/>
              <a:ahLst/>
              <a:cxnLst/>
              <a:rect r="r" b="b" t="t" l="l"/>
              <a:pathLst>
                <a:path h="3120562" w="3445227">
                  <a:moveTo>
                    <a:pt x="0" y="0"/>
                  </a:moveTo>
                  <a:lnTo>
                    <a:pt x="3445227" y="0"/>
                  </a:lnTo>
                  <a:lnTo>
                    <a:pt x="3445227" y="3120562"/>
                  </a:lnTo>
                  <a:lnTo>
                    <a:pt x="0" y="3120562"/>
                  </a:lnTo>
                  <a:close/>
                </a:path>
              </a:pathLst>
            </a:custGeom>
            <a:solidFill>
              <a:srgbClr val="5FA8C7"/>
            </a:solidFill>
          </p:spPr>
        </p:sp>
        <p:sp>
          <p:nvSpPr>
            <p:cNvPr name="TextBox 4" id="4"/>
            <p:cNvSpPr txBox="true"/>
            <p:nvPr/>
          </p:nvSpPr>
          <p:spPr>
            <a:xfrm>
              <a:off x="0" y="-38100"/>
              <a:ext cx="3445227" cy="315866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164450" y="844699"/>
            <a:ext cx="7448154" cy="2283985"/>
            <a:chOff x="0" y="0"/>
            <a:chExt cx="1961654" cy="601543"/>
          </a:xfrm>
        </p:grpSpPr>
        <p:sp>
          <p:nvSpPr>
            <p:cNvPr name="Freeform 6" id="6"/>
            <p:cNvSpPr/>
            <p:nvPr/>
          </p:nvSpPr>
          <p:spPr>
            <a:xfrm flipH="false" flipV="false" rot="0">
              <a:off x="0" y="0"/>
              <a:ext cx="1961654" cy="601543"/>
            </a:xfrm>
            <a:custGeom>
              <a:avLst/>
              <a:gdLst/>
              <a:ahLst/>
              <a:cxnLst/>
              <a:rect r="r" b="b" t="t" l="l"/>
              <a:pathLst>
                <a:path h="601543" w="1961654">
                  <a:moveTo>
                    <a:pt x="41578" y="0"/>
                  </a:moveTo>
                  <a:lnTo>
                    <a:pt x="1920076" y="0"/>
                  </a:lnTo>
                  <a:cubicBezTo>
                    <a:pt x="1943039" y="0"/>
                    <a:pt x="1961654" y="18615"/>
                    <a:pt x="1961654" y="41578"/>
                  </a:cubicBezTo>
                  <a:lnTo>
                    <a:pt x="1961654" y="559966"/>
                  </a:lnTo>
                  <a:cubicBezTo>
                    <a:pt x="1961654" y="570993"/>
                    <a:pt x="1957273" y="581568"/>
                    <a:pt x="1949476" y="589366"/>
                  </a:cubicBezTo>
                  <a:cubicBezTo>
                    <a:pt x="1941679" y="597163"/>
                    <a:pt x="1931103" y="601543"/>
                    <a:pt x="1920076" y="601543"/>
                  </a:cubicBezTo>
                  <a:lnTo>
                    <a:pt x="41578" y="601543"/>
                  </a:lnTo>
                  <a:cubicBezTo>
                    <a:pt x="18615" y="601543"/>
                    <a:pt x="0" y="582929"/>
                    <a:pt x="0" y="559966"/>
                  </a:cubicBezTo>
                  <a:lnTo>
                    <a:pt x="0" y="41578"/>
                  </a:lnTo>
                  <a:cubicBezTo>
                    <a:pt x="0" y="18615"/>
                    <a:pt x="18615" y="0"/>
                    <a:pt x="41578" y="0"/>
                  </a:cubicBezTo>
                  <a:close/>
                </a:path>
              </a:pathLst>
            </a:custGeom>
            <a:solidFill>
              <a:srgbClr val="8DC8A3"/>
            </a:solidFill>
          </p:spPr>
        </p:sp>
        <p:sp>
          <p:nvSpPr>
            <p:cNvPr name="TextBox 7" id="7"/>
            <p:cNvSpPr txBox="true"/>
            <p:nvPr/>
          </p:nvSpPr>
          <p:spPr>
            <a:xfrm>
              <a:off x="0" y="-38100"/>
              <a:ext cx="1961654" cy="63964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164450" y="3748305"/>
            <a:ext cx="7448154" cy="2283985"/>
            <a:chOff x="0" y="0"/>
            <a:chExt cx="1961654" cy="601543"/>
          </a:xfrm>
        </p:grpSpPr>
        <p:sp>
          <p:nvSpPr>
            <p:cNvPr name="Freeform 9" id="9"/>
            <p:cNvSpPr/>
            <p:nvPr/>
          </p:nvSpPr>
          <p:spPr>
            <a:xfrm flipH="false" flipV="false" rot="0">
              <a:off x="0" y="0"/>
              <a:ext cx="1961654" cy="601543"/>
            </a:xfrm>
            <a:custGeom>
              <a:avLst/>
              <a:gdLst/>
              <a:ahLst/>
              <a:cxnLst/>
              <a:rect r="r" b="b" t="t" l="l"/>
              <a:pathLst>
                <a:path h="601543" w="1961654">
                  <a:moveTo>
                    <a:pt x="41578" y="0"/>
                  </a:moveTo>
                  <a:lnTo>
                    <a:pt x="1920076" y="0"/>
                  </a:lnTo>
                  <a:cubicBezTo>
                    <a:pt x="1943039" y="0"/>
                    <a:pt x="1961654" y="18615"/>
                    <a:pt x="1961654" y="41578"/>
                  </a:cubicBezTo>
                  <a:lnTo>
                    <a:pt x="1961654" y="559966"/>
                  </a:lnTo>
                  <a:cubicBezTo>
                    <a:pt x="1961654" y="570993"/>
                    <a:pt x="1957273" y="581568"/>
                    <a:pt x="1949476" y="589366"/>
                  </a:cubicBezTo>
                  <a:cubicBezTo>
                    <a:pt x="1941679" y="597163"/>
                    <a:pt x="1931103" y="601543"/>
                    <a:pt x="1920076" y="601543"/>
                  </a:cubicBezTo>
                  <a:lnTo>
                    <a:pt x="41578" y="601543"/>
                  </a:lnTo>
                  <a:cubicBezTo>
                    <a:pt x="18615" y="601543"/>
                    <a:pt x="0" y="582929"/>
                    <a:pt x="0" y="559966"/>
                  </a:cubicBezTo>
                  <a:lnTo>
                    <a:pt x="0" y="41578"/>
                  </a:lnTo>
                  <a:cubicBezTo>
                    <a:pt x="0" y="18615"/>
                    <a:pt x="18615" y="0"/>
                    <a:pt x="41578" y="0"/>
                  </a:cubicBezTo>
                  <a:close/>
                </a:path>
              </a:pathLst>
            </a:custGeom>
            <a:solidFill>
              <a:srgbClr val="8DC8A3"/>
            </a:solidFill>
          </p:spPr>
        </p:sp>
        <p:sp>
          <p:nvSpPr>
            <p:cNvPr name="TextBox 10" id="10"/>
            <p:cNvSpPr txBox="true"/>
            <p:nvPr/>
          </p:nvSpPr>
          <p:spPr>
            <a:xfrm>
              <a:off x="0" y="-38100"/>
              <a:ext cx="1961654" cy="6396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164450" y="6651415"/>
            <a:ext cx="7448154" cy="2790885"/>
            <a:chOff x="0" y="0"/>
            <a:chExt cx="1961654" cy="735048"/>
          </a:xfrm>
        </p:grpSpPr>
        <p:sp>
          <p:nvSpPr>
            <p:cNvPr name="Freeform 12" id="12"/>
            <p:cNvSpPr/>
            <p:nvPr/>
          </p:nvSpPr>
          <p:spPr>
            <a:xfrm flipH="false" flipV="false" rot="0">
              <a:off x="0" y="0"/>
              <a:ext cx="1961654" cy="735048"/>
            </a:xfrm>
            <a:custGeom>
              <a:avLst/>
              <a:gdLst/>
              <a:ahLst/>
              <a:cxnLst/>
              <a:rect r="r" b="b" t="t" l="l"/>
              <a:pathLst>
                <a:path h="735048" w="1961654">
                  <a:moveTo>
                    <a:pt x="41578" y="0"/>
                  </a:moveTo>
                  <a:lnTo>
                    <a:pt x="1920076" y="0"/>
                  </a:lnTo>
                  <a:cubicBezTo>
                    <a:pt x="1943039" y="0"/>
                    <a:pt x="1961654" y="18615"/>
                    <a:pt x="1961654" y="41578"/>
                  </a:cubicBezTo>
                  <a:lnTo>
                    <a:pt x="1961654" y="693470"/>
                  </a:lnTo>
                  <a:cubicBezTo>
                    <a:pt x="1961654" y="716433"/>
                    <a:pt x="1943039" y="735048"/>
                    <a:pt x="1920076" y="735048"/>
                  </a:cubicBezTo>
                  <a:lnTo>
                    <a:pt x="41578" y="735048"/>
                  </a:lnTo>
                  <a:cubicBezTo>
                    <a:pt x="30551" y="735048"/>
                    <a:pt x="19975" y="730668"/>
                    <a:pt x="12178" y="722870"/>
                  </a:cubicBezTo>
                  <a:cubicBezTo>
                    <a:pt x="4380" y="715073"/>
                    <a:pt x="0" y="704497"/>
                    <a:pt x="0" y="693470"/>
                  </a:cubicBezTo>
                  <a:lnTo>
                    <a:pt x="0" y="41578"/>
                  </a:lnTo>
                  <a:cubicBezTo>
                    <a:pt x="0" y="18615"/>
                    <a:pt x="18615" y="0"/>
                    <a:pt x="41578" y="0"/>
                  </a:cubicBezTo>
                  <a:close/>
                </a:path>
              </a:pathLst>
            </a:custGeom>
            <a:solidFill>
              <a:srgbClr val="8DC8A3"/>
            </a:solidFill>
          </p:spPr>
        </p:sp>
        <p:sp>
          <p:nvSpPr>
            <p:cNvPr name="TextBox 13" id="13"/>
            <p:cNvSpPr txBox="true"/>
            <p:nvPr/>
          </p:nvSpPr>
          <p:spPr>
            <a:xfrm>
              <a:off x="0" y="-38100"/>
              <a:ext cx="1961654" cy="773148"/>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77815" y="1500057"/>
            <a:ext cx="973270" cy="97327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9677815" y="7560175"/>
            <a:ext cx="973270" cy="97327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7125969" y="4403663"/>
            <a:ext cx="973270" cy="97327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314447" y="3996760"/>
            <a:ext cx="8495049" cy="4040718"/>
          </a:xfrm>
          <a:prstGeom prst="rect">
            <a:avLst/>
          </a:prstGeom>
        </p:spPr>
        <p:txBody>
          <a:bodyPr anchor="t" rtlCol="false" tIns="0" lIns="0" bIns="0" rIns="0">
            <a:spAutoFit/>
          </a:bodyPr>
          <a:lstStyle/>
          <a:p>
            <a:pPr algn="l">
              <a:lnSpc>
                <a:spcPts val="6356"/>
              </a:lnSpc>
            </a:pPr>
            <a:r>
              <a:rPr lang="en-US" sz="5778">
                <a:solidFill>
                  <a:srgbClr val="000000"/>
                </a:solidFill>
                <a:latin typeface="Rubik One"/>
                <a:ea typeface="Rubik One"/>
                <a:cs typeface="Rubik One"/>
                <a:sym typeface="Rubik One"/>
              </a:rPr>
              <a:t>PEMBAGIAN LEVEL PADA PELAPORAN DIGITAL </a:t>
            </a:r>
          </a:p>
          <a:p>
            <a:pPr algn="l">
              <a:lnSpc>
                <a:spcPts val="6356"/>
              </a:lnSpc>
            </a:pPr>
          </a:p>
          <a:p>
            <a:pPr algn="l">
              <a:lnSpc>
                <a:spcPts val="6356"/>
              </a:lnSpc>
            </a:pPr>
          </a:p>
        </p:txBody>
      </p:sp>
      <p:sp>
        <p:nvSpPr>
          <p:cNvPr name="Freeform 24" id="24"/>
          <p:cNvSpPr/>
          <p:nvPr/>
        </p:nvSpPr>
        <p:spPr>
          <a:xfrm flipH="false" flipV="false" rot="0">
            <a:off x="-4709842" y="4293694"/>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15626508" y="-849806"/>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15626508" y="9437194"/>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10508228" y="1066015"/>
            <a:ext cx="7104375" cy="1847543"/>
          </a:xfrm>
          <a:prstGeom prst="rect">
            <a:avLst/>
          </a:prstGeom>
        </p:spPr>
        <p:txBody>
          <a:bodyPr anchor="t" rtlCol="false" tIns="0" lIns="0" bIns="0" rIns="0">
            <a:spAutoFit/>
          </a:bodyPr>
          <a:lstStyle/>
          <a:p>
            <a:pPr algn="just">
              <a:lnSpc>
                <a:spcPts val="3691"/>
              </a:lnSpc>
            </a:pPr>
            <a:r>
              <a:rPr lang="en-US" sz="2637" b="true">
                <a:solidFill>
                  <a:srgbClr val="000000"/>
                </a:solidFill>
                <a:latin typeface="Be Vietnam Ultra-Bold"/>
                <a:ea typeface="Be Vietnam Ultra-Bold"/>
                <a:cs typeface="Be Vietnam Ultra-Bold"/>
                <a:sym typeface="Be Vietnam Ultra-Bold"/>
              </a:rPr>
              <a:t>Level 1 : Pelaporan digital berfungsi sebagai sarana untuk menyebarluaskan laporan, menggunakan format yang sama seperti yang ada sekarang (seperti pdf).</a:t>
            </a:r>
          </a:p>
        </p:txBody>
      </p:sp>
      <p:sp>
        <p:nvSpPr>
          <p:cNvPr name="TextBox 28" id="28"/>
          <p:cNvSpPr txBox="true"/>
          <p:nvPr/>
        </p:nvSpPr>
        <p:spPr>
          <a:xfrm rot="0">
            <a:off x="10763045" y="7022890"/>
            <a:ext cx="6496255" cy="1771120"/>
          </a:xfrm>
          <a:prstGeom prst="rect">
            <a:avLst/>
          </a:prstGeom>
        </p:spPr>
        <p:txBody>
          <a:bodyPr anchor="t" rtlCol="false" tIns="0" lIns="0" bIns="0" rIns="0">
            <a:spAutoFit/>
          </a:bodyPr>
          <a:lstStyle/>
          <a:p>
            <a:pPr algn="just">
              <a:lnSpc>
                <a:spcPts val="3566"/>
              </a:lnSpc>
            </a:pPr>
            <a:r>
              <a:rPr lang="en-US" sz="2547" b="true">
                <a:solidFill>
                  <a:srgbClr val="000000"/>
                </a:solidFill>
                <a:latin typeface="Be Vietnam Ultra-Bold"/>
                <a:ea typeface="Be Vietnam Ultra-Bold"/>
                <a:cs typeface="Be Vietnam Ultra-Bold"/>
                <a:sym typeface="Be Vietnam Ultra-Bold"/>
              </a:rPr>
              <a:t>Level 3 : Secara teori, pelaporan digital seharusnya dapat menggabungkan semua aspek akuntansi, laporan keuangan, dan manajemen. </a:t>
            </a:r>
          </a:p>
        </p:txBody>
      </p:sp>
      <p:sp>
        <p:nvSpPr>
          <p:cNvPr name="TextBox 29" id="29"/>
          <p:cNvSpPr txBox="true"/>
          <p:nvPr/>
        </p:nvSpPr>
        <p:spPr>
          <a:xfrm rot="0">
            <a:off x="10508228" y="3901510"/>
            <a:ext cx="6608215" cy="1700594"/>
          </a:xfrm>
          <a:prstGeom prst="rect">
            <a:avLst/>
          </a:prstGeom>
        </p:spPr>
        <p:txBody>
          <a:bodyPr anchor="t" rtlCol="false" tIns="0" lIns="0" bIns="0" rIns="0">
            <a:spAutoFit/>
          </a:bodyPr>
          <a:lstStyle/>
          <a:p>
            <a:pPr algn="just">
              <a:lnSpc>
                <a:spcPts val="3391"/>
              </a:lnSpc>
            </a:pPr>
            <a:r>
              <a:rPr lang="en-US" sz="2422" b="true">
                <a:solidFill>
                  <a:srgbClr val="000000"/>
                </a:solidFill>
                <a:latin typeface="Be Vietnam Ultra-Bold"/>
                <a:ea typeface="Be Vietnam Ultra-Bold"/>
                <a:cs typeface="Be Vietnam Ultra-Bold"/>
                <a:sym typeface="Be Vietnam Ultra-Bold"/>
              </a:rPr>
              <a:t>Level 2 : Pelaporan digital bertujuan untuk menghadirkan informasi dalam format yang lebih efisien untuk analisis dan interoperabilitas dengan sistem lain,</a:t>
            </a:r>
          </a:p>
        </p:txBody>
      </p:sp>
      <p:sp>
        <p:nvSpPr>
          <p:cNvPr name="TextBox 30" id="30"/>
          <p:cNvSpPr txBox="true"/>
          <p:nvPr/>
        </p:nvSpPr>
        <p:spPr>
          <a:xfrm rot="0">
            <a:off x="9708086" y="1673954"/>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1</a:t>
            </a:r>
          </a:p>
        </p:txBody>
      </p:sp>
      <p:sp>
        <p:nvSpPr>
          <p:cNvPr name="TextBox 31" id="31"/>
          <p:cNvSpPr txBox="true"/>
          <p:nvPr/>
        </p:nvSpPr>
        <p:spPr>
          <a:xfrm rot="0">
            <a:off x="17165765" y="4558263"/>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2</a:t>
            </a:r>
          </a:p>
        </p:txBody>
      </p:sp>
      <p:sp>
        <p:nvSpPr>
          <p:cNvPr name="TextBox 32" id="32"/>
          <p:cNvSpPr txBox="true"/>
          <p:nvPr/>
        </p:nvSpPr>
        <p:spPr>
          <a:xfrm rot="0">
            <a:off x="9708086" y="7743646"/>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3</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646536" y="9258300"/>
            <a:ext cx="22019248" cy="3154524"/>
            <a:chOff x="0" y="0"/>
            <a:chExt cx="5799308" cy="830821"/>
          </a:xfrm>
        </p:grpSpPr>
        <p:sp>
          <p:nvSpPr>
            <p:cNvPr name="Freeform 3" id="3"/>
            <p:cNvSpPr/>
            <p:nvPr/>
          </p:nvSpPr>
          <p:spPr>
            <a:xfrm flipH="false" flipV="false" rot="0">
              <a:off x="0" y="0"/>
              <a:ext cx="5799308" cy="830821"/>
            </a:xfrm>
            <a:custGeom>
              <a:avLst/>
              <a:gdLst/>
              <a:ahLst/>
              <a:cxnLst/>
              <a:rect r="r" b="b" t="t" l="l"/>
              <a:pathLst>
                <a:path h="830821" w="5799308">
                  <a:moveTo>
                    <a:pt x="0" y="0"/>
                  </a:moveTo>
                  <a:lnTo>
                    <a:pt x="5799308" y="0"/>
                  </a:lnTo>
                  <a:lnTo>
                    <a:pt x="5799308" y="830821"/>
                  </a:lnTo>
                  <a:lnTo>
                    <a:pt x="0" y="830821"/>
                  </a:lnTo>
                  <a:close/>
                </a:path>
              </a:pathLst>
            </a:custGeom>
            <a:solidFill>
              <a:srgbClr val="5FA8C7"/>
            </a:solidFill>
          </p:spPr>
        </p:sp>
        <p:sp>
          <p:nvSpPr>
            <p:cNvPr name="TextBox 4" id="4"/>
            <p:cNvSpPr txBox="true"/>
            <p:nvPr/>
          </p:nvSpPr>
          <p:spPr>
            <a:xfrm>
              <a:off x="0" y="-38100"/>
              <a:ext cx="5799308" cy="868921"/>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7180352" y="1078273"/>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4215336" y="1078273"/>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2545388" y="899379"/>
            <a:ext cx="13197223" cy="4219575"/>
          </a:xfrm>
          <a:prstGeom prst="rect">
            <a:avLst/>
          </a:prstGeom>
        </p:spPr>
        <p:txBody>
          <a:bodyPr anchor="t" rtlCol="false" tIns="0" lIns="0" bIns="0" rIns="0">
            <a:spAutoFit/>
          </a:bodyPr>
          <a:lstStyle/>
          <a:p>
            <a:pPr algn="ctr">
              <a:lnSpc>
                <a:spcPts val="8250"/>
              </a:lnSpc>
            </a:pPr>
            <a:r>
              <a:rPr lang="en-US" sz="7500">
                <a:solidFill>
                  <a:srgbClr val="000000"/>
                </a:solidFill>
                <a:latin typeface="Rubik One"/>
                <a:ea typeface="Rubik One"/>
                <a:cs typeface="Rubik One"/>
                <a:sym typeface="Rubik One"/>
              </a:rPr>
              <a:t>JENIS LAPORAN DIGITAL UMUM UNTUK BISNIS </a:t>
            </a:r>
          </a:p>
          <a:p>
            <a:pPr algn="ctr">
              <a:lnSpc>
                <a:spcPts val="8250"/>
              </a:lnSpc>
            </a:pPr>
          </a:p>
          <a:p>
            <a:pPr algn="ctr">
              <a:lnSpc>
                <a:spcPts val="8250"/>
              </a:lnSpc>
            </a:pPr>
          </a:p>
        </p:txBody>
      </p:sp>
      <p:sp>
        <p:nvSpPr>
          <p:cNvPr name="TextBox 8" id="8"/>
          <p:cNvSpPr txBox="true"/>
          <p:nvPr/>
        </p:nvSpPr>
        <p:spPr>
          <a:xfrm rot="0">
            <a:off x="1466876" y="3286124"/>
            <a:ext cx="15792424" cy="5972176"/>
          </a:xfrm>
          <a:prstGeom prst="rect">
            <a:avLst/>
          </a:prstGeom>
        </p:spPr>
        <p:txBody>
          <a:bodyPr anchor="t" rtlCol="false" tIns="0" lIns="0" bIns="0" rIns="0">
            <a:spAutoFit/>
          </a:bodyPr>
          <a:lstStyle/>
          <a:p>
            <a:pPr algn="just">
              <a:lnSpc>
                <a:spcPts val="4297"/>
              </a:lnSpc>
            </a:pPr>
            <a:r>
              <a:rPr lang="en-US" sz="3581" b="true">
                <a:solidFill>
                  <a:srgbClr val="000000"/>
                </a:solidFill>
                <a:latin typeface="Be Vietnam Ultra-Bold"/>
                <a:ea typeface="Be Vietnam Ultra-Bold"/>
                <a:cs typeface="Be Vietnam Ultra-Bold"/>
                <a:sym typeface="Be Vietnam Ultra-Bold"/>
              </a:rPr>
              <a:t>1.Laporan Penjualan dan Pendapatan : Monitor kinerja penjualan setiap hari, minggu, atau bulan. </a:t>
            </a:r>
          </a:p>
          <a:p>
            <a:pPr algn="just">
              <a:lnSpc>
                <a:spcPts val="4297"/>
              </a:lnSpc>
            </a:pPr>
            <a:r>
              <a:rPr lang="en-US" sz="3581" b="true">
                <a:solidFill>
                  <a:srgbClr val="000000"/>
                </a:solidFill>
                <a:latin typeface="Be Vietnam Ultra-Bold"/>
                <a:ea typeface="Be Vietnam Ultra-Bold"/>
                <a:cs typeface="Be Vietnam Ultra-Bold"/>
                <a:sym typeface="Be Vietnam Ultra-Bold"/>
              </a:rPr>
              <a:t>2.Laporan Kinerja Pemasaran : Mengumpulkan data dari berbagai platform seperti media sosial maupun alat pemasaran email. </a:t>
            </a:r>
          </a:p>
          <a:p>
            <a:pPr algn="just">
              <a:lnSpc>
                <a:spcPts val="4297"/>
              </a:lnSpc>
            </a:pPr>
            <a:r>
              <a:rPr lang="en-US" sz="3581" b="true">
                <a:solidFill>
                  <a:srgbClr val="000000"/>
                </a:solidFill>
                <a:latin typeface="Be Vietnam Ultra-Bold"/>
                <a:ea typeface="Be Vietnam Ultra-Bold"/>
                <a:cs typeface="Be Vietnam Ultra-Bold"/>
                <a:sym typeface="Be Vietnam Ultra-Bold"/>
              </a:rPr>
              <a:t>3.Laporan Keuangan : Menyajikan ringkasan laporan keuangan penting seperti laba rugi, arus kas, dan neraca. </a:t>
            </a:r>
          </a:p>
          <a:p>
            <a:pPr algn="just">
              <a:lnSpc>
                <a:spcPts val="4297"/>
              </a:lnSpc>
            </a:pPr>
            <a:r>
              <a:rPr lang="en-US" sz="3581" b="true">
                <a:solidFill>
                  <a:srgbClr val="000000"/>
                </a:solidFill>
                <a:latin typeface="Be Vietnam Ultra-Bold"/>
                <a:ea typeface="Be Vietnam Ultra-Bold"/>
                <a:cs typeface="Be Vietnam Ultra-Bold"/>
                <a:sym typeface="Be Vietnam Ultra-Bold"/>
              </a:rPr>
              <a:t>4.Laporan Operasional : Mengukur kinerja harian di seluruh rantai pasokan atau proses produksi. </a:t>
            </a:r>
          </a:p>
          <a:p>
            <a:pPr algn="just">
              <a:lnSpc>
                <a:spcPts val="4297"/>
              </a:lnSpc>
            </a:pPr>
            <a:r>
              <a:rPr lang="en-US" sz="3581" b="true">
                <a:solidFill>
                  <a:srgbClr val="000000"/>
                </a:solidFill>
                <a:latin typeface="Be Vietnam Ultra-Bold"/>
                <a:ea typeface="Be Vietnam Ultra-Bold"/>
                <a:cs typeface="Be Vietnam Ultra-Bold"/>
                <a:sym typeface="Be Vietnam Ultra-Bold"/>
              </a:rPr>
              <a:t>5.Laporan Wawasan Pelanggan : Menyampaikan informasi tentang perilaku konsumen, segmentasi, tingkat retensi, dan umpan balik yang diberikan.</a:t>
            </a:r>
          </a:p>
        </p:txBody>
      </p:sp>
      <p:sp>
        <p:nvSpPr>
          <p:cNvPr name="Freeform 9" id="9"/>
          <p:cNvSpPr/>
          <p:nvPr/>
        </p:nvSpPr>
        <p:spPr>
          <a:xfrm flipH="false" flipV="true" rot="0">
            <a:off x="15839103"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true" rot="0">
            <a:off x="-2448897" y="8626203"/>
            <a:ext cx="4897794" cy="3321595"/>
          </a:xfrm>
          <a:custGeom>
            <a:avLst/>
            <a:gdLst/>
            <a:ahLst/>
            <a:cxnLst/>
            <a:rect r="r" b="b" t="t" l="l"/>
            <a:pathLst>
              <a:path h="3321595" w="4897794">
                <a:moveTo>
                  <a:pt x="0" y="3321594"/>
                </a:moveTo>
                <a:lnTo>
                  <a:pt x="4897794" y="3321594"/>
                </a:lnTo>
                <a:lnTo>
                  <a:pt x="4897794" y="0"/>
                </a:lnTo>
                <a:lnTo>
                  <a:pt x="0" y="0"/>
                </a:lnTo>
                <a:lnTo>
                  <a:pt x="0" y="3321594"/>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9419539" y="-9560998"/>
            <a:ext cx="23655103" cy="21319813"/>
            <a:chOff x="0" y="0"/>
            <a:chExt cx="1556911" cy="1403209"/>
          </a:xfrm>
        </p:grpSpPr>
        <p:sp>
          <p:nvSpPr>
            <p:cNvPr name="Freeform 3" id="3"/>
            <p:cNvSpPr/>
            <p:nvPr/>
          </p:nvSpPr>
          <p:spPr>
            <a:xfrm flipH="false" flipV="false" rot="0">
              <a:off x="0" y="0"/>
              <a:ext cx="1556911" cy="1403209"/>
            </a:xfrm>
            <a:custGeom>
              <a:avLst/>
              <a:gdLst/>
              <a:ahLst/>
              <a:cxnLst/>
              <a:rect r="r" b="b" t="t" l="l"/>
              <a:pathLst>
                <a:path h="1403209" w="1556911">
                  <a:moveTo>
                    <a:pt x="778455" y="0"/>
                  </a:moveTo>
                  <a:cubicBezTo>
                    <a:pt x="348526" y="0"/>
                    <a:pt x="0" y="314119"/>
                    <a:pt x="0" y="701604"/>
                  </a:cubicBezTo>
                  <a:cubicBezTo>
                    <a:pt x="0" y="1089090"/>
                    <a:pt x="348526" y="1403209"/>
                    <a:pt x="778455" y="1403209"/>
                  </a:cubicBezTo>
                  <a:cubicBezTo>
                    <a:pt x="1208384" y="1403209"/>
                    <a:pt x="1556911" y="1089090"/>
                    <a:pt x="1556911" y="701604"/>
                  </a:cubicBezTo>
                  <a:cubicBezTo>
                    <a:pt x="1556911" y="314119"/>
                    <a:pt x="1208384" y="0"/>
                    <a:pt x="778455" y="0"/>
                  </a:cubicBezTo>
                  <a:close/>
                </a:path>
              </a:pathLst>
            </a:custGeom>
            <a:solidFill>
              <a:srgbClr val="5FA8C7"/>
            </a:solidFill>
          </p:spPr>
        </p:sp>
        <p:sp>
          <p:nvSpPr>
            <p:cNvPr name="TextBox 4" id="4"/>
            <p:cNvSpPr txBox="true"/>
            <p:nvPr/>
          </p:nvSpPr>
          <p:spPr>
            <a:xfrm>
              <a:off x="145960" y="93451"/>
              <a:ext cx="1264990" cy="1178207"/>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798739" y="7026243"/>
            <a:ext cx="14082975" cy="9465146"/>
            <a:chOff x="0" y="0"/>
            <a:chExt cx="1548763" cy="1040921"/>
          </a:xfrm>
        </p:grpSpPr>
        <p:sp>
          <p:nvSpPr>
            <p:cNvPr name="Freeform 6" id="6"/>
            <p:cNvSpPr/>
            <p:nvPr/>
          </p:nvSpPr>
          <p:spPr>
            <a:xfrm flipH="false" flipV="false" rot="0">
              <a:off x="0" y="0"/>
              <a:ext cx="1548763" cy="1040921"/>
            </a:xfrm>
            <a:custGeom>
              <a:avLst/>
              <a:gdLst/>
              <a:ahLst/>
              <a:cxnLst/>
              <a:rect r="r" b="b" t="t" l="l"/>
              <a:pathLst>
                <a:path h="1040921" w="1548763">
                  <a:moveTo>
                    <a:pt x="774382" y="0"/>
                  </a:moveTo>
                  <a:cubicBezTo>
                    <a:pt x="346702" y="0"/>
                    <a:pt x="0" y="233018"/>
                    <a:pt x="0" y="520461"/>
                  </a:cubicBezTo>
                  <a:cubicBezTo>
                    <a:pt x="0" y="807903"/>
                    <a:pt x="346702" y="1040921"/>
                    <a:pt x="774382" y="1040921"/>
                  </a:cubicBezTo>
                  <a:cubicBezTo>
                    <a:pt x="1202061" y="1040921"/>
                    <a:pt x="1548763" y="807903"/>
                    <a:pt x="1548763" y="520461"/>
                  </a:cubicBezTo>
                  <a:cubicBezTo>
                    <a:pt x="1548763" y="233018"/>
                    <a:pt x="1202061" y="0"/>
                    <a:pt x="774382" y="0"/>
                  </a:cubicBezTo>
                  <a:close/>
                </a:path>
              </a:pathLst>
            </a:custGeom>
            <a:solidFill>
              <a:srgbClr val="8DC8A3"/>
            </a:solidFill>
          </p:spPr>
        </p:sp>
        <p:sp>
          <p:nvSpPr>
            <p:cNvPr name="TextBox 7" id="7"/>
            <p:cNvSpPr txBox="true"/>
            <p:nvPr/>
          </p:nvSpPr>
          <p:spPr>
            <a:xfrm>
              <a:off x="145197" y="59486"/>
              <a:ext cx="1258370" cy="883849"/>
            </a:xfrm>
            <a:prstGeom prst="rect">
              <a:avLst/>
            </a:prstGeom>
          </p:spPr>
          <p:txBody>
            <a:bodyPr anchor="ctr" rtlCol="false" tIns="50800" lIns="50800" bIns="50800" rIns="50800"/>
            <a:lstStyle/>
            <a:p>
              <a:pPr algn="ctr">
                <a:lnSpc>
                  <a:spcPts val="2659"/>
                </a:lnSpc>
              </a:pPr>
            </a:p>
          </p:txBody>
        </p:sp>
      </p:grpSp>
      <p:sp>
        <p:nvSpPr>
          <p:cNvPr name="Freeform 8" id="8"/>
          <p:cNvSpPr/>
          <p:nvPr/>
        </p:nvSpPr>
        <p:spPr>
          <a:xfrm flipH="false" flipV="false" rot="0">
            <a:off x="11371351" y="2140171"/>
            <a:ext cx="8226953" cy="5290782"/>
          </a:xfrm>
          <a:custGeom>
            <a:avLst/>
            <a:gdLst/>
            <a:ahLst/>
            <a:cxnLst/>
            <a:rect r="r" b="b" t="t" l="l"/>
            <a:pathLst>
              <a:path h="5290782" w="8226953">
                <a:moveTo>
                  <a:pt x="0" y="0"/>
                </a:moveTo>
                <a:lnTo>
                  <a:pt x="8226953" y="0"/>
                </a:lnTo>
                <a:lnTo>
                  <a:pt x="8226953" y="5290782"/>
                </a:lnTo>
                <a:lnTo>
                  <a:pt x="0" y="52907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9" id="9"/>
          <p:cNvSpPr/>
          <p:nvPr/>
        </p:nvSpPr>
        <p:spPr>
          <a:xfrm flipH="false" flipV="false" rot="0">
            <a:off x="16955752" y="440558"/>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4294284" y="4821377"/>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1028700" y="759416"/>
            <a:ext cx="15714872" cy="2781102"/>
          </a:xfrm>
          <a:prstGeom prst="rect">
            <a:avLst/>
          </a:prstGeom>
        </p:spPr>
        <p:txBody>
          <a:bodyPr anchor="t" rtlCol="false" tIns="0" lIns="0" bIns="0" rIns="0">
            <a:spAutoFit/>
          </a:bodyPr>
          <a:lstStyle/>
          <a:p>
            <a:pPr algn="l">
              <a:lnSpc>
                <a:spcPts val="7292"/>
              </a:lnSpc>
            </a:pPr>
            <a:r>
              <a:rPr lang="en-US" sz="6629">
                <a:solidFill>
                  <a:srgbClr val="000000"/>
                </a:solidFill>
                <a:latin typeface="Rubik One"/>
                <a:ea typeface="Rubik One"/>
                <a:cs typeface="Rubik One"/>
                <a:sym typeface="Rubik One"/>
              </a:rPr>
              <a:t>PENTINGNYA LAPORAN DIGITAL UNTUK PERTUMBUHAN USAHA </a:t>
            </a:r>
          </a:p>
          <a:p>
            <a:pPr algn="l">
              <a:lnSpc>
                <a:spcPts val="7292"/>
              </a:lnSpc>
            </a:pPr>
          </a:p>
        </p:txBody>
      </p:sp>
      <p:sp>
        <p:nvSpPr>
          <p:cNvPr name="TextBox 12" id="12"/>
          <p:cNvSpPr txBox="true"/>
          <p:nvPr/>
        </p:nvSpPr>
        <p:spPr>
          <a:xfrm rot="0">
            <a:off x="1752014" y="3185794"/>
            <a:ext cx="9619337" cy="6072506"/>
          </a:xfrm>
          <a:prstGeom prst="rect">
            <a:avLst/>
          </a:prstGeom>
        </p:spPr>
        <p:txBody>
          <a:bodyPr anchor="t" rtlCol="false" tIns="0" lIns="0" bIns="0" rIns="0">
            <a:spAutoFit/>
          </a:bodyPr>
          <a:lstStyle/>
          <a:p>
            <a:pPr algn="just">
              <a:lnSpc>
                <a:spcPts val="6019"/>
              </a:lnSpc>
            </a:pPr>
            <a:r>
              <a:rPr lang="en-US" sz="4299" b="true">
                <a:solidFill>
                  <a:srgbClr val="000000"/>
                </a:solidFill>
                <a:latin typeface="Be Vietnam Ultra-Bold"/>
                <a:ea typeface="Be Vietnam Ultra-Bold"/>
                <a:cs typeface="Be Vietnam Ultra-Bold"/>
                <a:sym typeface="Be Vietnam Ultra-Bold"/>
              </a:rPr>
              <a:t>1.keputusan yang lebih cepat dan berbasis data. </a:t>
            </a:r>
          </a:p>
          <a:p>
            <a:pPr algn="just">
              <a:lnSpc>
                <a:spcPts val="6019"/>
              </a:lnSpc>
            </a:pPr>
            <a:r>
              <a:rPr lang="en-US" sz="4299" b="true">
                <a:solidFill>
                  <a:srgbClr val="000000"/>
                </a:solidFill>
                <a:latin typeface="Be Vietnam Ultra-Bold"/>
                <a:ea typeface="Be Vietnam Ultra-Bold"/>
                <a:cs typeface="Be Vietnam Ultra-Bold"/>
                <a:sym typeface="Be Vietnam Ultra-Bold"/>
              </a:rPr>
              <a:t>2.Peningkatan ketepatan dan keterbukaan. </a:t>
            </a:r>
          </a:p>
          <a:p>
            <a:pPr algn="just">
              <a:lnSpc>
                <a:spcPts val="6019"/>
              </a:lnSpc>
            </a:pPr>
            <a:r>
              <a:rPr lang="en-US" sz="4299" b="true">
                <a:solidFill>
                  <a:srgbClr val="000000"/>
                </a:solidFill>
                <a:latin typeface="Be Vietnam Ultra-Bold"/>
                <a:ea typeface="Be Vietnam Ultra-Bold"/>
                <a:cs typeface="Be Vietnam Ultra-Bold"/>
                <a:sym typeface="Be Vietnam Ultra-Bold"/>
              </a:rPr>
              <a:t>3.Pemantauan kinerja yang terus-menerus. </a:t>
            </a:r>
          </a:p>
          <a:p>
            <a:pPr algn="just">
              <a:lnSpc>
                <a:spcPts val="6019"/>
              </a:lnSpc>
            </a:pPr>
            <a:r>
              <a:rPr lang="en-US" sz="4299" b="true">
                <a:solidFill>
                  <a:srgbClr val="000000"/>
                </a:solidFill>
                <a:latin typeface="Be Vietnam Ultra-Bold"/>
                <a:ea typeface="Be Vietnam Ultra-Bold"/>
                <a:cs typeface="Be Vietnam Ultra-Bold"/>
                <a:sym typeface="Be Vietnam Ultra-Bold"/>
              </a:rPr>
              <a:t>4.Mendukung perencanaan strategis jangka panjang. </a:t>
            </a:r>
          </a:p>
        </p:txBody>
      </p:sp>
      <p:sp>
        <p:nvSpPr>
          <p:cNvPr name="Freeform 13" id="13"/>
          <p:cNvSpPr/>
          <p:nvPr/>
        </p:nvSpPr>
        <p:spPr>
          <a:xfrm flipH="false" flipV="false" rot="0">
            <a:off x="13609986" y="737098"/>
            <a:ext cx="1078490" cy="1011820"/>
          </a:xfrm>
          <a:custGeom>
            <a:avLst/>
            <a:gdLst/>
            <a:ahLst/>
            <a:cxnLst/>
            <a:rect r="r" b="b" t="t" l="l"/>
            <a:pathLst>
              <a:path h="1011820" w="1078490">
                <a:moveTo>
                  <a:pt x="0" y="0"/>
                </a:moveTo>
                <a:lnTo>
                  <a:pt x="1078491" y="0"/>
                </a:lnTo>
                <a:lnTo>
                  <a:pt x="1078491" y="1011821"/>
                </a:lnTo>
                <a:lnTo>
                  <a:pt x="0" y="10118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1632792" y="-780691"/>
            <a:ext cx="7074903" cy="11848382"/>
            <a:chOff x="0" y="0"/>
            <a:chExt cx="1863349" cy="3120562"/>
          </a:xfrm>
        </p:grpSpPr>
        <p:sp>
          <p:nvSpPr>
            <p:cNvPr name="Freeform 3" id="3"/>
            <p:cNvSpPr/>
            <p:nvPr/>
          </p:nvSpPr>
          <p:spPr>
            <a:xfrm flipH="false" flipV="false" rot="0">
              <a:off x="0" y="0"/>
              <a:ext cx="1863349" cy="3120562"/>
            </a:xfrm>
            <a:custGeom>
              <a:avLst/>
              <a:gdLst/>
              <a:ahLst/>
              <a:cxnLst/>
              <a:rect r="r" b="b" t="t" l="l"/>
              <a:pathLst>
                <a:path h="3120562" w="1863349">
                  <a:moveTo>
                    <a:pt x="0" y="0"/>
                  </a:moveTo>
                  <a:lnTo>
                    <a:pt x="1863349" y="0"/>
                  </a:lnTo>
                  <a:lnTo>
                    <a:pt x="1863349" y="3120562"/>
                  </a:lnTo>
                  <a:lnTo>
                    <a:pt x="0" y="3120562"/>
                  </a:lnTo>
                  <a:close/>
                </a:path>
              </a:pathLst>
            </a:custGeom>
            <a:solidFill>
              <a:srgbClr val="5FA8C7"/>
            </a:solidFill>
          </p:spPr>
        </p:sp>
        <p:sp>
          <p:nvSpPr>
            <p:cNvPr name="TextBox 4" id="4"/>
            <p:cNvSpPr txBox="true"/>
            <p:nvPr/>
          </p:nvSpPr>
          <p:spPr>
            <a:xfrm>
              <a:off x="0" y="-38100"/>
              <a:ext cx="1863349" cy="3158662"/>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606283" y="1913307"/>
            <a:ext cx="8931972" cy="6460385"/>
          </a:xfrm>
          <a:custGeom>
            <a:avLst/>
            <a:gdLst/>
            <a:ahLst/>
            <a:cxnLst/>
            <a:rect r="r" b="b" t="t" l="l"/>
            <a:pathLst>
              <a:path h="6460385" w="8931972">
                <a:moveTo>
                  <a:pt x="0" y="0"/>
                </a:moveTo>
                <a:lnTo>
                  <a:pt x="8931973" y="0"/>
                </a:lnTo>
                <a:lnTo>
                  <a:pt x="8931973" y="6460386"/>
                </a:lnTo>
                <a:lnTo>
                  <a:pt x="0" y="646038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false" flipV="false" rot="0">
            <a:off x="6482508" y="-756005"/>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4294284" y="6894555"/>
            <a:ext cx="5322984" cy="1699613"/>
          </a:xfrm>
          <a:custGeom>
            <a:avLst/>
            <a:gdLst/>
            <a:ahLst/>
            <a:cxnLst/>
            <a:rect r="r" b="b" t="t" l="l"/>
            <a:pathLst>
              <a:path h="1699613" w="5322984">
                <a:moveTo>
                  <a:pt x="0" y="0"/>
                </a:moveTo>
                <a:lnTo>
                  <a:pt x="5322984" y="0"/>
                </a:lnTo>
                <a:lnTo>
                  <a:pt x="5322984" y="1699613"/>
                </a:lnTo>
                <a:lnTo>
                  <a:pt x="0" y="169961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8549316" y="1429650"/>
            <a:ext cx="9095166" cy="2435789"/>
          </a:xfrm>
          <a:prstGeom prst="rect">
            <a:avLst/>
          </a:prstGeom>
        </p:spPr>
        <p:txBody>
          <a:bodyPr anchor="t" rtlCol="false" tIns="0" lIns="0" bIns="0" rIns="0">
            <a:spAutoFit/>
          </a:bodyPr>
          <a:lstStyle/>
          <a:p>
            <a:pPr algn="l">
              <a:lnSpc>
                <a:spcPts val="6359"/>
              </a:lnSpc>
            </a:pPr>
            <a:r>
              <a:rPr lang="en-US" sz="5780">
                <a:solidFill>
                  <a:srgbClr val="000000"/>
                </a:solidFill>
                <a:latin typeface="Rubik One"/>
                <a:ea typeface="Rubik One"/>
                <a:cs typeface="Rubik One"/>
                <a:sym typeface="Rubik One"/>
              </a:rPr>
              <a:t>KARAKTERISTIK SISTEM PELAPORAN DIGITAL</a:t>
            </a:r>
          </a:p>
        </p:txBody>
      </p:sp>
      <p:sp>
        <p:nvSpPr>
          <p:cNvPr name="TextBox 9" id="9"/>
          <p:cNvSpPr txBox="true"/>
          <p:nvPr/>
        </p:nvSpPr>
        <p:spPr>
          <a:xfrm rot="0">
            <a:off x="9960672" y="5085311"/>
            <a:ext cx="7298628" cy="3581400"/>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1. Relevansi</a:t>
            </a:r>
          </a:p>
          <a:p>
            <a:pPr algn="just">
              <a:lnSpc>
                <a:spcPts val="3582"/>
              </a:lnSpc>
            </a:pPr>
            <a:r>
              <a:rPr lang="en-US" sz="2985" b="true">
                <a:solidFill>
                  <a:srgbClr val="000000"/>
                </a:solidFill>
                <a:latin typeface="Be Vietnam Ultra-Bold"/>
                <a:ea typeface="Be Vietnam Ultra-Bold"/>
                <a:cs typeface="Be Vietnam Ultra-Bold"/>
                <a:sym typeface="Be Vietnam Ultra-Bold"/>
              </a:rPr>
              <a:t>2. Kecepatan dan pembaruan secara real-time. </a:t>
            </a:r>
          </a:p>
          <a:p>
            <a:pPr algn="just">
              <a:lnSpc>
                <a:spcPts val="3582"/>
              </a:lnSpc>
            </a:pPr>
            <a:r>
              <a:rPr lang="en-US" sz="2985" b="true">
                <a:solidFill>
                  <a:srgbClr val="000000"/>
                </a:solidFill>
                <a:latin typeface="Be Vietnam Ultra-Bold"/>
                <a:ea typeface="Be Vietnam Ultra-Bold"/>
                <a:cs typeface="Be Vietnam Ultra-Bold"/>
                <a:sym typeface="Be Vietnam Ultra-Bold"/>
              </a:rPr>
              <a:t>3. Presentasi visual yang jelas. </a:t>
            </a:r>
          </a:p>
          <a:p>
            <a:pPr algn="just">
              <a:lnSpc>
                <a:spcPts val="3582"/>
              </a:lnSpc>
            </a:pPr>
            <a:r>
              <a:rPr lang="en-US" sz="2985" b="true">
                <a:solidFill>
                  <a:srgbClr val="000000"/>
                </a:solidFill>
                <a:latin typeface="Be Vietnam Ultra-Bold"/>
                <a:ea typeface="Be Vietnam Ultra-Bold"/>
                <a:cs typeface="Be Vietnam Ultra-Bold"/>
                <a:sym typeface="Be Vietnam Ultra-Bold"/>
              </a:rPr>
              <a:t>4.Integrasi data dari berbagai platform. </a:t>
            </a:r>
          </a:p>
          <a:p>
            <a:pPr algn="just">
              <a:lnSpc>
                <a:spcPts val="3582"/>
              </a:lnSpc>
            </a:pPr>
            <a:r>
              <a:rPr lang="en-US" sz="2985" b="true">
                <a:solidFill>
                  <a:srgbClr val="000000"/>
                </a:solidFill>
                <a:latin typeface="Be Vietnam Ultra-Bold"/>
                <a:ea typeface="Be Vietnam Ultra-Bold"/>
                <a:cs typeface="Be Vietnam Ultra-Bold"/>
                <a:sym typeface="Be Vietnam Ultra-Bold"/>
              </a:rPr>
              <a:t>5.Keamanan data dan kontrol akses Informasi yang sensitif. </a:t>
            </a:r>
          </a:p>
        </p:txBody>
      </p:sp>
      <p:sp>
        <p:nvSpPr>
          <p:cNvPr name="Freeform 10" id="10"/>
          <p:cNvSpPr/>
          <p:nvPr/>
        </p:nvSpPr>
        <p:spPr>
          <a:xfrm flipH="false" flipV="true" rot="0">
            <a:off x="-2448897" y="-1408288"/>
            <a:ext cx="4897794" cy="3321595"/>
          </a:xfrm>
          <a:custGeom>
            <a:avLst/>
            <a:gdLst/>
            <a:ahLst/>
            <a:cxnLst/>
            <a:rect r="r" b="b" t="t" l="l"/>
            <a:pathLst>
              <a:path h="3321595" w="4897794">
                <a:moveTo>
                  <a:pt x="0" y="3321595"/>
                </a:moveTo>
                <a:lnTo>
                  <a:pt x="4897794" y="3321595"/>
                </a:lnTo>
                <a:lnTo>
                  <a:pt x="4897794" y="0"/>
                </a:lnTo>
                <a:lnTo>
                  <a:pt x="0" y="0"/>
                </a:lnTo>
                <a:lnTo>
                  <a:pt x="0" y="3321595"/>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470826" y="2853618"/>
            <a:ext cx="1078490" cy="1011820"/>
          </a:xfrm>
          <a:custGeom>
            <a:avLst/>
            <a:gdLst/>
            <a:ahLst/>
            <a:cxnLst/>
            <a:rect r="r" b="b" t="t" l="l"/>
            <a:pathLst>
              <a:path h="1011820" w="1078490">
                <a:moveTo>
                  <a:pt x="0" y="0"/>
                </a:moveTo>
                <a:lnTo>
                  <a:pt x="1078490" y="0"/>
                </a:lnTo>
                <a:lnTo>
                  <a:pt x="1078490" y="1011820"/>
                </a:lnTo>
                <a:lnTo>
                  <a:pt x="0" y="101182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743585"/>
            <a:ext cx="16622068" cy="617855"/>
          </a:xfrm>
          <a:prstGeom prst="rect">
            <a:avLst/>
          </a:prstGeom>
        </p:spPr>
        <p:txBody>
          <a:bodyPr anchor="t" rtlCol="false" tIns="0" lIns="0" bIns="0" rIns="0">
            <a:spAutoFit/>
          </a:bodyPr>
          <a:lstStyle/>
          <a:p>
            <a:pPr algn="l">
              <a:lnSpc>
                <a:spcPts val="4840"/>
              </a:lnSpc>
            </a:pPr>
            <a:r>
              <a:rPr lang="en-US" sz="4400">
                <a:solidFill>
                  <a:srgbClr val="000000"/>
                </a:solidFill>
                <a:latin typeface="Rubik One"/>
                <a:ea typeface="Rubik One"/>
                <a:cs typeface="Rubik One"/>
                <a:sym typeface="Rubik One"/>
              </a:rPr>
              <a:t>XBRL (EXTENSIBLE BUSINESS REPORTING LANGUAGE) </a:t>
            </a:r>
          </a:p>
        </p:txBody>
      </p:sp>
      <p:grpSp>
        <p:nvGrpSpPr>
          <p:cNvPr name="Group 3" id="3"/>
          <p:cNvGrpSpPr/>
          <p:nvPr/>
        </p:nvGrpSpPr>
        <p:grpSpPr>
          <a:xfrm rot="0">
            <a:off x="-1865624" y="8843205"/>
            <a:ext cx="22019248" cy="3154524"/>
            <a:chOff x="0" y="0"/>
            <a:chExt cx="5799308" cy="830821"/>
          </a:xfrm>
        </p:grpSpPr>
        <p:sp>
          <p:nvSpPr>
            <p:cNvPr name="Freeform 4" id="4"/>
            <p:cNvSpPr/>
            <p:nvPr/>
          </p:nvSpPr>
          <p:spPr>
            <a:xfrm flipH="false" flipV="false" rot="0">
              <a:off x="0" y="0"/>
              <a:ext cx="5799308" cy="830821"/>
            </a:xfrm>
            <a:custGeom>
              <a:avLst/>
              <a:gdLst/>
              <a:ahLst/>
              <a:cxnLst/>
              <a:rect r="r" b="b" t="t" l="l"/>
              <a:pathLst>
                <a:path h="830821" w="5799308">
                  <a:moveTo>
                    <a:pt x="0" y="0"/>
                  </a:moveTo>
                  <a:lnTo>
                    <a:pt x="5799308" y="0"/>
                  </a:lnTo>
                  <a:lnTo>
                    <a:pt x="5799308" y="830821"/>
                  </a:lnTo>
                  <a:lnTo>
                    <a:pt x="0" y="830821"/>
                  </a:lnTo>
                  <a:close/>
                </a:path>
              </a:pathLst>
            </a:custGeom>
            <a:solidFill>
              <a:srgbClr val="5FA8C7"/>
            </a:solidFill>
          </p:spPr>
        </p:sp>
        <p:sp>
          <p:nvSpPr>
            <p:cNvPr name="TextBox 5" id="5"/>
            <p:cNvSpPr txBox="true"/>
            <p:nvPr/>
          </p:nvSpPr>
          <p:spPr>
            <a:xfrm>
              <a:off x="0" y="-38100"/>
              <a:ext cx="5799308" cy="868921"/>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2209487"/>
            <a:ext cx="7089589" cy="4029075"/>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XBRL pertama kali dikembangkan oleh Charles Hoffman pada tahun 1998. Konsep utama dalam penciptaan XBRL adalah untuk mengatasi masalah interoperabilitas antar sistem dan mempercepat distribusi serta pengurangan pengulangan informasi keuangan untuk tujuan analisis dan penilaian</a:t>
            </a:r>
          </a:p>
        </p:txBody>
      </p:sp>
      <p:sp>
        <p:nvSpPr>
          <p:cNvPr name="TextBox 7" id="7"/>
          <p:cNvSpPr txBox="true"/>
          <p:nvPr/>
        </p:nvSpPr>
        <p:spPr>
          <a:xfrm rot="0">
            <a:off x="9144000" y="2209487"/>
            <a:ext cx="7089589" cy="5819776"/>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XBRL terdiri dari dua bagian utama yaitu taksonomi dan instans (instances). Taksonomi XBRL berfungsi sebagai klasifikasi dasar untuk penandaan elemen dalam laporan keuangan. Di dalam taksonomi terdapat definisi tentang bagaimana setiap elemen harus ditangani dalam dokumen XBRL. Sementara itu, instans XBRL adalah data keuangan yang telah ditandai dengan menggunakan aturan sintaksis bahasa markup XBRL. </a:t>
            </a:r>
          </a:p>
        </p:txBody>
      </p:sp>
    </p:spTree>
  </p:cSld>
  <p:clrMapOvr>
    <a:masterClrMapping/>
  </p:clrMapOvr>
</p:sld>
</file>

<file path=ppt/slides/slide8.xml><?xml version="1.0" encoding="utf-8"?>
<p:sld xmlns:p="http://schemas.openxmlformats.org/presentationml/2006/main" xmlns:a="http://schemas.openxmlformats.org/drawingml/2006/main">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1076325"/>
            <a:ext cx="6231160" cy="617855"/>
          </a:xfrm>
          <a:prstGeom prst="rect">
            <a:avLst/>
          </a:prstGeom>
        </p:spPr>
        <p:txBody>
          <a:bodyPr anchor="t" rtlCol="false" tIns="0" lIns="0" bIns="0" rIns="0">
            <a:spAutoFit/>
          </a:bodyPr>
          <a:lstStyle/>
          <a:p>
            <a:pPr algn="l">
              <a:lnSpc>
                <a:spcPts val="4840"/>
              </a:lnSpc>
            </a:pPr>
            <a:r>
              <a:rPr lang="en-US" sz="4400">
                <a:solidFill>
                  <a:srgbClr val="000000"/>
                </a:solidFill>
                <a:latin typeface="Rubik One"/>
                <a:ea typeface="Rubik One"/>
                <a:cs typeface="Rubik One"/>
                <a:sym typeface="Rubik One"/>
              </a:rPr>
              <a:t>CARA KERJA XBRL</a:t>
            </a:r>
          </a:p>
        </p:txBody>
      </p:sp>
      <p:grpSp>
        <p:nvGrpSpPr>
          <p:cNvPr name="Group 3" id="3"/>
          <p:cNvGrpSpPr/>
          <p:nvPr/>
        </p:nvGrpSpPr>
        <p:grpSpPr>
          <a:xfrm rot="0">
            <a:off x="-1865624" y="8843205"/>
            <a:ext cx="22019248" cy="3154524"/>
            <a:chOff x="0" y="0"/>
            <a:chExt cx="5799308" cy="830821"/>
          </a:xfrm>
        </p:grpSpPr>
        <p:sp>
          <p:nvSpPr>
            <p:cNvPr name="Freeform 4" id="4"/>
            <p:cNvSpPr/>
            <p:nvPr/>
          </p:nvSpPr>
          <p:spPr>
            <a:xfrm flipH="false" flipV="false" rot="0">
              <a:off x="0" y="0"/>
              <a:ext cx="5799308" cy="830821"/>
            </a:xfrm>
            <a:custGeom>
              <a:avLst/>
              <a:gdLst/>
              <a:ahLst/>
              <a:cxnLst/>
              <a:rect r="r" b="b" t="t" l="l"/>
              <a:pathLst>
                <a:path h="830821" w="5799308">
                  <a:moveTo>
                    <a:pt x="0" y="0"/>
                  </a:moveTo>
                  <a:lnTo>
                    <a:pt x="5799308" y="0"/>
                  </a:lnTo>
                  <a:lnTo>
                    <a:pt x="5799308" y="830821"/>
                  </a:lnTo>
                  <a:lnTo>
                    <a:pt x="0" y="830821"/>
                  </a:lnTo>
                  <a:close/>
                </a:path>
              </a:pathLst>
            </a:custGeom>
            <a:solidFill>
              <a:srgbClr val="5FA8C7"/>
            </a:solidFill>
          </p:spPr>
        </p:sp>
        <p:sp>
          <p:nvSpPr>
            <p:cNvPr name="TextBox 5" id="5"/>
            <p:cNvSpPr txBox="true"/>
            <p:nvPr/>
          </p:nvSpPr>
          <p:spPr>
            <a:xfrm>
              <a:off x="0" y="-38100"/>
              <a:ext cx="5799308" cy="868921"/>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1028700" y="2209487"/>
            <a:ext cx="7089589" cy="4029075"/>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XBRL adalah bahasa pelaporan yang berfungsi seperti kode batang untuk data keuangan. </a:t>
            </a:r>
            <a:r>
              <a:rPr lang="en-US" sz="2985" b="true">
                <a:solidFill>
                  <a:srgbClr val="000000"/>
                </a:solidFill>
                <a:latin typeface="Be Vietnam Ultra-Bold"/>
                <a:ea typeface="Be Vietnam Ultra-Bold"/>
                <a:cs typeface="Be Vietnam Ultra-Bold"/>
                <a:sym typeface="Be Vietnam Ultra-Bold"/>
              </a:rPr>
              <a:t>​Berfungsi untuk Memberikan identitas unik (tagging) pada setiap elemen data dalam laporan keuangan, sesuai dengan taksonomi yang ada. Memungkinkan data untuk dikenali dan diolah secara efektif oleh sistem/mesin.</a:t>
            </a:r>
          </a:p>
        </p:txBody>
      </p:sp>
      <p:sp>
        <p:nvSpPr>
          <p:cNvPr name="TextBox 7" id="7"/>
          <p:cNvSpPr txBox="true"/>
          <p:nvPr/>
        </p:nvSpPr>
        <p:spPr>
          <a:xfrm rot="0">
            <a:off x="10002429" y="2331720"/>
            <a:ext cx="7089589" cy="1790700"/>
          </a:xfrm>
          <a:prstGeom prst="rect">
            <a:avLst/>
          </a:prstGeom>
        </p:spPr>
        <p:txBody>
          <a:bodyPr anchor="t" rtlCol="false" tIns="0" lIns="0" bIns="0" rIns="0">
            <a:spAutoFit/>
          </a:bodyPr>
          <a:lstStyle/>
          <a:p>
            <a:pPr algn="just">
              <a:lnSpc>
                <a:spcPts val="3582"/>
              </a:lnSpc>
            </a:pPr>
            <a:r>
              <a:rPr lang="en-US" sz="2985" b="true">
                <a:solidFill>
                  <a:srgbClr val="000000"/>
                </a:solidFill>
                <a:latin typeface="Be Vietnam Ultra-Bold"/>
                <a:ea typeface="Be Vietnam Ultra-Bold"/>
                <a:cs typeface="Be Vietnam Ultra-Bold"/>
                <a:sym typeface="Be Vietnam Ultra-Bold"/>
              </a:rPr>
              <a:t>a. ifrs-gp</a:t>
            </a:r>
          </a:p>
          <a:p>
            <a:pPr algn="just">
              <a:lnSpc>
                <a:spcPts val="3582"/>
              </a:lnSpc>
            </a:pPr>
            <a:r>
              <a:rPr lang="en-US" sz="2985" b="true">
                <a:solidFill>
                  <a:srgbClr val="000000"/>
                </a:solidFill>
                <a:latin typeface="Be Vietnam Ultra-Bold"/>
                <a:ea typeface="Be Vietnam Ultra-Bold"/>
                <a:cs typeface="Be Vietnam Ultra-Bold"/>
                <a:sym typeface="Be Vietnam Ultra-Bold"/>
              </a:rPr>
              <a:t>b. unitRef</a:t>
            </a:r>
          </a:p>
          <a:p>
            <a:pPr algn="just">
              <a:lnSpc>
                <a:spcPts val="3582"/>
              </a:lnSpc>
            </a:pPr>
            <a:r>
              <a:rPr lang="en-US" sz="2985" b="true">
                <a:solidFill>
                  <a:srgbClr val="000000"/>
                </a:solidFill>
                <a:latin typeface="Be Vietnam Ultra-Bold"/>
                <a:ea typeface="Be Vietnam Ultra-Bold"/>
                <a:cs typeface="Be Vietnam Ultra-Bold"/>
                <a:sym typeface="Be Vietnam Ultra-Bold"/>
              </a:rPr>
              <a:t>c. decimals</a:t>
            </a:r>
          </a:p>
          <a:p>
            <a:pPr algn="just">
              <a:lnSpc>
                <a:spcPts val="3582"/>
              </a:lnSpc>
            </a:pPr>
            <a:r>
              <a:rPr lang="en-US" sz="2985" b="true">
                <a:solidFill>
                  <a:srgbClr val="000000"/>
                </a:solidFill>
                <a:latin typeface="Be Vietnam Ultra-Bold"/>
                <a:ea typeface="Be Vietnam Ultra-Bold"/>
                <a:cs typeface="Be Vietnam Ultra-Bold"/>
                <a:sym typeface="Be Vietnam Ultra-Bold"/>
              </a:rPr>
              <a:t>d. contextRef</a:t>
            </a:r>
          </a:p>
        </p:txBody>
      </p:sp>
      <p:sp>
        <p:nvSpPr>
          <p:cNvPr name="TextBox 8" id="8"/>
          <p:cNvSpPr txBox="true"/>
          <p:nvPr/>
        </p:nvSpPr>
        <p:spPr>
          <a:xfrm rot="0">
            <a:off x="10002429" y="1104265"/>
            <a:ext cx="7256871" cy="1227455"/>
          </a:xfrm>
          <a:prstGeom prst="rect">
            <a:avLst/>
          </a:prstGeom>
        </p:spPr>
        <p:txBody>
          <a:bodyPr anchor="t" rtlCol="false" tIns="0" lIns="0" bIns="0" rIns="0">
            <a:spAutoFit/>
          </a:bodyPr>
          <a:lstStyle/>
          <a:p>
            <a:pPr algn="l">
              <a:lnSpc>
                <a:spcPts val="4840"/>
              </a:lnSpc>
            </a:pPr>
            <a:r>
              <a:rPr lang="en-US" sz="4400">
                <a:solidFill>
                  <a:srgbClr val="000000"/>
                </a:solidFill>
                <a:latin typeface="Rubik One"/>
                <a:ea typeface="Rubik One"/>
                <a:cs typeface="Rubik One"/>
                <a:sym typeface="Rubik One"/>
              </a:rPr>
              <a:t>CONTOH SINTAKS XBRL </a:t>
            </a:r>
          </a:p>
          <a:p>
            <a:pPr algn="l">
              <a:lnSpc>
                <a:spcPts val="484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DEE3E7">
                <a:alpha val="100000"/>
              </a:srgbClr>
            </a:gs>
            <a:gs pos="100000">
              <a:srgbClr val="A6E5FF">
                <a:alpha val="100000"/>
              </a:srgbClr>
            </a:gs>
          </a:gsLst>
          <a:lin ang="0"/>
        </a:gradFill>
      </p:bgPr>
    </p:bg>
    <p:spTree>
      <p:nvGrpSpPr>
        <p:cNvPr id="1" name=""/>
        <p:cNvGrpSpPr/>
        <p:nvPr/>
      </p:nvGrpSpPr>
      <p:grpSpPr>
        <a:xfrm>
          <a:off x="0" y="0"/>
          <a:ext cx="0" cy="0"/>
          <a:chOff x="0" y="0"/>
          <a:chExt cx="0" cy="0"/>
        </a:xfrm>
      </p:grpSpPr>
      <p:grpSp>
        <p:nvGrpSpPr>
          <p:cNvPr name="Group 2" id="2"/>
          <p:cNvGrpSpPr/>
          <p:nvPr/>
        </p:nvGrpSpPr>
        <p:grpSpPr>
          <a:xfrm rot="0">
            <a:off x="-978577" y="-780691"/>
            <a:ext cx="13081096" cy="11848382"/>
            <a:chOff x="0" y="0"/>
            <a:chExt cx="3445227" cy="3120562"/>
          </a:xfrm>
        </p:grpSpPr>
        <p:sp>
          <p:nvSpPr>
            <p:cNvPr name="Freeform 3" id="3"/>
            <p:cNvSpPr/>
            <p:nvPr/>
          </p:nvSpPr>
          <p:spPr>
            <a:xfrm flipH="false" flipV="false" rot="0">
              <a:off x="0" y="0"/>
              <a:ext cx="3445227" cy="3120562"/>
            </a:xfrm>
            <a:custGeom>
              <a:avLst/>
              <a:gdLst/>
              <a:ahLst/>
              <a:cxnLst/>
              <a:rect r="r" b="b" t="t" l="l"/>
              <a:pathLst>
                <a:path h="3120562" w="3445227">
                  <a:moveTo>
                    <a:pt x="0" y="0"/>
                  </a:moveTo>
                  <a:lnTo>
                    <a:pt x="3445227" y="0"/>
                  </a:lnTo>
                  <a:lnTo>
                    <a:pt x="3445227" y="3120562"/>
                  </a:lnTo>
                  <a:lnTo>
                    <a:pt x="0" y="3120562"/>
                  </a:lnTo>
                  <a:close/>
                </a:path>
              </a:pathLst>
            </a:custGeom>
            <a:solidFill>
              <a:srgbClr val="5FA8C7"/>
            </a:solidFill>
          </p:spPr>
        </p:sp>
        <p:sp>
          <p:nvSpPr>
            <p:cNvPr name="TextBox 4" id="4"/>
            <p:cNvSpPr txBox="true"/>
            <p:nvPr/>
          </p:nvSpPr>
          <p:spPr>
            <a:xfrm>
              <a:off x="0" y="-38100"/>
              <a:ext cx="3445227" cy="315866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164450" y="844699"/>
            <a:ext cx="7448154" cy="2283985"/>
            <a:chOff x="0" y="0"/>
            <a:chExt cx="1961654" cy="601543"/>
          </a:xfrm>
        </p:grpSpPr>
        <p:sp>
          <p:nvSpPr>
            <p:cNvPr name="Freeform 6" id="6"/>
            <p:cNvSpPr/>
            <p:nvPr/>
          </p:nvSpPr>
          <p:spPr>
            <a:xfrm flipH="false" flipV="false" rot="0">
              <a:off x="0" y="0"/>
              <a:ext cx="1961654" cy="601543"/>
            </a:xfrm>
            <a:custGeom>
              <a:avLst/>
              <a:gdLst/>
              <a:ahLst/>
              <a:cxnLst/>
              <a:rect r="r" b="b" t="t" l="l"/>
              <a:pathLst>
                <a:path h="601543" w="1961654">
                  <a:moveTo>
                    <a:pt x="41578" y="0"/>
                  </a:moveTo>
                  <a:lnTo>
                    <a:pt x="1920076" y="0"/>
                  </a:lnTo>
                  <a:cubicBezTo>
                    <a:pt x="1943039" y="0"/>
                    <a:pt x="1961654" y="18615"/>
                    <a:pt x="1961654" y="41578"/>
                  </a:cubicBezTo>
                  <a:lnTo>
                    <a:pt x="1961654" y="559966"/>
                  </a:lnTo>
                  <a:cubicBezTo>
                    <a:pt x="1961654" y="570993"/>
                    <a:pt x="1957273" y="581568"/>
                    <a:pt x="1949476" y="589366"/>
                  </a:cubicBezTo>
                  <a:cubicBezTo>
                    <a:pt x="1941679" y="597163"/>
                    <a:pt x="1931103" y="601543"/>
                    <a:pt x="1920076" y="601543"/>
                  </a:cubicBezTo>
                  <a:lnTo>
                    <a:pt x="41578" y="601543"/>
                  </a:lnTo>
                  <a:cubicBezTo>
                    <a:pt x="18615" y="601543"/>
                    <a:pt x="0" y="582929"/>
                    <a:pt x="0" y="559966"/>
                  </a:cubicBezTo>
                  <a:lnTo>
                    <a:pt x="0" y="41578"/>
                  </a:lnTo>
                  <a:cubicBezTo>
                    <a:pt x="0" y="18615"/>
                    <a:pt x="18615" y="0"/>
                    <a:pt x="41578" y="0"/>
                  </a:cubicBezTo>
                  <a:close/>
                </a:path>
              </a:pathLst>
            </a:custGeom>
            <a:solidFill>
              <a:srgbClr val="8DC8A3"/>
            </a:solidFill>
          </p:spPr>
        </p:sp>
        <p:sp>
          <p:nvSpPr>
            <p:cNvPr name="TextBox 7" id="7"/>
            <p:cNvSpPr txBox="true"/>
            <p:nvPr/>
          </p:nvSpPr>
          <p:spPr>
            <a:xfrm>
              <a:off x="0" y="-38100"/>
              <a:ext cx="1961654" cy="639643"/>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164450" y="3748305"/>
            <a:ext cx="7448154" cy="2283985"/>
            <a:chOff x="0" y="0"/>
            <a:chExt cx="1961654" cy="601543"/>
          </a:xfrm>
        </p:grpSpPr>
        <p:sp>
          <p:nvSpPr>
            <p:cNvPr name="Freeform 9" id="9"/>
            <p:cNvSpPr/>
            <p:nvPr/>
          </p:nvSpPr>
          <p:spPr>
            <a:xfrm flipH="false" flipV="false" rot="0">
              <a:off x="0" y="0"/>
              <a:ext cx="1961654" cy="601543"/>
            </a:xfrm>
            <a:custGeom>
              <a:avLst/>
              <a:gdLst/>
              <a:ahLst/>
              <a:cxnLst/>
              <a:rect r="r" b="b" t="t" l="l"/>
              <a:pathLst>
                <a:path h="601543" w="1961654">
                  <a:moveTo>
                    <a:pt x="41578" y="0"/>
                  </a:moveTo>
                  <a:lnTo>
                    <a:pt x="1920076" y="0"/>
                  </a:lnTo>
                  <a:cubicBezTo>
                    <a:pt x="1943039" y="0"/>
                    <a:pt x="1961654" y="18615"/>
                    <a:pt x="1961654" y="41578"/>
                  </a:cubicBezTo>
                  <a:lnTo>
                    <a:pt x="1961654" y="559966"/>
                  </a:lnTo>
                  <a:cubicBezTo>
                    <a:pt x="1961654" y="570993"/>
                    <a:pt x="1957273" y="581568"/>
                    <a:pt x="1949476" y="589366"/>
                  </a:cubicBezTo>
                  <a:cubicBezTo>
                    <a:pt x="1941679" y="597163"/>
                    <a:pt x="1931103" y="601543"/>
                    <a:pt x="1920076" y="601543"/>
                  </a:cubicBezTo>
                  <a:lnTo>
                    <a:pt x="41578" y="601543"/>
                  </a:lnTo>
                  <a:cubicBezTo>
                    <a:pt x="18615" y="601543"/>
                    <a:pt x="0" y="582929"/>
                    <a:pt x="0" y="559966"/>
                  </a:cubicBezTo>
                  <a:lnTo>
                    <a:pt x="0" y="41578"/>
                  </a:lnTo>
                  <a:cubicBezTo>
                    <a:pt x="0" y="18615"/>
                    <a:pt x="18615" y="0"/>
                    <a:pt x="41578" y="0"/>
                  </a:cubicBezTo>
                  <a:close/>
                </a:path>
              </a:pathLst>
            </a:custGeom>
            <a:solidFill>
              <a:srgbClr val="8DC8A3"/>
            </a:solidFill>
          </p:spPr>
        </p:sp>
        <p:sp>
          <p:nvSpPr>
            <p:cNvPr name="TextBox 10" id="10"/>
            <p:cNvSpPr txBox="true"/>
            <p:nvPr/>
          </p:nvSpPr>
          <p:spPr>
            <a:xfrm>
              <a:off x="0" y="-38100"/>
              <a:ext cx="1961654" cy="639643"/>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10164450" y="6651415"/>
            <a:ext cx="7448154" cy="2790885"/>
            <a:chOff x="0" y="0"/>
            <a:chExt cx="1961654" cy="735048"/>
          </a:xfrm>
        </p:grpSpPr>
        <p:sp>
          <p:nvSpPr>
            <p:cNvPr name="Freeform 12" id="12"/>
            <p:cNvSpPr/>
            <p:nvPr/>
          </p:nvSpPr>
          <p:spPr>
            <a:xfrm flipH="false" flipV="false" rot="0">
              <a:off x="0" y="0"/>
              <a:ext cx="1961654" cy="735048"/>
            </a:xfrm>
            <a:custGeom>
              <a:avLst/>
              <a:gdLst/>
              <a:ahLst/>
              <a:cxnLst/>
              <a:rect r="r" b="b" t="t" l="l"/>
              <a:pathLst>
                <a:path h="735048" w="1961654">
                  <a:moveTo>
                    <a:pt x="41578" y="0"/>
                  </a:moveTo>
                  <a:lnTo>
                    <a:pt x="1920076" y="0"/>
                  </a:lnTo>
                  <a:cubicBezTo>
                    <a:pt x="1943039" y="0"/>
                    <a:pt x="1961654" y="18615"/>
                    <a:pt x="1961654" y="41578"/>
                  </a:cubicBezTo>
                  <a:lnTo>
                    <a:pt x="1961654" y="693470"/>
                  </a:lnTo>
                  <a:cubicBezTo>
                    <a:pt x="1961654" y="716433"/>
                    <a:pt x="1943039" y="735048"/>
                    <a:pt x="1920076" y="735048"/>
                  </a:cubicBezTo>
                  <a:lnTo>
                    <a:pt x="41578" y="735048"/>
                  </a:lnTo>
                  <a:cubicBezTo>
                    <a:pt x="30551" y="735048"/>
                    <a:pt x="19975" y="730668"/>
                    <a:pt x="12178" y="722870"/>
                  </a:cubicBezTo>
                  <a:cubicBezTo>
                    <a:pt x="4380" y="715073"/>
                    <a:pt x="0" y="704497"/>
                    <a:pt x="0" y="693470"/>
                  </a:cubicBezTo>
                  <a:lnTo>
                    <a:pt x="0" y="41578"/>
                  </a:lnTo>
                  <a:cubicBezTo>
                    <a:pt x="0" y="18615"/>
                    <a:pt x="18615" y="0"/>
                    <a:pt x="41578" y="0"/>
                  </a:cubicBezTo>
                  <a:close/>
                </a:path>
              </a:pathLst>
            </a:custGeom>
            <a:solidFill>
              <a:srgbClr val="8DC8A3"/>
            </a:solidFill>
          </p:spPr>
        </p:sp>
        <p:sp>
          <p:nvSpPr>
            <p:cNvPr name="TextBox 13" id="13"/>
            <p:cNvSpPr txBox="true"/>
            <p:nvPr/>
          </p:nvSpPr>
          <p:spPr>
            <a:xfrm>
              <a:off x="0" y="-38100"/>
              <a:ext cx="1961654" cy="773148"/>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0">
            <a:off x="9677815" y="1500057"/>
            <a:ext cx="973270" cy="973270"/>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16" id="1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9677815" y="7560175"/>
            <a:ext cx="973270" cy="973270"/>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19" id="1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7125969" y="4403663"/>
            <a:ext cx="973270" cy="973270"/>
            <a:chOff x="0" y="0"/>
            <a:chExt cx="812800" cy="812800"/>
          </a:xfrm>
        </p:grpSpPr>
        <p:sp>
          <p:nvSpPr>
            <p:cNvPr name="Freeform 21" id="2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D3F57"/>
            </a:solidFill>
          </p:spPr>
        </p:sp>
        <p:sp>
          <p:nvSpPr>
            <p:cNvPr name="TextBox 22" id="2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3" id="23"/>
          <p:cNvSpPr txBox="true"/>
          <p:nvPr/>
        </p:nvSpPr>
        <p:spPr>
          <a:xfrm rot="0">
            <a:off x="1314447" y="3996760"/>
            <a:ext cx="8495049" cy="2434737"/>
          </a:xfrm>
          <a:prstGeom prst="rect">
            <a:avLst/>
          </a:prstGeom>
        </p:spPr>
        <p:txBody>
          <a:bodyPr anchor="t" rtlCol="false" tIns="0" lIns="0" bIns="0" rIns="0">
            <a:spAutoFit/>
          </a:bodyPr>
          <a:lstStyle/>
          <a:p>
            <a:pPr algn="l">
              <a:lnSpc>
                <a:spcPts val="6356"/>
              </a:lnSpc>
            </a:pPr>
            <a:r>
              <a:rPr lang="en-US" sz="5778">
                <a:solidFill>
                  <a:srgbClr val="000000"/>
                </a:solidFill>
                <a:latin typeface="Rubik One"/>
                <a:ea typeface="Rubik One"/>
                <a:cs typeface="Rubik One"/>
                <a:sym typeface="Rubik One"/>
              </a:rPr>
              <a:t>FASE PELAPORAN KEUANGAN XBRL </a:t>
            </a:r>
          </a:p>
          <a:p>
            <a:pPr algn="l">
              <a:lnSpc>
                <a:spcPts val="6356"/>
              </a:lnSpc>
            </a:pPr>
          </a:p>
        </p:txBody>
      </p:sp>
      <p:sp>
        <p:nvSpPr>
          <p:cNvPr name="Freeform 24" id="24"/>
          <p:cNvSpPr/>
          <p:nvPr/>
        </p:nvSpPr>
        <p:spPr>
          <a:xfrm flipH="false" flipV="false" rot="0">
            <a:off x="-4709842" y="4293694"/>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5" id="25"/>
          <p:cNvSpPr/>
          <p:nvPr/>
        </p:nvSpPr>
        <p:spPr>
          <a:xfrm flipH="false" flipV="false" rot="0">
            <a:off x="15626508" y="-849806"/>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0">
            <a:off x="15626508" y="9437194"/>
            <a:ext cx="5322984" cy="1699613"/>
          </a:xfrm>
          <a:custGeom>
            <a:avLst/>
            <a:gdLst/>
            <a:ahLst/>
            <a:cxnLst/>
            <a:rect r="r" b="b" t="t" l="l"/>
            <a:pathLst>
              <a:path h="1699613" w="5322984">
                <a:moveTo>
                  <a:pt x="0" y="0"/>
                </a:moveTo>
                <a:lnTo>
                  <a:pt x="5322984" y="0"/>
                </a:lnTo>
                <a:lnTo>
                  <a:pt x="5322984" y="1699612"/>
                </a:lnTo>
                <a:lnTo>
                  <a:pt x="0" y="16996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7" id="27"/>
          <p:cNvSpPr txBox="true"/>
          <p:nvPr/>
        </p:nvSpPr>
        <p:spPr>
          <a:xfrm rot="0">
            <a:off x="10651085" y="1147494"/>
            <a:ext cx="6608215" cy="1668871"/>
          </a:xfrm>
          <a:prstGeom prst="rect">
            <a:avLst/>
          </a:prstGeom>
        </p:spPr>
        <p:txBody>
          <a:bodyPr anchor="t" rtlCol="false" tIns="0" lIns="0" bIns="0" rIns="0">
            <a:spAutoFit/>
          </a:bodyPr>
          <a:lstStyle/>
          <a:p>
            <a:pPr algn="just">
              <a:lnSpc>
                <a:spcPts val="3327"/>
              </a:lnSpc>
            </a:pPr>
            <a:r>
              <a:rPr lang="en-US" sz="2376" b="true">
                <a:solidFill>
                  <a:srgbClr val="000000"/>
                </a:solidFill>
                <a:latin typeface="Be Vietnam Ultra-Bold"/>
                <a:ea typeface="Be Vietnam Ultra-Bold"/>
                <a:cs typeface="Be Vietnam Ultra-Bold"/>
                <a:sym typeface="Be Vietnam Ultra-Bold"/>
              </a:rPr>
              <a:t>Pada tahap sebelum XBRL, pelaporan keuangan dalam format online hanya terbatas pada konversi laporan keuangan cetak ke dalam format digital. </a:t>
            </a:r>
          </a:p>
        </p:txBody>
      </p:sp>
      <p:sp>
        <p:nvSpPr>
          <p:cNvPr name="TextBox 28" id="28"/>
          <p:cNvSpPr txBox="true"/>
          <p:nvPr/>
        </p:nvSpPr>
        <p:spPr>
          <a:xfrm rot="0">
            <a:off x="10763045" y="7022890"/>
            <a:ext cx="6496255" cy="1324070"/>
          </a:xfrm>
          <a:prstGeom prst="rect">
            <a:avLst/>
          </a:prstGeom>
        </p:spPr>
        <p:txBody>
          <a:bodyPr anchor="t" rtlCol="false" tIns="0" lIns="0" bIns="0" rIns="0">
            <a:spAutoFit/>
          </a:bodyPr>
          <a:lstStyle/>
          <a:p>
            <a:pPr algn="just">
              <a:lnSpc>
                <a:spcPts val="3566"/>
              </a:lnSpc>
            </a:pPr>
            <a:r>
              <a:rPr lang="en-US" sz="2547" b="true">
                <a:solidFill>
                  <a:srgbClr val="000000"/>
                </a:solidFill>
                <a:latin typeface="Be Vietnam Ultra-Bold"/>
                <a:ea typeface="Be Vietnam Ultra-Bold"/>
                <a:cs typeface="Be Vietnam Ultra-Bold"/>
                <a:sym typeface="Be Vietnam Ultra-Bold"/>
              </a:rPr>
              <a:t>Pada tahap ketiga, XBRL telah sepenuhnya terintegrasi dalam sistem informasi akuntansi perusahaan. </a:t>
            </a:r>
          </a:p>
        </p:txBody>
      </p:sp>
      <p:sp>
        <p:nvSpPr>
          <p:cNvPr name="TextBox 29" id="29"/>
          <p:cNvSpPr txBox="true"/>
          <p:nvPr/>
        </p:nvSpPr>
        <p:spPr>
          <a:xfrm rot="0">
            <a:off x="10508228" y="3901510"/>
            <a:ext cx="6608215" cy="1271969"/>
          </a:xfrm>
          <a:prstGeom prst="rect">
            <a:avLst/>
          </a:prstGeom>
        </p:spPr>
        <p:txBody>
          <a:bodyPr anchor="t" rtlCol="false" tIns="0" lIns="0" bIns="0" rIns="0">
            <a:spAutoFit/>
          </a:bodyPr>
          <a:lstStyle/>
          <a:p>
            <a:pPr algn="just">
              <a:lnSpc>
                <a:spcPts val="3391"/>
              </a:lnSpc>
            </a:pPr>
            <a:r>
              <a:rPr lang="en-US" sz="2422" b="true">
                <a:solidFill>
                  <a:srgbClr val="000000"/>
                </a:solidFill>
                <a:latin typeface="Be Vietnam Ultra-Bold"/>
                <a:ea typeface="Be Vietnam Ultra-Bold"/>
                <a:cs typeface="Be Vietnam Ultra-Bold"/>
                <a:sym typeface="Be Vietnam Ultra-Bold"/>
              </a:rPr>
              <a:t>Pada tahap kedua, perusahaan terlebih dahulu menyediakan laporan keuangan dalam format berbasis kertas.</a:t>
            </a:r>
          </a:p>
        </p:txBody>
      </p:sp>
      <p:sp>
        <p:nvSpPr>
          <p:cNvPr name="TextBox 30" id="30"/>
          <p:cNvSpPr txBox="true"/>
          <p:nvPr/>
        </p:nvSpPr>
        <p:spPr>
          <a:xfrm rot="0">
            <a:off x="9708086" y="1673954"/>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1</a:t>
            </a:r>
          </a:p>
        </p:txBody>
      </p:sp>
      <p:sp>
        <p:nvSpPr>
          <p:cNvPr name="TextBox 31" id="31"/>
          <p:cNvSpPr txBox="true"/>
          <p:nvPr/>
        </p:nvSpPr>
        <p:spPr>
          <a:xfrm rot="0">
            <a:off x="17165765" y="4558263"/>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2</a:t>
            </a:r>
          </a:p>
        </p:txBody>
      </p:sp>
      <p:sp>
        <p:nvSpPr>
          <p:cNvPr name="TextBox 32" id="32"/>
          <p:cNvSpPr txBox="true"/>
          <p:nvPr/>
        </p:nvSpPr>
        <p:spPr>
          <a:xfrm rot="0">
            <a:off x="9708086" y="7743646"/>
            <a:ext cx="893677" cy="711200"/>
          </a:xfrm>
          <a:prstGeom prst="rect">
            <a:avLst/>
          </a:prstGeom>
        </p:spPr>
        <p:txBody>
          <a:bodyPr anchor="t" rtlCol="false" tIns="0" lIns="0" bIns="0" rIns="0">
            <a:spAutoFit/>
          </a:bodyPr>
          <a:lstStyle/>
          <a:p>
            <a:pPr algn="ctr">
              <a:lnSpc>
                <a:spcPts val="5500"/>
              </a:lnSpc>
            </a:pPr>
            <a:r>
              <a:rPr lang="en-US" sz="5000">
                <a:solidFill>
                  <a:srgbClr val="CEF7EF"/>
                </a:solidFill>
                <a:latin typeface="Rubik One"/>
                <a:ea typeface="Rubik One"/>
                <a:cs typeface="Rubik One"/>
                <a:sym typeface="Rubik One"/>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DAG5nUGz2h0</dc:identifier>
  <dcterms:modified xsi:type="dcterms:W3CDTF">2011-08-01T06:04:30Z</dcterms:modified>
  <cp:revision>1</cp:revision>
  <dc:title>Hijau dan Biru Ilustrasi Masa Depan Pembayaran Digital Presentation</dc:title>
</cp:coreProperties>
</file>