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Bobby Jones" charset="1" panose="00000000000000000000"/>
      <p:regular r:id="rId20"/>
    </p:embeddedFont>
    <p:embeddedFont>
      <p:font typeface="Public Sans Bold" charset="1" panose="00000000000000000000"/>
      <p:regular r:id="rId21"/>
    </p:embeddedFont>
    <p:embeddedFont>
      <p:font typeface="Public Sans"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12" Target="../media/image60.png" Type="http://schemas.openxmlformats.org/officeDocument/2006/relationships/image"/><Relationship Id="rId13" Target="../media/image61.svg" Type="http://schemas.openxmlformats.org/officeDocument/2006/relationships/image"/><Relationship Id="rId14" Target="../media/image62.png" Type="http://schemas.openxmlformats.org/officeDocument/2006/relationships/image"/><Relationship Id="rId15" Target="../media/image63.svg" Type="http://schemas.openxmlformats.org/officeDocument/2006/relationships/image"/><Relationship Id="rId16" Target="../media/image11.png" Type="http://schemas.openxmlformats.org/officeDocument/2006/relationships/image"/><Relationship Id="rId17" Target="../media/image12.svg" Type="http://schemas.openxmlformats.org/officeDocument/2006/relationships/image"/><Relationship Id="rId18" Target="../media/image42.png" Type="http://schemas.openxmlformats.org/officeDocument/2006/relationships/image"/><Relationship Id="rId19" Target="../media/image43.svg" Type="http://schemas.openxmlformats.org/officeDocument/2006/relationships/image"/><Relationship Id="rId2" Target="../media/image1.png" Type="http://schemas.openxmlformats.org/officeDocument/2006/relationships/image"/><Relationship Id="rId20" Target="../media/image50.png" Type="http://schemas.openxmlformats.org/officeDocument/2006/relationships/image"/><Relationship Id="rId21" Target="../media/image51.svg" Type="http://schemas.openxmlformats.org/officeDocument/2006/relationships/image"/><Relationship Id="rId22" Target="../media/image15.png" Type="http://schemas.openxmlformats.org/officeDocument/2006/relationships/image"/><Relationship Id="rId23" Target="../media/image16.svg" Type="http://schemas.openxmlformats.org/officeDocument/2006/relationships/image"/><Relationship Id="rId24" Target="../media/image21.png" Type="http://schemas.openxmlformats.org/officeDocument/2006/relationships/image"/><Relationship Id="rId25"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png" Type="http://schemas.openxmlformats.org/officeDocument/2006/relationships/image"/><Relationship Id="rId11" Target="../media/image47.svg" Type="http://schemas.openxmlformats.org/officeDocument/2006/relationships/image"/><Relationship Id="rId12" Target="../media/image36.png" Type="http://schemas.openxmlformats.org/officeDocument/2006/relationships/image"/><Relationship Id="rId13" Target="../media/image37.svg" Type="http://schemas.openxmlformats.org/officeDocument/2006/relationships/image"/><Relationship Id="rId14" Target="../media/image44.png" Type="http://schemas.openxmlformats.org/officeDocument/2006/relationships/image"/><Relationship Id="rId15" Target="../media/image45.svg" Type="http://schemas.openxmlformats.org/officeDocument/2006/relationships/image"/><Relationship Id="rId16" Target="../media/image3.png" Type="http://schemas.openxmlformats.org/officeDocument/2006/relationships/image"/><Relationship Id="rId17" Target="../media/image4.svg" Type="http://schemas.openxmlformats.org/officeDocument/2006/relationships/image"/><Relationship Id="rId18" Target="../media/image21.png" Type="http://schemas.openxmlformats.org/officeDocument/2006/relationships/image"/><Relationship Id="rId19" Target="../media/image22.svg" Type="http://schemas.openxmlformats.org/officeDocument/2006/relationships/image"/><Relationship Id="rId2" Target="../media/image1.png" Type="http://schemas.openxmlformats.org/officeDocument/2006/relationships/image"/><Relationship Id="rId20" Target="../media/image70.png" Type="http://schemas.openxmlformats.org/officeDocument/2006/relationships/image"/><Relationship Id="rId21" Target="../media/image71.sv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68.png" Type="http://schemas.openxmlformats.org/officeDocument/2006/relationships/image"/><Relationship Id="rId9" Target="../media/image6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14" Target="../media/image9.png" Type="http://schemas.openxmlformats.org/officeDocument/2006/relationships/image"/><Relationship Id="rId15" Target="../media/image10.svg" Type="http://schemas.openxmlformats.org/officeDocument/2006/relationships/image"/><Relationship Id="rId16" Target="../media/image21.png" Type="http://schemas.openxmlformats.org/officeDocument/2006/relationships/image"/><Relationship Id="rId17" Target="../media/image2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68.png" Type="http://schemas.openxmlformats.org/officeDocument/2006/relationships/image"/><Relationship Id="rId13" Target="../media/image69.svg" Type="http://schemas.openxmlformats.org/officeDocument/2006/relationships/image"/><Relationship Id="rId14" Target="../media/image62.png" Type="http://schemas.openxmlformats.org/officeDocument/2006/relationships/image"/><Relationship Id="rId15" Target="../media/image63.svg" Type="http://schemas.openxmlformats.org/officeDocument/2006/relationships/image"/><Relationship Id="rId16" Target="../media/image50.png" Type="http://schemas.openxmlformats.org/officeDocument/2006/relationships/image"/><Relationship Id="rId17" Target="../media/image51.svg" Type="http://schemas.openxmlformats.org/officeDocument/2006/relationships/image"/><Relationship Id="rId18" Target="../media/image15.png" Type="http://schemas.openxmlformats.org/officeDocument/2006/relationships/image"/><Relationship Id="rId19" Target="../media/image16.svg" Type="http://schemas.openxmlformats.org/officeDocument/2006/relationships/image"/><Relationship Id="rId2" Target="../media/image1.png" Type="http://schemas.openxmlformats.org/officeDocument/2006/relationships/image"/><Relationship Id="rId20" Target="../media/image21.png" Type="http://schemas.openxmlformats.org/officeDocument/2006/relationships/image"/><Relationship Id="rId21"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 Id="rId8" Target="../media/image74.png" Type="http://schemas.openxmlformats.org/officeDocument/2006/relationships/image"/><Relationship Id="rId9" Target="../media/image7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26.png" Type="http://schemas.openxmlformats.org/officeDocument/2006/relationships/image"/><Relationship Id="rId12" Target="../media/image27.svg" Type="http://schemas.openxmlformats.org/officeDocument/2006/relationships/image"/><Relationship Id="rId13" Target="../media/image28.png" Type="http://schemas.openxmlformats.org/officeDocument/2006/relationships/image"/><Relationship Id="rId14" Target="../media/image29.svg" Type="http://schemas.openxmlformats.org/officeDocument/2006/relationships/image"/><Relationship Id="rId15" Target="../media/image30.png" Type="http://schemas.openxmlformats.org/officeDocument/2006/relationships/image"/><Relationship Id="rId16" Target="../media/image31.svg" Type="http://schemas.openxmlformats.org/officeDocument/2006/relationships/image"/><Relationship Id="rId17" Target="../media/image32.png" Type="http://schemas.openxmlformats.org/officeDocument/2006/relationships/image"/><Relationship Id="rId18" Target="../media/image33.svg" Type="http://schemas.openxmlformats.org/officeDocument/2006/relationships/image"/><Relationship Id="rId19" Target="../media/image21.png" Type="http://schemas.openxmlformats.org/officeDocument/2006/relationships/image"/><Relationship Id="rId2" Target="../media/image1.png" Type="http://schemas.openxmlformats.org/officeDocument/2006/relationships/image"/><Relationship Id="rId20"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3.jpeg" Type="http://schemas.openxmlformats.org/officeDocument/2006/relationships/image"/><Relationship Id="rId7" Target="../media/image24.jpeg" Type="http://schemas.openxmlformats.org/officeDocument/2006/relationships/image"/><Relationship Id="rId8" Target="../media/image25.jpeg" Type="http://schemas.openxmlformats.org/officeDocument/2006/relationships/image"/><Relationship Id="rId9"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14" Target="../media/image40.png" Type="http://schemas.openxmlformats.org/officeDocument/2006/relationships/image"/><Relationship Id="rId15" Target="../media/image41.svg" Type="http://schemas.openxmlformats.org/officeDocument/2006/relationships/image"/><Relationship Id="rId16" Target="../media/image42.png" Type="http://schemas.openxmlformats.org/officeDocument/2006/relationships/image"/><Relationship Id="rId17" Target="../media/image43.svg" Type="http://schemas.openxmlformats.org/officeDocument/2006/relationships/image"/><Relationship Id="rId18" Target="../media/image9.png" Type="http://schemas.openxmlformats.org/officeDocument/2006/relationships/image"/><Relationship Id="rId19" Target="../media/image10.svg" Type="http://schemas.openxmlformats.org/officeDocument/2006/relationships/image"/><Relationship Id="rId2" Target="../media/image1.png" Type="http://schemas.openxmlformats.org/officeDocument/2006/relationships/image"/><Relationship Id="rId20" Target="../media/image21.png" Type="http://schemas.openxmlformats.org/officeDocument/2006/relationships/image"/><Relationship Id="rId21"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14" Target="../media/image40.png" Type="http://schemas.openxmlformats.org/officeDocument/2006/relationships/image"/><Relationship Id="rId15" Target="../media/image41.svg" Type="http://schemas.openxmlformats.org/officeDocument/2006/relationships/image"/><Relationship Id="rId16" Target="../media/image42.png" Type="http://schemas.openxmlformats.org/officeDocument/2006/relationships/image"/><Relationship Id="rId17" Target="../media/image43.svg" Type="http://schemas.openxmlformats.org/officeDocument/2006/relationships/image"/><Relationship Id="rId18" Target="../media/image9.png" Type="http://schemas.openxmlformats.org/officeDocument/2006/relationships/image"/><Relationship Id="rId19" Target="../media/image10.svg" Type="http://schemas.openxmlformats.org/officeDocument/2006/relationships/image"/><Relationship Id="rId2" Target="../media/image1.png" Type="http://schemas.openxmlformats.org/officeDocument/2006/relationships/image"/><Relationship Id="rId20" Target="../media/image21.png" Type="http://schemas.openxmlformats.org/officeDocument/2006/relationships/image"/><Relationship Id="rId21"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png" Type="http://schemas.openxmlformats.org/officeDocument/2006/relationships/image"/><Relationship Id="rId11" Target="../media/image49.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50.png" Type="http://schemas.openxmlformats.org/officeDocument/2006/relationships/image"/><Relationship Id="rId15" Target="../media/image51.svg" Type="http://schemas.openxmlformats.org/officeDocument/2006/relationships/image"/><Relationship Id="rId16" Target="../media/image40.png" Type="http://schemas.openxmlformats.org/officeDocument/2006/relationships/image"/><Relationship Id="rId17" Target="../media/image41.svg" Type="http://schemas.openxmlformats.org/officeDocument/2006/relationships/image"/><Relationship Id="rId18" Target="../media/image52.png" Type="http://schemas.openxmlformats.org/officeDocument/2006/relationships/image"/><Relationship Id="rId19" Target="../media/image53.svg" Type="http://schemas.openxmlformats.org/officeDocument/2006/relationships/image"/><Relationship Id="rId2" Target="../media/image1.png" Type="http://schemas.openxmlformats.org/officeDocument/2006/relationships/image"/><Relationship Id="rId20" Target="../media/image21.png" Type="http://schemas.openxmlformats.org/officeDocument/2006/relationships/image"/><Relationship Id="rId21"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44.png" Type="http://schemas.openxmlformats.org/officeDocument/2006/relationships/image"/><Relationship Id="rId7" Target="../media/image45.svg" Type="http://schemas.openxmlformats.org/officeDocument/2006/relationships/image"/><Relationship Id="rId8" Target="../media/image46.png" Type="http://schemas.openxmlformats.org/officeDocument/2006/relationships/image"/><Relationship Id="rId9" Target="../media/image4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8.png" Type="http://schemas.openxmlformats.org/officeDocument/2006/relationships/image"/><Relationship Id="rId11" Target="../media/image59.svg" Type="http://schemas.openxmlformats.org/officeDocument/2006/relationships/image"/><Relationship Id="rId12" Target="../media/image50.png" Type="http://schemas.openxmlformats.org/officeDocument/2006/relationships/image"/><Relationship Id="rId13" Target="../media/image51.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3.png" Type="http://schemas.openxmlformats.org/officeDocument/2006/relationships/image"/><Relationship Id="rId17" Target="../media/image4.svg" Type="http://schemas.openxmlformats.org/officeDocument/2006/relationships/image"/><Relationship Id="rId18" Target="../media/image21.png" Type="http://schemas.openxmlformats.org/officeDocument/2006/relationships/image"/><Relationship Id="rId19" Target="../media/image2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56.png" Type="http://schemas.openxmlformats.org/officeDocument/2006/relationships/image"/><Relationship Id="rId9" Target="../media/image5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12" Target="../media/image60.png" Type="http://schemas.openxmlformats.org/officeDocument/2006/relationships/image"/><Relationship Id="rId13" Target="../media/image61.svg" Type="http://schemas.openxmlformats.org/officeDocument/2006/relationships/image"/><Relationship Id="rId14" Target="../media/image62.png" Type="http://schemas.openxmlformats.org/officeDocument/2006/relationships/image"/><Relationship Id="rId15" Target="../media/image63.svg" Type="http://schemas.openxmlformats.org/officeDocument/2006/relationships/image"/><Relationship Id="rId16" Target="../media/image11.png" Type="http://schemas.openxmlformats.org/officeDocument/2006/relationships/image"/><Relationship Id="rId17" Target="../media/image12.svg" Type="http://schemas.openxmlformats.org/officeDocument/2006/relationships/image"/><Relationship Id="rId18" Target="../media/image42.png" Type="http://schemas.openxmlformats.org/officeDocument/2006/relationships/image"/><Relationship Id="rId19" Target="../media/image43.svg" Type="http://schemas.openxmlformats.org/officeDocument/2006/relationships/image"/><Relationship Id="rId2" Target="../media/image1.png" Type="http://schemas.openxmlformats.org/officeDocument/2006/relationships/image"/><Relationship Id="rId20" Target="../media/image50.png" Type="http://schemas.openxmlformats.org/officeDocument/2006/relationships/image"/><Relationship Id="rId21" Target="../media/image51.svg" Type="http://schemas.openxmlformats.org/officeDocument/2006/relationships/image"/><Relationship Id="rId22" Target="../media/image15.png" Type="http://schemas.openxmlformats.org/officeDocument/2006/relationships/image"/><Relationship Id="rId23" Target="../media/image16.svg" Type="http://schemas.openxmlformats.org/officeDocument/2006/relationships/image"/><Relationship Id="rId24" Target="../media/image21.png" Type="http://schemas.openxmlformats.org/officeDocument/2006/relationships/image"/><Relationship Id="rId25"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64.png" Type="http://schemas.openxmlformats.org/officeDocument/2006/relationships/image"/><Relationship Id="rId9" Target="../media/image6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png" Type="http://schemas.openxmlformats.org/officeDocument/2006/relationships/image"/><Relationship Id="rId11" Target="../media/image45.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42.png" Type="http://schemas.openxmlformats.org/officeDocument/2006/relationships/image"/><Relationship Id="rId15" Target="../media/image43.svg" Type="http://schemas.openxmlformats.org/officeDocument/2006/relationships/image"/><Relationship Id="rId16" Target="../media/image50.png" Type="http://schemas.openxmlformats.org/officeDocument/2006/relationships/image"/><Relationship Id="rId17" Target="../media/image51.svg" Type="http://schemas.openxmlformats.org/officeDocument/2006/relationships/image"/><Relationship Id="rId18" Target="../media/image21.png" Type="http://schemas.openxmlformats.org/officeDocument/2006/relationships/image"/><Relationship Id="rId19" Target="../media/image22.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66.png" Type="http://schemas.openxmlformats.org/officeDocument/2006/relationships/image"/><Relationship Id="rId7" Target="../media/image67.svg" Type="http://schemas.openxmlformats.org/officeDocument/2006/relationships/image"/><Relationship Id="rId8" Target="../media/image56.png" Type="http://schemas.openxmlformats.org/officeDocument/2006/relationships/image"/><Relationship Id="rId9" Target="../media/image5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2704461" y="1707367"/>
            <a:ext cx="3107878" cy="2960960"/>
          </a:xfrm>
          <a:custGeom>
            <a:avLst/>
            <a:gdLst/>
            <a:ahLst/>
            <a:cxnLst/>
            <a:rect r="r" b="b" t="t" l="l"/>
            <a:pathLst>
              <a:path h="2960960" w="3107878">
                <a:moveTo>
                  <a:pt x="0" y="0"/>
                </a:moveTo>
                <a:lnTo>
                  <a:pt x="3107878" y="0"/>
                </a:lnTo>
                <a:lnTo>
                  <a:pt x="3107878" y="2960960"/>
                </a:lnTo>
                <a:lnTo>
                  <a:pt x="0" y="2960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612130" y="3306168"/>
            <a:ext cx="3107878" cy="2960960"/>
          </a:xfrm>
          <a:custGeom>
            <a:avLst/>
            <a:gdLst/>
            <a:ahLst/>
            <a:cxnLst/>
            <a:rect r="r" b="b" t="t" l="l"/>
            <a:pathLst>
              <a:path h="2960960" w="3107878">
                <a:moveTo>
                  <a:pt x="0" y="0"/>
                </a:moveTo>
                <a:lnTo>
                  <a:pt x="3107878" y="0"/>
                </a:lnTo>
                <a:lnTo>
                  <a:pt x="3107878" y="2960960"/>
                </a:lnTo>
                <a:lnTo>
                  <a:pt x="0" y="2960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6350085" y="4668327"/>
            <a:ext cx="8027757" cy="1817560"/>
            <a:chOff x="0" y="0"/>
            <a:chExt cx="2114306" cy="478699"/>
          </a:xfrm>
        </p:grpSpPr>
        <p:sp>
          <p:nvSpPr>
            <p:cNvPr name="Freeform 6" id="6"/>
            <p:cNvSpPr/>
            <p:nvPr/>
          </p:nvSpPr>
          <p:spPr>
            <a:xfrm flipH="false" flipV="false" rot="0">
              <a:off x="0" y="0"/>
              <a:ext cx="2114306" cy="478699"/>
            </a:xfrm>
            <a:custGeom>
              <a:avLst/>
              <a:gdLst/>
              <a:ahLst/>
              <a:cxnLst/>
              <a:rect r="r" b="b" t="t" l="l"/>
              <a:pathLst>
                <a:path h="478699" w="2114306">
                  <a:moveTo>
                    <a:pt x="19288" y="0"/>
                  </a:moveTo>
                  <a:lnTo>
                    <a:pt x="2095019" y="0"/>
                  </a:lnTo>
                  <a:cubicBezTo>
                    <a:pt x="2100134" y="0"/>
                    <a:pt x="2105040" y="2032"/>
                    <a:pt x="2108657" y="5649"/>
                  </a:cubicBezTo>
                  <a:cubicBezTo>
                    <a:pt x="2112274" y="9266"/>
                    <a:pt x="2114306" y="14172"/>
                    <a:pt x="2114306" y="19288"/>
                  </a:cubicBezTo>
                  <a:lnTo>
                    <a:pt x="2114306" y="459411"/>
                  </a:lnTo>
                  <a:cubicBezTo>
                    <a:pt x="2114306" y="464527"/>
                    <a:pt x="2112274" y="469432"/>
                    <a:pt x="2108657" y="473050"/>
                  </a:cubicBezTo>
                  <a:cubicBezTo>
                    <a:pt x="2105040" y="476667"/>
                    <a:pt x="2100134" y="478699"/>
                    <a:pt x="2095019" y="478699"/>
                  </a:cubicBezTo>
                  <a:lnTo>
                    <a:pt x="19288" y="478699"/>
                  </a:lnTo>
                  <a:cubicBezTo>
                    <a:pt x="14172" y="478699"/>
                    <a:pt x="9266" y="476667"/>
                    <a:pt x="5649" y="473050"/>
                  </a:cubicBezTo>
                  <a:cubicBezTo>
                    <a:pt x="2032" y="469432"/>
                    <a:pt x="0" y="464527"/>
                    <a:pt x="0" y="459411"/>
                  </a:cubicBezTo>
                  <a:lnTo>
                    <a:pt x="0" y="19288"/>
                  </a:lnTo>
                  <a:cubicBezTo>
                    <a:pt x="0" y="14172"/>
                    <a:pt x="2032" y="9266"/>
                    <a:pt x="5649" y="5649"/>
                  </a:cubicBezTo>
                  <a:cubicBezTo>
                    <a:pt x="9266" y="2032"/>
                    <a:pt x="14172" y="0"/>
                    <a:pt x="19288" y="0"/>
                  </a:cubicBezTo>
                  <a:close/>
                </a:path>
              </a:pathLst>
            </a:custGeom>
            <a:solidFill>
              <a:srgbClr val="FCF9DA"/>
            </a:solidFill>
            <a:ln w="38100" cap="sq">
              <a:solidFill>
                <a:srgbClr val="191919"/>
              </a:solidFill>
              <a:prstDash val="solid"/>
              <a:miter/>
            </a:ln>
          </p:spPr>
        </p:sp>
        <p:sp>
          <p:nvSpPr>
            <p:cNvPr name="TextBox 7" id="7"/>
            <p:cNvSpPr txBox="true"/>
            <p:nvPr/>
          </p:nvSpPr>
          <p:spPr>
            <a:xfrm>
              <a:off x="0" y="-47625"/>
              <a:ext cx="2114306" cy="526324"/>
            </a:xfrm>
            <a:prstGeom prst="rect">
              <a:avLst/>
            </a:prstGeom>
          </p:spPr>
          <p:txBody>
            <a:bodyPr anchor="ctr" rtlCol="false" tIns="50800" lIns="50800" bIns="50800" rIns="50800"/>
            <a:lstStyle/>
            <a:p>
              <a:pPr algn="ctr">
                <a:lnSpc>
                  <a:spcPts val="3374"/>
                </a:lnSpc>
              </a:pPr>
            </a:p>
          </p:txBody>
        </p:sp>
      </p:grpSp>
      <p:sp>
        <p:nvSpPr>
          <p:cNvPr name="TextBox 8" id="8"/>
          <p:cNvSpPr txBox="true"/>
          <p:nvPr/>
        </p:nvSpPr>
        <p:spPr>
          <a:xfrm rot="0">
            <a:off x="6047875" y="5137734"/>
            <a:ext cx="8632179" cy="1028786"/>
          </a:xfrm>
          <a:prstGeom prst="rect">
            <a:avLst/>
          </a:prstGeom>
        </p:spPr>
        <p:txBody>
          <a:bodyPr anchor="t" rtlCol="false" tIns="0" lIns="0" bIns="0" rIns="0">
            <a:spAutoFit/>
          </a:bodyPr>
          <a:lstStyle/>
          <a:p>
            <a:pPr algn="ctr">
              <a:lnSpc>
                <a:spcPts val="7534"/>
              </a:lnSpc>
            </a:pPr>
            <a:r>
              <a:rPr lang="en-US" sz="7534">
                <a:solidFill>
                  <a:srgbClr val="191919"/>
                </a:solidFill>
                <a:latin typeface="Bobby Jones"/>
                <a:ea typeface="Bobby Jones"/>
                <a:cs typeface="Bobby Jones"/>
                <a:sym typeface="Bobby Jones"/>
              </a:rPr>
              <a:t>definisi akuntansi</a:t>
            </a:r>
          </a:p>
        </p:txBody>
      </p:sp>
      <p:grpSp>
        <p:nvGrpSpPr>
          <p:cNvPr name="Group 9" id="9"/>
          <p:cNvGrpSpPr/>
          <p:nvPr/>
        </p:nvGrpSpPr>
        <p:grpSpPr>
          <a:xfrm rot="0">
            <a:off x="4038734" y="3078467"/>
            <a:ext cx="6936260" cy="1817560"/>
            <a:chOff x="0" y="0"/>
            <a:chExt cx="1826834" cy="478699"/>
          </a:xfrm>
        </p:grpSpPr>
        <p:sp>
          <p:nvSpPr>
            <p:cNvPr name="Freeform 10" id="10"/>
            <p:cNvSpPr/>
            <p:nvPr/>
          </p:nvSpPr>
          <p:spPr>
            <a:xfrm flipH="false" flipV="false" rot="0">
              <a:off x="0" y="0"/>
              <a:ext cx="1826834" cy="478699"/>
            </a:xfrm>
            <a:custGeom>
              <a:avLst/>
              <a:gdLst/>
              <a:ahLst/>
              <a:cxnLst/>
              <a:rect r="r" b="b" t="t" l="l"/>
              <a:pathLst>
                <a:path h="478699" w="1826834">
                  <a:moveTo>
                    <a:pt x="22323" y="0"/>
                  </a:moveTo>
                  <a:lnTo>
                    <a:pt x="1804511" y="0"/>
                  </a:lnTo>
                  <a:cubicBezTo>
                    <a:pt x="1816839" y="0"/>
                    <a:pt x="1826834" y="9994"/>
                    <a:pt x="1826834" y="22323"/>
                  </a:cubicBezTo>
                  <a:lnTo>
                    <a:pt x="1826834" y="456376"/>
                  </a:lnTo>
                  <a:cubicBezTo>
                    <a:pt x="1826834" y="468705"/>
                    <a:pt x="1816839" y="478699"/>
                    <a:pt x="1804511" y="478699"/>
                  </a:cubicBezTo>
                  <a:lnTo>
                    <a:pt x="22323" y="478699"/>
                  </a:lnTo>
                  <a:cubicBezTo>
                    <a:pt x="9994" y="478699"/>
                    <a:pt x="0" y="468705"/>
                    <a:pt x="0" y="456376"/>
                  </a:cubicBezTo>
                  <a:lnTo>
                    <a:pt x="0" y="22323"/>
                  </a:lnTo>
                  <a:cubicBezTo>
                    <a:pt x="0" y="9994"/>
                    <a:pt x="9994" y="0"/>
                    <a:pt x="22323" y="0"/>
                  </a:cubicBezTo>
                  <a:close/>
                </a:path>
              </a:pathLst>
            </a:custGeom>
            <a:solidFill>
              <a:srgbClr val="F3CA52"/>
            </a:solidFill>
            <a:ln w="38100" cap="sq">
              <a:solidFill>
                <a:srgbClr val="191919"/>
              </a:solidFill>
              <a:prstDash val="solid"/>
              <a:miter/>
            </a:ln>
          </p:spPr>
        </p:sp>
        <p:sp>
          <p:nvSpPr>
            <p:cNvPr name="TextBox 11" id="11"/>
            <p:cNvSpPr txBox="true"/>
            <p:nvPr/>
          </p:nvSpPr>
          <p:spPr>
            <a:xfrm>
              <a:off x="0" y="-47625"/>
              <a:ext cx="1826834" cy="526324"/>
            </a:xfrm>
            <a:prstGeom prst="rect">
              <a:avLst/>
            </a:prstGeom>
          </p:spPr>
          <p:txBody>
            <a:bodyPr anchor="ctr" rtlCol="false" tIns="50800" lIns="50800" bIns="50800" rIns="50800"/>
            <a:lstStyle/>
            <a:p>
              <a:pPr algn="ctr">
                <a:lnSpc>
                  <a:spcPts val="3374"/>
                </a:lnSpc>
              </a:pPr>
            </a:p>
          </p:txBody>
        </p:sp>
      </p:grpSp>
      <p:grpSp>
        <p:nvGrpSpPr>
          <p:cNvPr name="Group 12" id="12"/>
          <p:cNvGrpSpPr/>
          <p:nvPr/>
        </p:nvGrpSpPr>
        <p:grpSpPr>
          <a:xfrm rot="0">
            <a:off x="5675870" y="7404841"/>
            <a:ext cx="6936260" cy="799469"/>
            <a:chOff x="0" y="0"/>
            <a:chExt cx="1826834" cy="210560"/>
          </a:xfrm>
        </p:grpSpPr>
        <p:sp>
          <p:nvSpPr>
            <p:cNvPr name="Freeform 13" id="13"/>
            <p:cNvSpPr/>
            <p:nvPr/>
          </p:nvSpPr>
          <p:spPr>
            <a:xfrm flipH="false" flipV="false" rot="0">
              <a:off x="0" y="0"/>
              <a:ext cx="1826834" cy="210560"/>
            </a:xfrm>
            <a:custGeom>
              <a:avLst/>
              <a:gdLst/>
              <a:ahLst/>
              <a:cxnLst/>
              <a:rect r="r" b="b" t="t" l="l"/>
              <a:pathLst>
                <a:path h="210560" w="1826834">
                  <a:moveTo>
                    <a:pt x="22323" y="0"/>
                  </a:moveTo>
                  <a:lnTo>
                    <a:pt x="1804511" y="0"/>
                  </a:lnTo>
                  <a:cubicBezTo>
                    <a:pt x="1816839" y="0"/>
                    <a:pt x="1826834" y="9994"/>
                    <a:pt x="1826834" y="22323"/>
                  </a:cubicBezTo>
                  <a:lnTo>
                    <a:pt x="1826834" y="188237"/>
                  </a:lnTo>
                  <a:cubicBezTo>
                    <a:pt x="1826834" y="200565"/>
                    <a:pt x="1816839" y="210560"/>
                    <a:pt x="1804511" y="210560"/>
                  </a:cubicBezTo>
                  <a:lnTo>
                    <a:pt x="22323" y="210560"/>
                  </a:lnTo>
                  <a:cubicBezTo>
                    <a:pt x="9994" y="210560"/>
                    <a:pt x="0" y="200565"/>
                    <a:pt x="0" y="188237"/>
                  </a:cubicBezTo>
                  <a:lnTo>
                    <a:pt x="0" y="22323"/>
                  </a:lnTo>
                  <a:cubicBezTo>
                    <a:pt x="0" y="9994"/>
                    <a:pt x="9994" y="0"/>
                    <a:pt x="22323" y="0"/>
                  </a:cubicBezTo>
                  <a:close/>
                </a:path>
              </a:pathLst>
            </a:custGeom>
            <a:solidFill>
              <a:srgbClr val="7FA89E"/>
            </a:solidFill>
            <a:ln w="38100" cap="sq">
              <a:solidFill>
                <a:srgbClr val="191919"/>
              </a:solidFill>
              <a:prstDash val="solid"/>
              <a:miter/>
            </a:ln>
          </p:spPr>
        </p:sp>
        <p:sp>
          <p:nvSpPr>
            <p:cNvPr name="TextBox 14" id="14"/>
            <p:cNvSpPr txBox="true"/>
            <p:nvPr/>
          </p:nvSpPr>
          <p:spPr>
            <a:xfrm>
              <a:off x="0" y="-47625"/>
              <a:ext cx="1826834" cy="258185"/>
            </a:xfrm>
            <a:prstGeom prst="rect">
              <a:avLst/>
            </a:prstGeom>
          </p:spPr>
          <p:txBody>
            <a:bodyPr anchor="ctr" rtlCol="false" tIns="50800" lIns="50800" bIns="50800" rIns="50800"/>
            <a:lstStyle/>
            <a:p>
              <a:pPr algn="ctr">
                <a:lnSpc>
                  <a:spcPts val="3374"/>
                </a:lnSpc>
              </a:pPr>
            </a:p>
          </p:txBody>
        </p:sp>
      </p:grpSp>
      <p:grpSp>
        <p:nvGrpSpPr>
          <p:cNvPr name="Group 15" id="15"/>
          <p:cNvGrpSpPr/>
          <p:nvPr/>
        </p:nvGrpSpPr>
        <p:grpSpPr>
          <a:xfrm rot="0">
            <a:off x="-303409" y="9912434"/>
            <a:ext cx="20354123" cy="3086100"/>
            <a:chOff x="0" y="0"/>
            <a:chExt cx="5360757" cy="812800"/>
          </a:xfrm>
        </p:grpSpPr>
        <p:sp>
          <p:nvSpPr>
            <p:cNvPr name="Freeform 16" id="16"/>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17" id="17"/>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8" id="18"/>
          <p:cNvSpPr/>
          <p:nvPr/>
        </p:nvSpPr>
        <p:spPr>
          <a:xfrm flipH="false" flipV="false" rot="0">
            <a:off x="12960131" y="3785112"/>
            <a:ext cx="6791765" cy="7670372"/>
          </a:xfrm>
          <a:custGeom>
            <a:avLst/>
            <a:gdLst/>
            <a:ahLst/>
            <a:cxnLst/>
            <a:rect r="r" b="b" t="t" l="l"/>
            <a:pathLst>
              <a:path h="7670372" w="6791765">
                <a:moveTo>
                  <a:pt x="0" y="0"/>
                </a:moveTo>
                <a:lnTo>
                  <a:pt x="6791765" y="0"/>
                </a:lnTo>
                <a:lnTo>
                  <a:pt x="6791765" y="7670372"/>
                </a:lnTo>
                <a:lnTo>
                  <a:pt x="0" y="76703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4573274" y="8349515"/>
            <a:ext cx="2450157" cy="1817571"/>
          </a:xfrm>
          <a:custGeom>
            <a:avLst/>
            <a:gdLst/>
            <a:ahLst/>
            <a:cxnLst/>
            <a:rect r="r" b="b" t="t" l="l"/>
            <a:pathLst>
              <a:path h="1817571" w="2450157">
                <a:moveTo>
                  <a:pt x="0" y="0"/>
                </a:moveTo>
                <a:lnTo>
                  <a:pt x="2450157" y="0"/>
                </a:lnTo>
                <a:lnTo>
                  <a:pt x="2450157" y="1817570"/>
                </a:lnTo>
                <a:lnTo>
                  <a:pt x="0" y="18175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true" flipV="false" rot="0">
            <a:off x="10509974" y="8447642"/>
            <a:ext cx="2450157" cy="1817571"/>
          </a:xfrm>
          <a:custGeom>
            <a:avLst/>
            <a:gdLst/>
            <a:ahLst/>
            <a:cxnLst/>
            <a:rect r="r" b="b" t="t" l="l"/>
            <a:pathLst>
              <a:path h="1817571" w="2450157">
                <a:moveTo>
                  <a:pt x="2450157" y="0"/>
                </a:moveTo>
                <a:lnTo>
                  <a:pt x="0" y="0"/>
                </a:lnTo>
                <a:lnTo>
                  <a:pt x="0" y="1817571"/>
                </a:lnTo>
                <a:lnTo>
                  <a:pt x="2450157" y="1817571"/>
                </a:lnTo>
                <a:lnTo>
                  <a:pt x="245015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466395">
            <a:off x="15106533" y="-1608478"/>
            <a:ext cx="3681588" cy="4687207"/>
          </a:xfrm>
          <a:custGeom>
            <a:avLst/>
            <a:gdLst/>
            <a:ahLst/>
            <a:cxnLst/>
            <a:rect r="r" b="b" t="t" l="l"/>
            <a:pathLst>
              <a:path h="4687207" w="3681588">
                <a:moveTo>
                  <a:pt x="0" y="0"/>
                </a:moveTo>
                <a:lnTo>
                  <a:pt x="3681588" y="0"/>
                </a:lnTo>
                <a:lnTo>
                  <a:pt x="3681588" y="4687208"/>
                </a:lnTo>
                <a:lnTo>
                  <a:pt x="0" y="46872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0">
            <a:off x="-620519" y="664873"/>
            <a:ext cx="2965974" cy="3322374"/>
          </a:xfrm>
          <a:custGeom>
            <a:avLst/>
            <a:gdLst/>
            <a:ahLst/>
            <a:cxnLst/>
            <a:rect r="r" b="b" t="t" l="l"/>
            <a:pathLst>
              <a:path h="3322374" w="2965974">
                <a:moveTo>
                  <a:pt x="0" y="0"/>
                </a:moveTo>
                <a:lnTo>
                  <a:pt x="2965975" y="0"/>
                </a:lnTo>
                <a:lnTo>
                  <a:pt x="2965975" y="3322374"/>
                </a:lnTo>
                <a:lnTo>
                  <a:pt x="0" y="332237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3" id="23"/>
          <p:cNvSpPr/>
          <p:nvPr/>
        </p:nvSpPr>
        <p:spPr>
          <a:xfrm flipH="false" flipV="false" rot="-309060">
            <a:off x="8182733" y="344061"/>
            <a:ext cx="1584442" cy="2443220"/>
          </a:xfrm>
          <a:custGeom>
            <a:avLst/>
            <a:gdLst/>
            <a:ahLst/>
            <a:cxnLst/>
            <a:rect r="r" b="b" t="t" l="l"/>
            <a:pathLst>
              <a:path h="2443220" w="1584442">
                <a:moveTo>
                  <a:pt x="0" y="0"/>
                </a:moveTo>
                <a:lnTo>
                  <a:pt x="1584442" y="0"/>
                </a:lnTo>
                <a:lnTo>
                  <a:pt x="1584442" y="2443220"/>
                </a:lnTo>
                <a:lnTo>
                  <a:pt x="0" y="2443220"/>
                </a:lnTo>
                <a:lnTo>
                  <a:pt x="0" y="0"/>
                </a:lnTo>
                <a:close/>
              </a:path>
            </a:pathLst>
          </a:custGeom>
          <a:blipFill>
            <a:blip r:embed="rId14">
              <a:extLst>
                <a:ext uri="{96DAC541-7B7A-43D3-8B79-37D633B846F1}">
                  <asvg:svgBlip xmlns:asvg="http://schemas.microsoft.com/office/drawing/2016/SVG/main" r:embed="rId15"/>
                </a:ext>
              </a:extLst>
            </a:blip>
            <a:stretch>
              <a:fillRect l="0" t="0" r="-297548" b="-217218"/>
            </a:stretch>
          </a:blipFill>
          <a:ln cap="sq">
            <a:noFill/>
            <a:prstDash val="solid"/>
            <a:miter/>
          </a:ln>
        </p:spPr>
      </p:sp>
      <p:sp>
        <p:nvSpPr>
          <p:cNvPr name="Freeform 24" id="24"/>
          <p:cNvSpPr/>
          <p:nvPr/>
        </p:nvSpPr>
        <p:spPr>
          <a:xfrm flipH="false" flipV="false" rot="-221014">
            <a:off x="11607771" y="1647412"/>
            <a:ext cx="2565918" cy="2057400"/>
          </a:xfrm>
          <a:custGeom>
            <a:avLst/>
            <a:gdLst/>
            <a:ahLst/>
            <a:cxnLst/>
            <a:rect r="r" b="b" t="t" l="l"/>
            <a:pathLst>
              <a:path h="2057400" w="2565918">
                <a:moveTo>
                  <a:pt x="0" y="0"/>
                </a:moveTo>
                <a:lnTo>
                  <a:pt x="2565919" y="0"/>
                </a:lnTo>
                <a:lnTo>
                  <a:pt x="2565919" y="2057400"/>
                </a:lnTo>
                <a:lnTo>
                  <a:pt x="0" y="20574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5" id="25"/>
          <p:cNvSpPr/>
          <p:nvPr/>
        </p:nvSpPr>
        <p:spPr>
          <a:xfrm flipH="false" flipV="false" rot="193030">
            <a:off x="2983685" y="5207270"/>
            <a:ext cx="2324829" cy="1859863"/>
          </a:xfrm>
          <a:custGeom>
            <a:avLst/>
            <a:gdLst/>
            <a:ahLst/>
            <a:cxnLst/>
            <a:rect r="r" b="b" t="t" l="l"/>
            <a:pathLst>
              <a:path h="1859863" w="2324829">
                <a:moveTo>
                  <a:pt x="0" y="0"/>
                </a:moveTo>
                <a:lnTo>
                  <a:pt x="2324829" y="0"/>
                </a:lnTo>
                <a:lnTo>
                  <a:pt x="2324829" y="1859863"/>
                </a:lnTo>
                <a:lnTo>
                  <a:pt x="0" y="185986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6" id="26"/>
          <p:cNvSpPr/>
          <p:nvPr/>
        </p:nvSpPr>
        <p:spPr>
          <a:xfrm flipH="true" flipV="false" rot="0">
            <a:off x="-1666818" y="2853474"/>
            <a:ext cx="5812917" cy="8369384"/>
          </a:xfrm>
          <a:custGeom>
            <a:avLst/>
            <a:gdLst/>
            <a:ahLst/>
            <a:cxnLst/>
            <a:rect r="r" b="b" t="t" l="l"/>
            <a:pathLst>
              <a:path h="8369384" w="5812917">
                <a:moveTo>
                  <a:pt x="5812918" y="0"/>
                </a:moveTo>
                <a:lnTo>
                  <a:pt x="0" y="0"/>
                </a:lnTo>
                <a:lnTo>
                  <a:pt x="0" y="8369383"/>
                </a:lnTo>
                <a:lnTo>
                  <a:pt x="5812918" y="8369383"/>
                </a:lnTo>
                <a:lnTo>
                  <a:pt x="5812918"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7" id="27"/>
          <p:cNvSpPr/>
          <p:nvPr/>
        </p:nvSpPr>
        <p:spPr>
          <a:xfrm flipH="false" flipV="false" rot="0">
            <a:off x="14377843" y="1695706"/>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28" id="28"/>
          <p:cNvSpPr txBox="true"/>
          <p:nvPr/>
        </p:nvSpPr>
        <p:spPr>
          <a:xfrm rot="0">
            <a:off x="2345456" y="3312414"/>
            <a:ext cx="10219662" cy="1213038"/>
          </a:xfrm>
          <a:prstGeom prst="rect">
            <a:avLst/>
          </a:prstGeom>
        </p:spPr>
        <p:txBody>
          <a:bodyPr anchor="t" rtlCol="false" tIns="0" lIns="0" bIns="0" rIns="0">
            <a:spAutoFit/>
          </a:bodyPr>
          <a:lstStyle/>
          <a:p>
            <a:pPr algn="ctr">
              <a:lnSpc>
                <a:spcPts val="8927"/>
              </a:lnSpc>
            </a:pPr>
            <a:r>
              <a:rPr lang="en-US" sz="8927">
                <a:solidFill>
                  <a:srgbClr val="191919"/>
                </a:solidFill>
                <a:latin typeface="Bobby Jones"/>
                <a:ea typeface="Bobby Jones"/>
                <a:cs typeface="Bobby Jones"/>
                <a:sym typeface="Bobby Jones"/>
              </a:rPr>
              <a:t>sEJARAH dan</a:t>
            </a:r>
          </a:p>
        </p:txBody>
      </p:sp>
      <p:sp>
        <p:nvSpPr>
          <p:cNvPr name="TextBox 29" id="29"/>
          <p:cNvSpPr txBox="true"/>
          <p:nvPr/>
        </p:nvSpPr>
        <p:spPr>
          <a:xfrm rot="0">
            <a:off x="5812339" y="7448763"/>
            <a:ext cx="6325230" cy="606851"/>
          </a:xfrm>
          <a:prstGeom prst="rect">
            <a:avLst/>
          </a:prstGeom>
        </p:spPr>
        <p:txBody>
          <a:bodyPr anchor="t" rtlCol="false" tIns="0" lIns="0" bIns="0" rIns="0">
            <a:spAutoFit/>
          </a:bodyPr>
          <a:lstStyle/>
          <a:p>
            <a:pPr algn="ctr">
              <a:lnSpc>
                <a:spcPts val="4828"/>
              </a:lnSpc>
              <a:spcBef>
                <a:spcPct val="0"/>
              </a:spcBef>
            </a:pPr>
            <a:r>
              <a:rPr lang="en-US" b="true" sz="3449">
                <a:solidFill>
                  <a:srgbClr val="FFFFFF"/>
                </a:solidFill>
                <a:latin typeface="Public Sans Bold"/>
                <a:ea typeface="Public Sans Bold"/>
                <a:cs typeface="Public Sans Bold"/>
                <a:sym typeface="Public Sans Bold"/>
              </a:rPr>
              <a:t>Presentasi Oleh Kelompok 1</a:t>
            </a:r>
          </a:p>
        </p:txBody>
      </p:sp>
      <p:sp>
        <p:nvSpPr>
          <p:cNvPr name="Freeform 30" id="30"/>
          <p:cNvSpPr/>
          <p:nvPr/>
        </p:nvSpPr>
        <p:spPr>
          <a:xfrm flipH="false" flipV="false" rot="170080">
            <a:off x="6197932" y="1590755"/>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14837737" y="623139"/>
            <a:ext cx="3023350" cy="2880428"/>
          </a:xfrm>
          <a:custGeom>
            <a:avLst/>
            <a:gdLst/>
            <a:ahLst/>
            <a:cxnLst/>
            <a:rect r="r" b="b" t="t" l="l"/>
            <a:pathLst>
              <a:path h="2880428" w="3023350">
                <a:moveTo>
                  <a:pt x="0" y="0"/>
                </a:moveTo>
                <a:lnTo>
                  <a:pt x="3023349" y="0"/>
                </a:lnTo>
                <a:lnTo>
                  <a:pt x="3023349" y="2880428"/>
                </a:lnTo>
                <a:lnTo>
                  <a:pt x="0" y="28804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8155190" y="3368216"/>
            <a:ext cx="8693385" cy="4544139"/>
            <a:chOff x="0" y="0"/>
            <a:chExt cx="3030903" cy="1584290"/>
          </a:xfrm>
        </p:grpSpPr>
        <p:sp>
          <p:nvSpPr>
            <p:cNvPr name="Freeform 5" id="5"/>
            <p:cNvSpPr/>
            <p:nvPr/>
          </p:nvSpPr>
          <p:spPr>
            <a:xfrm flipH="false" flipV="false" rot="0">
              <a:off x="0" y="0"/>
              <a:ext cx="3030903" cy="1584290"/>
            </a:xfrm>
            <a:custGeom>
              <a:avLst/>
              <a:gdLst/>
              <a:ahLst/>
              <a:cxnLst/>
              <a:rect r="r" b="b" t="t" l="l"/>
              <a:pathLst>
                <a:path h="1584290" w="3030903">
                  <a:moveTo>
                    <a:pt x="17811" y="0"/>
                  </a:moveTo>
                  <a:lnTo>
                    <a:pt x="3013092" y="0"/>
                  </a:lnTo>
                  <a:cubicBezTo>
                    <a:pt x="3017816" y="0"/>
                    <a:pt x="3022346" y="1877"/>
                    <a:pt x="3025686" y="5217"/>
                  </a:cubicBezTo>
                  <a:cubicBezTo>
                    <a:pt x="3029027" y="8557"/>
                    <a:pt x="3030903" y="13087"/>
                    <a:pt x="3030903" y="17811"/>
                  </a:cubicBezTo>
                  <a:lnTo>
                    <a:pt x="3030903" y="1566479"/>
                  </a:lnTo>
                  <a:cubicBezTo>
                    <a:pt x="3030903" y="1571203"/>
                    <a:pt x="3029027" y="1575733"/>
                    <a:pt x="3025686" y="1579073"/>
                  </a:cubicBezTo>
                  <a:cubicBezTo>
                    <a:pt x="3022346" y="1582414"/>
                    <a:pt x="3017816" y="1584290"/>
                    <a:pt x="3013092" y="1584290"/>
                  </a:cubicBezTo>
                  <a:lnTo>
                    <a:pt x="17811" y="1584290"/>
                  </a:lnTo>
                  <a:cubicBezTo>
                    <a:pt x="13087" y="1584290"/>
                    <a:pt x="8557" y="1582414"/>
                    <a:pt x="5217" y="1579073"/>
                  </a:cubicBezTo>
                  <a:cubicBezTo>
                    <a:pt x="1877" y="1575733"/>
                    <a:pt x="0" y="1571203"/>
                    <a:pt x="0" y="1566479"/>
                  </a:cubicBezTo>
                  <a:lnTo>
                    <a:pt x="0" y="17811"/>
                  </a:lnTo>
                  <a:cubicBezTo>
                    <a:pt x="0" y="13087"/>
                    <a:pt x="1877" y="8557"/>
                    <a:pt x="5217" y="5217"/>
                  </a:cubicBezTo>
                  <a:cubicBezTo>
                    <a:pt x="8557" y="1877"/>
                    <a:pt x="13087" y="0"/>
                    <a:pt x="17811"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3030903" cy="1631915"/>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false" flipV="false" rot="0">
            <a:off x="780865" y="2781896"/>
            <a:ext cx="6522017" cy="4114800"/>
          </a:xfrm>
          <a:custGeom>
            <a:avLst/>
            <a:gdLst/>
            <a:ahLst/>
            <a:cxnLst/>
            <a:rect r="r" b="b" t="t" l="l"/>
            <a:pathLst>
              <a:path h="4114800" w="6522017">
                <a:moveTo>
                  <a:pt x="0" y="0"/>
                </a:moveTo>
                <a:lnTo>
                  <a:pt x="6522017" y="0"/>
                </a:lnTo>
                <a:lnTo>
                  <a:pt x="652201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true" flipV="false" rot="0">
            <a:off x="-2325003" y="2915925"/>
            <a:ext cx="7106452" cy="9174997"/>
          </a:xfrm>
          <a:custGeom>
            <a:avLst/>
            <a:gdLst/>
            <a:ahLst/>
            <a:cxnLst/>
            <a:rect r="r" b="b" t="t" l="l"/>
            <a:pathLst>
              <a:path h="9174997" w="7106452">
                <a:moveTo>
                  <a:pt x="7106452" y="0"/>
                </a:moveTo>
                <a:lnTo>
                  <a:pt x="0" y="0"/>
                </a:lnTo>
                <a:lnTo>
                  <a:pt x="0" y="9174996"/>
                </a:lnTo>
                <a:lnTo>
                  <a:pt x="7106452" y="9174996"/>
                </a:lnTo>
                <a:lnTo>
                  <a:pt x="7106452"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4371893" y="6164090"/>
            <a:ext cx="3494427" cy="4565165"/>
          </a:xfrm>
          <a:custGeom>
            <a:avLst/>
            <a:gdLst/>
            <a:ahLst/>
            <a:cxnLst/>
            <a:rect r="r" b="b" t="t" l="l"/>
            <a:pathLst>
              <a:path h="4565165" w="3494427">
                <a:moveTo>
                  <a:pt x="0" y="0"/>
                </a:moveTo>
                <a:lnTo>
                  <a:pt x="3494427" y="0"/>
                </a:lnTo>
                <a:lnTo>
                  <a:pt x="3494427" y="4565166"/>
                </a:lnTo>
                <a:lnTo>
                  <a:pt x="0" y="45651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6922164" y="6002875"/>
            <a:ext cx="1877845" cy="4114800"/>
          </a:xfrm>
          <a:custGeom>
            <a:avLst/>
            <a:gdLst/>
            <a:ahLst/>
            <a:cxnLst/>
            <a:rect r="r" b="b" t="t" l="l"/>
            <a:pathLst>
              <a:path h="4114800" w="1877845">
                <a:moveTo>
                  <a:pt x="0" y="0"/>
                </a:moveTo>
                <a:lnTo>
                  <a:pt x="1877845" y="0"/>
                </a:lnTo>
                <a:lnTo>
                  <a:pt x="1877845"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14318883" y="7912355"/>
            <a:ext cx="3201115" cy="2374645"/>
          </a:xfrm>
          <a:custGeom>
            <a:avLst/>
            <a:gdLst/>
            <a:ahLst/>
            <a:cxnLst/>
            <a:rect r="r" b="b" t="t" l="l"/>
            <a:pathLst>
              <a:path h="2374645" w="3201115">
                <a:moveTo>
                  <a:pt x="0" y="0"/>
                </a:moveTo>
                <a:lnTo>
                  <a:pt x="3201115" y="0"/>
                </a:lnTo>
                <a:lnTo>
                  <a:pt x="3201115" y="2374645"/>
                </a:lnTo>
                <a:lnTo>
                  <a:pt x="0" y="237464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16121539" y="1641447"/>
            <a:ext cx="2275522" cy="2548955"/>
          </a:xfrm>
          <a:custGeom>
            <a:avLst/>
            <a:gdLst/>
            <a:ahLst/>
            <a:cxnLst/>
            <a:rect r="r" b="b" t="t" l="l"/>
            <a:pathLst>
              <a:path h="2548955" w="2275522">
                <a:moveTo>
                  <a:pt x="0" y="0"/>
                </a:moveTo>
                <a:lnTo>
                  <a:pt x="2275522" y="0"/>
                </a:lnTo>
                <a:lnTo>
                  <a:pt x="2275522" y="2548955"/>
                </a:lnTo>
                <a:lnTo>
                  <a:pt x="0" y="254895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6" id="16"/>
          <p:cNvSpPr/>
          <p:nvPr/>
        </p:nvSpPr>
        <p:spPr>
          <a:xfrm flipH="false" flipV="false" rot="598776">
            <a:off x="383891" y="-1246739"/>
            <a:ext cx="2103049" cy="3151708"/>
          </a:xfrm>
          <a:custGeom>
            <a:avLst/>
            <a:gdLst/>
            <a:ahLst/>
            <a:cxnLst/>
            <a:rect r="r" b="b" t="t" l="l"/>
            <a:pathLst>
              <a:path h="3151708" w="2103049">
                <a:moveTo>
                  <a:pt x="0" y="0"/>
                </a:moveTo>
                <a:lnTo>
                  <a:pt x="2103049" y="0"/>
                </a:lnTo>
                <a:lnTo>
                  <a:pt x="2103049" y="3151708"/>
                </a:lnTo>
                <a:lnTo>
                  <a:pt x="0" y="315170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7" id="17"/>
          <p:cNvSpPr txBox="true"/>
          <p:nvPr/>
        </p:nvSpPr>
        <p:spPr>
          <a:xfrm rot="0">
            <a:off x="8386391" y="3694470"/>
            <a:ext cx="7972546" cy="4191898"/>
          </a:xfrm>
          <a:prstGeom prst="rect">
            <a:avLst/>
          </a:prstGeom>
        </p:spPr>
        <p:txBody>
          <a:bodyPr anchor="t" rtlCol="false" tIns="0" lIns="0" bIns="0" rIns="0">
            <a:spAutoFit/>
          </a:bodyPr>
          <a:lstStyle/>
          <a:p>
            <a:pPr algn="just">
              <a:lnSpc>
                <a:spcPts val="3311"/>
              </a:lnSpc>
            </a:pPr>
            <a:r>
              <a:rPr lang="en-US" sz="2452">
                <a:solidFill>
                  <a:srgbClr val="191919"/>
                </a:solidFill>
                <a:latin typeface="Public Sans"/>
                <a:ea typeface="Public Sans"/>
                <a:cs typeface="Public Sans"/>
                <a:sym typeface="Public Sans"/>
              </a:rPr>
              <a:t>Teori akuntansi memiliki beberapa fungsi yaitu:</a:t>
            </a:r>
          </a:p>
          <a:p>
            <a:pPr algn="just" marL="529569" indent="-264785" lvl="1">
              <a:lnSpc>
                <a:spcPts val="3311"/>
              </a:lnSpc>
              <a:buFont typeface="Arial"/>
              <a:buChar char="•"/>
            </a:pPr>
            <a:r>
              <a:rPr lang="en-US" sz="2452">
                <a:solidFill>
                  <a:srgbClr val="191919"/>
                </a:solidFill>
                <a:latin typeface="Public Sans"/>
                <a:ea typeface="Public Sans"/>
                <a:cs typeface="Public Sans"/>
                <a:sym typeface="Public Sans"/>
              </a:rPr>
              <a:t> Untuk mengumpulkan, mewakili dan menyimpan data keuangan</a:t>
            </a:r>
          </a:p>
          <a:p>
            <a:pPr algn="just" marL="529569" indent="-264785" lvl="1">
              <a:lnSpc>
                <a:spcPts val="3311"/>
              </a:lnSpc>
              <a:buFont typeface="Arial"/>
              <a:buChar char="•"/>
            </a:pPr>
            <a:r>
              <a:rPr lang="en-US" sz="2452">
                <a:solidFill>
                  <a:srgbClr val="191919"/>
                </a:solidFill>
                <a:latin typeface="Public Sans"/>
                <a:ea typeface="Public Sans"/>
                <a:cs typeface="Public Sans"/>
                <a:sym typeface="Public Sans"/>
              </a:rPr>
              <a:t>Untuk menyediakan informasi penting bagi perencana strategis </a:t>
            </a:r>
          </a:p>
          <a:p>
            <a:pPr algn="just" marL="529569" indent="-264785" lvl="1">
              <a:lnSpc>
                <a:spcPts val="3311"/>
              </a:lnSpc>
              <a:buFont typeface="Arial"/>
              <a:buChar char="•"/>
            </a:pPr>
            <a:r>
              <a:rPr lang="en-US" sz="2452">
                <a:solidFill>
                  <a:srgbClr val="191919"/>
                </a:solidFill>
                <a:latin typeface="Public Sans"/>
                <a:ea typeface="Public Sans"/>
                <a:cs typeface="Public Sans"/>
                <a:sym typeface="Public Sans"/>
              </a:rPr>
              <a:t>Untuk mengevaluasi dan melaporkan tanggung jawab </a:t>
            </a:r>
          </a:p>
          <a:p>
            <a:pPr algn="just" marL="529569" indent="-264785" lvl="1">
              <a:lnSpc>
                <a:spcPts val="3311"/>
              </a:lnSpc>
              <a:buFont typeface="Arial"/>
              <a:buChar char="•"/>
            </a:pPr>
            <a:r>
              <a:rPr lang="en-US" sz="2452">
                <a:solidFill>
                  <a:srgbClr val="191919"/>
                </a:solidFill>
                <a:latin typeface="Public Sans"/>
                <a:ea typeface="Public Sans"/>
                <a:cs typeface="Public Sans"/>
                <a:sym typeface="Public Sans"/>
              </a:rPr>
              <a:t>Untuk meningkatkan keyakinan dan kualitas laporan keuangan </a:t>
            </a:r>
          </a:p>
          <a:p>
            <a:pPr algn="just">
              <a:lnSpc>
                <a:spcPts val="3311"/>
              </a:lnSpc>
            </a:pPr>
          </a:p>
        </p:txBody>
      </p:sp>
      <p:sp>
        <p:nvSpPr>
          <p:cNvPr name="TextBox 18" id="18"/>
          <p:cNvSpPr txBox="true"/>
          <p:nvPr/>
        </p:nvSpPr>
        <p:spPr>
          <a:xfrm rot="0">
            <a:off x="8155190" y="2129377"/>
            <a:ext cx="7804488" cy="829908"/>
          </a:xfrm>
          <a:prstGeom prst="rect">
            <a:avLst/>
          </a:prstGeom>
        </p:spPr>
        <p:txBody>
          <a:bodyPr anchor="t" rtlCol="false" tIns="0" lIns="0" bIns="0" rIns="0">
            <a:spAutoFit/>
          </a:bodyPr>
          <a:lstStyle/>
          <a:p>
            <a:pPr algn="l" marL="0" indent="0" lvl="0">
              <a:lnSpc>
                <a:spcPts val="6757"/>
              </a:lnSpc>
              <a:spcBef>
                <a:spcPct val="0"/>
              </a:spcBef>
            </a:pPr>
            <a:r>
              <a:rPr lang="en-US" sz="4826">
                <a:solidFill>
                  <a:srgbClr val="191919"/>
                </a:solidFill>
                <a:latin typeface="Bobby Jones"/>
                <a:ea typeface="Bobby Jones"/>
                <a:cs typeface="Bobby Jones"/>
                <a:sym typeface="Bobby Jones"/>
              </a:rPr>
              <a:t>Fungsi Teori Akuntansi </a:t>
            </a:r>
          </a:p>
        </p:txBody>
      </p:sp>
      <p:sp>
        <p:nvSpPr>
          <p:cNvPr name="Freeform 19" id="19"/>
          <p:cNvSpPr/>
          <p:nvPr/>
        </p:nvSpPr>
        <p:spPr>
          <a:xfrm flipH="false" flipV="false" rot="0">
            <a:off x="8231454" y="621211"/>
            <a:ext cx="1642199" cy="1651206"/>
          </a:xfrm>
          <a:custGeom>
            <a:avLst/>
            <a:gdLst/>
            <a:ahLst/>
            <a:cxnLst/>
            <a:rect r="r" b="b" t="t" l="l"/>
            <a:pathLst>
              <a:path h="1651206" w="1642199">
                <a:moveTo>
                  <a:pt x="0" y="0"/>
                </a:moveTo>
                <a:lnTo>
                  <a:pt x="1642199" y="0"/>
                </a:lnTo>
                <a:lnTo>
                  <a:pt x="1642199" y="1651205"/>
                </a:lnTo>
                <a:lnTo>
                  <a:pt x="0" y="165120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0" id="20"/>
          <p:cNvSpPr/>
          <p:nvPr/>
        </p:nvSpPr>
        <p:spPr>
          <a:xfrm flipH="false" flipV="false" rot="171675">
            <a:off x="9279080" y="8058193"/>
            <a:ext cx="2697409" cy="2162831"/>
          </a:xfrm>
          <a:custGeom>
            <a:avLst/>
            <a:gdLst/>
            <a:ahLst/>
            <a:cxnLst/>
            <a:rect r="r" b="b" t="t" l="l"/>
            <a:pathLst>
              <a:path h="2162831" w="2697409">
                <a:moveTo>
                  <a:pt x="0" y="0"/>
                </a:moveTo>
                <a:lnTo>
                  <a:pt x="2697408" y="0"/>
                </a:lnTo>
                <a:lnTo>
                  <a:pt x="2697408" y="2162831"/>
                </a:lnTo>
                <a:lnTo>
                  <a:pt x="0" y="216283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1" id="21"/>
          <p:cNvSpPr/>
          <p:nvPr/>
        </p:nvSpPr>
        <p:spPr>
          <a:xfrm flipH="false" flipV="false" rot="0">
            <a:off x="3470743" y="397564"/>
            <a:ext cx="2202622" cy="2098498"/>
          </a:xfrm>
          <a:custGeom>
            <a:avLst/>
            <a:gdLst/>
            <a:ahLst/>
            <a:cxnLst/>
            <a:rect r="r" b="b" t="t" l="l"/>
            <a:pathLst>
              <a:path h="2098498" w="2202622">
                <a:moveTo>
                  <a:pt x="0" y="0"/>
                </a:moveTo>
                <a:lnTo>
                  <a:pt x="2202623" y="0"/>
                </a:lnTo>
                <a:lnTo>
                  <a:pt x="2202623" y="2098499"/>
                </a:lnTo>
                <a:lnTo>
                  <a:pt x="0" y="20984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12990081" y="8060275"/>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3" id="23"/>
          <p:cNvSpPr/>
          <p:nvPr/>
        </p:nvSpPr>
        <p:spPr>
          <a:xfrm flipH="false" flipV="false" rot="170080">
            <a:off x="7027380" y="1911876"/>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Tree>
  </p:cSld>
  <p:clrMapOvr>
    <a:masterClrMapping/>
  </p:clrMapOvr>
  <p:transition spd="slow">
    <p:push dir="l"/>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303409" y="9912434"/>
            <a:ext cx="20354123" cy="3086100"/>
            <a:chOff x="0" y="0"/>
            <a:chExt cx="5360757" cy="812800"/>
          </a:xfrm>
        </p:grpSpPr>
        <p:sp>
          <p:nvSpPr>
            <p:cNvPr name="Freeform 4" id="4"/>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5" id="5"/>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6" id="6"/>
          <p:cNvSpPr/>
          <p:nvPr/>
        </p:nvSpPr>
        <p:spPr>
          <a:xfrm flipH="false" flipV="false" rot="0">
            <a:off x="15473533" y="1717424"/>
            <a:ext cx="2275522" cy="2548955"/>
          </a:xfrm>
          <a:custGeom>
            <a:avLst/>
            <a:gdLst/>
            <a:ahLst/>
            <a:cxnLst/>
            <a:rect r="r" b="b" t="t" l="l"/>
            <a:pathLst>
              <a:path h="2548955" w="2275522">
                <a:moveTo>
                  <a:pt x="0" y="0"/>
                </a:moveTo>
                <a:lnTo>
                  <a:pt x="2275522" y="0"/>
                </a:lnTo>
                <a:lnTo>
                  <a:pt x="2275522" y="2548955"/>
                </a:lnTo>
                <a:lnTo>
                  <a:pt x="0" y="25489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08590" y="2011115"/>
            <a:ext cx="2510013" cy="2523779"/>
          </a:xfrm>
          <a:custGeom>
            <a:avLst/>
            <a:gdLst/>
            <a:ahLst/>
            <a:cxnLst/>
            <a:rect r="r" b="b" t="t" l="l"/>
            <a:pathLst>
              <a:path h="2523779" w="2510013">
                <a:moveTo>
                  <a:pt x="0" y="0"/>
                </a:moveTo>
                <a:lnTo>
                  <a:pt x="2510013" y="0"/>
                </a:lnTo>
                <a:lnTo>
                  <a:pt x="2510013" y="2523779"/>
                </a:lnTo>
                <a:lnTo>
                  <a:pt x="0" y="25237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3080377" y="8993873"/>
            <a:ext cx="3185939" cy="3128013"/>
          </a:xfrm>
          <a:custGeom>
            <a:avLst/>
            <a:gdLst/>
            <a:ahLst/>
            <a:cxnLst/>
            <a:rect r="r" b="b" t="t" l="l"/>
            <a:pathLst>
              <a:path h="3128013" w="3185939">
                <a:moveTo>
                  <a:pt x="0" y="0"/>
                </a:moveTo>
                <a:lnTo>
                  <a:pt x="3185939" y="0"/>
                </a:lnTo>
                <a:lnTo>
                  <a:pt x="3185939" y="3128013"/>
                </a:lnTo>
                <a:lnTo>
                  <a:pt x="0" y="31280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4077726" y="5747100"/>
            <a:ext cx="5840902" cy="4810780"/>
          </a:xfrm>
          <a:custGeom>
            <a:avLst/>
            <a:gdLst/>
            <a:ahLst/>
            <a:cxnLst/>
            <a:rect r="r" b="b" t="t" l="l"/>
            <a:pathLst>
              <a:path h="4810780" w="5840902">
                <a:moveTo>
                  <a:pt x="0" y="0"/>
                </a:moveTo>
                <a:lnTo>
                  <a:pt x="5840903" y="0"/>
                </a:lnTo>
                <a:lnTo>
                  <a:pt x="5840903" y="4810780"/>
                </a:lnTo>
                <a:lnTo>
                  <a:pt x="0" y="48107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2111530" y="9377210"/>
            <a:ext cx="3822912" cy="2078274"/>
          </a:xfrm>
          <a:custGeom>
            <a:avLst/>
            <a:gdLst/>
            <a:ahLst/>
            <a:cxnLst/>
            <a:rect r="r" b="b" t="t" l="l"/>
            <a:pathLst>
              <a:path h="2078274" w="3822912">
                <a:moveTo>
                  <a:pt x="0" y="0"/>
                </a:moveTo>
                <a:lnTo>
                  <a:pt x="3822912" y="0"/>
                </a:lnTo>
                <a:lnTo>
                  <a:pt x="3822912" y="2078274"/>
                </a:lnTo>
                <a:lnTo>
                  <a:pt x="0" y="207827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2308599" y="3422203"/>
            <a:ext cx="12757758" cy="1390353"/>
          </a:xfrm>
          <a:prstGeom prst="rect">
            <a:avLst/>
          </a:prstGeom>
        </p:spPr>
        <p:txBody>
          <a:bodyPr anchor="t" rtlCol="false" tIns="0" lIns="0" bIns="0" rIns="0">
            <a:spAutoFit/>
          </a:bodyPr>
          <a:lstStyle/>
          <a:p>
            <a:pPr algn="ctr" marL="0" indent="0" lvl="0">
              <a:lnSpc>
                <a:spcPts val="11130"/>
              </a:lnSpc>
              <a:spcBef>
                <a:spcPct val="0"/>
              </a:spcBef>
            </a:pPr>
            <a:r>
              <a:rPr lang="en-US" sz="7950">
                <a:solidFill>
                  <a:srgbClr val="191919"/>
                </a:solidFill>
                <a:latin typeface="Bobby Jones"/>
                <a:ea typeface="Bobby Jones"/>
                <a:cs typeface="Bobby Jones"/>
                <a:sym typeface="Bobby Jones"/>
              </a:rPr>
              <a:t> sesi tanya jawab</a:t>
            </a:r>
          </a:p>
        </p:txBody>
      </p:sp>
      <p:sp>
        <p:nvSpPr>
          <p:cNvPr name="Freeform 12" id="12"/>
          <p:cNvSpPr/>
          <p:nvPr/>
        </p:nvSpPr>
        <p:spPr>
          <a:xfrm flipH="false" flipV="false" rot="0">
            <a:off x="-608590" y="6443080"/>
            <a:ext cx="5440240" cy="4114800"/>
          </a:xfrm>
          <a:custGeom>
            <a:avLst/>
            <a:gdLst/>
            <a:ahLst/>
            <a:cxnLst/>
            <a:rect r="r" b="b" t="t" l="l"/>
            <a:pathLst>
              <a:path h="4114800" w="5440240">
                <a:moveTo>
                  <a:pt x="0" y="0"/>
                </a:moveTo>
                <a:lnTo>
                  <a:pt x="5440241" y="0"/>
                </a:lnTo>
                <a:lnTo>
                  <a:pt x="5440241"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0">
            <a:off x="1901423" y="6021621"/>
            <a:ext cx="2404723" cy="2291045"/>
          </a:xfrm>
          <a:custGeom>
            <a:avLst/>
            <a:gdLst/>
            <a:ahLst/>
            <a:cxnLst/>
            <a:rect r="r" b="b" t="t" l="l"/>
            <a:pathLst>
              <a:path h="2291045" w="2404723">
                <a:moveTo>
                  <a:pt x="0" y="0"/>
                </a:moveTo>
                <a:lnTo>
                  <a:pt x="2404723" y="0"/>
                </a:lnTo>
                <a:lnTo>
                  <a:pt x="2404723" y="2291046"/>
                </a:lnTo>
                <a:lnTo>
                  <a:pt x="0" y="229104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false" flipV="false" rot="0">
            <a:off x="14271172" y="3174553"/>
            <a:ext cx="2404723" cy="2291045"/>
          </a:xfrm>
          <a:custGeom>
            <a:avLst/>
            <a:gdLst/>
            <a:ahLst/>
            <a:cxnLst/>
            <a:rect r="r" b="b" t="t" l="l"/>
            <a:pathLst>
              <a:path h="2291045" w="2404723">
                <a:moveTo>
                  <a:pt x="0" y="0"/>
                </a:moveTo>
                <a:lnTo>
                  <a:pt x="2404723" y="0"/>
                </a:lnTo>
                <a:lnTo>
                  <a:pt x="2404723" y="2291045"/>
                </a:lnTo>
                <a:lnTo>
                  <a:pt x="0" y="229104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5" id="15"/>
          <p:cNvSpPr/>
          <p:nvPr/>
        </p:nvSpPr>
        <p:spPr>
          <a:xfrm flipH="false" flipV="false" rot="0">
            <a:off x="14673346" y="737018"/>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6" id="16"/>
          <p:cNvSpPr/>
          <p:nvPr/>
        </p:nvSpPr>
        <p:spPr>
          <a:xfrm flipH="false" flipV="false" rot="170080">
            <a:off x="2405791" y="2170504"/>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7" id="17"/>
          <p:cNvSpPr/>
          <p:nvPr/>
        </p:nvSpPr>
        <p:spPr>
          <a:xfrm flipH="false" flipV="false" rot="0">
            <a:off x="6838997" y="5747100"/>
            <a:ext cx="4610005" cy="4114800"/>
          </a:xfrm>
          <a:custGeom>
            <a:avLst/>
            <a:gdLst/>
            <a:ahLst/>
            <a:cxnLst/>
            <a:rect r="r" b="b" t="t" l="l"/>
            <a:pathLst>
              <a:path h="4114800" w="4610005">
                <a:moveTo>
                  <a:pt x="0" y="0"/>
                </a:moveTo>
                <a:lnTo>
                  <a:pt x="4610006" y="0"/>
                </a:lnTo>
                <a:lnTo>
                  <a:pt x="4610006" y="4114800"/>
                </a:lnTo>
                <a:lnTo>
                  <a:pt x="0" y="411480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transition spd="slow">
    <p:cover dir="l"/>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9836"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12797605" y="6874595"/>
            <a:ext cx="3885625" cy="3701940"/>
          </a:xfrm>
          <a:custGeom>
            <a:avLst/>
            <a:gdLst/>
            <a:ahLst/>
            <a:cxnLst/>
            <a:rect r="r" b="b" t="t" l="l"/>
            <a:pathLst>
              <a:path h="3701940" w="3885625">
                <a:moveTo>
                  <a:pt x="0" y="0"/>
                </a:moveTo>
                <a:lnTo>
                  <a:pt x="3885624" y="0"/>
                </a:lnTo>
                <a:lnTo>
                  <a:pt x="3885624" y="3701941"/>
                </a:lnTo>
                <a:lnTo>
                  <a:pt x="0" y="37019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303409" y="9912434"/>
            <a:ext cx="20354123" cy="3086100"/>
            <a:chOff x="0" y="0"/>
            <a:chExt cx="5360757" cy="812800"/>
          </a:xfrm>
        </p:grpSpPr>
        <p:sp>
          <p:nvSpPr>
            <p:cNvPr name="Freeform 5" id="5"/>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6" id="6"/>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7" id="7"/>
          <p:cNvSpPr/>
          <p:nvPr/>
        </p:nvSpPr>
        <p:spPr>
          <a:xfrm flipH="true" flipV="false" rot="0">
            <a:off x="14293222" y="-10766"/>
            <a:ext cx="4535351" cy="4114800"/>
          </a:xfrm>
          <a:custGeom>
            <a:avLst/>
            <a:gdLst/>
            <a:ahLst/>
            <a:cxnLst/>
            <a:rect r="r" b="b" t="t" l="l"/>
            <a:pathLst>
              <a:path h="4114800" w="4535351">
                <a:moveTo>
                  <a:pt x="4535351" y="0"/>
                </a:moveTo>
                <a:lnTo>
                  <a:pt x="0" y="0"/>
                </a:lnTo>
                <a:lnTo>
                  <a:pt x="0" y="4114800"/>
                </a:lnTo>
                <a:lnTo>
                  <a:pt x="4535351" y="4114800"/>
                </a:lnTo>
                <a:lnTo>
                  <a:pt x="453535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670157" y="8878570"/>
            <a:ext cx="7315200" cy="3976809"/>
          </a:xfrm>
          <a:custGeom>
            <a:avLst/>
            <a:gdLst/>
            <a:ahLst/>
            <a:cxnLst/>
            <a:rect r="r" b="b" t="t" l="l"/>
            <a:pathLst>
              <a:path h="3976809" w="7315200">
                <a:moveTo>
                  <a:pt x="0" y="0"/>
                </a:moveTo>
                <a:lnTo>
                  <a:pt x="7315200" y="0"/>
                </a:lnTo>
                <a:lnTo>
                  <a:pt x="7315200" y="3976809"/>
                </a:lnTo>
                <a:lnTo>
                  <a:pt x="0" y="3976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5132968" y="1556430"/>
            <a:ext cx="2275522" cy="2548955"/>
          </a:xfrm>
          <a:custGeom>
            <a:avLst/>
            <a:gdLst/>
            <a:ahLst/>
            <a:cxnLst/>
            <a:rect r="r" b="b" t="t" l="l"/>
            <a:pathLst>
              <a:path h="2548955" w="2275522">
                <a:moveTo>
                  <a:pt x="0" y="0"/>
                </a:moveTo>
                <a:lnTo>
                  <a:pt x="2275522" y="0"/>
                </a:lnTo>
                <a:lnTo>
                  <a:pt x="2275522" y="2548956"/>
                </a:lnTo>
                <a:lnTo>
                  <a:pt x="0" y="254895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14740417" y="7053713"/>
            <a:ext cx="3364841" cy="4438039"/>
          </a:xfrm>
          <a:custGeom>
            <a:avLst/>
            <a:gdLst/>
            <a:ahLst/>
            <a:cxnLst/>
            <a:rect r="r" b="b" t="t" l="l"/>
            <a:pathLst>
              <a:path h="4438039" w="3364841">
                <a:moveTo>
                  <a:pt x="0" y="0"/>
                </a:moveTo>
                <a:lnTo>
                  <a:pt x="3364841" y="0"/>
                </a:lnTo>
                <a:lnTo>
                  <a:pt x="3364841" y="4438040"/>
                </a:lnTo>
                <a:lnTo>
                  <a:pt x="0" y="443804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2471141" y="290771"/>
            <a:ext cx="6676804" cy="812616"/>
          </a:xfrm>
          <a:prstGeom prst="rect">
            <a:avLst/>
          </a:prstGeom>
        </p:spPr>
        <p:txBody>
          <a:bodyPr anchor="t" rtlCol="false" tIns="0" lIns="0" bIns="0" rIns="0">
            <a:spAutoFit/>
          </a:bodyPr>
          <a:lstStyle/>
          <a:p>
            <a:pPr algn="l">
              <a:lnSpc>
                <a:spcPts val="6546"/>
              </a:lnSpc>
              <a:spcBef>
                <a:spcPct val="0"/>
              </a:spcBef>
            </a:pPr>
            <a:r>
              <a:rPr lang="en-US" sz="4675">
                <a:solidFill>
                  <a:srgbClr val="191919"/>
                </a:solidFill>
                <a:latin typeface="Bobby Jones"/>
                <a:ea typeface="Bobby Jones"/>
                <a:cs typeface="Bobby Jones"/>
                <a:sym typeface="Bobby Jones"/>
              </a:rPr>
              <a:t>STUDI KASUS</a:t>
            </a:r>
          </a:p>
        </p:txBody>
      </p:sp>
      <p:sp>
        <p:nvSpPr>
          <p:cNvPr name="Freeform 12" id="12"/>
          <p:cNvSpPr/>
          <p:nvPr/>
        </p:nvSpPr>
        <p:spPr>
          <a:xfrm flipH="false" flipV="false" rot="308681">
            <a:off x="-1840794" y="-1240217"/>
            <a:ext cx="3681588" cy="4687207"/>
          </a:xfrm>
          <a:custGeom>
            <a:avLst/>
            <a:gdLst/>
            <a:ahLst/>
            <a:cxnLst/>
            <a:rect r="r" b="b" t="t" l="l"/>
            <a:pathLst>
              <a:path h="4687207" w="3681588">
                <a:moveTo>
                  <a:pt x="0" y="0"/>
                </a:moveTo>
                <a:lnTo>
                  <a:pt x="3681588" y="0"/>
                </a:lnTo>
                <a:lnTo>
                  <a:pt x="3681588" y="4687207"/>
                </a:lnTo>
                <a:lnTo>
                  <a:pt x="0" y="46872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3" id="13"/>
          <p:cNvSpPr txBox="true"/>
          <p:nvPr/>
        </p:nvSpPr>
        <p:spPr>
          <a:xfrm rot="0">
            <a:off x="1991586" y="1246384"/>
            <a:ext cx="11321230" cy="7479182"/>
          </a:xfrm>
          <a:prstGeom prst="rect">
            <a:avLst/>
          </a:prstGeom>
        </p:spPr>
        <p:txBody>
          <a:bodyPr anchor="t" rtlCol="false" tIns="0" lIns="0" bIns="0" rIns="0">
            <a:spAutoFit/>
          </a:bodyPr>
          <a:lstStyle/>
          <a:p>
            <a:pPr algn="l">
              <a:lnSpc>
                <a:spcPts val="4015"/>
              </a:lnSpc>
            </a:pPr>
            <a:r>
              <a:rPr lang="en-US" sz="2974">
                <a:solidFill>
                  <a:srgbClr val="191919"/>
                </a:solidFill>
                <a:latin typeface="Public Sans"/>
                <a:ea typeface="Public Sans"/>
                <a:cs typeface="Public Sans"/>
                <a:sym typeface="Public Sans"/>
              </a:rPr>
              <a:t>Perkembangan teknologi seperti kecerdasan buatan (AI), big data, dan blockchain telah mengubah secara fundamental cara pencatatan dan pelaporan dalam akuntansi, dari sistem manual menjadi digital yang terintegrasi dan berbasis otomatisasi real-time. Perubahan ini menuntut akuntan untuk memiliki keterampilan digital yang kuat agar dapat mengelola data secara efektif dan akurat. Era digital ini menghadirkan peluang besar untuk memperbaiki efisiensi, transparansi, dan peran akuntan yang kini meluas tidak hanya sebagai pencatat, tetapi juga sebagai analis data dan penasihat bisnis berbasis teknologi. Namun, transformasi ini juga membawa tantangan utama, seperti risiko keamanan data, kurangnya regulasi yang jelas, serta perlunya adaptasi dan pelatihan bagi profesional di bidang akuntansi agar mampu mengikuti perkembangan teknologi.</a:t>
            </a:r>
          </a:p>
        </p:txBody>
      </p:sp>
      <p:sp>
        <p:nvSpPr>
          <p:cNvPr name="Freeform 14" id="14"/>
          <p:cNvSpPr/>
          <p:nvPr/>
        </p:nvSpPr>
        <p:spPr>
          <a:xfrm flipH="false" flipV="false" rot="0">
            <a:off x="13312816" y="1066227"/>
            <a:ext cx="980406" cy="980406"/>
          </a:xfrm>
          <a:custGeom>
            <a:avLst/>
            <a:gdLst/>
            <a:ahLst/>
            <a:cxnLst/>
            <a:rect r="r" b="b" t="t" l="l"/>
            <a:pathLst>
              <a:path h="980406" w="980406">
                <a:moveTo>
                  <a:pt x="0" y="0"/>
                </a:moveTo>
                <a:lnTo>
                  <a:pt x="980406" y="0"/>
                </a:lnTo>
                <a:lnTo>
                  <a:pt x="980406" y="980407"/>
                </a:lnTo>
                <a:lnTo>
                  <a:pt x="0" y="98040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transition spd="slow">
    <p:cover dir="d"/>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1530603" y="-543812"/>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223235" y="470728"/>
            <a:ext cx="12342511" cy="8605113"/>
            <a:chOff x="0" y="0"/>
            <a:chExt cx="3941805" cy="2748199"/>
          </a:xfrm>
        </p:grpSpPr>
        <p:sp>
          <p:nvSpPr>
            <p:cNvPr name="Freeform 4" id="4"/>
            <p:cNvSpPr/>
            <p:nvPr/>
          </p:nvSpPr>
          <p:spPr>
            <a:xfrm flipH="false" flipV="false" rot="0">
              <a:off x="0" y="0"/>
              <a:ext cx="3941805" cy="2748199"/>
            </a:xfrm>
            <a:custGeom>
              <a:avLst/>
              <a:gdLst/>
              <a:ahLst/>
              <a:cxnLst/>
              <a:rect r="r" b="b" t="t" l="l"/>
              <a:pathLst>
                <a:path h="2748199" w="3941805">
                  <a:moveTo>
                    <a:pt x="12545" y="0"/>
                  </a:moveTo>
                  <a:lnTo>
                    <a:pt x="3929260" y="0"/>
                  </a:lnTo>
                  <a:cubicBezTo>
                    <a:pt x="3932587" y="0"/>
                    <a:pt x="3935778" y="1322"/>
                    <a:pt x="3938131" y="3674"/>
                  </a:cubicBezTo>
                  <a:cubicBezTo>
                    <a:pt x="3940484" y="6027"/>
                    <a:pt x="3941805" y="9218"/>
                    <a:pt x="3941805" y="12545"/>
                  </a:cubicBezTo>
                  <a:lnTo>
                    <a:pt x="3941805" y="2735654"/>
                  </a:lnTo>
                  <a:cubicBezTo>
                    <a:pt x="3941805" y="2738981"/>
                    <a:pt x="3940484" y="2742172"/>
                    <a:pt x="3938131" y="2744525"/>
                  </a:cubicBezTo>
                  <a:cubicBezTo>
                    <a:pt x="3935778" y="2746877"/>
                    <a:pt x="3932587" y="2748199"/>
                    <a:pt x="3929260" y="2748199"/>
                  </a:cubicBezTo>
                  <a:lnTo>
                    <a:pt x="12545" y="2748199"/>
                  </a:lnTo>
                  <a:cubicBezTo>
                    <a:pt x="9218" y="2748199"/>
                    <a:pt x="6027" y="2746877"/>
                    <a:pt x="3674" y="2744525"/>
                  </a:cubicBezTo>
                  <a:cubicBezTo>
                    <a:pt x="1322" y="2742172"/>
                    <a:pt x="0" y="2738981"/>
                    <a:pt x="0" y="2735654"/>
                  </a:cubicBezTo>
                  <a:lnTo>
                    <a:pt x="0" y="12545"/>
                  </a:lnTo>
                  <a:cubicBezTo>
                    <a:pt x="0" y="9218"/>
                    <a:pt x="1322" y="6027"/>
                    <a:pt x="3674" y="3674"/>
                  </a:cubicBezTo>
                  <a:cubicBezTo>
                    <a:pt x="6027" y="1322"/>
                    <a:pt x="9218" y="0"/>
                    <a:pt x="12545" y="0"/>
                  </a:cubicBezTo>
                  <a:close/>
                </a:path>
              </a:pathLst>
            </a:custGeom>
            <a:solidFill>
              <a:srgbClr val="F3CA52"/>
            </a:solidFill>
            <a:ln w="38100" cap="sq">
              <a:solidFill>
                <a:srgbClr val="191919"/>
              </a:solidFill>
              <a:prstDash val="solid"/>
              <a:miter/>
            </a:ln>
          </p:spPr>
        </p:sp>
        <p:sp>
          <p:nvSpPr>
            <p:cNvPr name="TextBox 5" id="5"/>
            <p:cNvSpPr txBox="true"/>
            <p:nvPr/>
          </p:nvSpPr>
          <p:spPr>
            <a:xfrm>
              <a:off x="0" y="-47625"/>
              <a:ext cx="3941805" cy="2795824"/>
            </a:xfrm>
            <a:prstGeom prst="rect">
              <a:avLst/>
            </a:prstGeom>
          </p:spPr>
          <p:txBody>
            <a:bodyPr anchor="ctr" rtlCol="false" tIns="50800" lIns="50800" bIns="50800" rIns="50800"/>
            <a:lstStyle/>
            <a:p>
              <a:pPr algn="ctr">
                <a:lnSpc>
                  <a:spcPts val="3374"/>
                </a:lnSpc>
              </a:pPr>
            </a:p>
          </p:txBody>
        </p:sp>
      </p:grpSp>
      <p:grpSp>
        <p:nvGrpSpPr>
          <p:cNvPr name="Group 6" id="6"/>
          <p:cNvGrpSpPr/>
          <p:nvPr/>
        </p:nvGrpSpPr>
        <p:grpSpPr>
          <a:xfrm rot="0">
            <a:off x="0" y="9258300"/>
            <a:ext cx="20354123" cy="3740234"/>
            <a:chOff x="0" y="0"/>
            <a:chExt cx="5360757" cy="985082"/>
          </a:xfrm>
        </p:grpSpPr>
        <p:sp>
          <p:nvSpPr>
            <p:cNvPr name="Freeform 7" id="7"/>
            <p:cNvSpPr/>
            <p:nvPr/>
          </p:nvSpPr>
          <p:spPr>
            <a:xfrm flipH="false" flipV="false" rot="0">
              <a:off x="0" y="0"/>
              <a:ext cx="5360757" cy="985082"/>
            </a:xfrm>
            <a:custGeom>
              <a:avLst/>
              <a:gdLst/>
              <a:ahLst/>
              <a:cxnLst/>
              <a:rect r="r" b="b" t="t" l="l"/>
              <a:pathLst>
                <a:path h="985082" w="5360757">
                  <a:moveTo>
                    <a:pt x="0" y="0"/>
                  </a:moveTo>
                  <a:lnTo>
                    <a:pt x="5360757" y="0"/>
                  </a:lnTo>
                  <a:lnTo>
                    <a:pt x="5360757" y="985082"/>
                  </a:lnTo>
                  <a:lnTo>
                    <a:pt x="0" y="985082"/>
                  </a:lnTo>
                  <a:close/>
                </a:path>
              </a:pathLst>
            </a:custGeom>
            <a:solidFill>
              <a:srgbClr val="FFFFFF"/>
            </a:solidFill>
          </p:spPr>
        </p:sp>
        <p:sp>
          <p:nvSpPr>
            <p:cNvPr name="TextBox 8" id="8"/>
            <p:cNvSpPr txBox="true"/>
            <p:nvPr/>
          </p:nvSpPr>
          <p:spPr>
            <a:xfrm>
              <a:off x="0" y="-47625"/>
              <a:ext cx="5360757" cy="1032707"/>
            </a:xfrm>
            <a:prstGeom prst="rect">
              <a:avLst/>
            </a:prstGeom>
          </p:spPr>
          <p:txBody>
            <a:bodyPr anchor="ctr" rtlCol="false" tIns="50800" lIns="50800" bIns="50800" rIns="50800"/>
            <a:lstStyle/>
            <a:p>
              <a:pPr algn="ctr">
                <a:lnSpc>
                  <a:spcPts val="3374"/>
                </a:lnSpc>
              </a:pPr>
            </a:p>
          </p:txBody>
        </p:sp>
      </p:grpSp>
      <p:sp>
        <p:nvSpPr>
          <p:cNvPr name="Freeform 9" id="9"/>
          <p:cNvSpPr/>
          <p:nvPr/>
        </p:nvSpPr>
        <p:spPr>
          <a:xfrm flipH="false" flipV="false" rot="0">
            <a:off x="15847288" y="2431556"/>
            <a:ext cx="2824023" cy="3163366"/>
          </a:xfrm>
          <a:custGeom>
            <a:avLst/>
            <a:gdLst/>
            <a:ahLst/>
            <a:cxnLst/>
            <a:rect r="r" b="b" t="t" l="l"/>
            <a:pathLst>
              <a:path h="3163366" w="2824023">
                <a:moveTo>
                  <a:pt x="0" y="0"/>
                </a:moveTo>
                <a:lnTo>
                  <a:pt x="2824024" y="0"/>
                </a:lnTo>
                <a:lnTo>
                  <a:pt x="2824024" y="3163366"/>
                </a:lnTo>
                <a:lnTo>
                  <a:pt x="0" y="3163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3903800" y="6300327"/>
            <a:ext cx="4970024" cy="3858546"/>
          </a:xfrm>
          <a:custGeom>
            <a:avLst/>
            <a:gdLst/>
            <a:ahLst/>
            <a:cxnLst/>
            <a:rect r="r" b="b" t="t" l="l"/>
            <a:pathLst>
              <a:path h="3858546" w="4970024">
                <a:moveTo>
                  <a:pt x="0" y="0"/>
                </a:moveTo>
                <a:lnTo>
                  <a:pt x="4970024" y="0"/>
                </a:lnTo>
                <a:lnTo>
                  <a:pt x="4970024" y="3858546"/>
                </a:lnTo>
                <a:lnTo>
                  <a:pt x="0" y="38585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496085" y="1831491"/>
            <a:ext cx="12045641" cy="6652334"/>
          </a:xfrm>
          <a:prstGeom prst="rect">
            <a:avLst/>
          </a:prstGeom>
        </p:spPr>
        <p:txBody>
          <a:bodyPr anchor="t" rtlCol="false" tIns="0" lIns="0" bIns="0" rIns="0">
            <a:spAutoFit/>
          </a:bodyPr>
          <a:lstStyle/>
          <a:p>
            <a:pPr algn="l">
              <a:lnSpc>
                <a:spcPts val="3281"/>
              </a:lnSpc>
            </a:pPr>
            <a:r>
              <a:rPr lang="en-US" sz="2430">
                <a:solidFill>
                  <a:srgbClr val="191919"/>
                </a:solidFill>
                <a:latin typeface="Public Sans"/>
                <a:ea typeface="Public Sans"/>
                <a:cs typeface="Public Sans"/>
                <a:sym typeface="Public Sans"/>
              </a:rPr>
              <a:t>Akuntansi merupakan disiplin ilmu yang lahir dari kebutuhan manusia untuk mencatat, mengelola, dan mempertanggungjawabkan aktivitas ekonomi, berkembang dari pencatatan sederhana di peradaban kuno hingga sistem pembukuan berpasangan Luca Pacioli, dan kini menjadi standar global yang diharmonisasikan melalui IFRS. Teori akuntansi berfungsi sebagai kerangka konseptual yang menjelaskan praktik akuntansi, memprediksi fenomena, serta menjadi dasar penyusunan standar dan prosedur baru dengan dua sifat utama, yaitudeskriptif (positif) yang menjelaskan praktik sebagaimana adanya, dan normatif (preskriptif) yang mengarahkan bagaimana seharusnya dilakukan. Akuntansi berperan sebagai bahasa bisnis dan sarana komunikasi ekonomi yang mendukung transp.aransi, akuntabilitas, serta pengambilan keputusan strategis. </a:t>
            </a:r>
          </a:p>
          <a:p>
            <a:pPr algn="l">
              <a:lnSpc>
                <a:spcPts val="3281"/>
              </a:lnSpc>
            </a:pPr>
            <a:r>
              <a:rPr lang="en-US" sz="2430">
                <a:solidFill>
                  <a:srgbClr val="191919"/>
                </a:solidFill>
                <a:latin typeface="Public Sans"/>
                <a:ea typeface="Public Sans"/>
                <a:cs typeface="Public Sans"/>
                <a:sym typeface="Public Sans"/>
              </a:rPr>
              <a:t>Di Indonesia, perkembangan akuntansi dipengaruhi warisan Belanda, peralihan ke sistem Anglo?Saxon Amerika, hingga mengarah pada harmonisasi standar internasional. Dengan demikian, teori akuntansi penting untuk memahami sejarah, menjawab tantangan bisnis modern, dan memperkuat kepercayaan publik di era globalisasi.</a:t>
            </a:r>
          </a:p>
        </p:txBody>
      </p:sp>
      <p:sp>
        <p:nvSpPr>
          <p:cNvPr name="TextBox 12" id="12"/>
          <p:cNvSpPr txBox="true"/>
          <p:nvPr/>
        </p:nvSpPr>
        <p:spPr>
          <a:xfrm rot="0">
            <a:off x="600755" y="553123"/>
            <a:ext cx="7326263" cy="983320"/>
          </a:xfrm>
          <a:prstGeom prst="rect">
            <a:avLst/>
          </a:prstGeom>
        </p:spPr>
        <p:txBody>
          <a:bodyPr anchor="t" rtlCol="false" tIns="0" lIns="0" bIns="0" rIns="0">
            <a:spAutoFit/>
          </a:bodyPr>
          <a:lstStyle/>
          <a:p>
            <a:pPr algn="l" marL="0" indent="0" lvl="0">
              <a:lnSpc>
                <a:spcPts val="7825"/>
              </a:lnSpc>
              <a:spcBef>
                <a:spcPct val="0"/>
              </a:spcBef>
            </a:pPr>
            <a:r>
              <a:rPr lang="en-US" sz="5589">
                <a:solidFill>
                  <a:srgbClr val="191919"/>
                </a:solidFill>
                <a:latin typeface="Bobby Jones"/>
                <a:ea typeface="Bobby Jones"/>
                <a:cs typeface="Bobby Jones"/>
                <a:sym typeface="Bobby Jones"/>
              </a:rPr>
              <a:t>KESIMPULAN</a:t>
            </a:r>
          </a:p>
        </p:txBody>
      </p:sp>
      <p:sp>
        <p:nvSpPr>
          <p:cNvPr name="Freeform 13" id="13"/>
          <p:cNvSpPr/>
          <p:nvPr/>
        </p:nvSpPr>
        <p:spPr>
          <a:xfrm flipH="false" flipV="false" rot="-221014">
            <a:off x="15004637" y="92585"/>
            <a:ext cx="2958484" cy="2372166"/>
          </a:xfrm>
          <a:custGeom>
            <a:avLst/>
            <a:gdLst/>
            <a:ahLst/>
            <a:cxnLst/>
            <a:rect r="r" b="b" t="t" l="l"/>
            <a:pathLst>
              <a:path h="2372166" w="2958484">
                <a:moveTo>
                  <a:pt x="0" y="0"/>
                </a:moveTo>
                <a:lnTo>
                  <a:pt x="2958484" y="0"/>
                </a:lnTo>
                <a:lnTo>
                  <a:pt x="2958484" y="2372167"/>
                </a:lnTo>
                <a:lnTo>
                  <a:pt x="0" y="23721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6290170" y="914721"/>
            <a:ext cx="2381142" cy="2268579"/>
          </a:xfrm>
          <a:custGeom>
            <a:avLst/>
            <a:gdLst/>
            <a:ahLst/>
            <a:cxnLst/>
            <a:rect r="r" b="b" t="t" l="l"/>
            <a:pathLst>
              <a:path h="2268579" w="2381142">
                <a:moveTo>
                  <a:pt x="0" y="0"/>
                </a:moveTo>
                <a:lnTo>
                  <a:pt x="2381142" y="0"/>
                </a:lnTo>
                <a:lnTo>
                  <a:pt x="2381142" y="2268579"/>
                </a:lnTo>
                <a:lnTo>
                  <a:pt x="0" y="22685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170080">
            <a:off x="13927443" y="6334964"/>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transition spd="slow">
    <p:push dir="l"/>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7906279" y="9780"/>
            <a:ext cx="4818150" cy="4590383"/>
          </a:xfrm>
          <a:custGeom>
            <a:avLst/>
            <a:gdLst/>
            <a:ahLst/>
            <a:cxnLst/>
            <a:rect r="r" b="b" t="t" l="l"/>
            <a:pathLst>
              <a:path h="4590383" w="4818150">
                <a:moveTo>
                  <a:pt x="0" y="0"/>
                </a:moveTo>
                <a:lnTo>
                  <a:pt x="4818151" y="0"/>
                </a:lnTo>
                <a:lnTo>
                  <a:pt x="4818151" y="4590384"/>
                </a:lnTo>
                <a:lnTo>
                  <a:pt x="0" y="45903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303409" y="9912434"/>
            <a:ext cx="20354123" cy="3086100"/>
            <a:chOff x="0" y="0"/>
            <a:chExt cx="5360757" cy="812800"/>
          </a:xfrm>
        </p:grpSpPr>
        <p:sp>
          <p:nvSpPr>
            <p:cNvPr name="Freeform 5" id="5"/>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6" id="6"/>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7" id="7"/>
          <p:cNvSpPr/>
          <p:nvPr/>
        </p:nvSpPr>
        <p:spPr>
          <a:xfrm flipH="false" flipV="false" rot="0">
            <a:off x="10315354" y="1849843"/>
            <a:ext cx="7972646" cy="10591679"/>
          </a:xfrm>
          <a:custGeom>
            <a:avLst/>
            <a:gdLst/>
            <a:ahLst/>
            <a:cxnLst/>
            <a:rect r="r" b="b" t="t" l="l"/>
            <a:pathLst>
              <a:path h="10591679" w="7972646">
                <a:moveTo>
                  <a:pt x="0" y="0"/>
                </a:moveTo>
                <a:lnTo>
                  <a:pt x="7972646" y="0"/>
                </a:lnTo>
                <a:lnTo>
                  <a:pt x="7972646" y="10591679"/>
                </a:lnTo>
                <a:lnTo>
                  <a:pt x="0" y="105916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4797391" y="4345760"/>
            <a:ext cx="6217776" cy="7109723"/>
          </a:xfrm>
          <a:custGeom>
            <a:avLst/>
            <a:gdLst/>
            <a:ahLst/>
            <a:cxnLst/>
            <a:rect r="r" b="b" t="t" l="l"/>
            <a:pathLst>
              <a:path h="7109723" w="6217776">
                <a:moveTo>
                  <a:pt x="6217776" y="0"/>
                </a:moveTo>
                <a:lnTo>
                  <a:pt x="0" y="0"/>
                </a:lnTo>
                <a:lnTo>
                  <a:pt x="0" y="7109724"/>
                </a:lnTo>
                <a:lnTo>
                  <a:pt x="6217776" y="7109724"/>
                </a:lnTo>
                <a:lnTo>
                  <a:pt x="6217776"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466395">
            <a:off x="15880220" y="526646"/>
            <a:ext cx="3681588" cy="4687207"/>
          </a:xfrm>
          <a:custGeom>
            <a:avLst/>
            <a:gdLst/>
            <a:ahLst/>
            <a:cxnLst/>
            <a:rect r="r" b="b" t="t" l="l"/>
            <a:pathLst>
              <a:path h="4687207" w="3681588">
                <a:moveTo>
                  <a:pt x="0" y="0"/>
                </a:moveTo>
                <a:lnTo>
                  <a:pt x="3681588" y="0"/>
                </a:lnTo>
                <a:lnTo>
                  <a:pt x="3681588" y="4687207"/>
                </a:lnTo>
                <a:lnTo>
                  <a:pt x="0" y="46872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1501259" y="8161837"/>
            <a:ext cx="3185939" cy="3128013"/>
          </a:xfrm>
          <a:custGeom>
            <a:avLst/>
            <a:gdLst/>
            <a:ahLst/>
            <a:cxnLst/>
            <a:rect r="r" b="b" t="t" l="l"/>
            <a:pathLst>
              <a:path h="3128013" w="3185939">
                <a:moveTo>
                  <a:pt x="0" y="0"/>
                </a:moveTo>
                <a:lnTo>
                  <a:pt x="3185939" y="0"/>
                </a:lnTo>
                <a:lnTo>
                  <a:pt x="3185939" y="3128012"/>
                </a:lnTo>
                <a:lnTo>
                  <a:pt x="0" y="312801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2093347" y="6676891"/>
            <a:ext cx="2001764" cy="1484945"/>
          </a:xfrm>
          <a:custGeom>
            <a:avLst/>
            <a:gdLst/>
            <a:ahLst/>
            <a:cxnLst/>
            <a:rect r="r" b="b" t="t" l="l"/>
            <a:pathLst>
              <a:path h="1484945" w="2001764">
                <a:moveTo>
                  <a:pt x="0" y="0"/>
                </a:moveTo>
                <a:lnTo>
                  <a:pt x="2001764" y="0"/>
                </a:lnTo>
                <a:lnTo>
                  <a:pt x="2001764" y="1484946"/>
                </a:lnTo>
                <a:lnTo>
                  <a:pt x="0" y="148494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9181841" y="1165242"/>
            <a:ext cx="2267027" cy="2279460"/>
          </a:xfrm>
          <a:custGeom>
            <a:avLst/>
            <a:gdLst/>
            <a:ahLst/>
            <a:cxnLst/>
            <a:rect r="r" b="b" t="t" l="l"/>
            <a:pathLst>
              <a:path h="2279460" w="2267027">
                <a:moveTo>
                  <a:pt x="0" y="0"/>
                </a:moveTo>
                <a:lnTo>
                  <a:pt x="2267027" y="0"/>
                </a:lnTo>
                <a:lnTo>
                  <a:pt x="2267027" y="2279460"/>
                </a:lnTo>
                <a:lnTo>
                  <a:pt x="0" y="227946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221014">
            <a:off x="-1480851" y="118647"/>
            <a:ext cx="3791253" cy="3039896"/>
          </a:xfrm>
          <a:custGeom>
            <a:avLst/>
            <a:gdLst/>
            <a:ahLst/>
            <a:cxnLst/>
            <a:rect r="r" b="b" t="t" l="l"/>
            <a:pathLst>
              <a:path h="3039896" w="3791253">
                <a:moveTo>
                  <a:pt x="0" y="0"/>
                </a:moveTo>
                <a:lnTo>
                  <a:pt x="3791253" y="0"/>
                </a:lnTo>
                <a:lnTo>
                  <a:pt x="3791253" y="3039895"/>
                </a:lnTo>
                <a:lnTo>
                  <a:pt x="0" y="303989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4" id="14"/>
          <p:cNvSpPr txBox="true"/>
          <p:nvPr/>
        </p:nvSpPr>
        <p:spPr>
          <a:xfrm rot="0">
            <a:off x="1138366" y="2154643"/>
            <a:ext cx="8005634" cy="4631594"/>
          </a:xfrm>
          <a:prstGeom prst="rect">
            <a:avLst/>
          </a:prstGeom>
        </p:spPr>
        <p:txBody>
          <a:bodyPr anchor="t" rtlCol="false" tIns="0" lIns="0" bIns="0" rIns="0">
            <a:spAutoFit/>
          </a:bodyPr>
          <a:lstStyle/>
          <a:p>
            <a:pPr algn="l" marL="0" indent="0" lvl="0">
              <a:lnSpc>
                <a:spcPts val="17611"/>
              </a:lnSpc>
            </a:pPr>
            <a:r>
              <a:rPr lang="en-US" sz="17789">
                <a:solidFill>
                  <a:srgbClr val="191919"/>
                </a:solidFill>
                <a:latin typeface="Bobby Jones"/>
                <a:ea typeface="Bobby Jones"/>
                <a:cs typeface="Bobby Jones"/>
                <a:sym typeface="Bobby Jones"/>
              </a:rPr>
              <a:t>Terima Kasih</a:t>
            </a:r>
          </a:p>
        </p:txBody>
      </p:sp>
      <p:sp>
        <p:nvSpPr>
          <p:cNvPr name="Freeform 15" id="15"/>
          <p:cNvSpPr/>
          <p:nvPr/>
        </p:nvSpPr>
        <p:spPr>
          <a:xfrm flipH="false" flipV="false" rot="0">
            <a:off x="14410116" y="869437"/>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6" id="16"/>
          <p:cNvSpPr/>
          <p:nvPr/>
        </p:nvSpPr>
        <p:spPr>
          <a:xfrm flipH="false" flipV="false" rot="170080">
            <a:off x="648163" y="6655479"/>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204382" y="11182"/>
            <a:ext cx="3961186" cy="3773930"/>
          </a:xfrm>
          <a:custGeom>
            <a:avLst/>
            <a:gdLst/>
            <a:ahLst/>
            <a:cxnLst/>
            <a:rect r="r" b="b" t="t" l="l"/>
            <a:pathLst>
              <a:path h="3773930" w="3961186">
                <a:moveTo>
                  <a:pt x="0" y="0"/>
                </a:moveTo>
                <a:lnTo>
                  <a:pt x="3961186" y="0"/>
                </a:lnTo>
                <a:lnTo>
                  <a:pt x="3961186" y="3773930"/>
                </a:lnTo>
                <a:lnTo>
                  <a:pt x="0" y="37739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251250" y="8142216"/>
            <a:ext cx="3718046" cy="953223"/>
            <a:chOff x="0" y="0"/>
            <a:chExt cx="1025834" cy="263001"/>
          </a:xfrm>
        </p:grpSpPr>
        <p:sp>
          <p:nvSpPr>
            <p:cNvPr name="Freeform 5" id="5"/>
            <p:cNvSpPr/>
            <p:nvPr/>
          </p:nvSpPr>
          <p:spPr>
            <a:xfrm flipH="false" flipV="false" rot="0">
              <a:off x="0" y="0"/>
              <a:ext cx="1025834" cy="263001"/>
            </a:xfrm>
            <a:custGeom>
              <a:avLst/>
              <a:gdLst/>
              <a:ahLst/>
              <a:cxnLst/>
              <a:rect r="r" b="b" t="t" l="l"/>
              <a:pathLst>
                <a:path h="263001" w="1025834">
                  <a:moveTo>
                    <a:pt x="41645" y="0"/>
                  </a:moveTo>
                  <a:lnTo>
                    <a:pt x="984189" y="0"/>
                  </a:lnTo>
                  <a:cubicBezTo>
                    <a:pt x="1007189" y="0"/>
                    <a:pt x="1025834" y="18645"/>
                    <a:pt x="1025834" y="41645"/>
                  </a:cubicBezTo>
                  <a:lnTo>
                    <a:pt x="1025834" y="221356"/>
                  </a:lnTo>
                  <a:cubicBezTo>
                    <a:pt x="1025834" y="244356"/>
                    <a:pt x="1007189" y="263001"/>
                    <a:pt x="984189" y="263001"/>
                  </a:cubicBezTo>
                  <a:lnTo>
                    <a:pt x="41645" y="263001"/>
                  </a:lnTo>
                  <a:cubicBezTo>
                    <a:pt x="18645" y="263001"/>
                    <a:pt x="0" y="244356"/>
                    <a:pt x="0" y="221356"/>
                  </a:cubicBezTo>
                  <a:lnTo>
                    <a:pt x="0" y="41645"/>
                  </a:lnTo>
                  <a:cubicBezTo>
                    <a:pt x="0" y="18645"/>
                    <a:pt x="18645" y="0"/>
                    <a:pt x="41645"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1025834" cy="310626"/>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7283746" y="8142216"/>
            <a:ext cx="3718046" cy="953223"/>
            <a:chOff x="0" y="0"/>
            <a:chExt cx="1025834" cy="263001"/>
          </a:xfrm>
        </p:grpSpPr>
        <p:sp>
          <p:nvSpPr>
            <p:cNvPr name="Freeform 8" id="8"/>
            <p:cNvSpPr/>
            <p:nvPr/>
          </p:nvSpPr>
          <p:spPr>
            <a:xfrm flipH="false" flipV="false" rot="0">
              <a:off x="0" y="0"/>
              <a:ext cx="1025834" cy="263001"/>
            </a:xfrm>
            <a:custGeom>
              <a:avLst/>
              <a:gdLst/>
              <a:ahLst/>
              <a:cxnLst/>
              <a:rect r="r" b="b" t="t" l="l"/>
              <a:pathLst>
                <a:path h="263001" w="1025834">
                  <a:moveTo>
                    <a:pt x="41645" y="0"/>
                  </a:moveTo>
                  <a:lnTo>
                    <a:pt x="984189" y="0"/>
                  </a:lnTo>
                  <a:cubicBezTo>
                    <a:pt x="1007189" y="0"/>
                    <a:pt x="1025834" y="18645"/>
                    <a:pt x="1025834" y="41645"/>
                  </a:cubicBezTo>
                  <a:lnTo>
                    <a:pt x="1025834" y="221356"/>
                  </a:lnTo>
                  <a:cubicBezTo>
                    <a:pt x="1025834" y="244356"/>
                    <a:pt x="1007189" y="263001"/>
                    <a:pt x="984189" y="263001"/>
                  </a:cubicBezTo>
                  <a:lnTo>
                    <a:pt x="41645" y="263001"/>
                  </a:lnTo>
                  <a:cubicBezTo>
                    <a:pt x="18645" y="263001"/>
                    <a:pt x="0" y="244356"/>
                    <a:pt x="0" y="221356"/>
                  </a:cubicBezTo>
                  <a:lnTo>
                    <a:pt x="0" y="41645"/>
                  </a:lnTo>
                  <a:cubicBezTo>
                    <a:pt x="0" y="18645"/>
                    <a:pt x="18645" y="0"/>
                    <a:pt x="41645" y="0"/>
                  </a:cubicBezTo>
                  <a:close/>
                </a:path>
              </a:pathLst>
            </a:custGeom>
            <a:solidFill>
              <a:srgbClr val="F3CA52"/>
            </a:solidFill>
            <a:ln w="38100" cap="sq">
              <a:solidFill>
                <a:srgbClr val="191919"/>
              </a:solidFill>
              <a:prstDash val="solid"/>
              <a:miter/>
            </a:ln>
          </p:spPr>
        </p:sp>
        <p:sp>
          <p:nvSpPr>
            <p:cNvPr name="TextBox 9" id="9"/>
            <p:cNvSpPr txBox="true"/>
            <p:nvPr/>
          </p:nvSpPr>
          <p:spPr>
            <a:xfrm>
              <a:off x="0" y="-47625"/>
              <a:ext cx="1025834" cy="310626"/>
            </a:xfrm>
            <a:prstGeom prst="rect">
              <a:avLst/>
            </a:prstGeom>
          </p:spPr>
          <p:txBody>
            <a:bodyPr anchor="ctr" rtlCol="false" tIns="50800" lIns="50800" bIns="50800" rIns="50800"/>
            <a:lstStyle/>
            <a:p>
              <a:pPr algn="ctr">
                <a:lnSpc>
                  <a:spcPts val="3374"/>
                </a:lnSpc>
              </a:pPr>
            </a:p>
          </p:txBody>
        </p:sp>
      </p:grpSp>
      <p:grpSp>
        <p:nvGrpSpPr>
          <p:cNvPr name="Group 10" id="10"/>
          <p:cNvGrpSpPr/>
          <p:nvPr/>
        </p:nvGrpSpPr>
        <p:grpSpPr>
          <a:xfrm rot="0">
            <a:off x="11945182" y="8142216"/>
            <a:ext cx="3718046" cy="953223"/>
            <a:chOff x="0" y="0"/>
            <a:chExt cx="1025834" cy="263001"/>
          </a:xfrm>
        </p:grpSpPr>
        <p:sp>
          <p:nvSpPr>
            <p:cNvPr name="Freeform 11" id="11"/>
            <p:cNvSpPr/>
            <p:nvPr/>
          </p:nvSpPr>
          <p:spPr>
            <a:xfrm flipH="false" flipV="false" rot="0">
              <a:off x="0" y="0"/>
              <a:ext cx="1025834" cy="263001"/>
            </a:xfrm>
            <a:custGeom>
              <a:avLst/>
              <a:gdLst/>
              <a:ahLst/>
              <a:cxnLst/>
              <a:rect r="r" b="b" t="t" l="l"/>
              <a:pathLst>
                <a:path h="263001" w="1025834">
                  <a:moveTo>
                    <a:pt x="41645" y="0"/>
                  </a:moveTo>
                  <a:lnTo>
                    <a:pt x="984189" y="0"/>
                  </a:lnTo>
                  <a:cubicBezTo>
                    <a:pt x="1007189" y="0"/>
                    <a:pt x="1025834" y="18645"/>
                    <a:pt x="1025834" y="41645"/>
                  </a:cubicBezTo>
                  <a:lnTo>
                    <a:pt x="1025834" y="221356"/>
                  </a:lnTo>
                  <a:cubicBezTo>
                    <a:pt x="1025834" y="244356"/>
                    <a:pt x="1007189" y="263001"/>
                    <a:pt x="984189" y="263001"/>
                  </a:cubicBezTo>
                  <a:lnTo>
                    <a:pt x="41645" y="263001"/>
                  </a:lnTo>
                  <a:cubicBezTo>
                    <a:pt x="18645" y="263001"/>
                    <a:pt x="0" y="244356"/>
                    <a:pt x="0" y="221356"/>
                  </a:cubicBezTo>
                  <a:lnTo>
                    <a:pt x="0" y="41645"/>
                  </a:lnTo>
                  <a:cubicBezTo>
                    <a:pt x="0" y="18645"/>
                    <a:pt x="18645" y="0"/>
                    <a:pt x="41645" y="0"/>
                  </a:cubicBezTo>
                  <a:close/>
                </a:path>
              </a:pathLst>
            </a:custGeom>
            <a:solidFill>
              <a:srgbClr val="F3CA52"/>
            </a:solidFill>
            <a:ln w="38100" cap="sq">
              <a:solidFill>
                <a:srgbClr val="191919"/>
              </a:solidFill>
              <a:prstDash val="solid"/>
              <a:miter/>
            </a:ln>
          </p:spPr>
        </p:sp>
        <p:sp>
          <p:nvSpPr>
            <p:cNvPr name="TextBox 12" id="12"/>
            <p:cNvSpPr txBox="true"/>
            <p:nvPr/>
          </p:nvSpPr>
          <p:spPr>
            <a:xfrm>
              <a:off x="0" y="-47625"/>
              <a:ext cx="1025834" cy="310626"/>
            </a:xfrm>
            <a:prstGeom prst="rect">
              <a:avLst/>
            </a:prstGeom>
          </p:spPr>
          <p:txBody>
            <a:bodyPr anchor="ctr" rtlCol="false" tIns="50800" lIns="50800" bIns="50800" rIns="50800"/>
            <a:lstStyle/>
            <a:p>
              <a:pPr algn="ctr">
                <a:lnSpc>
                  <a:spcPts val="3374"/>
                </a:lnSpc>
              </a:pPr>
            </a:p>
          </p:txBody>
        </p:sp>
      </p:grpSp>
      <p:grpSp>
        <p:nvGrpSpPr>
          <p:cNvPr name="Group 13" id="13"/>
          <p:cNvGrpSpPr>
            <a:grpSpLocks noChangeAspect="true"/>
          </p:cNvGrpSpPr>
          <p:nvPr/>
        </p:nvGrpSpPr>
        <p:grpSpPr>
          <a:xfrm rot="-124577">
            <a:off x="2320549" y="3726488"/>
            <a:ext cx="3345164" cy="3886111"/>
            <a:chOff x="0" y="0"/>
            <a:chExt cx="5466080" cy="6350000"/>
          </a:xfrm>
        </p:grpSpPr>
        <p:sp>
          <p:nvSpPr>
            <p:cNvPr name="Freeform 14" id="14"/>
            <p:cNvSpPr/>
            <p:nvPr/>
          </p:nvSpPr>
          <p:spPr>
            <a:xfrm flipH="false" flipV="false" rot="0">
              <a:off x="0" y="0"/>
              <a:ext cx="5439410" cy="6348730"/>
            </a:xfrm>
            <a:custGeom>
              <a:avLst/>
              <a:gdLst/>
              <a:ahLst/>
              <a:cxnLst/>
              <a:rect r="r" b="b" t="t" l="l"/>
              <a:pathLst>
                <a:path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name="Freeform 15" id="15"/>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l="0" t="-7313" r="0" b="-7313"/>
              </a:stretch>
            </a:blipFill>
          </p:spPr>
        </p:sp>
        <p:sp>
          <p:nvSpPr>
            <p:cNvPr name="Freeform 16" id="16"/>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17" id="17"/>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CF9DA"/>
            </a:solidFill>
          </p:spPr>
        </p:sp>
      </p:grpSp>
      <p:grpSp>
        <p:nvGrpSpPr>
          <p:cNvPr name="Group 18" id="18"/>
          <p:cNvGrpSpPr>
            <a:grpSpLocks noChangeAspect="true"/>
          </p:cNvGrpSpPr>
          <p:nvPr/>
        </p:nvGrpSpPr>
        <p:grpSpPr>
          <a:xfrm rot="0">
            <a:off x="7462029" y="3695240"/>
            <a:ext cx="3345164" cy="3886111"/>
            <a:chOff x="0" y="0"/>
            <a:chExt cx="5466080" cy="6350000"/>
          </a:xfrm>
        </p:grpSpPr>
        <p:sp>
          <p:nvSpPr>
            <p:cNvPr name="Freeform 19" id="19"/>
            <p:cNvSpPr/>
            <p:nvPr/>
          </p:nvSpPr>
          <p:spPr>
            <a:xfrm flipH="false" flipV="false" rot="0">
              <a:off x="0" y="0"/>
              <a:ext cx="5439410" cy="6348730"/>
            </a:xfrm>
            <a:custGeom>
              <a:avLst/>
              <a:gdLst/>
              <a:ahLst/>
              <a:cxnLst/>
              <a:rect r="r" b="b" t="t" l="l"/>
              <a:pathLst>
                <a:path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name="Freeform 20" id="20"/>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7"/>
              <a:stretch>
                <a:fillRect l="0" t="-16044" r="0" b="-16044"/>
              </a:stretch>
            </a:blipFill>
          </p:spPr>
        </p:sp>
        <p:sp>
          <p:nvSpPr>
            <p:cNvPr name="Freeform 21" id="21"/>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22" id="22"/>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CF9DA"/>
            </a:solidFill>
          </p:spPr>
        </p:sp>
      </p:grpSp>
      <p:grpSp>
        <p:nvGrpSpPr>
          <p:cNvPr name="Group 23" id="23"/>
          <p:cNvGrpSpPr>
            <a:grpSpLocks noChangeAspect="true"/>
          </p:cNvGrpSpPr>
          <p:nvPr/>
        </p:nvGrpSpPr>
        <p:grpSpPr>
          <a:xfrm rot="104977">
            <a:off x="12114743" y="3695240"/>
            <a:ext cx="3345164" cy="3886111"/>
            <a:chOff x="0" y="0"/>
            <a:chExt cx="5466080" cy="6350000"/>
          </a:xfrm>
        </p:grpSpPr>
        <p:sp>
          <p:nvSpPr>
            <p:cNvPr name="Freeform 24" id="24"/>
            <p:cNvSpPr/>
            <p:nvPr/>
          </p:nvSpPr>
          <p:spPr>
            <a:xfrm flipH="false" flipV="false" rot="0">
              <a:off x="0" y="0"/>
              <a:ext cx="5439410" cy="6348730"/>
            </a:xfrm>
            <a:custGeom>
              <a:avLst/>
              <a:gdLst/>
              <a:ahLst/>
              <a:cxnLst/>
              <a:rect r="r" b="b" t="t" l="l"/>
              <a:pathLst>
                <a:path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name="Freeform 25" id="25"/>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8"/>
              <a:stretch>
                <a:fillRect l="-14214" t="0" r="-14214" b="0"/>
              </a:stretch>
            </a:blipFill>
          </p:spPr>
        </p:sp>
        <p:sp>
          <p:nvSpPr>
            <p:cNvPr name="Freeform 26" id="26"/>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27" id="27"/>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CF9DA"/>
            </a:solidFill>
          </p:spPr>
        </p:sp>
      </p:grpSp>
      <p:sp>
        <p:nvSpPr>
          <p:cNvPr name="Freeform 28" id="28"/>
          <p:cNvSpPr/>
          <p:nvPr/>
        </p:nvSpPr>
        <p:spPr>
          <a:xfrm flipH="false" flipV="false" rot="415356">
            <a:off x="863639" y="862725"/>
            <a:ext cx="1755535" cy="2707047"/>
          </a:xfrm>
          <a:custGeom>
            <a:avLst/>
            <a:gdLst/>
            <a:ahLst/>
            <a:cxnLst/>
            <a:rect r="r" b="b" t="t" l="l"/>
            <a:pathLst>
              <a:path h="2707047" w="1755535">
                <a:moveTo>
                  <a:pt x="0" y="0"/>
                </a:moveTo>
                <a:lnTo>
                  <a:pt x="1755535" y="0"/>
                </a:lnTo>
                <a:lnTo>
                  <a:pt x="1755535" y="2707047"/>
                </a:lnTo>
                <a:lnTo>
                  <a:pt x="0" y="2707047"/>
                </a:lnTo>
                <a:lnTo>
                  <a:pt x="0" y="0"/>
                </a:lnTo>
                <a:close/>
              </a:path>
            </a:pathLst>
          </a:custGeom>
          <a:blipFill>
            <a:blip r:embed="rId9">
              <a:extLst>
                <a:ext uri="{96DAC541-7B7A-43D3-8B79-37D633B846F1}">
                  <asvg:svgBlip xmlns:asvg="http://schemas.microsoft.com/office/drawing/2016/SVG/main" r:embed="rId10"/>
                </a:ext>
              </a:extLst>
            </a:blip>
            <a:stretch>
              <a:fillRect l="0" t="0" r="-297548" b="-217218"/>
            </a:stretch>
          </a:blipFill>
          <a:ln cap="sq">
            <a:noFill/>
            <a:prstDash val="solid"/>
            <a:miter/>
          </a:ln>
        </p:spPr>
      </p:sp>
      <p:grpSp>
        <p:nvGrpSpPr>
          <p:cNvPr name="Group 29" id="29"/>
          <p:cNvGrpSpPr/>
          <p:nvPr/>
        </p:nvGrpSpPr>
        <p:grpSpPr>
          <a:xfrm rot="0">
            <a:off x="-303409" y="9912434"/>
            <a:ext cx="20354123" cy="3086100"/>
            <a:chOff x="0" y="0"/>
            <a:chExt cx="5360757" cy="812800"/>
          </a:xfrm>
        </p:grpSpPr>
        <p:sp>
          <p:nvSpPr>
            <p:cNvPr name="Freeform 30" id="30"/>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31" id="31"/>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32" id="32"/>
          <p:cNvSpPr/>
          <p:nvPr/>
        </p:nvSpPr>
        <p:spPr>
          <a:xfrm flipH="false" flipV="false" rot="0">
            <a:off x="17242478" y="3881611"/>
            <a:ext cx="2510013" cy="2523779"/>
          </a:xfrm>
          <a:custGeom>
            <a:avLst/>
            <a:gdLst/>
            <a:ahLst/>
            <a:cxnLst/>
            <a:rect r="r" b="b" t="t" l="l"/>
            <a:pathLst>
              <a:path h="2523779" w="2510013">
                <a:moveTo>
                  <a:pt x="0" y="0"/>
                </a:moveTo>
                <a:lnTo>
                  <a:pt x="2510013" y="0"/>
                </a:lnTo>
                <a:lnTo>
                  <a:pt x="2510013" y="2523778"/>
                </a:lnTo>
                <a:lnTo>
                  <a:pt x="0" y="252377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3" id="33"/>
          <p:cNvSpPr/>
          <p:nvPr/>
        </p:nvSpPr>
        <p:spPr>
          <a:xfrm flipH="false" flipV="false" rot="0">
            <a:off x="15484945" y="4781158"/>
            <a:ext cx="4337755" cy="5600387"/>
          </a:xfrm>
          <a:custGeom>
            <a:avLst/>
            <a:gdLst/>
            <a:ahLst/>
            <a:cxnLst/>
            <a:rect r="r" b="b" t="t" l="l"/>
            <a:pathLst>
              <a:path h="5600387" w="4337755">
                <a:moveTo>
                  <a:pt x="0" y="0"/>
                </a:moveTo>
                <a:lnTo>
                  <a:pt x="4337754" y="0"/>
                </a:lnTo>
                <a:lnTo>
                  <a:pt x="4337754" y="5600387"/>
                </a:lnTo>
                <a:lnTo>
                  <a:pt x="0" y="560038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4" id="34"/>
          <p:cNvSpPr/>
          <p:nvPr/>
        </p:nvSpPr>
        <p:spPr>
          <a:xfrm flipH="false" flipV="false" rot="0">
            <a:off x="-2885228" y="4021131"/>
            <a:ext cx="4727990" cy="2982932"/>
          </a:xfrm>
          <a:custGeom>
            <a:avLst/>
            <a:gdLst/>
            <a:ahLst/>
            <a:cxnLst/>
            <a:rect r="r" b="b" t="t" l="l"/>
            <a:pathLst>
              <a:path h="2982932" w="4727990">
                <a:moveTo>
                  <a:pt x="0" y="0"/>
                </a:moveTo>
                <a:lnTo>
                  <a:pt x="4727990" y="0"/>
                </a:lnTo>
                <a:lnTo>
                  <a:pt x="4727990" y="2982931"/>
                </a:lnTo>
                <a:lnTo>
                  <a:pt x="0" y="298293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35" id="35"/>
          <p:cNvSpPr txBox="true"/>
          <p:nvPr/>
        </p:nvSpPr>
        <p:spPr>
          <a:xfrm rot="0">
            <a:off x="2429533" y="8428327"/>
            <a:ext cx="3361479" cy="373603"/>
          </a:xfrm>
          <a:prstGeom prst="rect">
            <a:avLst/>
          </a:prstGeom>
        </p:spPr>
        <p:txBody>
          <a:bodyPr anchor="t" rtlCol="false" tIns="0" lIns="0" bIns="0" rIns="0">
            <a:spAutoFit/>
          </a:bodyPr>
          <a:lstStyle/>
          <a:p>
            <a:pPr algn="ctr">
              <a:lnSpc>
                <a:spcPts val="2701"/>
              </a:lnSpc>
            </a:pPr>
            <a:r>
              <a:rPr lang="en-US" sz="2701" b="true">
                <a:solidFill>
                  <a:srgbClr val="191919"/>
                </a:solidFill>
                <a:latin typeface="Public Sans Bold"/>
                <a:ea typeface="Public Sans Bold"/>
                <a:cs typeface="Public Sans Bold"/>
                <a:sym typeface="Public Sans Bold"/>
              </a:rPr>
              <a:t>Az Zahra Syahlia P</a:t>
            </a:r>
          </a:p>
        </p:txBody>
      </p:sp>
      <p:sp>
        <p:nvSpPr>
          <p:cNvPr name="Freeform 36" id="36"/>
          <p:cNvSpPr/>
          <p:nvPr/>
        </p:nvSpPr>
        <p:spPr>
          <a:xfrm flipH="false" flipV="false" rot="0">
            <a:off x="-718513" y="5669544"/>
            <a:ext cx="3494427" cy="4565165"/>
          </a:xfrm>
          <a:custGeom>
            <a:avLst/>
            <a:gdLst/>
            <a:ahLst/>
            <a:cxnLst/>
            <a:rect r="r" b="b" t="t" l="l"/>
            <a:pathLst>
              <a:path h="4565165" w="3494427">
                <a:moveTo>
                  <a:pt x="0" y="0"/>
                </a:moveTo>
                <a:lnTo>
                  <a:pt x="3494426" y="0"/>
                </a:lnTo>
                <a:lnTo>
                  <a:pt x="3494426" y="4565165"/>
                </a:lnTo>
                <a:lnTo>
                  <a:pt x="0" y="456516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7" id="37"/>
          <p:cNvSpPr/>
          <p:nvPr/>
        </p:nvSpPr>
        <p:spPr>
          <a:xfrm flipH="false" flipV="false" rot="0">
            <a:off x="14508473" y="63966"/>
            <a:ext cx="4518149" cy="4304564"/>
          </a:xfrm>
          <a:custGeom>
            <a:avLst/>
            <a:gdLst/>
            <a:ahLst/>
            <a:cxnLst/>
            <a:rect r="r" b="b" t="t" l="l"/>
            <a:pathLst>
              <a:path h="4304564" w="4518149">
                <a:moveTo>
                  <a:pt x="0" y="0"/>
                </a:moveTo>
                <a:lnTo>
                  <a:pt x="4518149" y="0"/>
                </a:lnTo>
                <a:lnTo>
                  <a:pt x="4518149" y="4304564"/>
                </a:lnTo>
                <a:lnTo>
                  <a:pt x="0" y="43045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8" id="38"/>
          <p:cNvSpPr/>
          <p:nvPr/>
        </p:nvSpPr>
        <p:spPr>
          <a:xfrm flipH="false" flipV="false" rot="-309060">
            <a:off x="15837775" y="952110"/>
            <a:ext cx="1937778" cy="2988066"/>
          </a:xfrm>
          <a:custGeom>
            <a:avLst/>
            <a:gdLst/>
            <a:ahLst/>
            <a:cxnLst/>
            <a:rect r="r" b="b" t="t" l="l"/>
            <a:pathLst>
              <a:path h="2988066" w="1937778">
                <a:moveTo>
                  <a:pt x="0" y="0"/>
                </a:moveTo>
                <a:lnTo>
                  <a:pt x="1937778" y="0"/>
                </a:lnTo>
                <a:lnTo>
                  <a:pt x="1937778" y="2988067"/>
                </a:lnTo>
                <a:lnTo>
                  <a:pt x="0" y="2988067"/>
                </a:lnTo>
                <a:lnTo>
                  <a:pt x="0" y="0"/>
                </a:lnTo>
                <a:close/>
              </a:path>
            </a:pathLst>
          </a:custGeom>
          <a:blipFill>
            <a:blip r:embed="rId9">
              <a:extLst>
                <a:ext uri="{96DAC541-7B7A-43D3-8B79-37D633B846F1}">
                  <asvg:svgBlip xmlns:asvg="http://schemas.microsoft.com/office/drawing/2016/SVG/main" r:embed="rId10"/>
                </a:ext>
              </a:extLst>
            </a:blip>
            <a:stretch>
              <a:fillRect l="0" t="0" r="-297548" b="-217218"/>
            </a:stretch>
          </a:blipFill>
          <a:ln cap="sq">
            <a:noFill/>
            <a:prstDash val="solid"/>
            <a:miter/>
          </a:ln>
        </p:spPr>
      </p:sp>
      <p:sp>
        <p:nvSpPr>
          <p:cNvPr name="Freeform 39" id="39"/>
          <p:cNvSpPr/>
          <p:nvPr/>
        </p:nvSpPr>
        <p:spPr>
          <a:xfrm flipH="false" flipV="false" rot="0">
            <a:off x="11001792" y="4290954"/>
            <a:ext cx="980406" cy="980406"/>
          </a:xfrm>
          <a:custGeom>
            <a:avLst/>
            <a:gdLst/>
            <a:ahLst/>
            <a:cxnLst/>
            <a:rect r="r" b="b" t="t" l="l"/>
            <a:pathLst>
              <a:path h="980406" w="980406">
                <a:moveTo>
                  <a:pt x="0" y="0"/>
                </a:moveTo>
                <a:lnTo>
                  <a:pt x="980406" y="0"/>
                </a:lnTo>
                <a:lnTo>
                  <a:pt x="980406" y="980407"/>
                </a:lnTo>
                <a:lnTo>
                  <a:pt x="0" y="98040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40" id="40"/>
          <p:cNvSpPr/>
          <p:nvPr/>
        </p:nvSpPr>
        <p:spPr>
          <a:xfrm flipH="false" flipV="false" rot="170080">
            <a:off x="6108318" y="5536239"/>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41" id="41"/>
          <p:cNvSpPr txBox="true"/>
          <p:nvPr/>
        </p:nvSpPr>
        <p:spPr>
          <a:xfrm rot="0">
            <a:off x="3116554" y="1443312"/>
            <a:ext cx="11391919" cy="1211167"/>
          </a:xfrm>
          <a:prstGeom prst="rect">
            <a:avLst/>
          </a:prstGeom>
        </p:spPr>
        <p:txBody>
          <a:bodyPr anchor="t" rtlCol="false" tIns="0" lIns="0" bIns="0" rIns="0">
            <a:spAutoFit/>
          </a:bodyPr>
          <a:lstStyle/>
          <a:p>
            <a:pPr algn="ctr">
              <a:lnSpc>
                <a:spcPts val="9892"/>
              </a:lnSpc>
              <a:spcBef>
                <a:spcPct val="0"/>
              </a:spcBef>
            </a:pPr>
            <a:r>
              <a:rPr lang="en-US" sz="7066">
                <a:solidFill>
                  <a:srgbClr val="191919"/>
                </a:solidFill>
                <a:latin typeface="Bobby Jones"/>
                <a:ea typeface="Bobby Jones"/>
                <a:cs typeface="Bobby Jones"/>
                <a:sym typeface="Bobby Jones"/>
              </a:rPr>
              <a:t>Anggota Kelompok Kami</a:t>
            </a:r>
          </a:p>
        </p:txBody>
      </p:sp>
      <p:sp>
        <p:nvSpPr>
          <p:cNvPr name="TextBox 42" id="42"/>
          <p:cNvSpPr txBox="true"/>
          <p:nvPr/>
        </p:nvSpPr>
        <p:spPr>
          <a:xfrm rot="0">
            <a:off x="7462029" y="8428327"/>
            <a:ext cx="3361479" cy="419100"/>
          </a:xfrm>
          <a:prstGeom prst="rect">
            <a:avLst/>
          </a:prstGeom>
        </p:spPr>
        <p:txBody>
          <a:bodyPr anchor="t" rtlCol="false" tIns="0" lIns="0" bIns="0" rIns="0">
            <a:spAutoFit/>
          </a:bodyPr>
          <a:lstStyle/>
          <a:p>
            <a:pPr algn="ctr">
              <a:lnSpc>
                <a:spcPts val="3000"/>
              </a:lnSpc>
            </a:pPr>
            <a:r>
              <a:rPr lang="en-US" sz="3000" b="true">
                <a:solidFill>
                  <a:srgbClr val="191919"/>
                </a:solidFill>
                <a:latin typeface="Public Sans Bold"/>
                <a:ea typeface="Public Sans Bold"/>
                <a:cs typeface="Public Sans Bold"/>
                <a:sym typeface="Public Sans Bold"/>
              </a:rPr>
              <a:t>Dini Hanifa</a:t>
            </a:r>
          </a:p>
        </p:txBody>
      </p:sp>
      <p:sp>
        <p:nvSpPr>
          <p:cNvPr name="TextBox 43" id="43"/>
          <p:cNvSpPr txBox="true"/>
          <p:nvPr/>
        </p:nvSpPr>
        <p:spPr>
          <a:xfrm rot="0">
            <a:off x="12123466" y="8428327"/>
            <a:ext cx="3361479" cy="419100"/>
          </a:xfrm>
          <a:prstGeom prst="rect">
            <a:avLst/>
          </a:prstGeom>
        </p:spPr>
        <p:txBody>
          <a:bodyPr anchor="t" rtlCol="false" tIns="0" lIns="0" bIns="0" rIns="0">
            <a:spAutoFit/>
          </a:bodyPr>
          <a:lstStyle/>
          <a:p>
            <a:pPr algn="ctr">
              <a:lnSpc>
                <a:spcPts val="3000"/>
              </a:lnSpc>
            </a:pPr>
            <a:r>
              <a:rPr lang="en-US" sz="3000" b="true">
                <a:solidFill>
                  <a:srgbClr val="191919"/>
                </a:solidFill>
                <a:latin typeface="Public Sans Bold"/>
                <a:ea typeface="Public Sans Bold"/>
                <a:cs typeface="Public Sans Bold"/>
                <a:sym typeface="Public Sans Bold"/>
              </a:rPr>
              <a:t>Salwa Ulfazria</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8397342" y="6159779"/>
            <a:ext cx="3885625" cy="3701940"/>
          </a:xfrm>
          <a:custGeom>
            <a:avLst/>
            <a:gdLst/>
            <a:ahLst/>
            <a:cxnLst/>
            <a:rect r="r" b="b" t="t" l="l"/>
            <a:pathLst>
              <a:path h="3701940" w="3885625">
                <a:moveTo>
                  <a:pt x="0" y="0"/>
                </a:moveTo>
                <a:lnTo>
                  <a:pt x="3885625" y="0"/>
                </a:lnTo>
                <a:lnTo>
                  <a:pt x="3885625" y="3701941"/>
                </a:lnTo>
                <a:lnTo>
                  <a:pt x="0" y="37019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862468" y="8010749"/>
            <a:ext cx="5934565" cy="1429632"/>
            <a:chOff x="0" y="0"/>
            <a:chExt cx="1692123" cy="407631"/>
          </a:xfrm>
        </p:grpSpPr>
        <p:sp>
          <p:nvSpPr>
            <p:cNvPr name="Freeform 5" id="5"/>
            <p:cNvSpPr/>
            <p:nvPr/>
          </p:nvSpPr>
          <p:spPr>
            <a:xfrm flipH="false" flipV="false" rot="0">
              <a:off x="0" y="0"/>
              <a:ext cx="1692122" cy="407631"/>
            </a:xfrm>
            <a:custGeom>
              <a:avLst/>
              <a:gdLst/>
              <a:ahLst/>
              <a:cxnLst/>
              <a:rect r="r" b="b" t="t" l="l"/>
              <a:pathLst>
                <a:path h="407631" w="1692122">
                  <a:moveTo>
                    <a:pt x="26091" y="0"/>
                  </a:moveTo>
                  <a:lnTo>
                    <a:pt x="1666032" y="0"/>
                  </a:lnTo>
                  <a:cubicBezTo>
                    <a:pt x="1680441" y="0"/>
                    <a:pt x="1692122" y="11681"/>
                    <a:pt x="1692122" y="26091"/>
                  </a:cubicBezTo>
                  <a:lnTo>
                    <a:pt x="1692122" y="381540"/>
                  </a:lnTo>
                  <a:cubicBezTo>
                    <a:pt x="1692122" y="388460"/>
                    <a:pt x="1689374" y="395096"/>
                    <a:pt x="1684481" y="399989"/>
                  </a:cubicBezTo>
                  <a:cubicBezTo>
                    <a:pt x="1679588" y="404882"/>
                    <a:pt x="1672951" y="407631"/>
                    <a:pt x="1666032" y="407631"/>
                  </a:cubicBezTo>
                  <a:lnTo>
                    <a:pt x="26091" y="407631"/>
                  </a:lnTo>
                  <a:cubicBezTo>
                    <a:pt x="11681" y="407631"/>
                    <a:pt x="0" y="395950"/>
                    <a:pt x="0" y="381540"/>
                  </a:cubicBezTo>
                  <a:lnTo>
                    <a:pt x="0" y="26091"/>
                  </a:lnTo>
                  <a:cubicBezTo>
                    <a:pt x="0" y="11681"/>
                    <a:pt x="11681" y="0"/>
                    <a:pt x="26091"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1692123" cy="455256"/>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true" flipV="false" rot="0">
            <a:off x="8397342" y="1103386"/>
            <a:ext cx="4535351" cy="4114800"/>
          </a:xfrm>
          <a:custGeom>
            <a:avLst/>
            <a:gdLst/>
            <a:ahLst/>
            <a:cxnLst/>
            <a:rect r="r" b="b" t="t" l="l"/>
            <a:pathLst>
              <a:path h="4114800" w="4535351">
                <a:moveTo>
                  <a:pt x="4535351" y="0"/>
                </a:moveTo>
                <a:lnTo>
                  <a:pt x="0" y="0"/>
                </a:lnTo>
                <a:lnTo>
                  <a:pt x="0" y="4114800"/>
                </a:lnTo>
                <a:lnTo>
                  <a:pt x="4535351" y="4114800"/>
                </a:lnTo>
                <a:lnTo>
                  <a:pt x="453535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670157" y="8878570"/>
            <a:ext cx="7315200" cy="3976809"/>
          </a:xfrm>
          <a:custGeom>
            <a:avLst/>
            <a:gdLst/>
            <a:ahLst/>
            <a:cxnLst/>
            <a:rect r="r" b="b" t="t" l="l"/>
            <a:pathLst>
              <a:path h="3976809" w="7315200">
                <a:moveTo>
                  <a:pt x="0" y="0"/>
                </a:moveTo>
                <a:lnTo>
                  <a:pt x="7315200" y="0"/>
                </a:lnTo>
                <a:lnTo>
                  <a:pt x="7315200" y="3976809"/>
                </a:lnTo>
                <a:lnTo>
                  <a:pt x="0" y="3976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5132968" y="1556430"/>
            <a:ext cx="2275522" cy="2548955"/>
          </a:xfrm>
          <a:custGeom>
            <a:avLst/>
            <a:gdLst/>
            <a:ahLst/>
            <a:cxnLst/>
            <a:rect r="r" b="b" t="t" l="l"/>
            <a:pathLst>
              <a:path h="2548955" w="2275522">
                <a:moveTo>
                  <a:pt x="0" y="0"/>
                </a:moveTo>
                <a:lnTo>
                  <a:pt x="2275522" y="0"/>
                </a:lnTo>
                <a:lnTo>
                  <a:pt x="2275522" y="2548956"/>
                </a:lnTo>
                <a:lnTo>
                  <a:pt x="0" y="254895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1557813" y="2830908"/>
            <a:ext cx="6566495" cy="8660845"/>
          </a:xfrm>
          <a:custGeom>
            <a:avLst/>
            <a:gdLst/>
            <a:ahLst/>
            <a:cxnLst/>
            <a:rect r="r" b="b" t="t" l="l"/>
            <a:pathLst>
              <a:path h="8660845" w="6566495">
                <a:moveTo>
                  <a:pt x="0" y="0"/>
                </a:moveTo>
                <a:lnTo>
                  <a:pt x="6566495" y="0"/>
                </a:lnTo>
                <a:lnTo>
                  <a:pt x="6566495" y="8660845"/>
                </a:lnTo>
                <a:lnTo>
                  <a:pt x="0" y="866084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4244474" y="1103386"/>
            <a:ext cx="1951926" cy="1373446"/>
          </a:xfrm>
          <a:custGeom>
            <a:avLst/>
            <a:gdLst/>
            <a:ahLst/>
            <a:cxnLst/>
            <a:rect r="r" b="b" t="t" l="l"/>
            <a:pathLst>
              <a:path h="1373446" w="1951926">
                <a:moveTo>
                  <a:pt x="0" y="0"/>
                </a:moveTo>
                <a:lnTo>
                  <a:pt x="1951926" y="0"/>
                </a:lnTo>
                <a:lnTo>
                  <a:pt x="1951926" y="1373447"/>
                </a:lnTo>
                <a:lnTo>
                  <a:pt x="0" y="137344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353320">
            <a:off x="9622971" y="6935951"/>
            <a:ext cx="1434367" cy="2149597"/>
          </a:xfrm>
          <a:custGeom>
            <a:avLst/>
            <a:gdLst/>
            <a:ahLst/>
            <a:cxnLst/>
            <a:rect r="r" b="b" t="t" l="l"/>
            <a:pathLst>
              <a:path h="2149597" w="1434367">
                <a:moveTo>
                  <a:pt x="0" y="0"/>
                </a:moveTo>
                <a:lnTo>
                  <a:pt x="1434367" y="0"/>
                </a:lnTo>
                <a:lnTo>
                  <a:pt x="1434367" y="2149597"/>
                </a:lnTo>
                <a:lnTo>
                  <a:pt x="0" y="214959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6" id="16"/>
          <p:cNvSpPr txBox="true"/>
          <p:nvPr/>
        </p:nvSpPr>
        <p:spPr>
          <a:xfrm rot="0">
            <a:off x="1118114" y="2716608"/>
            <a:ext cx="6491835" cy="886007"/>
          </a:xfrm>
          <a:prstGeom prst="rect">
            <a:avLst/>
          </a:prstGeom>
        </p:spPr>
        <p:txBody>
          <a:bodyPr anchor="t" rtlCol="false" tIns="0" lIns="0" bIns="0" rIns="0">
            <a:spAutoFit/>
          </a:bodyPr>
          <a:lstStyle/>
          <a:p>
            <a:pPr algn="l">
              <a:lnSpc>
                <a:spcPts val="7136"/>
              </a:lnSpc>
              <a:spcBef>
                <a:spcPct val="0"/>
              </a:spcBef>
            </a:pPr>
            <a:r>
              <a:rPr lang="en-US" sz="5097">
                <a:solidFill>
                  <a:srgbClr val="191919"/>
                </a:solidFill>
                <a:latin typeface="Bobby Jones"/>
                <a:ea typeface="Bobby Jones"/>
                <a:cs typeface="Bobby Jones"/>
                <a:sym typeface="Bobby Jones"/>
              </a:rPr>
              <a:t>definisi akuntansi</a:t>
            </a:r>
          </a:p>
        </p:txBody>
      </p:sp>
      <p:sp>
        <p:nvSpPr>
          <p:cNvPr name="Freeform 17" id="17"/>
          <p:cNvSpPr/>
          <p:nvPr/>
        </p:nvSpPr>
        <p:spPr>
          <a:xfrm flipH="false" flipV="false" rot="308681">
            <a:off x="-1840794" y="-1240217"/>
            <a:ext cx="3681588" cy="4687207"/>
          </a:xfrm>
          <a:custGeom>
            <a:avLst/>
            <a:gdLst/>
            <a:ahLst/>
            <a:cxnLst/>
            <a:rect r="r" b="b" t="t" l="l"/>
            <a:pathLst>
              <a:path h="4687207" w="3681588">
                <a:moveTo>
                  <a:pt x="0" y="0"/>
                </a:moveTo>
                <a:lnTo>
                  <a:pt x="3681588" y="0"/>
                </a:lnTo>
                <a:lnTo>
                  <a:pt x="3681588" y="4687207"/>
                </a:lnTo>
                <a:lnTo>
                  <a:pt x="0" y="468720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8" id="18"/>
          <p:cNvSpPr txBox="true"/>
          <p:nvPr/>
        </p:nvSpPr>
        <p:spPr>
          <a:xfrm rot="0">
            <a:off x="1118114" y="3727962"/>
            <a:ext cx="6907753" cy="3948349"/>
          </a:xfrm>
          <a:prstGeom prst="rect">
            <a:avLst/>
          </a:prstGeom>
        </p:spPr>
        <p:txBody>
          <a:bodyPr anchor="t" rtlCol="false" tIns="0" lIns="0" bIns="0" rIns="0">
            <a:spAutoFit/>
          </a:bodyPr>
          <a:lstStyle/>
          <a:p>
            <a:pPr algn="l">
              <a:lnSpc>
                <a:spcPts val="3973"/>
              </a:lnSpc>
            </a:pPr>
            <a:r>
              <a:rPr lang="en-US" sz="2943">
                <a:solidFill>
                  <a:srgbClr val="191919"/>
                </a:solidFill>
                <a:latin typeface="Public Sans"/>
                <a:ea typeface="Public Sans"/>
                <a:cs typeface="Public Sans"/>
                <a:sym typeface="Public Sans"/>
              </a:rPr>
              <a:t>Akuntansi adalah sistem yang mencatat, mengelompokkan, meringkas, menganalisis, dan menyajikan informasi keuangan suatu entitas, seperti perusahaan, organisasi, atau individu. Tujuan utamanya adalah menyediakan informasi yang akurat tentang keuangan entitas. </a:t>
            </a:r>
          </a:p>
        </p:txBody>
      </p:sp>
      <p:sp>
        <p:nvSpPr>
          <p:cNvPr name="Freeform 19" id="19"/>
          <p:cNvSpPr/>
          <p:nvPr/>
        </p:nvSpPr>
        <p:spPr>
          <a:xfrm flipH="false" flipV="false" rot="0">
            <a:off x="13312816" y="1066227"/>
            <a:ext cx="980406" cy="980406"/>
          </a:xfrm>
          <a:custGeom>
            <a:avLst/>
            <a:gdLst/>
            <a:ahLst/>
            <a:cxnLst/>
            <a:rect r="r" b="b" t="t" l="l"/>
            <a:pathLst>
              <a:path h="980406" w="980406">
                <a:moveTo>
                  <a:pt x="0" y="0"/>
                </a:moveTo>
                <a:lnTo>
                  <a:pt x="980406" y="0"/>
                </a:lnTo>
                <a:lnTo>
                  <a:pt x="980406" y="980407"/>
                </a:lnTo>
                <a:lnTo>
                  <a:pt x="0" y="98040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0" id="20"/>
          <p:cNvSpPr/>
          <p:nvPr/>
        </p:nvSpPr>
        <p:spPr>
          <a:xfrm flipH="false" flipV="false" rot="170080">
            <a:off x="4939264" y="825425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8397342" y="6159779"/>
            <a:ext cx="3885625" cy="3701940"/>
          </a:xfrm>
          <a:custGeom>
            <a:avLst/>
            <a:gdLst/>
            <a:ahLst/>
            <a:cxnLst/>
            <a:rect r="r" b="b" t="t" l="l"/>
            <a:pathLst>
              <a:path h="3701940" w="3885625">
                <a:moveTo>
                  <a:pt x="0" y="0"/>
                </a:moveTo>
                <a:lnTo>
                  <a:pt x="3885625" y="0"/>
                </a:lnTo>
                <a:lnTo>
                  <a:pt x="3885625" y="3701941"/>
                </a:lnTo>
                <a:lnTo>
                  <a:pt x="0" y="37019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862468" y="8010749"/>
            <a:ext cx="5934565" cy="1429632"/>
            <a:chOff x="0" y="0"/>
            <a:chExt cx="1692123" cy="407631"/>
          </a:xfrm>
        </p:grpSpPr>
        <p:sp>
          <p:nvSpPr>
            <p:cNvPr name="Freeform 5" id="5"/>
            <p:cNvSpPr/>
            <p:nvPr/>
          </p:nvSpPr>
          <p:spPr>
            <a:xfrm flipH="false" flipV="false" rot="0">
              <a:off x="0" y="0"/>
              <a:ext cx="1692122" cy="407631"/>
            </a:xfrm>
            <a:custGeom>
              <a:avLst/>
              <a:gdLst/>
              <a:ahLst/>
              <a:cxnLst/>
              <a:rect r="r" b="b" t="t" l="l"/>
              <a:pathLst>
                <a:path h="407631" w="1692122">
                  <a:moveTo>
                    <a:pt x="26091" y="0"/>
                  </a:moveTo>
                  <a:lnTo>
                    <a:pt x="1666032" y="0"/>
                  </a:lnTo>
                  <a:cubicBezTo>
                    <a:pt x="1680441" y="0"/>
                    <a:pt x="1692122" y="11681"/>
                    <a:pt x="1692122" y="26091"/>
                  </a:cubicBezTo>
                  <a:lnTo>
                    <a:pt x="1692122" y="381540"/>
                  </a:lnTo>
                  <a:cubicBezTo>
                    <a:pt x="1692122" y="388460"/>
                    <a:pt x="1689374" y="395096"/>
                    <a:pt x="1684481" y="399989"/>
                  </a:cubicBezTo>
                  <a:cubicBezTo>
                    <a:pt x="1679588" y="404882"/>
                    <a:pt x="1672951" y="407631"/>
                    <a:pt x="1666032" y="407631"/>
                  </a:cubicBezTo>
                  <a:lnTo>
                    <a:pt x="26091" y="407631"/>
                  </a:lnTo>
                  <a:cubicBezTo>
                    <a:pt x="11681" y="407631"/>
                    <a:pt x="0" y="395950"/>
                    <a:pt x="0" y="381540"/>
                  </a:cubicBezTo>
                  <a:lnTo>
                    <a:pt x="0" y="26091"/>
                  </a:lnTo>
                  <a:cubicBezTo>
                    <a:pt x="0" y="11681"/>
                    <a:pt x="11681" y="0"/>
                    <a:pt x="26091"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1692123" cy="455256"/>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true" flipV="false" rot="0">
            <a:off x="8397342" y="1103386"/>
            <a:ext cx="4535351" cy="4114800"/>
          </a:xfrm>
          <a:custGeom>
            <a:avLst/>
            <a:gdLst/>
            <a:ahLst/>
            <a:cxnLst/>
            <a:rect r="r" b="b" t="t" l="l"/>
            <a:pathLst>
              <a:path h="4114800" w="4535351">
                <a:moveTo>
                  <a:pt x="4535351" y="0"/>
                </a:moveTo>
                <a:lnTo>
                  <a:pt x="0" y="0"/>
                </a:lnTo>
                <a:lnTo>
                  <a:pt x="0" y="4114800"/>
                </a:lnTo>
                <a:lnTo>
                  <a:pt x="4535351" y="4114800"/>
                </a:lnTo>
                <a:lnTo>
                  <a:pt x="453535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670157" y="8878570"/>
            <a:ext cx="7315200" cy="3976809"/>
          </a:xfrm>
          <a:custGeom>
            <a:avLst/>
            <a:gdLst/>
            <a:ahLst/>
            <a:cxnLst/>
            <a:rect r="r" b="b" t="t" l="l"/>
            <a:pathLst>
              <a:path h="3976809" w="7315200">
                <a:moveTo>
                  <a:pt x="0" y="0"/>
                </a:moveTo>
                <a:lnTo>
                  <a:pt x="7315200" y="0"/>
                </a:lnTo>
                <a:lnTo>
                  <a:pt x="7315200" y="3976809"/>
                </a:lnTo>
                <a:lnTo>
                  <a:pt x="0" y="3976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5132968" y="1556430"/>
            <a:ext cx="2275522" cy="2548955"/>
          </a:xfrm>
          <a:custGeom>
            <a:avLst/>
            <a:gdLst/>
            <a:ahLst/>
            <a:cxnLst/>
            <a:rect r="r" b="b" t="t" l="l"/>
            <a:pathLst>
              <a:path h="2548955" w="2275522">
                <a:moveTo>
                  <a:pt x="0" y="0"/>
                </a:moveTo>
                <a:lnTo>
                  <a:pt x="2275522" y="0"/>
                </a:lnTo>
                <a:lnTo>
                  <a:pt x="2275522" y="2548956"/>
                </a:lnTo>
                <a:lnTo>
                  <a:pt x="0" y="254895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1538763" y="2830908"/>
            <a:ext cx="6566495" cy="8660845"/>
          </a:xfrm>
          <a:custGeom>
            <a:avLst/>
            <a:gdLst/>
            <a:ahLst/>
            <a:cxnLst/>
            <a:rect r="r" b="b" t="t" l="l"/>
            <a:pathLst>
              <a:path h="8660845" w="6566495">
                <a:moveTo>
                  <a:pt x="0" y="0"/>
                </a:moveTo>
                <a:lnTo>
                  <a:pt x="6566495" y="0"/>
                </a:lnTo>
                <a:lnTo>
                  <a:pt x="6566495" y="8660845"/>
                </a:lnTo>
                <a:lnTo>
                  <a:pt x="0" y="866084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4244474" y="1103386"/>
            <a:ext cx="1951926" cy="1373446"/>
          </a:xfrm>
          <a:custGeom>
            <a:avLst/>
            <a:gdLst/>
            <a:ahLst/>
            <a:cxnLst/>
            <a:rect r="r" b="b" t="t" l="l"/>
            <a:pathLst>
              <a:path h="1373446" w="1951926">
                <a:moveTo>
                  <a:pt x="0" y="0"/>
                </a:moveTo>
                <a:lnTo>
                  <a:pt x="1951926" y="0"/>
                </a:lnTo>
                <a:lnTo>
                  <a:pt x="1951926" y="1373447"/>
                </a:lnTo>
                <a:lnTo>
                  <a:pt x="0" y="137344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353320">
            <a:off x="9622971" y="6935951"/>
            <a:ext cx="1434367" cy="2149597"/>
          </a:xfrm>
          <a:custGeom>
            <a:avLst/>
            <a:gdLst/>
            <a:ahLst/>
            <a:cxnLst/>
            <a:rect r="r" b="b" t="t" l="l"/>
            <a:pathLst>
              <a:path h="2149597" w="1434367">
                <a:moveTo>
                  <a:pt x="0" y="0"/>
                </a:moveTo>
                <a:lnTo>
                  <a:pt x="1434367" y="0"/>
                </a:lnTo>
                <a:lnTo>
                  <a:pt x="1434367" y="2149597"/>
                </a:lnTo>
                <a:lnTo>
                  <a:pt x="0" y="214959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6" id="16"/>
          <p:cNvSpPr txBox="true"/>
          <p:nvPr/>
        </p:nvSpPr>
        <p:spPr>
          <a:xfrm rot="0">
            <a:off x="1118114" y="2726133"/>
            <a:ext cx="6676804" cy="812616"/>
          </a:xfrm>
          <a:prstGeom prst="rect">
            <a:avLst/>
          </a:prstGeom>
        </p:spPr>
        <p:txBody>
          <a:bodyPr anchor="t" rtlCol="false" tIns="0" lIns="0" bIns="0" rIns="0">
            <a:spAutoFit/>
          </a:bodyPr>
          <a:lstStyle/>
          <a:p>
            <a:pPr algn="l">
              <a:lnSpc>
                <a:spcPts val="6546"/>
              </a:lnSpc>
              <a:spcBef>
                <a:spcPct val="0"/>
              </a:spcBef>
            </a:pPr>
            <a:r>
              <a:rPr lang="en-US" sz="4675">
                <a:solidFill>
                  <a:srgbClr val="191919"/>
                </a:solidFill>
                <a:latin typeface="Bobby Jones"/>
                <a:ea typeface="Bobby Jones"/>
                <a:cs typeface="Bobby Jones"/>
                <a:sym typeface="Bobby Jones"/>
              </a:rPr>
              <a:t>definisi teori akuntansi</a:t>
            </a:r>
          </a:p>
        </p:txBody>
      </p:sp>
      <p:sp>
        <p:nvSpPr>
          <p:cNvPr name="Freeform 17" id="17"/>
          <p:cNvSpPr/>
          <p:nvPr/>
        </p:nvSpPr>
        <p:spPr>
          <a:xfrm flipH="false" flipV="false" rot="308681">
            <a:off x="-1840794" y="-1240217"/>
            <a:ext cx="3681588" cy="4687207"/>
          </a:xfrm>
          <a:custGeom>
            <a:avLst/>
            <a:gdLst/>
            <a:ahLst/>
            <a:cxnLst/>
            <a:rect r="r" b="b" t="t" l="l"/>
            <a:pathLst>
              <a:path h="4687207" w="3681588">
                <a:moveTo>
                  <a:pt x="0" y="0"/>
                </a:moveTo>
                <a:lnTo>
                  <a:pt x="3681588" y="0"/>
                </a:lnTo>
                <a:lnTo>
                  <a:pt x="3681588" y="4687207"/>
                </a:lnTo>
                <a:lnTo>
                  <a:pt x="0" y="468720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8" id="18"/>
          <p:cNvSpPr txBox="true"/>
          <p:nvPr/>
        </p:nvSpPr>
        <p:spPr>
          <a:xfrm rot="0">
            <a:off x="1118114" y="3727962"/>
            <a:ext cx="6907753" cy="2468123"/>
          </a:xfrm>
          <a:prstGeom prst="rect">
            <a:avLst/>
          </a:prstGeom>
        </p:spPr>
        <p:txBody>
          <a:bodyPr anchor="t" rtlCol="false" tIns="0" lIns="0" bIns="0" rIns="0">
            <a:spAutoFit/>
          </a:bodyPr>
          <a:lstStyle/>
          <a:p>
            <a:pPr algn="l">
              <a:lnSpc>
                <a:spcPts val="3973"/>
              </a:lnSpc>
            </a:pPr>
            <a:r>
              <a:rPr lang="en-US" sz="2943">
                <a:solidFill>
                  <a:srgbClr val="191919"/>
                </a:solidFill>
                <a:latin typeface="Public Sans"/>
                <a:ea typeface="Public Sans"/>
                <a:cs typeface="Public Sans"/>
                <a:sym typeface="Public Sans"/>
              </a:rPr>
              <a:t>Menurut Hendriksen, teori akuntansi merupakan sekumpulan prinsip umum yang menjadi acuan dalam menilai praktik akuntansi sekaligus dasar pengembangan prosedur baru.</a:t>
            </a:r>
          </a:p>
        </p:txBody>
      </p:sp>
      <p:sp>
        <p:nvSpPr>
          <p:cNvPr name="Freeform 19" id="19"/>
          <p:cNvSpPr/>
          <p:nvPr/>
        </p:nvSpPr>
        <p:spPr>
          <a:xfrm flipH="false" flipV="false" rot="0">
            <a:off x="13312816" y="1066227"/>
            <a:ext cx="980406" cy="980406"/>
          </a:xfrm>
          <a:custGeom>
            <a:avLst/>
            <a:gdLst/>
            <a:ahLst/>
            <a:cxnLst/>
            <a:rect r="r" b="b" t="t" l="l"/>
            <a:pathLst>
              <a:path h="980406" w="980406">
                <a:moveTo>
                  <a:pt x="0" y="0"/>
                </a:moveTo>
                <a:lnTo>
                  <a:pt x="980406" y="0"/>
                </a:lnTo>
                <a:lnTo>
                  <a:pt x="980406" y="980407"/>
                </a:lnTo>
                <a:lnTo>
                  <a:pt x="0" y="98040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0" id="20"/>
          <p:cNvSpPr/>
          <p:nvPr/>
        </p:nvSpPr>
        <p:spPr>
          <a:xfrm flipH="false" flipV="false" rot="170080">
            <a:off x="4939264" y="825425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transition spd="slow">
    <p:push dir="l"/>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7955374" y="22368"/>
            <a:ext cx="2899217" cy="2762163"/>
          </a:xfrm>
          <a:custGeom>
            <a:avLst/>
            <a:gdLst/>
            <a:ahLst/>
            <a:cxnLst/>
            <a:rect r="r" b="b" t="t" l="l"/>
            <a:pathLst>
              <a:path h="2762163" w="2899217">
                <a:moveTo>
                  <a:pt x="0" y="0"/>
                </a:moveTo>
                <a:lnTo>
                  <a:pt x="2899217" y="0"/>
                </a:lnTo>
                <a:lnTo>
                  <a:pt x="2899217" y="2762164"/>
                </a:lnTo>
                <a:lnTo>
                  <a:pt x="0" y="27621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041953" y="4199136"/>
            <a:ext cx="6698068" cy="3142372"/>
            <a:chOff x="0" y="0"/>
            <a:chExt cx="1911441" cy="896745"/>
          </a:xfrm>
        </p:grpSpPr>
        <p:sp>
          <p:nvSpPr>
            <p:cNvPr name="Freeform 5" id="5"/>
            <p:cNvSpPr/>
            <p:nvPr/>
          </p:nvSpPr>
          <p:spPr>
            <a:xfrm flipH="false" flipV="false" rot="0">
              <a:off x="0" y="0"/>
              <a:ext cx="1911441" cy="896745"/>
            </a:xfrm>
            <a:custGeom>
              <a:avLst/>
              <a:gdLst/>
              <a:ahLst/>
              <a:cxnLst/>
              <a:rect r="r" b="b" t="t" l="l"/>
              <a:pathLst>
                <a:path h="896745" w="1911441">
                  <a:moveTo>
                    <a:pt x="23117" y="0"/>
                  </a:moveTo>
                  <a:lnTo>
                    <a:pt x="1888324" y="0"/>
                  </a:lnTo>
                  <a:cubicBezTo>
                    <a:pt x="1894455" y="0"/>
                    <a:pt x="1900335" y="2436"/>
                    <a:pt x="1904670" y="6771"/>
                  </a:cubicBezTo>
                  <a:cubicBezTo>
                    <a:pt x="1909005" y="11106"/>
                    <a:pt x="1911441" y="16986"/>
                    <a:pt x="1911441" y="23117"/>
                  </a:cubicBezTo>
                  <a:lnTo>
                    <a:pt x="1911441" y="873628"/>
                  </a:lnTo>
                  <a:cubicBezTo>
                    <a:pt x="1911441" y="879759"/>
                    <a:pt x="1909005" y="885639"/>
                    <a:pt x="1904670" y="889974"/>
                  </a:cubicBezTo>
                  <a:cubicBezTo>
                    <a:pt x="1900335" y="894309"/>
                    <a:pt x="1894455" y="896745"/>
                    <a:pt x="1888324" y="896745"/>
                  </a:cubicBezTo>
                  <a:lnTo>
                    <a:pt x="23117" y="896745"/>
                  </a:lnTo>
                  <a:cubicBezTo>
                    <a:pt x="16986" y="896745"/>
                    <a:pt x="11106" y="894309"/>
                    <a:pt x="6771" y="889974"/>
                  </a:cubicBezTo>
                  <a:cubicBezTo>
                    <a:pt x="2436" y="885639"/>
                    <a:pt x="0" y="879759"/>
                    <a:pt x="0" y="873628"/>
                  </a:cubicBezTo>
                  <a:lnTo>
                    <a:pt x="0" y="23117"/>
                  </a:lnTo>
                  <a:cubicBezTo>
                    <a:pt x="0" y="16986"/>
                    <a:pt x="2436" y="11106"/>
                    <a:pt x="6771" y="6771"/>
                  </a:cubicBezTo>
                  <a:cubicBezTo>
                    <a:pt x="11106" y="2436"/>
                    <a:pt x="16986" y="0"/>
                    <a:pt x="23117"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1911441" cy="944370"/>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9404982" y="4199136"/>
            <a:ext cx="6841064" cy="3142372"/>
            <a:chOff x="0" y="0"/>
            <a:chExt cx="1952248" cy="896745"/>
          </a:xfrm>
        </p:grpSpPr>
        <p:sp>
          <p:nvSpPr>
            <p:cNvPr name="Freeform 8" id="8"/>
            <p:cNvSpPr/>
            <p:nvPr/>
          </p:nvSpPr>
          <p:spPr>
            <a:xfrm flipH="false" flipV="false" rot="0">
              <a:off x="0" y="0"/>
              <a:ext cx="1952248" cy="896745"/>
            </a:xfrm>
            <a:custGeom>
              <a:avLst/>
              <a:gdLst/>
              <a:ahLst/>
              <a:cxnLst/>
              <a:rect r="r" b="b" t="t" l="l"/>
              <a:pathLst>
                <a:path h="896745" w="1952248">
                  <a:moveTo>
                    <a:pt x="22634" y="0"/>
                  </a:moveTo>
                  <a:lnTo>
                    <a:pt x="1929614" y="0"/>
                  </a:lnTo>
                  <a:cubicBezTo>
                    <a:pt x="1935617" y="0"/>
                    <a:pt x="1941374" y="2385"/>
                    <a:pt x="1945619" y="6629"/>
                  </a:cubicBezTo>
                  <a:cubicBezTo>
                    <a:pt x="1949863" y="10874"/>
                    <a:pt x="1952248" y="16631"/>
                    <a:pt x="1952248" y="22634"/>
                  </a:cubicBezTo>
                  <a:lnTo>
                    <a:pt x="1952248" y="874111"/>
                  </a:lnTo>
                  <a:cubicBezTo>
                    <a:pt x="1952248" y="880114"/>
                    <a:pt x="1949863" y="885871"/>
                    <a:pt x="1945619" y="890116"/>
                  </a:cubicBezTo>
                  <a:cubicBezTo>
                    <a:pt x="1941374" y="894360"/>
                    <a:pt x="1935617" y="896745"/>
                    <a:pt x="1929614" y="896745"/>
                  </a:cubicBezTo>
                  <a:lnTo>
                    <a:pt x="22634" y="896745"/>
                  </a:lnTo>
                  <a:cubicBezTo>
                    <a:pt x="16631" y="896745"/>
                    <a:pt x="10874" y="894360"/>
                    <a:pt x="6629" y="890116"/>
                  </a:cubicBezTo>
                  <a:cubicBezTo>
                    <a:pt x="2385" y="885871"/>
                    <a:pt x="0" y="880114"/>
                    <a:pt x="0" y="874111"/>
                  </a:cubicBezTo>
                  <a:lnTo>
                    <a:pt x="0" y="22634"/>
                  </a:lnTo>
                  <a:cubicBezTo>
                    <a:pt x="0" y="16631"/>
                    <a:pt x="2385" y="10874"/>
                    <a:pt x="6629" y="6629"/>
                  </a:cubicBezTo>
                  <a:cubicBezTo>
                    <a:pt x="10874" y="2385"/>
                    <a:pt x="16631" y="0"/>
                    <a:pt x="22634" y="0"/>
                  </a:cubicBezTo>
                  <a:close/>
                </a:path>
              </a:pathLst>
            </a:custGeom>
            <a:solidFill>
              <a:srgbClr val="F3CA52"/>
            </a:solidFill>
            <a:ln w="38100" cap="sq">
              <a:solidFill>
                <a:srgbClr val="191919"/>
              </a:solidFill>
              <a:prstDash val="solid"/>
              <a:miter/>
            </a:ln>
          </p:spPr>
        </p:sp>
        <p:sp>
          <p:nvSpPr>
            <p:cNvPr name="TextBox 9" id="9"/>
            <p:cNvSpPr txBox="true"/>
            <p:nvPr/>
          </p:nvSpPr>
          <p:spPr>
            <a:xfrm>
              <a:off x="0" y="-47625"/>
              <a:ext cx="1952248" cy="944370"/>
            </a:xfrm>
            <a:prstGeom prst="rect">
              <a:avLst/>
            </a:prstGeom>
          </p:spPr>
          <p:txBody>
            <a:bodyPr anchor="ctr" rtlCol="false" tIns="50800" lIns="50800" bIns="50800" rIns="50800"/>
            <a:lstStyle/>
            <a:p>
              <a:pPr algn="ctr">
                <a:lnSpc>
                  <a:spcPts val="3374"/>
                </a:lnSpc>
              </a:pPr>
            </a:p>
          </p:txBody>
        </p:sp>
      </p:grpSp>
      <p:grpSp>
        <p:nvGrpSpPr>
          <p:cNvPr name="Group 10" id="10"/>
          <p:cNvGrpSpPr/>
          <p:nvPr/>
        </p:nvGrpSpPr>
        <p:grpSpPr>
          <a:xfrm rot="0">
            <a:off x="-303409" y="9912434"/>
            <a:ext cx="20354123" cy="3086100"/>
            <a:chOff x="0" y="0"/>
            <a:chExt cx="5360757" cy="812800"/>
          </a:xfrm>
        </p:grpSpPr>
        <p:sp>
          <p:nvSpPr>
            <p:cNvPr name="Freeform 11" id="11"/>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12" id="12"/>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3" id="13"/>
          <p:cNvSpPr/>
          <p:nvPr/>
        </p:nvSpPr>
        <p:spPr>
          <a:xfrm flipH="false" flipV="false" rot="0">
            <a:off x="-505945" y="6172200"/>
            <a:ext cx="5440240" cy="4114800"/>
          </a:xfrm>
          <a:custGeom>
            <a:avLst/>
            <a:gdLst/>
            <a:ahLst/>
            <a:cxnLst/>
            <a:rect r="r" b="b" t="t" l="l"/>
            <a:pathLst>
              <a:path h="4114800" w="5440240">
                <a:moveTo>
                  <a:pt x="0" y="0"/>
                </a:moveTo>
                <a:lnTo>
                  <a:pt x="5440241" y="0"/>
                </a:lnTo>
                <a:lnTo>
                  <a:pt x="544024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4233247" y="6172200"/>
            <a:ext cx="4995894" cy="4114800"/>
          </a:xfrm>
          <a:custGeom>
            <a:avLst/>
            <a:gdLst/>
            <a:ahLst/>
            <a:cxnLst/>
            <a:rect r="r" b="b" t="t" l="l"/>
            <a:pathLst>
              <a:path h="4114800" w="4995894">
                <a:moveTo>
                  <a:pt x="0" y="0"/>
                </a:moveTo>
                <a:lnTo>
                  <a:pt x="4995894" y="0"/>
                </a:lnTo>
                <a:lnTo>
                  <a:pt x="499589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7240010" y="6648336"/>
            <a:ext cx="3807981" cy="3787210"/>
          </a:xfrm>
          <a:custGeom>
            <a:avLst/>
            <a:gdLst/>
            <a:ahLst/>
            <a:cxnLst/>
            <a:rect r="r" b="b" t="t" l="l"/>
            <a:pathLst>
              <a:path h="3787210" w="3807981">
                <a:moveTo>
                  <a:pt x="0" y="0"/>
                </a:moveTo>
                <a:lnTo>
                  <a:pt x="3807980" y="0"/>
                </a:lnTo>
                <a:lnTo>
                  <a:pt x="3807980" y="3787210"/>
                </a:lnTo>
                <a:lnTo>
                  <a:pt x="0" y="37872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6179854" y="2498162"/>
            <a:ext cx="6412157" cy="864862"/>
          </a:xfrm>
          <a:prstGeom prst="rect">
            <a:avLst/>
          </a:prstGeom>
        </p:spPr>
        <p:txBody>
          <a:bodyPr anchor="t" rtlCol="false" tIns="0" lIns="0" bIns="0" rIns="0">
            <a:spAutoFit/>
          </a:bodyPr>
          <a:lstStyle/>
          <a:p>
            <a:pPr algn="ctr" marL="0" indent="0" lvl="0">
              <a:lnSpc>
                <a:spcPts val="6930"/>
              </a:lnSpc>
              <a:spcBef>
                <a:spcPct val="0"/>
              </a:spcBef>
            </a:pPr>
            <a:r>
              <a:rPr lang="en-US" sz="4950">
                <a:solidFill>
                  <a:srgbClr val="191919"/>
                </a:solidFill>
                <a:latin typeface="Bobby Jones"/>
                <a:ea typeface="Bobby Jones"/>
                <a:cs typeface="Bobby Jones"/>
                <a:sym typeface="Bobby Jones"/>
              </a:rPr>
              <a:t>sifat teori akuntansi</a:t>
            </a:r>
          </a:p>
        </p:txBody>
      </p:sp>
      <p:sp>
        <p:nvSpPr>
          <p:cNvPr name="Freeform 17" id="17"/>
          <p:cNvSpPr/>
          <p:nvPr/>
        </p:nvSpPr>
        <p:spPr>
          <a:xfrm flipH="false" flipV="false" rot="-309060">
            <a:off x="16467079" y="2678655"/>
            <a:ext cx="1584442" cy="2443220"/>
          </a:xfrm>
          <a:custGeom>
            <a:avLst/>
            <a:gdLst/>
            <a:ahLst/>
            <a:cxnLst/>
            <a:rect r="r" b="b" t="t" l="l"/>
            <a:pathLst>
              <a:path h="2443220" w="1584442">
                <a:moveTo>
                  <a:pt x="0" y="0"/>
                </a:moveTo>
                <a:lnTo>
                  <a:pt x="1584442" y="0"/>
                </a:lnTo>
                <a:lnTo>
                  <a:pt x="1584442" y="2443220"/>
                </a:lnTo>
                <a:lnTo>
                  <a:pt x="0" y="2443220"/>
                </a:lnTo>
                <a:lnTo>
                  <a:pt x="0" y="0"/>
                </a:lnTo>
                <a:close/>
              </a:path>
            </a:pathLst>
          </a:custGeom>
          <a:blipFill>
            <a:blip r:embed="rId12">
              <a:extLst>
                <a:ext uri="{96DAC541-7B7A-43D3-8B79-37D633B846F1}">
                  <asvg:svgBlip xmlns:asvg="http://schemas.microsoft.com/office/drawing/2016/SVG/main" r:embed="rId13"/>
                </a:ext>
              </a:extLst>
            </a:blip>
            <a:stretch>
              <a:fillRect l="0" t="0" r="-297548" b="-217218"/>
            </a:stretch>
          </a:blipFill>
          <a:ln cap="sq">
            <a:noFill/>
            <a:prstDash val="solid"/>
            <a:miter/>
          </a:ln>
        </p:spPr>
      </p:sp>
      <p:sp>
        <p:nvSpPr>
          <p:cNvPr name="Freeform 18" id="18"/>
          <p:cNvSpPr/>
          <p:nvPr/>
        </p:nvSpPr>
        <p:spPr>
          <a:xfrm flipH="false" flipV="false" rot="0">
            <a:off x="8583883" y="650581"/>
            <a:ext cx="1642199" cy="1651206"/>
          </a:xfrm>
          <a:custGeom>
            <a:avLst/>
            <a:gdLst/>
            <a:ahLst/>
            <a:cxnLst/>
            <a:rect r="r" b="b" t="t" l="l"/>
            <a:pathLst>
              <a:path h="1651206" w="1642199">
                <a:moveTo>
                  <a:pt x="0" y="0"/>
                </a:moveTo>
                <a:lnTo>
                  <a:pt x="1642199" y="0"/>
                </a:lnTo>
                <a:lnTo>
                  <a:pt x="1642199" y="1651206"/>
                </a:lnTo>
                <a:lnTo>
                  <a:pt x="0" y="16512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9" id="19"/>
          <p:cNvSpPr/>
          <p:nvPr/>
        </p:nvSpPr>
        <p:spPr>
          <a:xfrm flipH="false" flipV="false" rot="0">
            <a:off x="16555770" y="928341"/>
            <a:ext cx="1951926" cy="1373446"/>
          </a:xfrm>
          <a:custGeom>
            <a:avLst/>
            <a:gdLst/>
            <a:ahLst/>
            <a:cxnLst/>
            <a:rect r="r" b="b" t="t" l="l"/>
            <a:pathLst>
              <a:path h="1373446" w="1951926">
                <a:moveTo>
                  <a:pt x="0" y="0"/>
                </a:moveTo>
                <a:lnTo>
                  <a:pt x="1951926" y="0"/>
                </a:lnTo>
                <a:lnTo>
                  <a:pt x="1951926" y="1373446"/>
                </a:lnTo>
                <a:lnTo>
                  <a:pt x="0" y="137344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0" id="20"/>
          <p:cNvSpPr txBox="true"/>
          <p:nvPr/>
        </p:nvSpPr>
        <p:spPr>
          <a:xfrm rot="0">
            <a:off x="2320920" y="4608083"/>
            <a:ext cx="6262963" cy="2307331"/>
          </a:xfrm>
          <a:prstGeom prst="rect">
            <a:avLst/>
          </a:prstGeom>
        </p:spPr>
        <p:txBody>
          <a:bodyPr anchor="t" rtlCol="false" tIns="0" lIns="0" bIns="0" rIns="0">
            <a:spAutoFit/>
          </a:bodyPr>
          <a:lstStyle/>
          <a:p>
            <a:pPr algn="ctr">
              <a:lnSpc>
                <a:spcPts val="4643"/>
              </a:lnSpc>
            </a:pPr>
            <a:r>
              <a:rPr lang="en-US" sz="3439">
                <a:solidFill>
                  <a:srgbClr val="191919"/>
                </a:solidFill>
                <a:latin typeface="Public Sans"/>
                <a:ea typeface="Public Sans"/>
                <a:cs typeface="Public Sans"/>
                <a:sym typeface="Public Sans"/>
              </a:rPr>
              <a:t>• Deskriptif (positif): Menjelaskan dan meramalkan fenomena akuntansi sebagaimana adanya.</a:t>
            </a:r>
          </a:p>
        </p:txBody>
      </p:sp>
      <p:sp>
        <p:nvSpPr>
          <p:cNvPr name="TextBox 21" id="21"/>
          <p:cNvSpPr txBox="true"/>
          <p:nvPr/>
        </p:nvSpPr>
        <p:spPr>
          <a:xfrm rot="0">
            <a:off x="9739723" y="4671309"/>
            <a:ext cx="6311093" cy="2190500"/>
          </a:xfrm>
          <a:prstGeom prst="rect">
            <a:avLst/>
          </a:prstGeom>
        </p:spPr>
        <p:txBody>
          <a:bodyPr anchor="t" rtlCol="false" tIns="0" lIns="0" bIns="0" rIns="0">
            <a:spAutoFit/>
          </a:bodyPr>
          <a:lstStyle/>
          <a:p>
            <a:pPr algn="ctr" marL="0" indent="0" lvl="1">
              <a:lnSpc>
                <a:spcPts val="4420"/>
              </a:lnSpc>
              <a:spcBef>
                <a:spcPct val="0"/>
              </a:spcBef>
            </a:pPr>
            <a:r>
              <a:rPr lang="en-US" sz="3274">
                <a:solidFill>
                  <a:srgbClr val="191919"/>
                </a:solidFill>
                <a:latin typeface="Public Sans"/>
                <a:ea typeface="Public Sans"/>
                <a:cs typeface="Public Sans"/>
                <a:sym typeface="Public Sans"/>
              </a:rPr>
              <a:t>Normatif (preskriptif): Menekankan bagaimana praktik akuntansi seharusnya dilakukan sesuai aturan dan prinsip ideal.</a:t>
            </a:r>
          </a:p>
        </p:txBody>
      </p:sp>
      <p:sp>
        <p:nvSpPr>
          <p:cNvPr name="Freeform 22" id="22"/>
          <p:cNvSpPr/>
          <p:nvPr/>
        </p:nvSpPr>
        <p:spPr>
          <a:xfrm flipH="false" flipV="false" rot="0">
            <a:off x="-540634" y="781915"/>
            <a:ext cx="3138667" cy="1649227"/>
          </a:xfrm>
          <a:custGeom>
            <a:avLst/>
            <a:gdLst/>
            <a:ahLst/>
            <a:cxnLst/>
            <a:rect r="r" b="b" t="t" l="l"/>
            <a:pathLst>
              <a:path h="1649227" w="3138667">
                <a:moveTo>
                  <a:pt x="0" y="0"/>
                </a:moveTo>
                <a:lnTo>
                  <a:pt x="3138668" y="0"/>
                </a:lnTo>
                <a:lnTo>
                  <a:pt x="3138668" y="1649227"/>
                </a:lnTo>
                <a:lnTo>
                  <a:pt x="0" y="164922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3" id="23"/>
          <p:cNvSpPr/>
          <p:nvPr/>
        </p:nvSpPr>
        <p:spPr>
          <a:xfrm flipH="false" flipV="false" rot="415356">
            <a:off x="488270" y="2842855"/>
            <a:ext cx="1584442" cy="2443220"/>
          </a:xfrm>
          <a:custGeom>
            <a:avLst/>
            <a:gdLst/>
            <a:ahLst/>
            <a:cxnLst/>
            <a:rect r="r" b="b" t="t" l="l"/>
            <a:pathLst>
              <a:path h="2443220" w="1584442">
                <a:moveTo>
                  <a:pt x="0" y="0"/>
                </a:moveTo>
                <a:lnTo>
                  <a:pt x="1584442" y="0"/>
                </a:lnTo>
                <a:lnTo>
                  <a:pt x="1584442" y="2443220"/>
                </a:lnTo>
                <a:lnTo>
                  <a:pt x="0" y="2443220"/>
                </a:lnTo>
                <a:lnTo>
                  <a:pt x="0" y="0"/>
                </a:lnTo>
                <a:close/>
              </a:path>
            </a:pathLst>
          </a:custGeom>
          <a:blipFill>
            <a:blip r:embed="rId12">
              <a:extLst>
                <a:ext uri="{96DAC541-7B7A-43D3-8B79-37D633B846F1}">
                  <asvg:svgBlip xmlns:asvg="http://schemas.microsoft.com/office/drawing/2016/SVG/main" r:embed="rId13"/>
                </a:ext>
              </a:extLst>
            </a:blip>
            <a:stretch>
              <a:fillRect l="0" t="0" r="-297548" b="-217218"/>
            </a:stretch>
          </a:blipFill>
          <a:ln cap="sq">
            <a:noFill/>
            <a:prstDash val="solid"/>
            <a:miter/>
          </a:ln>
        </p:spPr>
      </p:sp>
      <p:sp>
        <p:nvSpPr>
          <p:cNvPr name="Freeform 24" id="24"/>
          <p:cNvSpPr/>
          <p:nvPr/>
        </p:nvSpPr>
        <p:spPr>
          <a:xfrm flipH="false" flipV="false" rot="0">
            <a:off x="14438890" y="936890"/>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5" id="25"/>
          <p:cNvSpPr/>
          <p:nvPr/>
        </p:nvSpPr>
        <p:spPr>
          <a:xfrm flipH="false" flipV="false" rot="170080">
            <a:off x="3930247" y="1427093"/>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transition spd="med">
    <p:cover dir="rd"/>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1028700" y="2369807"/>
            <a:ext cx="10099073" cy="4969206"/>
            <a:chOff x="0" y="0"/>
            <a:chExt cx="3225322" cy="1587006"/>
          </a:xfrm>
        </p:grpSpPr>
        <p:sp>
          <p:nvSpPr>
            <p:cNvPr name="Freeform 4" id="4"/>
            <p:cNvSpPr/>
            <p:nvPr/>
          </p:nvSpPr>
          <p:spPr>
            <a:xfrm flipH="false" flipV="false" rot="0">
              <a:off x="0" y="0"/>
              <a:ext cx="3225322" cy="1587006"/>
            </a:xfrm>
            <a:custGeom>
              <a:avLst/>
              <a:gdLst/>
              <a:ahLst/>
              <a:cxnLst/>
              <a:rect r="r" b="b" t="t" l="l"/>
              <a:pathLst>
                <a:path h="1587006" w="3225322">
                  <a:moveTo>
                    <a:pt x="15332" y="0"/>
                  </a:moveTo>
                  <a:lnTo>
                    <a:pt x="3209990" y="0"/>
                  </a:lnTo>
                  <a:cubicBezTo>
                    <a:pt x="3218458" y="0"/>
                    <a:pt x="3225322" y="6864"/>
                    <a:pt x="3225322" y="15332"/>
                  </a:cubicBezTo>
                  <a:lnTo>
                    <a:pt x="3225322" y="1571674"/>
                  </a:lnTo>
                  <a:cubicBezTo>
                    <a:pt x="3225322" y="1580142"/>
                    <a:pt x="3218458" y="1587006"/>
                    <a:pt x="3209990" y="1587006"/>
                  </a:cubicBezTo>
                  <a:lnTo>
                    <a:pt x="15332" y="1587006"/>
                  </a:lnTo>
                  <a:cubicBezTo>
                    <a:pt x="6864" y="1587006"/>
                    <a:pt x="0" y="1580142"/>
                    <a:pt x="0" y="1571674"/>
                  </a:cubicBezTo>
                  <a:lnTo>
                    <a:pt x="0" y="15332"/>
                  </a:lnTo>
                  <a:cubicBezTo>
                    <a:pt x="0" y="6864"/>
                    <a:pt x="6864" y="0"/>
                    <a:pt x="15332" y="0"/>
                  </a:cubicBezTo>
                  <a:close/>
                </a:path>
              </a:pathLst>
            </a:custGeom>
            <a:solidFill>
              <a:srgbClr val="F3CA52"/>
            </a:solidFill>
            <a:ln w="38100" cap="sq">
              <a:solidFill>
                <a:srgbClr val="191919"/>
              </a:solidFill>
              <a:prstDash val="solid"/>
              <a:miter/>
            </a:ln>
          </p:spPr>
        </p:sp>
        <p:sp>
          <p:nvSpPr>
            <p:cNvPr name="TextBox 5" id="5"/>
            <p:cNvSpPr txBox="true"/>
            <p:nvPr/>
          </p:nvSpPr>
          <p:spPr>
            <a:xfrm>
              <a:off x="0" y="-47625"/>
              <a:ext cx="3225322" cy="1634631"/>
            </a:xfrm>
            <a:prstGeom prst="rect">
              <a:avLst/>
            </a:prstGeom>
          </p:spPr>
          <p:txBody>
            <a:bodyPr anchor="ctr" rtlCol="false" tIns="50800" lIns="50800" bIns="50800" rIns="50800"/>
            <a:lstStyle/>
            <a:p>
              <a:pPr algn="ctr">
                <a:lnSpc>
                  <a:spcPts val="3374"/>
                </a:lnSpc>
              </a:pPr>
            </a:p>
          </p:txBody>
        </p:sp>
      </p:grpSp>
      <p:grpSp>
        <p:nvGrpSpPr>
          <p:cNvPr name="Group 6" id="6"/>
          <p:cNvGrpSpPr/>
          <p:nvPr/>
        </p:nvGrpSpPr>
        <p:grpSpPr>
          <a:xfrm rot="0">
            <a:off x="0" y="9258300"/>
            <a:ext cx="20354123" cy="3740234"/>
            <a:chOff x="0" y="0"/>
            <a:chExt cx="5360757" cy="985082"/>
          </a:xfrm>
        </p:grpSpPr>
        <p:sp>
          <p:nvSpPr>
            <p:cNvPr name="Freeform 7" id="7"/>
            <p:cNvSpPr/>
            <p:nvPr/>
          </p:nvSpPr>
          <p:spPr>
            <a:xfrm flipH="false" flipV="false" rot="0">
              <a:off x="0" y="0"/>
              <a:ext cx="5360757" cy="985082"/>
            </a:xfrm>
            <a:custGeom>
              <a:avLst/>
              <a:gdLst/>
              <a:ahLst/>
              <a:cxnLst/>
              <a:rect r="r" b="b" t="t" l="l"/>
              <a:pathLst>
                <a:path h="985082" w="5360757">
                  <a:moveTo>
                    <a:pt x="0" y="0"/>
                  </a:moveTo>
                  <a:lnTo>
                    <a:pt x="5360757" y="0"/>
                  </a:lnTo>
                  <a:lnTo>
                    <a:pt x="5360757" y="985082"/>
                  </a:lnTo>
                  <a:lnTo>
                    <a:pt x="0" y="985082"/>
                  </a:lnTo>
                  <a:close/>
                </a:path>
              </a:pathLst>
            </a:custGeom>
            <a:solidFill>
              <a:srgbClr val="FFFFFF"/>
            </a:solidFill>
          </p:spPr>
        </p:sp>
        <p:sp>
          <p:nvSpPr>
            <p:cNvPr name="TextBox 8" id="8"/>
            <p:cNvSpPr txBox="true"/>
            <p:nvPr/>
          </p:nvSpPr>
          <p:spPr>
            <a:xfrm>
              <a:off x="0" y="-47625"/>
              <a:ext cx="5360757" cy="1032707"/>
            </a:xfrm>
            <a:prstGeom prst="rect">
              <a:avLst/>
            </a:prstGeom>
          </p:spPr>
          <p:txBody>
            <a:bodyPr anchor="ctr" rtlCol="false" tIns="50800" lIns="50800" bIns="50800" rIns="50800"/>
            <a:lstStyle/>
            <a:p>
              <a:pPr algn="ctr">
                <a:lnSpc>
                  <a:spcPts val="3374"/>
                </a:lnSpc>
              </a:pPr>
            </a:p>
          </p:txBody>
        </p:sp>
      </p:grpSp>
      <p:sp>
        <p:nvSpPr>
          <p:cNvPr name="Freeform 9" id="9"/>
          <p:cNvSpPr/>
          <p:nvPr/>
        </p:nvSpPr>
        <p:spPr>
          <a:xfrm flipH="false" flipV="false" rot="0">
            <a:off x="12752601" y="1382034"/>
            <a:ext cx="2824023" cy="3163366"/>
          </a:xfrm>
          <a:custGeom>
            <a:avLst/>
            <a:gdLst/>
            <a:ahLst/>
            <a:cxnLst/>
            <a:rect r="r" b="b" t="t" l="l"/>
            <a:pathLst>
              <a:path h="3163366" w="2824023">
                <a:moveTo>
                  <a:pt x="0" y="0"/>
                </a:moveTo>
                <a:lnTo>
                  <a:pt x="2824024" y="0"/>
                </a:lnTo>
                <a:lnTo>
                  <a:pt x="2824024" y="3163366"/>
                </a:lnTo>
                <a:lnTo>
                  <a:pt x="0" y="3163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1497740" y="4545400"/>
            <a:ext cx="7797968" cy="6054059"/>
          </a:xfrm>
          <a:custGeom>
            <a:avLst/>
            <a:gdLst/>
            <a:ahLst/>
            <a:cxnLst/>
            <a:rect r="r" b="b" t="t" l="l"/>
            <a:pathLst>
              <a:path h="6054059" w="7797968">
                <a:moveTo>
                  <a:pt x="0" y="0"/>
                </a:moveTo>
                <a:lnTo>
                  <a:pt x="7797969" y="0"/>
                </a:lnTo>
                <a:lnTo>
                  <a:pt x="7797969" y="6054059"/>
                </a:lnTo>
                <a:lnTo>
                  <a:pt x="0" y="60540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882509" y="7018441"/>
            <a:ext cx="6166594" cy="4114800"/>
          </a:xfrm>
          <a:custGeom>
            <a:avLst/>
            <a:gdLst/>
            <a:ahLst/>
            <a:cxnLst/>
            <a:rect r="r" b="b" t="t" l="l"/>
            <a:pathLst>
              <a:path h="4114800" w="6166594">
                <a:moveTo>
                  <a:pt x="0" y="0"/>
                </a:moveTo>
                <a:lnTo>
                  <a:pt x="6166594" y="0"/>
                </a:lnTo>
                <a:lnTo>
                  <a:pt x="616659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443309" y="2733609"/>
            <a:ext cx="9482771" cy="3865798"/>
          </a:xfrm>
          <a:prstGeom prst="rect">
            <a:avLst/>
          </a:prstGeom>
        </p:spPr>
        <p:txBody>
          <a:bodyPr anchor="t" rtlCol="false" tIns="0" lIns="0" bIns="0" rIns="0">
            <a:spAutoFit/>
          </a:bodyPr>
          <a:lstStyle/>
          <a:p>
            <a:pPr algn="l" marL="608612" indent="-304306" lvl="1">
              <a:lnSpc>
                <a:spcPts val="3805"/>
              </a:lnSpc>
              <a:buAutoNum type="arabicPeriod" startAt="1"/>
            </a:pPr>
            <a:r>
              <a:rPr lang="en-US" sz="2818">
                <a:solidFill>
                  <a:srgbClr val="191919"/>
                </a:solidFill>
                <a:latin typeface="Public Sans"/>
                <a:ea typeface="Public Sans"/>
                <a:cs typeface="Public Sans"/>
                <a:sym typeface="Public Sans"/>
              </a:rPr>
              <a:t>Mengumpulkan, mewakili, dan menyimpan data keuangan. </a:t>
            </a:r>
          </a:p>
          <a:p>
            <a:pPr algn="l" marL="608612" indent="-304306" lvl="1">
              <a:lnSpc>
                <a:spcPts val="3805"/>
              </a:lnSpc>
              <a:buAutoNum type="arabicPeriod" startAt="1"/>
            </a:pPr>
            <a:r>
              <a:rPr lang="en-US" sz="2818">
                <a:solidFill>
                  <a:srgbClr val="191919"/>
                </a:solidFill>
                <a:latin typeface="Public Sans"/>
                <a:ea typeface="Public Sans"/>
                <a:cs typeface="Public Sans"/>
                <a:sym typeface="Public Sans"/>
              </a:rPr>
              <a:t>Menyediakan informasi penting bagi perencanaan dan pengambilan keputusan strategis.</a:t>
            </a:r>
          </a:p>
          <a:p>
            <a:pPr algn="l" marL="608612" indent="-304306" lvl="1">
              <a:lnSpc>
                <a:spcPts val="3805"/>
              </a:lnSpc>
              <a:buAutoNum type="arabicPeriod" startAt="1"/>
            </a:pPr>
            <a:r>
              <a:rPr lang="en-US" sz="2818">
                <a:solidFill>
                  <a:srgbClr val="191919"/>
                </a:solidFill>
                <a:latin typeface="Public Sans"/>
                <a:ea typeface="Public Sans"/>
                <a:cs typeface="Public Sans"/>
                <a:sym typeface="Public Sans"/>
              </a:rPr>
              <a:t>Mengevaluasi serta melaporkan pertanggungjawaban atas penggunaan sumber daya. </a:t>
            </a:r>
          </a:p>
          <a:p>
            <a:pPr algn="l" marL="608612" indent="-304306" lvl="1">
              <a:lnSpc>
                <a:spcPts val="3805"/>
              </a:lnSpc>
              <a:buAutoNum type="arabicPeriod" startAt="1"/>
            </a:pPr>
            <a:r>
              <a:rPr lang="en-US" sz="2818">
                <a:solidFill>
                  <a:srgbClr val="191919"/>
                </a:solidFill>
                <a:latin typeface="Public Sans"/>
                <a:ea typeface="Public Sans"/>
                <a:cs typeface="Public Sans"/>
                <a:sym typeface="Public Sans"/>
              </a:rPr>
              <a:t>Meningkatkan kualitas, daya banding, dan kepercayaan terhadap laporan keuangan. </a:t>
            </a:r>
          </a:p>
        </p:txBody>
      </p:sp>
      <p:sp>
        <p:nvSpPr>
          <p:cNvPr name="TextBox 13" id="13"/>
          <p:cNvSpPr txBox="true"/>
          <p:nvPr/>
        </p:nvSpPr>
        <p:spPr>
          <a:xfrm rot="0">
            <a:off x="1028700" y="895350"/>
            <a:ext cx="7326263" cy="983320"/>
          </a:xfrm>
          <a:prstGeom prst="rect">
            <a:avLst/>
          </a:prstGeom>
        </p:spPr>
        <p:txBody>
          <a:bodyPr anchor="t" rtlCol="false" tIns="0" lIns="0" bIns="0" rIns="0">
            <a:spAutoFit/>
          </a:bodyPr>
          <a:lstStyle/>
          <a:p>
            <a:pPr algn="l" marL="0" indent="0" lvl="0">
              <a:lnSpc>
                <a:spcPts val="7825"/>
              </a:lnSpc>
              <a:spcBef>
                <a:spcPct val="0"/>
              </a:spcBef>
            </a:pPr>
            <a:r>
              <a:rPr lang="en-US" sz="5589">
                <a:solidFill>
                  <a:srgbClr val="191919"/>
                </a:solidFill>
                <a:latin typeface="Bobby Jones"/>
                <a:ea typeface="Bobby Jones"/>
                <a:cs typeface="Bobby Jones"/>
                <a:sym typeface="Bobby Jones"/>
              </a:rPr>
              <a:t>fungsi teori akuntansi</a:t>
            </a:r>
          </a:p>
        </p:txBody>
      </p:sp>
      <p:sp>
        <p:nvSpPr>
          <p:cNvPr name="Freeform 14" id="14"/>
          <p:cNvSpPr/>
          <p:nvPr/>
        </p:nvSpPr>
        <p:spPr>
          <a:xfrm flipH="true" flipV="false" rot="0">
            <a:off x="2594358" y="6360530"/>
            <a:ext cx="5020845" cy="5094954"/>
          </a:xfrm>
          <a:custGeom>
            <a:avLst/>
            <a:gdLst/>
            <a:ahLst/>
            <a:cxnLst/>
            <a:rect r="r" b="b" t="t" l="l"/>
            <a:pathLst>
              <a:path h="5094954" w="5020845">
                <a:moveTo>
                  <a:pt x="5020845" y="0"/>
                </a:moveTo>
                <a:lnTo>
                  <a:pt x="0" y="0"/>
                </a:lnTo>
                <a:lnTo>
                  <a:pt x="0" y="5094954"/>
                </a:lnTo>
                <a:lnTo>
                  <a:pt x="5020845" y="5094954"/>
                </a:lnTo>
                <a:lnTo>
                  <a:pt x="5020845"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10676641" y="914721"/>
            <a:ext cx="1642199" cy="1651206"/>
          </a:xfrm>
          <a:custGeom>
            <a:avLst/>
            <a:gdLst/>
            <a:ahLst/>
            <a:cxnLst/>
            <a:rect r="r" b="b" t="t" l="l"/>
            <a:pathLst>
              <a:path h="1651206" w="1642199">
                <a:moveTo>
                  <a:pt x="0" y="0"/>
                </a:moveTo>
                <a:lnTo>
                  <a:pt x="1642199" y="0"/>
                </a:lnTo>
                <a:lnTo>
                  <a:pt x="1642199" y="1651206"/>
                </a:lnTo>
                <a:lnTo>
                  <a:pt x="0" y="16512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221014">
            <a:off x="-878487" y="7889758"/>
            <a:ext cx="2958484" cy="2372166"/>
          </a:xfrm>
          <a:custGeom>
            <a:avLst/>
            <a:gdLst/>
            <a:ahLst/>
            <a:cxnLst/>
            <a:rect r="r" b="b" t="t" l="l"/>
            <a:pathLst>
              <a:path h="2372166" w="2958484">
                <a:moveTo>
                  <a:pt x="0" y="0"/>
                </a:moveTo>
                <a:lnTo>
                  <a:pt x="2958484" y="0"/>
                </a:lnTo>
                <a:lnTo>
                  <a:pt x="2958484" y="2372166"/>
                </a:lnTo>
                <a:lnTo>
                  <a:pt x="0" y="237216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15683596" y="695139"/>
            <a:ext cx="2381142" cy="2268579"/>
          </a:xfrm>
          <a:custGeom>
            <a:avLst/>
            <a:gdLst/>
            <a:ahLst/>
            <a:cxnLst/>
            <a:rect r="r" b="b" t="t" l="l"/>
            <a:pathLst>
              <a:path h="2268579" w="2381142">
                <a:moveTo>
                  <a:pt x="0" y="0"/>
                </a:moveTo>
                <a:lnTo>
                  <a:pt x="2381142" y="0"/>
                </a:lnTo>
                <a:lnTo>
                  <a:pt x="2381142" y="2268578"/>
                </a:lnTo>
                <a:lnTo>
                  <a:pt x="0" y="226857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0">
            <a:off x="6394491" y="7141480"/>
            <a:ext cx="861900" cy="861900"/>
          </a:xfrm>
          <a:custGeom>
            <a:avLst/>
            <a:gdLst/>
            <a:ahLst/>
            <a:cxnLst/>
            <a:rect r="r" b="b" t="t" l="l"/>
            <a:pathLst>
              <a:path h="861900" w="861900">
                <a:moveTo>
                  <a:pt x="0" y="0"/>
                </a:moveTo>
                <a:lnTo>
                  <a:pt x="861900" y="0"/>
                </a:lnTo>
                <a:lnTo>
                  <a:pt x="861900" y="861900"/>
                </a:lnTo>
                <a:lnTo>
                  <a:pt x="0" y="8619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9" id="19"/>
          <p:cNvSpPr/>
          <p:nvPr/>
        </p:nvSpPr>
        <p:spPr>
          <a:xfrm flipH="false" flipV="false" rot="170080">
            <a:off x="13927443" y="6334964"/>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transition spd="fast">
    <p:cover dir="rd"/>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14837737" y="623139"/>
            <a:ext cx="3023350" cy="2880428"/>
          </a:xfrm>
          <a:custGeom>
            <a:avLst/>
            <a:gdLst/>
            <a:ahLst/>
            <a:cxnLst/>
            <a:rect r="r" b="b" t="t" l="l"/>
            <a:pathLst>
              <a:path h="2880428" w="3023350">
                <a:moveTo>
                  <a:pt x="0" y="0"/>
                </a:moveTo>
                <a:lnTo>
                  <a:pt x="3023349" y="0"/>
                </a:lnTo>
                <a:lnTo>
                  <a:pt x="3023349" y="2880428"/>
                </a:lnTo>
                <a:lnTo>
                  <a:pt x="0" y="28804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8155190" y="3368216"/>
            <a:ext cx="8693385" cy="4544139"/>
            <a:chOff x="0" y="0"/>
            <a:chExt cx="3030903" cy="1584290"/>
          </a:xfrm>
        </p:grpSpPr>
        <p:sp>
          <p:nvSpPr>
            <p:cNvPr name="Freeform 5" id="5"/>
            <p:cNvSpPr/>
            <p:nvPr/>
          </p:nvSpPr>
          <p:spPr>
            <a:xfrm flipH="false" flipV="false" rot="0">
              <a:off x="0" y="0"/>
              <a:ext cx="3030903" cy="1584290"/>
            </a:xfrm>
            <a:custGeom>
              <a:avLst/>
              <a:gdLst/>
              <a:ahLst/>
              <a:cxnLst/>
              <a:rect r="r" b="b" t="t" l="l"/>
              <a:pathLst>
                <a:path h="1584290" w="3030903">
                  <a:moveTo>
                    <a:pt x="17811" y="0"/>
                  </a:moveTo>
                  <a:lnTo>
                    <a:pt x="3013092" y="0"/>
                  </a:lnTo>
                  <a:cubicBezTo>
                    <a:pt x="3017816" y="0"/>
                    <a:pt x="3022346" y="1877"/>
                    <a:pt x="3025686" y="5217"/>
                  </a:cubicBezTo>
                  <a:cubicBezTo>
                    <a:pt x="3029027" y="8557"/>
                    <a:pt x="3030903" y="13087"/>
                    <a:pt x="3030903" y="17811"/>
                  </a:cubicBezTo>
                  <a:lnTo>
                    <a:pt x="3030903" y="1566479"/>
                  </a:lnTo>
                  <a:cubicBezTo>
                    <a:pt x="3030903" y="1571203"/>
                    <a:pt x="3029027" y="1575733"/>
                    <a:pt x="3025686" y="1579073"/>
                  </a:cubicBezTo>
                  <a:cubicBezTo>
                    <a:pt x="3022346" y="1582414"/>
                    <a:pt x="3017816" y="1584290"/>
                    <a:pt x="3013092" y="1584290"/>
                  </a:cubicBezTo>
                  <a:lnTo>
                    <a:pt x="17811" y="1584290"/>
                  </a:lnTo>
                  <a:cubicBezTo>
                    <a:pt x="13087" y="1584290"/>
                    <a:pt x="8557" y="1582414"/>
                    <a:pt x="5217" y="1579073"/>
                  </a:cubicBezTo>
                  <a:cubicBezTo>
                    <a:pt x="1877" y="1575733"/>
                    <a:pt x="0" y="1571203"/>
                    <a:pt x="0" y="1566479"/>
                  </a:cubicBezTo>
                  <a:lnTo>
                    <a:pt x="0" y="17811"/>
                  </a:lnTo>
                  <a:cubicBezTo>
                    <a:pt x="0" y="13087"/>
                    <a:pt x="1877" y="8557"/>
                    <a:pt x="5217" y="5217"/>
                  </a:cubicBezTo>
                  <a:cubicBezTo>
                    <a:pt x="8557" y="1877"/>
                    <a:pt x="13087" y="0"/>
                    <a:pt x="17811"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3030903" cy="1631915"/>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false" flipV="false" rot="0">
            <a:off x="780865" y="2781896"/>
            <a:ext cx="6522017" cy="4114800"/>
          </a:xfrm>
          <a:custGeom>
            <a:avLst/>
            <a:gdLst/>
            <a:ahLst/>
            <a:cxnLst/>
            <a:rect r="r" b="b" t="t" l="l"/>
            <a:pathLst>
              <a:path h="4114800" w="6522017">
                <a:moveTo>
                  <a:pt x="0" y="0"/>
                </a:moveTo>
                <a:lnTo>
                  <a:pt x="6522017" y="0"/>
                </a:lnTo>
                <a:lnTo>
                  <a:pt x="652201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true" flipV="false" rot="0">
            <a:off x="-2325003" y="2915925"/>
            <a:ext cx="7106452" cy="9174997"/>
          </a:xfrm>
          <a:custGeom>
            <a:avLst/>
            <a:gdLst/>
            <a:ahLst/>
            <a:cxnLst/>
            <a:rect r="r" b="b" t="t" l="l"/>
            <a:pathLst>
              <a:path h="9174997" w="7106452">
                <a:moveTo>
                  <a:pt x="7106452" y="0"/>
                </a:moveTo>
                <a:lnTo>
                  <a:pt x="0" y="0"/>
                </a:lnTo>
                <a:lnTo>
                  <a:pt x="0" y="9174996"/>
                </a:lnTo>
                <a:lnTo>
                  <a:pt x="7106452" y="9174996"/>
                </a:lnTo>
                <a:lnTo>
                  <a:pt x="7106452"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4371893" y="6164090"/>
            <a:ext cx="3494427" cy="4565165"/>
          </a:xfrm>
          <a:custGeom>
            <a:avLst/>
            <a:gdLst/>
            <a:ahLst/>
            <a:cxnLst/>
            <a:rect r="r" b="b" t="t" l="l"/>
            <a:pathLst>
              <a:path h="4565165" w="3494427">
                <a:moveTo>
                  <a:pt x="0" y="0"/>
                </a:moveTo>
                <a:lnTo>
                  <a:pt x="3494427" y="0"/>
                </a:lnTo>
                <a:lnTo>
                  <a:pt x="3494427" y="4565166"/>
                </a:lnTo>
                <a:lnTo>
                  <a:pt x="0" y="45651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6922164" y="6002875"/>
            <a:ext cx="1877845" cy="4114800"/>
          </a:xfrm>
          <a:custGeom>
            <a:avLst/>
            <a:gdLst/>
            <a:ahLst/>
            <a:cxnLst/>
            <a:rect r="r" b="b" t="t" l="l"/>
            <a:pathLst>
              <a:path h="4114800" w="1877845">
                <a:moveTo>
                  <a:pt x="0" y="0"/>
                </a:moveTo>
                <a:lnTo>
                  <a:pt x="1877845" y="0"/>
                </a:lnTo>
                <a:lnTo>
                  <a:pt x="1877845"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14318883" y="7912355"/>
            <a:ext cx="3201115" cy="2374645"/>
          </a:xfrm>
          <a:custGeom>
            <a:avLst/>
            <a:gdLst/>
            <a:ahLst/>
            <a:cxnLst/>
            <a:rect r="r" b="b" t="t" l="l"/>
            <a:pathLst>
              <a:path h="2374645" w="3201115">
                <a:moveTo>
                  <a:pt x="0" y="0"/>
                </a:moveTo>
                <a:lnTo>
                  <a:pt x="3201115" y="0"/>
                </a:lnTo>
                <a:lnTo>
                  <a:pt x="3201115" y="2374645"/>
                </a:lnTo>
                <a:lnTo>
                  <a:pt x="0" y="237464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16121539" y="1641447"/>
            <a:ext cx="2275522" cy="2548955"/>
          </a:xfrm>
          <a:custGeom>
            <a:avLst/>
            <a:gdLst/>
            <a:ahLst/>
            <a:cxnLst/>
            <a:rect r="r" b="b" t="t" l="l"/>
            <a:pathLst>
              <a:path h="2548955" w="2275522">
                <a:moveTo>
                  <a:pt x="0" y="0"/>
                </a:moveTo>
                <a:lnTo>
                  <a:pt x="2275522" y="0"/>
                </a:lnTo>
                <a:lnTo>
                  <a:pt x="2275522" y="2548955"/>
                </a:lnTo>
                <a:lnTo>
                  <a:pt x="0" y="254895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6" id="16"/>
          <p:cNvSpPr/>
          <p:nvPr/>
        </p:nvSpPr>
        <p:spPr>
          <a:xfrm flipH="false" flipV="false" rot="598776">
            <a:off x="383891" y="-1246739"/>
            <a:ext cx="2103049" cy="3151708"/>
          </a:xfrm>
          <a:custGeom>
            <a:avLst/>
            <a:gdLst/>
            <a:ahLst/>
            <a:cxnLst/>
            <a:rect r="r" b="b" t="t" l="l"/>
            <a:pathLst>
              <a:path h="3151708" w="2103049">
                <a:moveTo>
                  <a:pt x="0" y="0"/>
                </a:moveTo>
                <a:lnTo>
                  <a:pt x="2103049" y="0"/>
                </a:lnTo>
                <a:lnTo>
                  <a:pt x="2103049" y="3151708"/>
                </a:lnTo>
                <a:lnTo>
                  <a:pt x="0" y="315170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7" id="17"/>
          <p:cNvSpPr txBox="true"/>
          <p:nvPr/>
        </p:nvSpPr>
        <p:spPr>
          <a:xfrm rot="0">
            <a:off x="8386391" y="3694470"/>
            <a:ext cx="7972546" cy="3772798"/>
          </a:xfrm>
          <a:prstGeom prst="rect">
            <a:avLst/>
          </a:prstGeom>
        </p:spPr>
        <p:txBody>
          <a:bodyPr anchor="t" rtlCol="false" tIns="0" lIns="0" bIns="0" rIns="0">
            <a:spAutoFit/>
          </a:bodyPr>
          <a:lstStyle/>
          <a:p>
            <a:pPr algn="ctr">
              <a:lnSpc>
                <a:spcPts val="3311"/>
              </a:lnSpc>
            </a:pPr>
            <a:r>
              <a:rPr lang="en-US" sz="2452">
                <a:solidFill>
                  <a:srgbClr val="191919"/>
                </a:solidFill>
                <a:latin typeface="Public Sans"/>
                <a:ea typeface="Public Sans"/>
                <a:cs typeface="Public Sans"/>
                <a:sym typeface="Public Sans"/>
              </a:rPr>
              <a:t>Sejarah perkembangan teori akuntansi mencerminkan evolusi praktik akuntansi dari periode kuno hingga era modern. Perjalanan transformasi teori ini menunjukkan bahwa akuntansi awalnya dipandang sebagai seni, yang kemudian mengalami proses panjang dan dinamis untuk menjadi disiplin ilmu. Teori akuntansi selalu berkembang guna menjawab tantangan baru di dunia bisnis yang semakin kompleks. </a:t>
            </a:r>
          </a:p>
          <a:p>
            <a:pPr algn="ctr">
              <a:lnSpc>
                <a:spcPts val="3311"/>
              </a:lnSpc>
            </a:pPr>
          </a:p>
        </p:txBody>
      </p:sp>
      <p:sp>
        <p:nvSpPr>
          <p:cNvPr name="TextBox 18" id="18"/>
          <p:cNvSpPr txBox="true"/>
          <p:nvPr/>
        </p:nvSpPr>
        <p:spPr>
          <a:xfrm rot="0">
            <a:off x="8155190" y="2129377"/>
            <a:ext cx="7804488" cy="829908"/>
          </a:xfrm>
          <a:prstGeom prst="rect">
            <a:avLst/>
          </a:prstGeom>
        </p:spPr>
        <p:txBody>
          <a:bodyPr anchor="t" rtlCol="false" tIns="0" lIns="0" bIns="0" rIns="0">
            <a:spAutoFit/>
          </a:bodyPr>
          <a:lstStyle/>
          <a:p>
            <a:pPr algn="l" marL="0" indent="0" lvl="0">
              <a:lnSpc>
                <a:spcPts val="6757"/>
              </a:lnSpc>
              <a:spcBef>
                <a:spcPct val="0"/>
              </a:spcBef>
            </a:pPr>
            <a:r>
              <a:rPr lang="en-US" sz="4826">
                <a:solidFill>
                  <a:srgbClr val="191919"/>
                </a:solidFill>
                <a:latin typeface="Bobby Jones"/>
                <a:ea typeface="Bobby Jones"/>
                <a:cs typeface="Bobby Jones"/>
                <a:sym typeface="Bobby Jones"/>
              </a:rPr>
              <a:t>Sejarah Teori Akuntansi</a:t>
            </a:r>
          </a:p>
        </p:txBody>
      </p:sp>
      <p:sp>
        <p:nvSpPr>
          <p:cNvPr name="Freeform 19" id="19"/>
          <p:cNvSpPr/>
          <p:nvPr/>
        </p:nvSpPr>
        <p:spPr>
          <a:xfrm flipH="false" flipV="false" rot="0">
            <a:off x="8231454" y="621211"/>
            <a:ext cx="1642199" cy="1651206"/>
          </a:xfrm>
          <a:custGeom>
            <a:avLst/>
            <a:gdLst/>
            <a:ahLst/>
            <a:cxnLst/>
            <a:rect r="r" b="b" t="t" l="l"/>
            <a:pathLst>
              <a:path h="1651206" w="1642199">
                <a:moveTo>
                  <a:pt x="0" y="0"/>
                </a:moveTo>
                <a:lnTo>
                  <a:pt x="1642199" y="0"/>
                </a:lnTo>
                <a:lnTo>
                  <a:pt x="1642199" y="1651205"/>
                </a:lnTo>
                <a:lnTo>
                  <a:pt x="0" y="165120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0" id="20"/>
          <p:cNvSpPr/>
          <p:nvPr/>
        </p:nvSpPr>
        <p:spPr>
          <a:xfrm flipH="false" flipV="false" rot="171675">
            <a:off x="9279080" y="8058193"/>
            <a:ext cx="2697409" cy="2162831"/>
          </a:xfrm>
          <a:custGeom>
            <a:avLst/>
            <a:gdLst/>
            <a:ahLst/>
            <a:cxnLst/>
            <a:rect r="r" b="b" t="t" l="l"/>
            <a:pathLst>
              <a:path h="2162831" w="2697409">
                <a:moveTo>
                  <a:pt x="0" y="0"/>
                </a:moveTo>
                <a:lnTo>
                  <a:pt x="2697408" y="0"/>
                </a:lnTo>
                <a:lnTo>
                  <a:pt x="2697408" y="2162831"/>
                </a:lnTo>
                <a:lnTo>
                  <a:pt x="0" y="216283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1" id="21"/>
          <p:cNvSpPr/>
          <p:nvPr/>
        </p:nvSpPr>
        <p:spPr>
          <a:xfrm flipH="false" flipV="false" rot="0">
            <a:off x="3470743" y="397564"/>
            <a:ext cx="2202622" cy="2098498"/>
          </a:xfrm>
          <a:custGeom>
            <a:avLst/>
            <a:gdLst/>
            <a:ahLst/>
            <a:cxnLst/>
            <a:rect r="r" b="b" t="t" l="l"/>
            <a:pathLst>
              <a:path h="2098498" w="2202622">
                <a:moveTo>
                  <a:pt x="0" y="0"/>
                </a:moveTo>
                <a:lnTo>
                  <a:pt x="2202623" y="0"/>
                </a:lnTo>
                <a:lnTo>
                  <a:pt x="2202623" y="2098499"/>
                </a:lnTo>
                <a:lnTo>
                  <a:pt x="0" y="20984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12990081" y="8060275"/>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3" id="23"/>
          <p:cNvSpPr/>
          <p:nvPr/>
        </p:nvSpPr>
        <p:spPr>
          <a:xfrm flipH="false" flipV="false" rot="170080">
            <a:off x="7027380" y="1911876"/>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Tree>
  </p:cSld>
  <p:clrMapOvr>
    <a:masterClrMapping/>
  </p:clrMapOvr>
  <p:transition spd="slow">
    <p:cover dir="ld"/>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0">
            <a:off x="16850137" y="4247262"/>
            <a:ext cx="2406292" cy="2292540"/>
          </a:xfrm>
          <a:custGeom>
            <a:avLst/>
            <a:gdLst/>
            <a:ahLst/>
            <a:cxnLst/>
            <a:rect r="r" b="b" t="t" l="l"/>
            <a:pathLst>
              <a:path h="2292540" w="2406292">
                <a:moveTo>
                  <a:pt x="0" y="0"/>
                </a:moveTo>
                <a:lnTo>
                  <a:pt x="2406292" y="0"/>
                </a:lnTo>
                <a:lnTo>
                  <a:pt x="2406292" y="2292540"/>
                </a:lnTo>
                <a:lnTo>
                  <a:pt x="0" y="22925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4">
              <a:alphaModFix amt="3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438187" y="1991654"/>
            <a:ext cx="7280679" cy="2608243"/>
            <a:chOff x="0" y="0"/>
            <a:chExt cx="2864533" cy="1026195"/>
          </a:xfrm>
        </p:grpSpPr>
        <p:sp>
          <p:nvSpPr>
            <p:cNvPr name="Freeform 5" id="5"/>
            <p:cNvSpPr/>
            <p:nvPr/>
          </p:nvSpPr>
          <p:spPr>
            <a:xfrm flipH="false" flipV="false" rot="0">
              <a:off x="0" y="0"/>
              <a:ext cx="2864533" cy="1026195"/>
            </a:xfrm>
            <a:custGeom>
              <a:avLst/>
              <a:gdLst/>
              <a:ahLst/>
              <a:cxnLst/>
              <a:rect r="r" b="b" t="t" l="l"/>
              <a:pathLst>
                <a:path h="1026195" w="2864533">
                  <a:moveTo>
                    <a:pt x="21267" y="0"/>
                  </a:moveTo>
                  <a:lnTo>
                    <a:pt x="2843266" y="0"/>
                  </a:lnTo>
                  <a:cubicBezTo>
                    <a:pt x="2848907" y="0"/>
                    <a:pt x="2854316" y="2241"/>
                    <a:pt x="2858304" y="6229"/>
                  </a:cubicBezTo>
                  <a:cubicBezTo>
                    <a:pt x="2862293" y="10217"/>
                    <a:pt x="2864533" y="15627"/>
                    <a:pt x="2864533" y="21267"/>
                  </a:cubicBezTo>
                  <a:lnTo>
                    <a:pt x="2864533" y="1004928"/>
                  </a:lnTo>
                  <a:cubicBezTo>
                    <a:pt x="2864533" y="1010568"/>
                    <a:pt x="2862293" y="1015978"/>
                    <a:pt x="2858304" y="1019966"/>
                  </a:cubicBezTo>
                  <a:cubicBezTo>
                    <a:pt x="2854316" y="1023954"/>
                    <a:pt x="2848907" y="1026195"/>
                    <a:pt x="2843266" y="1026195"/>
                  </a:cubicBezTo>
                  <a:lnTo>
                    <a:pt x="21267" y="1026195"/>
                  </a:lnTo>
                  <a:cubicBezTo>
                    <a:pt x="15627" y="1026195"/>
                    <a:pt x="10217" y="1023954"/>
                    <a:pt x="6229" y="1019966"/>
                  </a:cubicBezTo>
                  <a:cubicBezTo>
                    <a:pt x="2241" y="1015978"/>
                    <a:pt x="0" y="1010568"/>
                    <a:pt x="0" y="1004928"/>
                  </a:cubicBezTo>
                  <a:lnTo>
                    <a:pt x="0" y="21267"/>
                  </a:lnTo>
                  <a:cubicBezTo>
                    <a:pt x="0" y="15627"/>
                    <a:pt x="2241" y="10217"/>
                    <a:pt x="6229" y="6229"/>
                  </a:cubicBezTo>
                  <a:cubicBezTo>
                    <a:pt x="10217" y="2241"/>
                    <a:pt x="15627" y="0"/>
                    <a:pt x="21267"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2864533" cy="1073820"/>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false" flipV="false" rot="-575783">
            <a:off x="6589596" y="-712167"/>
            <a:ext cx="2661643" cy="3388666"/>
          </a:xfrm>
          <a:custGeom>
            <a:avLst/>
            <a:gdLst/>
            <a:ahLst/>
            <a:cxnLst/>
            <a:rect r="r" b="b" t="t" l="l"/>
            <a:pathLst>
              <a:path h="3388666" w="2661643">
                <a:moveTo>
                  <a:pt x="0" y="0"/>
                </a:moveTo>
                <a:lnTo>
                  <a:pt x="2661643" y="0"/>
                </a:lnTo>
                <a:lnTo>
                  <a:pt x="2661643" y="3388667"/>
                </a:lnTo>
                <a:lnTo>
                  <a:pt x="0" y="33886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true" flipV="false" rot="0">
            <a:off x="-876970" y="8521275"/>
            <a:ext cx="3478876" cy="4114800"/>
          </a:xfrm>
          <a:custGeom>
            <a:avLst/>
            <a:gdLst/>
            <a:ahLst/>
            <a:cxnLst/>
            <a:rect r="r" b="b" t="t" l="l"/>
            <a:pathLst>
              <a:path h="4114800" w="3478876">
                <a:moveTo>
                  <a:pt x="3478877" y="0"/>
                </a:moveTo>
                <a:lnTo>
                  <a:pt x="0" y="0"/>
                </a:lnTo>
                <a:lnTo>
                  <a:pt x="0" y="4114800"/>
                </a:lnTo>
                <a:lnTo>
                  <a:pt x="3478877" y="4114800"/>
                </a:lnTo>
                <a:lnTo>
                  <a:pt x="347887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696300" y="2014528"/>
            <a:ext cx="6392640" cy="2514869"/>
          </a:xfrm>
          <a:prstGeom prst="rect">
            <a:avLst/>
          </a:prstGeom>
        </p:spPr>
        <p:txBody>
          <a:bodyPr anchor="t" rtlCol="false" tIns="0" lIns="0" bIns="0" rIns="0">
            <a:spAutoFit/>
          </a:bodyPr>
          <a:lstStyle/>
          <a:p>
            <a:pPr algn="ctr">
              <a:lnSpc>
                <a:spcPts val="3355"/>
              </a:lnSpc>
            </a:pPr>
            <a:r>
              <a:rPr lang="en-US" sz="2485">
                <a:solidFill>
                  <a:srgbClr val="191919"/>
                </a:solidFill>
                <a:latin typeface="Public Sans"/>
                <a:ea typeface="Public Sans"/>
                <a:cs typeface="Public Sans"/>
                <a:sym typeface="Public Sans"/>
              </a:rPr>
              <a:t>Pada masa awal, akuntansi di era peradaban kuno masih sangat sederhana dan cenderung berupa seni pencatatan transaksi menggunakan simbol-simbol dasar, tanpa adanya standar atau aturan yang baku. </a:t>
            </a:r>
          </a:p>
        </p:txBody>
      </p:sp>
      <p:sp>
        <p:nvSpPr>
          <p:cNvPr name="Freeform 13" id="13"/>
          <p:cNvSpPr/>
          <p:nvPr/>
        </p:nvSpPr>
        <p:spPr>
          <a:xfrm flipH="false" flipV="false" rot="382470">
            <a:off x="17371765" y="4277328"/>
            <a:ext cx="1363036" cy="2101810"/>
          </a:xfrm>
          <a:custGeom>
            <a:avLst/>
            <a:gdLst/>
            <a:ahLst/>
            <a:cxnLst/>
            <a:rect r="r" b="b" t="t" l="l"/>
            <a:pathLst>
              <a:path h="2101810" w="1363036">
                <a:moveTo>
                  <a:pt x="0" y="0"/>
                </a:moveTo>
                <a:lnTo>
                  <a:pt x="1363036" y="0"/>
                </a:lnTo>
                <a:lnTo>
                  <a:pt x="1363036" y="2101810"/>
                </a:lnTo>
                <a:lnTo>
                  <a:pt x="0" y="2101810"/>
                </a:lnTo>
                <a:lnTo>
                  <a:pt x="0" y="0"/>
                </a:lnTo>
                <a:close/>
              </a:path>
            </a:pathLst>
          </a:custGeom>
          <a:blipFill>
            <a:blip r:embed="rId10">
              <a:extLst>
                <a:ext uri="{96DAC541-7B7A-43D3-8B79-37D633B846F1}">
                  <asvg:svgBlip xmlns:asvg="http://schemas.microsoft.com/office/drawing/2016/SVG/main" r:embed="rId11"/>
                </a:ext>
              </a:extLst>
            </a:blip>
            <a:stretch>
              <a:fillRect l="0" t="0" r="-297548" b="-217218"/>
            </a:stretch>
          </a:blipFill>
          <a:ln cap="sq">
            <a:noFill/>
            <a:prstDash val="solid"/>
            <a:miter/>
          </a:ln>
        </p:spPr>
      </p:sp>
      <p:sp>
        <p:nvSpPr>
          <p:cNvPr name="Freeform 14" id="14"/>
          <p:cNvSpPr/>
          <p:nvPr/>
        </p:nvSpPr>
        <p:spPr>
          <a:xfrm flipH="false" flipV="false" rot="0">
            <a:off x="4043786" y="541394"/>
            <a:ext cx="1915195" cy="1824658"/>
          </a:xfrm>
          <a:custGeom>
            <a:avLst/>
            <a:gdLst/>
            <a:ahLst/>
            <a:cxnLst/>
            <a:rect r="r" b="b" t="t" l="l"/>
            <a:pathLst>
              <a:path h="1824658" w="1915195">
                <a:moveTo>
                  <a:pt x="0" y="0"/>
                </a:moveTo>
                <a:lnTo>
                  <a:pt x="1915195" y="0"/>
                </a:lnTo>
                <a:lnTo>
                  <a:pt x="1915195" y="1824659"/>
                </a:lnTo>
                <a:lnTo>
                  <a:pt x="0" y="1824659"/>
                </a:lnTo>
                <a:lnTo>
                  <a:pt x="0" y="0"/>
                </a:lnTo>
                <a:close/>
              </a:path>
            </a:pathLst>
          </a:custGeom>
          <a:blipFill>
            <a:blip r:embed="rId2">
              <a:alphaModFix amt="2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6943219" y="963520"/>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170080">
            <a:off x="4734031" y="696833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7" id="17"/>
          <p:cNvGrpSpPr/>
          <p:nvPr/>
        </p:nvGrpSpPr>
        <p:grpSpPr>
          <a:xfrm rot="0">
            <a:off x="9873653" y="1921155"/>
            <a:ext cx="7280679" cy="2747962"/>
            <a:chOff x="0" y="0"/>
            <a:chExt cx="2864533" cy="1081167"/>
          </a:xfrm>
        </p:grpSpPr>
        <p:sp>
          <p:nvSpPr>
            <p:cNvPr name="Freeform 18" id="18"/>
            <p:cNvSpPr/>
            <p:nvPr/>
          </p:nvSpPr>
          <p:spPr>
            <a:xfrm flipH="false" flipV="false" rot="0">
              <a:off x="0" y="0"/>
              <a:ext cx="2864533" cy="1081167"/>
            </a:xfrm>
            <a:custGeom>
              <a:avLst/>
              <a:gdLst/>
              <a:ahLst/>
              <a:cxnLst/>
              <a:rect r="r" b="b" t="t" l="l"/>
              <a:pathLst>
                <a:path h="1081167" w="2864533">
                  <a:moveTo>
                    <a:pt x="21267" y="0"/>
                  </a:moveTo>
                  <a:lnTo>
                    <a:pt x="2843266" y="0"/>
                  </a:lnTo>
                  <a:cubicBezTo>
                    <a:pt x="2848907" y="0"/>
                    <a:pt x="2854316" y="2241"/>
                    <a:pt x="2858304" y="6229"/>
                  </a:cubicBezTo>
                  <a:cubicBezTo>
                    <a:pt x="2862293" y="10217"/>
                    <a:pt x="2864533" y="15627"/>
                    <a:pt x="2864533" y="21267"/>
                  </a:cubicBezTo>
                  <a:lnTo>
                    <a:pt x="2864533" y="1059900"/>
                  </a:lnTo>
                  <a:cubicBezTo>
                    <a:pt x="2864533" y="1071645"/>
                    <a:pt x="2855012" y="1081167"/>
                    <a:pt x="2843266" y="1081167"/>
                  </a:cubicBezTo>
                  <a:lnTo>
                    <a:pt x="21267" y="1081167"/>
                  </a:lnTo>
                  <a:cubicBezTo>
                    <a:pt x="15627" y="1081167"/>
                    <a:pt x="10217" y="1078926"/>
                    <a:pt x="6229" y="1074938"/>
                  </a:cubicBezTo>
                  <a:cubicBezTo>
                    <a:pt x="2241" y="1070950"/>
                    <a:pt x="0" y="1065540"/>
                    <a:pt x="0" y="1059900"/>
                  </a:cubicBezTo>
                  <a:lnTo>
                    <a:pt x="0" y="21267"/>
                  </a:lnTo>
                  <a:cubicBezTo>
                    <a:pt x="0" y="15627"/>
                    <a:pt x="2241" y="10217"/>
                    <a:pt x="6229" y="6229"/>
                  </a:cubicBezTo>
                  <a:cubicBezTo>
                    <a:pt x="10217" y="2241"/>
                    <a:pt x="15627" y="0"/>
                    <a:pt x="21267" y="0"/>
                  </a:cubicBezTo>
                  <a:close/>
                </a:path>
              </a:pathLst>
            </a:custGeom>
            <a:solidFill>
              <a:srgbClr val="F3CA52"/>
            </a:solidFill>
            <a:ln w="38100" cap="sq">
              <a:solidFill>
                <a:srgbClr val="191919"/>
              </a:solidFill>
              <a:prstDash val="solid"/>
              <a:miter/>
            </a:ln>
          </p:spPr>
        </p:sp>
        <p:sp>
          <p:nvSpPr>
            <p:cNvPr name="TextBox 19" id="19"/>
            <p:cNvSpPr txBox="true"/>
            <p:nvPr/>
          </p:nvSpPr>
          <p:spPr>
            <a:xfrm>
              <a:off x="0" y="-47625"/>
              <a:ext cx="2864533" cy="1128792"/>
            </a:xfrm>
            <a:prstGeom prst="rect">
              <a:avLst/>
            </a:prstGeom>
          </p:spPr>
          <p:txBody>
            <a:bodyPr anchor="ctr" rtlCol="false" tIns="50800" lIns="50800" bIns="50800" rIns="50800"/>
            <a:lstStyle/>
            <a:p>
              <a:pPr algn="ctr">
                <a:lnSpc>
                  <a:spcPts val="3374"/>
                </a:lnSpc>
              </a:pPr>
              <a:r>
                <a:rPr lang="en-US" sz="2499">
                  <a:solidFill>
                    <a:srgbClr val="191919"/>
                  </a:solidFill>
                  <a:latin typeface="Public Sans"/>
                  <a:ea typeface="Public Sans"/>
                  <a:cs typeface="Public Sans"/>
                  <a:sym typeface="Public Sans"/>
                </a:rPr>
                <a:t>Memasuki abad ke-19, Revolusi Industri membawa perubahan besar pada dunia usaha. Perusahaan semakin kompleks dan membutuhkan laporan keuangan yang lebih akurat untuk mendukung pengambilan keputusan. </a:t>
              </a:r>
            </a:p>
          </p:txBody>
        </p:sp>
      </p:grpSp>
      <p:grpSp>
        <p:nvGrpSpPr>
          <p:cNvPr name="Group 20" id="20"/>
          <p:cNvGrpSpPr/>
          <p:nvPr/>
        </p:nvGrpSpPr>
        <p:grpSpPr>
          <a:xfrm rot="0">
            <a:off x="403446" y="6668259"/>
            <a:ext cx="7280679" cy="2608243"/>
            <a:chOff x="0" y="0"/>
            <a:chExt cx="2864533" cy="1026195"/>
          </a:xfrm>
        </p:grpSpPr>
        <p:sp>
          <p:nvSpPr>
            <p:cNvPr name="Freeform 21" id="21"/>
            <p:cNvSpPr/>
            <p:nvPr/>
          </p:nvSpPr>
          <p:spPr>
            <a:xfrm flipH="false" flipV="false" rot="0">
              <a:off x="0" y="0"/>
              <a:ext cx="2864533" cy="1026195"/>
            </a:xfrm>
            <a:custGeom>
              <a:avLst/>
              <a:gdLst/>
              <a:ahLst/>
              <a:cxnLst/>
              <a:rect r="r" b="b" t="t" l="l"/>
              <a:pathLst>
                <a:path h="1026195" w="2864533">
                  <a:moveTo>
                    <a:pt x="21267" y="0"/>
                  </a:moveTo>
                  <a:lnTo>
                    <a:pt x="2843266" y="0"/>
                  </a:lnTo>
                  <a:cubicBezTo>
                    <a:pt x="2848907" y="0"/>
                    <a:pt x="2854316" y="2241"/>
                    <a:pt x="2858304" y="6229"/>
                  </a:cubicBezTo>
                  <a:cubicBezTo>
                    <a:pt x="2862293" y="10217"/>
                    <a:pt x="2864533" y="15627"/>
                    <a:pt x="2864533" y="21267"/>
                  </a:cubicBezTo>
                  <a:lnTo>
                    <a:pt x="2864533" y="1004928"/>
                  </a:lnTo>
                  <a:cubicBezTo>
                    <a:pt x="2864533" y="1010568"/>
                    <a:pt x="2862293" y="1015978"/>
                    <a:pt x="2858304" y="1019966"/>
                  </a:cubicBezTo>
                  <a:cubicBezTo>
                    <a:pt x="2854316" y="1023954"/>
                    <a:pt x="2848907" y="1026195"/>
                    <a:pt x="2843266" y="1026195"/>
                  </a:cubicBezTo>
                  <a:lnTo>
                    <a:pt x="21267" y="1026195"/>
                  </a:lnTo>
                  <a:cubicBezTo>
                    <a:pt x="15627" y="1026195"/>
                    <a:pt x="10217" y="1023954"/>
                    <a:pt x="6229" y="1019966"/>
                  </a:cubicBezTo>
                  <a:cubicBezTo>
                    <a:pt x="2241" y="1015978"/>
                    <a:pt x="0" y="1010568"/>
                    <a:pt x="0" y="1004928"/>
                  </a:cubicBezTo>
                  <a:lnTo>
                    <a:pt x="0" y="21267"/>
                  </a:lnTo>
                  <a:cubicBezTo>
                    <a:pt x="0" y="15627"/>
                    <a:pt x="2241" y="10217"/>
                    <a:pt x="6229" y="6229"/>
                  </a:cubicBezTo>
                  <a:cubicBezTo>
                    <a:pt x="10217" y="2241"/>
                    <a:pt x="15627" y="0"/>
                    <a:pt x="21267" y="0"/>
                  </a:cubicBezTo>
                  <a:close/>
                </a:path>
              </a:pathLst>
            </a:custGeom>
            <a:solidFill>
              <a:srgbClr val="F3CA52"/>
            </a:solidFill>
            <a:ln w="38100" cap="sq">
              <a:solidFill>
                <a:srgbClr val="191919"/>
              </a:solidFill>
              <a:prstDash val="solid"/>
              <a:miter/>
            </a:ln>
          </p:spPr>
        </p:sp>
        <p:sp>
          <p:nvSpPr>
            <p:cNvPr name="TextBox 22" id="22"/>
            <p:cNvSpPr txBox="true"/>
            <p:nvPr/>
          </p:nvSpPr>
          <p:spPr>
            <a:xfrm>
              <a:off x="0" y="-47625"/>
              <a:ext cx="2864533" cy="1073820"/>
            </a:xfrm>
            <a:prstGeom prst="rect">
              <a:avLst/>
            </a:prstGeom>
          </p:spPr>
          <p:txBody>
            <a:bodyPr anchor="ctr" rtlCol="false" tIns="50800" lIns="50800" bIns="50800" rIns="50800"/>
            <a:lstStyle/>
            <a:p>
              <a:pPr algn="ctr">
                <a:lnSpc>
                  <a:spcPts val="3374"/>
                </a:lnSpc>
              </a:pPr>
              <a:r>
                <a:rPr lang="en-US" sz="2499">
                  <a:solidFill>
                    <a:srgbClr val="191919"/>
                  </a:solidFill>
                  <a:latin typeface="Public Sans"/>
                  <a:ea typeface="Public Sans"/>
                  <a:cs typeface="Public Sans"/>
                  <a:sym typeface="Public Sans"/>
                </a:rPr>
                <a:t>Pada abad ke-20, perkembangan teori akuntansi semakin pesat seiring munculnya kebutuhan harmonisasi standar internasional. </a:t>
              </a:r>
            </a:p>
          </p:txBody>
        </p:sp>
      </p:grpSp>
      <p:grpSp>
        <p:nvGrpSpPr>
          <p:cNvPr name="Group 23" id="23"/>
          <p:cNvGrpSpPr/>
          <p:nvPr/>
        </p:nvGrpSpPr>
        <p:grpSpPr>
          <a:xfrm rot="0">
            <a:off x="9873653" y="6668259"/>
            <a:ext cx="7280679" cy="2608243"/>
            <a:chOff x="0" y="0"/>
            <a:chExt cx="2864533" cy="1026195"/>
          </a:xfrm>
        </p:grpSpPr>
        <p:sp>
          <p:nvSpPr>
            <p:cNvPr name="Freeform 24" id="24"/>
            <p:cNvSpPr/>
            <p:nvPr/>
          </p:nvSpPr>
          <p:spPr>
            <a:xfrm flipH="false" flipV="false" rot="0">
              <a:off x="0" y="0"/>
              <a:ext cx="2864533" cy="1026195"/>
            </a:xfrm>
            <a:custGeom>
              <a:avLst/>
              <a:gdLst/>
              <a:ahLst/>
              <a:cxnLst/>
              <a:rect r="r" b="b" t="t" l="l"/>
              <a:pathLst>
                <a:path h="1026195" w="2864533">
                  <a:moveTo>
                    <a:pt x="21267" y="0"/>
                  </a:moveTo>
                  <a:lnTo>
                    <a:pt x="2843266" y="0"/>
                  </a:lnTo>
                  <a:cubicBezTo>
                    <a:pt x="2848907" y="0"/>
                    <a:pt x="2854316" y="2241"/>
                    <a:pt x="2858304" y="6229"/>
                  </a:cubicBezTo>
                  <a:cubicBezTo>
                    <a:pt x="2862293" y="10217"/>
                    <a:pt x="2864533" y="15627"/>
                    <a:pt x="2864533" y="21267"/>
                  </a:cubicBezTo>
                  <a:lnTo>
                    <a:pt x="2864533" y="1004928"/>
                  </a:lnTo>
                  <a:cubicBezTo>
                    <a:pt x="2864533" y="1010568"/>
                    <a:pt x="2862293" y="1015978"/>
                    <a:pt x="2858304" y="1019966"/>
                  </a:cubicBezTo>
                  <a:cubicBezTo>
                    <a:pt x="2854316" y="1023954"/>
                    <a:pt x="2848907" y="1026195"/>
                    <a:pt x="2843266" y="1026195"/>
                  </a:cubicBezTo>
                  <a:lnTo>
                    <a:pt x="21267" y="1026195"/>
                  </a:lnTo>
                  <a:cubicBezTo>
                    <a:pt x="15627" y="1026195"/>
                    <a:pt x="10217" y="1023954"/>
                    <a:pt x="6229" y="1019966"/>
                  </a:cubicBezTo>
                  <a:cubicBezTo>
                    <a:pt x="2241" y="1015978"/>
                    <a:pt x="0" y="1010568"/>
                    <a:pt x="0" y="1004928"/>
                  </a:cubicBezTo>
                  <a:lnTo>
                    <a:pt x="0" y="21267"/>
                  </a:lnTo>
                  <a:cubicBezTo>
                    <a:pt x="0" y="15627"/>
                    <a:pt x="2241" y="10217"/>
                    <a:pt x="6229" y="6229"/>
                  </a:cubicBezTo>
                  <a:cubicBezTo>
                    <a:pt x="10217" y="2241"/>
                    <a:pt x="15627" y="0"/>
                    <a:pt x="21267" y="0"/>
                  </a:cubicBezTo>
                  <a:close/>
                </a:path>
              </a:pathLst>
            </a:custGeom>
            <a:solidFill>
              <a:srgbClr val="F3CA52"/>
            </a:solidFill>
            <a:ln w="38100" cap="sq">
              <a:solidFill>
                <a:srgbClr val="191919"/>
              </a:solidFill>
              <a:prstDash val="solid"/>
              <a:miter/>
            </a:ln>
          </p:spPr>
        </p:sp>
        <p:sp>
          <p:nvSpPr>
            <p:cNvPr name="TextBox 25" id="25"/>
            <p:cNvSpPr txBox="true"/>
            <p:nvPr/>
          </p:nvSpPr>
          <p:spPr>
            <a:xfrm>
              <a:off x="0" y="-47625"/>
              <a:ext cx="2864533" cy="1073820"/>
            </a:xfrm>
            <a:prstGeom prst="rect">
              <a:avLst/>
            </a:prstGeom>
          </p:spPr>
          <p:txBody>
            <a:bodyPr anchor="ctr" rtlCol="false" tIns="50800" lIns="50800" bIns="50800" rIns="50800"/>
            <a:lstStyle/>
            <a:p>
              <a:pPr algn="ctr">
                <a:lnSpc>
                  <a:spcPts val="3374"/>
                </a:lnSpc>
              </a:pPr>
              <a:r>
                <a:rPr lang="en-US" sz="2499">
                  <a:solidFill>
                    <a:srgbClr val="191919"/>
                  </a:solidFill>
                  <a:latin typeface="Public Sans"/>
                  <a:ea typeface="Public Sans"/>
                  <a:cs typeface="Public Sans"/>
                  <a:sym typeface="Public Sans"/>
                </a:rPr>
                <a:t>Hingga saat ini, teori akuntansi terus berkembang mengikuti dinamika dunia usaha, regulasi, dan teknologi.</a:t>
              </a:r>
            </a:p>
          </p:txBody>
        </p:sp>
      </p:grpSp>
      <p:grpSp>
        <p:nvGrpSpPr>
          <p:cNvPr name="Group 26" id="26"/>
          <p:cNvGrpSpPr/>
          <p:nvPr/>
        </p:nvGrpSpPr>
        <p:grpSpPr>
          <a:xfrm rot="0">
            <a:off x="5224234" y="4336446"/>
            <a:ext cx="7280679" cy="2747962"/>
            <a:chOff x="0" y="0"/>
            <a:chExt cx="2864533" cy="1081167"/>
          </a:xfrm>
        </p:grpSpPr>
        <p:sp>
          <p:nvSpPr>
            <p:cNvPr name="Freeform 27" id="27"/>
            <p:cNvSpPr/>
            <p:nvPr/>
          </p:nvSpPr>
          <p:spPr>
            <a:xfrm flipH="false" flipV="false" rot="0">
              <a:off x="0" y="0"/>
              <a:ext cx="2864533" cy="1081167"/>
            </a:xfrm>
            <a:custGeom>
              <a:avLst/>
              <a:gdLst/>
              <a:ahLst/>
              <a:cxnLst/>
              <a:rect r="r" b="b" t="t" l="l"/>
              <a:pathLst>
                <a:path h="1081167" w="2864533">
                  <a:moveTo>
                    <a:pt x="21267" y="0"/>
                  </a:moveTo>
                  <a:lnTo>
                    <a:pt x="2843266" y="0"/>
                  </a:lnTo>
                  <a:cubicBezTo>
                    <a:pt x="2848907" y="0"/>
                    <a:pt x="2854316" y="2241"/>
                    <a:pt x="2858304" y="6229"/>
                  </a:cubicBezTo>
                  <a:cubicBezTo>
                    <a:pt x="2862293" y="10217"/>
                    <a:pt x="2864533" y="15627"/>
                    <a:pt x="2864533" y="21267"/>
                  </a:cubicBezTo>
                  <a:lnTo>
                    <a:pt x="2864533" y="1059900"/>
                  </a:lnTo>
                  <a:cubicBezTo>
                    <a:pt x="2864533" y="1071645"/>
                    <a:pt x="2855012" y="1081167"/>
                    <a:pt x="2843266" y="1081167"/>
                  </a:cubicBezTo>
                  <a:lnTo>
                    <a:pt x="21267" y="1081167"/>
                  </a:lnTo>
                  <a:cubicBezTo>
                    <a:pt x="15627" y="1081167"/>
                    <a:pt x="10217" y="1078926"/>
                    <a:pt x="6229" y="1074938"/>
                  </a:cubicBezTo>
                  <a:cubicBezTo>
                    <a:pt x="2241" y="1070950"/>
                    <a:pt x="0" y="1065540"/>
                    <a:pt x="0" y="1059900"/>
                  </a:cubicBezTo>
                  <a:lnTo>
                    <a:pt x="0" y="21267"/>
                  </a:lnTo>
                  <a:cubicBezTo>
                    <a:pt x="0" y="15627"/>
                    <a:pt x="2241" y="10217"/>
                    <a:pt x="6229" y="6229"/>
                  </a:cubicBezTo>
                  <a:cubicBezTo>
                    <a:pt x="10217" y="2241"/>
                    <a:pt x="15627" y="0"/>
                    <a:pt x="21267" y="0"/>
                  </a:cubicBezTo>
                  <a:close/>
                </a:path>
              </a:pathLst>
            </a:custGeom>
            <a:solidFill>
              <a:srgbClr val="F3CA52"/>
            </a:solidFill>
            <a:ln w="38100" cap="sq">
              <a:solidFill>
                <a:srgbClr val="191919"/>
              </a:solidFill>
              <a:prstDash val="solid"/>
              <a:miter/>
            </a:ln>
          </p:spPr>
        </p:sp>
        <p:sp>
          <p:nvSpPr>
            <p:cNvPr name="TextBox 28" id="28"/>
            <p:cNvSpPr txBox="true"/>
            <p:nvPr/>
          </p:nvSpPr>
          <p:spPr>
            <a:xfrm>
              <a:off x="0" y="-47625"/>
              <a:ext cx="2864533" cy="1128792"/>
            </a:xfrm>
            <a:prstGeom prst="rect">
              <a:avLst/>
            </a:prstGeom>
          </p:spPr>
          <p:txBody>
            <a:bodyPr anchor="ctr" rtlCol="false" tIns="50800" lIns="50800" bIns="50800" rIns="50800"/>
            <a:lstStyle/>
            <a:p>
              <a:pPr algn="ctr">
                <a:lnSpc>
                  <a:spcPts val="3374"/>
                </a:lnSpc>
              </a:pPr>
              <a:r>
                <a:rPr lang="en-US" sz="2499">
                  <a:solidFill>
                    <a:srgbClr val="191919"/>
                  </a:solidFill>
                  <a:latin typeface="Public Sans"/>
                  <a:ea typeface="Public Sans"/>
                  <a:cs typeface="Public Sans"/>
                  <a:sym typeface="Public Sans"/>
                </a:rPr>
                <a:t>Meskipun akuntansi telah dimulai dari zaman prasejarah, namun saat ini kita hanya mengenal Luca Pacioli sebagai bapak akuntansi modern. Luca Pacioli adalah seorang ilmuwan dan pengajar di beberapa universitas yang lahir di Tuscany,Italia pada tahun 1445.</a:t>
              </a:r>
            </a:p>
          </p:txBody>
        </p:sp>
      </p:grpSp>
    </p:spTree>
  </p:cSld>
  <p:clrMapOvr>
    <a:masterClrMapping/>
  </p:clrMapOvr>
  <p:transition spd="fast">
    <p:cover dir="d"/>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0">
            <a:off x="-482340" y="3862264"/>
            <a:ext cx="2689617" cy="2562471"/>
          </a:xfrm>
          <a:custGeom>
            <a:avLst/>
            <a:gdLst/>
            <a:ahLst/>
            <a:cxnLst/>
            <a:rect r="r" b="b" t="t" l="l"/>
            <a:pathLst>
              <a:path h="2562471" w="2689617">
                <a:moveTo>
                  <a:pt x="0" y="0"/>
                </a:moveTo>
                <a:lnTo>
                  <a:pt x="2689617" y="0"/>
                </a:lnTo>
                <a:lnTo>
                  <a:pt x="2689617" y="2562472"/>
                </a:lnTo>
                <a:lnTo>
                  <a:pt x="0" y="2562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4">
              <a:alphaModFix amt="3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9144000" y="629909"/>
            <a:ext cx="7981224" cy="3477328"/>
            <a:chOff x="0" y="0"/>
            <a:chExt cx="3140158" cy="1368131"/>
          </a:xfrm>
        </p:grpSpPr>
        <p:sp>
          <p:nvSpPr>
            <p:cNvPr name="Freeform 5" id="5"/>
            <p:cNvSpPr/>
            <p:nvPr/>
          </p:nvSpPr>
          <p:spPr>
            <a:xfrm flipH="false" flipV="false" rot="0">
              <a:off x="0" y="0"/>
              <a:ext cx="3140158" cy="1368131"/>
            </a:xfrm>
            <a:custGeom>
              <a:avLst/>
              <a:gdLst/>
              <a:ahLst/>
              <a:cxnLst/>
              <a:rect r="r" b="b" t="t" l="l"/>
              <a:pathLst>
                <a:path h="1368131" w="3140158">
                  <a:moveTo>
                    <a:pt x="19400" y="0"/>
                  </a:moveTo>
                  <a:lnTo>
                    <a:pt x="3120758" y="0"/>
                  </a:lnTo>
                  <a:cubicBezTo>
                    <a:pt x="3125903" y="0"/>
                    <a:pt x="3130837" y="2044"/>
                    <a:pt x="3134476" y="5682"/>
                  </a:cubicBezTo>
                  <a:cubicBezTo>
                    <a:pt x="3138114" y="9320"/>
                    <a:pt x="3140158" y="14255"/>
                    <a:pt x="3140158" y="19400"/>
                  </a:cubicBezTo>
                  <a:lnTo>
                    <a:pt x="3140158" y="1348730"/>
                  </a:lnTo>
                  <a:cubicBezTo>
                    <a:pt x="3140158" y="1353876"/>
                    <a:pt x="3138114" y="1358810"/>
                    <a:pt x="3134476" y="1362448"/>
                  </a:cubicBezTo>
                  <a:cubicBezTo>
                    <a:pt x="3130837" y="1366087"/>
                    <a:pt x="3125903" y="1368131"/>
                    <a:pt x="3120758" y="1368131"/>
                  </a:cubicBezTo>
                  <a:lnTo>
                    <a:pt x="19400" y="1368131"/>
                  </a:lnTo>
                  <a:cubicBezTo>
                    <a:pt x="14255" y="1368131"/>
                    <a:pt x="9320" y="1366087"/>
                    <a:pt x="5682" y="1362448"/>
                  </a:cubicBezTo>
                  <a:cubicBezTo>
                    <a:pt x="2044" y="1358810"/>
                    <a:pt x="0" y="1353876"/>
                    <a:pt x="0" y="1348730"/>
                  </a:cubicBezTo>
                  <a:lnTo>
                    <a:pt x="0" y="19400"/>
                  </a:lnTo>
                  <a:cubicBezTo>
                    <a:pt x="0" y="14255"/>
                    <a:pt x="2044" y="9320"/>
                    <a:pt x="5682" y="5682"/>
                  </a:cubicBezTo>
                  <a:cubicBezTo>
                    <a:pt x="9320" y="2044"/>
                    <a:pt x="14255" y="0"/>
                    <a:pt x="19400"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3140158" cy="1415756"/>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true" flipV="false" rot="0">
            <a:off x="300336" y="4066787"/>
            <a:ext cx="4825336" cy="6947473"/>
          </a:xfrm>
          <a:custGeom>
            <a:avLst/>
            <a:gdLst/>
            <a:ahLst/>
            <a:cxnLst/>
            <a:rect r="r" b="b" t="t" l="l"/>
            <a:pathLst>
              <a:path h="6947473" w="4825336">
                <a:moveTo>
                  <a:pt x="4825336" y="0"/>
                </a:moveTo>
                <a:lnTo>
                  <a:pt x="0" y="0"/>
                </a:lnTo>
                <a:lnTo>
                  <a:pt x="0" y="6947473"/>
                </a:lnTo>
                <a:lnTo>
                  <a:pt x="4825336" y="6947473"/>
                </a:lnTo>
                <a:lnTo>
                  <a:pt x="482533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9269470" y="4764676"/>
            <a:ext cx="6166594" cy="4114800"/>
          </a:xfrm>
          <a:custGeom>
            <a:avLst/>
            <a:gdLst/>
            <a:ahLst/>
            <a:cxnLst/>
            <a:rect r="r" b="b" t="t" l="l"/>
            <a:pathLst>
              <a:path h="4114800" w="6166594">
                <a:moveTo>
                  <a:pt x="0" y="0"/>
                </a:moveTo>
                <a:lnTo>
                  <a:pt x="6166594" y="0"/>
                </a:lnTo>
                <a:lnTo>
                  <a:pt x="616659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true" flipV="false" rot="0">
            <a:off x="10414314" y="4402511"/>
            <a:ext cx="8297629" cy="6276025"/>
          </a:xfrm>
          <a:custGeom>
            <a:avLst/>
            <a:gdLst/>
            <a:ahLst/>
            <a:cxnLst/>
            <a:rect r="r" b="b" t="t" l="l"/>
            <a:pathLst>
              <a:path h="6276025" w="8297629">
                <a:moveTo>
                  <a:pt x="8297630" y="0"/>
                </a:moveTo>
                <a:lnTo>
                  <a:pt x="0" y="0"/>
                </a:lnTo>
                <a:lnTo>
                  <a:pt x="0" y="6276025"/>
                </a:lnTo>
                <a:lnTo>
                  <a:pt x="8297630" y="6276025"/>
                </a:lnTo>
                <a:lnTo>
                  <a:pt x="829763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true" flipV="false" rot="0">
            <a:off x="5376192" y="5524303"/>
            <a:ext cx="3645628" cy="4762697"/>
          </a:xfrm>
          <a:custGeom>
            <a:avLst/>
            <a:gdLst/>
            <a:ahLst/>
            <a:cxnLst/>
            <a:rect r="r" b="b" t="t" l="l"/>
            <a:pathLst>
              <a:path h="4762697" w="3645628">
                <a:moveTo>
                  <a:pt x="3645628" y="0"/>
                </a:moveTo>
                <a:lnTo>
                  <a:pt x="0" y="0"/>
                </a:lnTo>
                <a:lnTo>
                  <a:pt x="0" y="4762697"/>
                </a:lnTo>
                <a:lnTo>
                  <a:pt x="3645628" y="4762697"/>
                </a:lnTo>
                <a:lnTo>
                  <a:pt x="3645628"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9443238" y="990600"/>
            <a:ext cx="7382748" cy="2465865"/>
          </a:xfrm>
          <a:prstGeom prst="rect">
            <a:avLst/>
          </a:prstGeom>
        </p:spPr>
        <p:txBody>
          <a:bodyPr anchor="t" rtlCol="false" tIns="0" lIns="0" bIns="0" rIns="0">
            <a:spAutoFit/>
          </a:bodyPr>
          <a:lstStyle/>
          <a:p>
            <a:pPr algn="ctr">
              <a:lnSpc>
                <a:spcPts val="2778"/>
              </a:lnSpc>
            </a:pPr>
            <a:r>
              <a:rPr lang="en-US" sz="2058">
                <a:solidFill>
                  <a:srgbClr val="191919"/>
                </a:solidFill>
                <a:latin typeface="Public Sans"/>
                <a:ea typeface="Public Sans"/>
                <a:cs typeface="Public Sans"/>
                <a:sym typeface="Public Sans"/>
              </a:rPr>
              <a:t>Perkembangan akuntansi di Indonesia memiliki keterkaitan erat dengan pengaruh Belanda yang menjajah selama kurang lebih tiga setengah abad. Sejak tahun 1642, melalui kebijakan Gubernur Jenderal mengenai administrasi kas dan piutang, sistem akuntansi Belanda mulai diperkenalkan secara resmi, terutama karena dominasi ekonomi yang dijalankan oleh VOC.</a:t>
            </a:r>
          </a:p>
        </p:txBody>
      </p:sp>
      <p:sp>
        <p:nvSpPr>
          <p:cNvPr name="TextBox 15" id="15"/>
          <p:cNvSpPr txBox="true"/>
          <p:nvPr/>
        </p:nvSpPr>
        <p:spPr>
          <a:xfrm rot="0">
            <a:off x="1251572" y="515609"/>
            <a:ext cx="6280744" cy="2786653"/>
          </a:xfrm>
          <a:prstGeom prst="rect">
            <a:avLst/>
          </a:prstGeom>
        </p:spPr>
        <p:txBody>
          <a:bodyPr anchor="t" rtlCol="false" tIns="0" lIns="0" bIns="0" rIns="0">
            <a:spAutoFit/>
          </a:bodyPr>
          <a:lstStyle/>
          <a:p>
            <a:pPr algn="ctr" marL="0" indent="0" lvl="0">
              <a:lnSpc>
                <a:spcPts val="7384"/>
              </a:lnSpc>
              <a:spcBef>
                <a:spcPct val="0"/>
              </a:spcBef>
            </a:pPr>
            <a:r>
              <a:rPr lang="en-US" sz="5274">
                <a:solidFill>
                  <a:srgbClr val="191919"/>
                </a:solidFill>
                <a:latin typeface="Bobby Jones"/>
                <a:ea typeface="Bobby Jones"/>
                <a:cs typeface="Bobby Jones"/>
                <a:sym typeface="Bobby Jones"/>
              </a:rPr>
              <a:t>Sejarah dan Perkembangan Akuntansi Indonesia </a:t>
            </a:r>
          </a:p>
        </p:txBody>
      </p:sp>
      <p:sp>
        <p:nvSpPr>
          <p:cNvPr name="Freeform 16" id="16"/>
          <p:cNvSpPr/>
          <p:nvPr/>
        </p:nvSpPr>
        <p:spPr>
          <a:xfrm flipH="false" flipV="false" rot="-353320">
            <a:off x="17373017" y="-487843"/>
            <a:ext cx="1829966" cy="2742455"/>
          </a:xfrm>
          <a:custGeom>
            <a:avLst/>
            <a:gdLst/>
            <a:ahLst/>
            <a:cxnLst/>
            <a:rect r="r" b="b" t="t" l="l"/>
            <a:pathLst>
              <a:path h="2742455" w="1829966">
                <a:moveTo>
                  <a:pt x="0" y="0"/>
                </a:moveTo>
                <a:lnTo>
                  <a:pt x="1829966" y="0"/>
                </a:lnTo>
                <a:lnTo>
                  <a:pt x="1829966" y="2742455"/>
                </a:lnTo>
                <a:lnTo>
                  <a:pt x="0" y="274245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4055741" y="3457065"/>
            <a:ext cx="1642199" cy="1651206"/>
          </a:xfrm>
          <a:custGeom>
            <a:avLst/>
            <a:gdLst/>
            <a:ahLst/>
            <a:cxnLst/>
            <a:rect r="r" b="b" t="t" l="l"/>
            <a:pathLst>
              <a:path h="1651206" w="1642199">
                <a:moveTo>
                  <a:pt x="0" y="0"/>
                </a:moveTo>
                <a:lnTo>
                  <a:pt x="1642199" y="0"/>
                </a:lnTo>
                <a:lnTo>
                  <a:pt x="1642199" y="1651206"/>
                </a:lnTo>
                <a:lnTo>
                  <a:pt x="0" y="16512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0">
            <a:off x="6698873" y="3176100"/>
            <a:ext cx="2322947" cy="2213135"/>
          </a:xfrm>
          <a:custGeom>
            <a:avLst/>
            <a:gdLst/>
            <a:ahLst/>
            <a:cxnLst/>
            <a:rect r="r" b="b" t="t" l="l"/>
            <a:pathLst>
              <a:path h="2213135" w="2322947">
                <a:moveTo>
                  <a:pt x="0" y="0"/>
                </a:moveTo>
                <a:lnTo>
                  <a:pt x="2322947" y="0"/>
                </a:lnTo>
                <a:lnTo>
                  <a:pt x="2322947" y="2213136"/>
                </a:lnTo>
                <a:lnTo>
                  <a:pt x="0" y="22131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2075210" y="3302262"/>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0" id="20"/>
          <p:cNvSpPr/>
          <p:nvPr/>
        </p:nvSpPr>
        <p:spPr>
          <a:xfrm flipH="false" flipV="false" rot="170080">
            <a:off x="17148867" y="3617033"/>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DAGyqPshRZQ</dc:identifier>
  <dcterms:modified xsi:type="dcterms:W3CDTF">2011-08-01T06:04:30Z</dcterms:modified>
  <cp:revision>1</cp:revision>
  <dc:title> PPT SEJARAH DAN DEFINISI AKUNTANSI</dc:title>
</cp:coreProperties>
</file>