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Bobby Jones" charset="1" panose="00000000000000000000"/>
      <p:regular r:id="rId18"/>
    </p:embeddedFont>
    <p:embeddedFont>
      <p:font typeface="Public Sans Bold" charset="1" panose="00000000000000000000"/>
      <p:regular r:id="rId19"/>
    </p:embeddedFont>
    <p:embeddedFont>
      <p:font typeface="Public Sans"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25.png" Type="http://schemas.openxmlformats.org/officeDocument/2006/relationships/image"/><Relationship Id="rId17" Target="../media/image2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25.png" Type="http://schemas.openxmlformats.org/officeDocument/2006/relationships/image"/><Relationship Id="rId17" Target="../media/image2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14" Target="../media/image31.png" Type="http://schemas.openxmlformats.org/officeDocument/2006/relationships/image"/><Relationship Id="rId15" Target="../media/image32.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43.png" Type="http://schemas.openxmlformats.org/officeDocument/2006/relationships/image"/><Relationship Id="rId13" Target="../media/image4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49.png" Type="http://schemas.openxmlformats.org/officeDocument/2006/relationships/image"/><Relationship Id="rId15" Target="../media/image50.svg" Type="http://schemas.openxmlformats.org/officeDocument/2006/relationships/image"/><Relationship Id="rId16" Target="../media/image39.png" Type="http://schemas.openxmlformats.org/officeDocument/2006/relationships/image"/><Relationship Id="rId17" Target="../media/image40.svg" Type="http://schemas.openxmlformats.org/officeDocument/2006/relationships/image"/><Relationship Id="rId18" Target="../media/image15.png" Type="http://schemas.openxmlformats.org/officeDocument/2006/relationships/image"/><Relationship Id="rId19"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1986188" y="-513874"/>
            <a:ext cx="13975270" cy="9757279"/>
          </a:xfrm>
          <a:custGeom>
            <a:avLst/>
            <a:gdLst/>
            <a:ahLst/>
            <a:cxnLst/>
            <a:rect r="r" b="b" t="t" l="l"/>
            <a:pathLst>
              <a:path h="9757279" w="13975270">
                <a:moveTo>
                  <a:pt x="0" y="0"/>
                </a:moveTo>
                <a:lnTo>
                  <a:pt x="13975270" y="0"/>
                </a:lnTo>
                <a:lnTo>
                  <a:pt x="13975270"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2592161" y="-469436"/>
            <a:ext cx="3107878" cy="2960960"/>
          </a:xfrm>
          <a:custGeom>
            <a:avLst/>
            <a:gdLst/>
            <a:ahLst/>
            <a:cxnLst/>
            <a:rect r="r" b="b" t="t" l="l"/>
            <a:pathLst>
              <a:path h="2960960" w="3107878">
                <a:moveTo>
                  <a:pt x="0" y="0"/>
                </a:moveTo>
                <a:lnTo>
                  <a:pt x="3107877" y="0"/>
                </a:lnTo>
                <a:lnTo>
                  <a:pt x="3107877" y="2960960"/>
                </a:lnTo>
                <a:lnTo>
                  <a:pt x="0" y="2960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612130" y="3306168"/>
            <a:ext cx="3107878" cy="2960960"/>
          </a:xfrm>
          <a:custGeom>
            <a:avLst/>
            <a:gdLst/>
            <a:ahLst/>
            <a:cxnLst/>
            <a:rect r="r" b="b" t="t" l="l"/>
            <a:pathLst>
              <a:path h="2960960" w="3107878">
                <a:moveTo>
                  <a:pt x="0" y="0"/>
                </a:moveTo>
                <a:lnTo>
                  <a:pt x="3107878" y="0"/>
                </a:lnTo>
                <a:lnTo>
                  <a:pt x="3107878" y="2960960"/>
                </a:lnTo>
                <a:lnTo>
                  <a:pt x="0" y="2960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6350085" y="4668327"/>
            <a:ext cx="10747489" cy="1817560"/>
            <a:chOff x="0" y="0"/>
            <a:chExt cx="2830614" cy="478699"/>
          </a:xfrm>
        </p:grpSpPr>
        <p:sp>
          <p:nvSpPr>
            <p:cNvPr name="Freeform 6" id="6"/>
            <p:cNvSpPr/>
            <p:nvPr/>
          </p:nvSpPr>
          <p:spPr>
            <a:xfrm flipH="false" flipV="false" rot="0">
              <a:off x="0" y="0"/>
              <a:ext cx="2830614" cy="478699"/>
            </a:xfrm>
            <a:custGeom>
              <a:avLst/>
              <a:gdLst/>
              <a:ahLst/>
              <a:cxnLst/>
              <a:rect r="r" b="b" t="t" l="l"/>
              <a:pathLst>
                <a:path h="478699" w="2830614">
                  <a:moveTo>
                    <a:pt x="14407" y="0"/>
                  </a:moveTo>
                  <a:lnTo>
                    <a:pt x="2816208" y="0"/>
                  </a:lnTo>
                  <a:cubicBezTo>
                    <a:pt x="2820028" y="0"/>
                    <a:pt x="2823693" y="1518"/>
                    <a:pt x="2826395" y="4220"/>
                  </a:cubicBezTo>
                  <a:cubicBezTo>
                    <a:pt x="2829097" y="6922"/>
                    <a:pt x="2830614" y="10586"/>
                    <a:pt x="2830614" y="14407"/>
                  </a:cubicBezTo>
                  <a:lnTo>
                    <a:pt x="2830614" y="464292"/>
                  </a:lnTo>
                  <a:cubicBezTo>
                    <a:pt x="2830614" y="468113"/>
                    <a:pt x="2829097" y="471777"/>
                    <a:pt x="2826395" y="474479"/>
                  </a:cubicBezTo>
                  <a:cubicBezTo>
                    <a:pt x="2823693" y="477181"/>
                    <a:pt x="2820028" y="478699"/>
                    <a:pt x="2816208" y="478699"/>
                  </a:cubicBezTo>
                  <a:lnTo>
                    <a:pt x="14407" y="478699"/>
                  </a:lnTo>
                  <a:cubicBezTo>
                    <a:pt x="10586" y="478699"/>
                    <a:pt x="6922" y="477181"/>
                    <a:pt x="4220" y="474479"/>
                  </a:cubicBezTo>
                  <a:cubicBezTo>
                    <a:pt x="1518" y="471777"/>
                    <a:pt x="0" y="468113"/>
                    <a:pt x="0" y="464292"/>
                  </a:cubicBezTo>
                  <a:lnTo>
                    <a:pt x="0" y="14407"/>
                  </a:lnTo>
                  <a:cubicBezTo>
                    <a:pt x="0" y="10586"/>
                    <a:pt x="1518" y="6922"/>
                    <a:pt x="4220" y="4220"/>
                  </a:cubicBezTo>
                  <a:cubicBezTo>
                    <a:pt x="6922" y="1518"/>
                    <a:pt x="10586" y="0"/>
                    <a:pt x="14407" y="0"/>
                  </a:cubicBezTo>
                  <a:close/>
                </a:path>
              </a:pathLst>
            </a:custGeom>
            <a:solidFill>
              <a:srgbClr val="FCF9DA"/>
            </a:solidFill>
            <a:ln w="38100" cap="sq">
              <a:solidFill>
                <a:srgbClr val="191919"/>
              </a:solidFill>
              <a:prstDash val="solid"/>
              <a:miter/>
            </a:ln>
          </p:spPr>
        </p:sp>
        <p:sp>
          <p:nvSpPr>
            <p:cNvPr name="TextBox 7" id="7"/>
            <p:cNvSpPr txBox="true"/>
            <p:nvPr/>
          </p:nvSpPr>
          <p:spPr>
            <a:xfrm>
              <a:off x="0" y="-47625"/>
              <a:ext cx="2830614" cy="526324"/>
            </a:xfrm>
            <a:prstGeom prst="rect">
              <a:avLst/>
            </a:prstGeom>
          </p:spPr>
          <p:txBody>
            <a:bodyPr anchor="ctr" rtlCol="false" tIns="50800" lIns="50800" bIns="50800" rIns="50800"/>
            <a:lstStyle/>
            <a:p>
              <a:pPr algn="ctr">
                <a:lnSpc>
                  <a:spcPts val="3374"/>
                </a:lnSpc>
              </a:pPr>
            </a:p>
          </p:txBody>
        </p:sp>
      </p:grpSp>
      <p:sp>
        <p:nvSpPr>
          <p:cNvPr name="TextBox 8" id="8"/>
          <p:cNvSpPr txBox="true"/>
          <p:nvPr/>
        </p:nvSpPr>
        <p:spPr>
          <a:xfrm rot="0">
            <a:off x="6615172" y="4848718"/>
            <a:ext cx="10482402" cy="1418410"/>
          </a:xfrm>
          <a:prstGeom prst="rect">
            <a:avLst/>
          </a:prstGeom>
        </p:spPr>
        <p:txBody>
          <a:bodyPr anchor="t" rtlCol="false" tIns="0" lIns="0" bIns="0" rIns="0">
            <a:spAutoFit/>
          </a:bodyPr>
          <a:lstStyle/>
          <a:p>
            <a:pPr algn="ctr">
              <a:lnSpc>
                <a:spcPts val="10467"/>
              </a:lnSpc>
            </a:pPr>
            <a:r>
              <a:rPr lang="en-US" sz="10467">
                <a:solidFill>
                  <a:srgbClr val="191919"/>
                </a:solidFill>
                <a:latin typeface="Bobby Jones"/>
                <a:ea typeface="Bobby Jones"/>
                <a:cs typeface="Bobby Jones"/>
                <a:sym typeface="Bobby Jones"/>
              </a:rPr>
              <a:t>DALAM PELAPORAN </a:t>
            </a:r>
          </a:p>
        </p:txBody>
      </p:sp>
      <p:grpSp>
        <p:nvGrpSpPr>
          <p:cNvPr name="Group 9" id="9"/>
          <p:cNvGrpSpPr/>
          <p:nvPr/>
        </p:nvGrpSpPr>
        <p:grpSpPr>
          <a:xfrm rot="0">
            <a:off x="1293930" y="2722785"/>
            <a:ext cx="10843639" cy="1817560"/>
            <a:chOff x="0" y="0"/>
            <a:chExt cx="2855938" cy="478699"/>
          </a:xfrm>
        </p:grpSpPr>
        <p:sp>
          <p:nvSpPr>
            <p:cNvPr name="Freeform 10" id="10"/>
            <p:cNvSpPr/>
            <p:nvPr/>
          </p:nvSpPr>
          <p:spPr>
            <a:xfrm flipH="false" flipV="false" rot="0">
              <a:off x="0" y="0"/>
              <a:ext cx="2855938" cy="478699"/>
            </a:xfrm>
            <a:custGeom>
              <a:avLst/>
              <a:gdLst/>
              <a:ahLst/>
              <a:cxnLst/>
              <a:rect r="r" b="b" t="t" l="l"/>
              <a:pathLst>
                <a:path h="478699" w="2855938">
                  <a:moveTo>
                    <a:pt x="14279" y="0"/>
                  </a:moveTo>
                  <a:lnTo>
                    <a:pt x="2841659" y="0"/>
                  </a:lnTo>
                  <a:cubicBezTo>
                    <a:pt x="2845446" y="0"/>
                    <a:pt x="2849078" y="1504"/>
                    <a:pt x="2851756" y="4182"/>
                  </a:cubicBezTo>
                  <a:cubicBezTo>
                    <a:pt x="2854434" y="6860"/>
                    <a:pt x="2855938" y="10492"/>
                    <a:pt x="2855938" y="14279"/>
                  </a:cubicBezTo>
                  <a:lnTo>
                    <a:pt x="2855938" y="464420"/>
                  </a:lnTo>
                  <a:cubicBezTo>
                    <a:pt x="2855938" y="468207"/>
                    <a:pt x="2854434" y="471839"/>
                    <a:pt x="2851756" y="474517"/>
                  </a:cubicBezTo>
                  <a:cubicBezTo>
                    <a:pt x="2849078" y="477195"/>
                    <a:pt x="2845446" y="478699"/>
                    <a:pt x="2841659" y="478699"/>
                  </a:cubicBezTo>
                  <a:lnTo>
                    <a:pt x="14279" y="478699"/>
                  </a:lnTo>
                  <a:cubicBezTo>
                    <a:pt x="10492" y="478699"/>
                    <a:pt x="6860" y="477195"/>
                    <a:pt x="4182" y="474517"/>
                  </a:cubicBezTo>
                  <a:cubicBezTo>
                    <a:pt x="1504" y="471839"/>
                    <a:pt x="0" y="468207"/>
                    <a:pt x="0" y="464420"/>
                  </a:cubicBezTo>
                  <a:lnTo>
                    <a:pt x="0" y="14279"/>
                  </a:lnTo>
                  <a:cubicBezTo>
                    <a:pt x="0" y="10492"/>
                    <a:pt x="1504" y="6860"/>
                    <a:pt x="4182" y="4182"/>
                  </a:cubicBezTo>
                  <a:cubicBezTo>
                    <a:pt x="6860" y="1504"/>
                    <a:pt x="10492" y="0"/>
                    <a:pt x="14279" y="0"/>
                  </a:cubicBezTo>
                  <a:close/>
                </a:path>
              </a:pathLst>
            </a:custGeom>
            <a:solidFill>
              <a:srgbClr val="F3CA52"/>
            </a:solidFill>
            <a:ln w="38100" cap="sq">
              <a:solidFill>
                <a:srgbClr val="191919"/>
              </a:solidFill>
              <a:prstDash val="solid"/>
              <a:miter/>
            </a:ln>
          </p:spPr>
        </p:sp>
        <p:sp>
          <p:nvSpPr>
            <p:cNvPr name="TextBox 11" id="11"/>
            <p:cNvSpPr txBox="true"/>
            <p:nvPr/>
          </p:nvSpPr>
          <p:spPr>
            <a:xfrm>
              <a:off x="0" y="-47625"/>
              <a:ext cx="2855938" cy="526324"/>
            </a:xfrm>
            <a:prstGeom prst="rect">
              <a:avLst/>
            </a:prstGeom>
          </p:spPr>
          <p:txBody>
            <a:bodyPr anchor="ctr" rtlCol="false" tIns="50800" lIns="50800" bIns="50800" rIns="50800"/>
            <a:lstStyle/>
            <a:p>
              <a:pPr algn="ctr">
                <a:lnSpc>
                  <a:spcPts val="3374"/>
                </a:lnSpc>
              </a:pPr>
            </a:p>
          </p:txBody>
        </p:sp>
      </p:grpSp>
      <p:grpSp>
        <p:nvGrpSpPr>
          <p:cNvPr name="Group 12" id="12"/>
          <p:cNvGrpSpPr/>
          <p:nvPr/>
        </p:nvGrpSpPr>
        <p:grpSpPr>
          <a:xfrm rot="0">
            <a:off x="5675870" y="7404841"/>
            <a:ext cx="6936260" cy="799469"/>
            <a:chOff x="0" y="0"/>
            <a:chExt cx="1826834" cy="210560"/>
          </a:xfrm>
        </p:grpSpPr>
        <p:sp>
          <p:nvSpPr>
            <p:cNvPr name="Freeform 13" id="13"/>
            <p:cNvSpPr/>
            <p:nvPr/>
          </p:nvSpPr>
          <p:spPr>
            <a:xfrm flipH="false" flipV="false" rot="0">
              <a:off x="0" y="0"/>
              <a:ext cx="1826834" cy="210560"/>
            </a:xfrm>
            <a:custGeom>
              <a:avLst/>
              <a:gdLst/>
              <a:ahLst/>
              <a:cxnLst/>
              <a:rect r="r" b="b" t="t" l="l"/>
              <a:pathLst>
                <a:path h="210560" w="1826834">
                  <a:moveTo>
                    <a:pt x="22323" y="0"/>
                  </a:moveTo>
                  <a:lnTo>
                    <a:pt x="1804511" y="0"/>
                  </a:lnTo>
                  <a:cubicBezTo>
                    <a:pt x="1816839" y="0"/>
                    <a:pt x="1826834" y="9994"/>
                    <a:pt x="1826834" y="22323"/>
                  </a:cubicBezTo>
                  <a:lnTo>
                    <a:pt x="1826834" y="188237"/>
                  </a:lnTo>
                  <a:cubicBezTo>
                    <a:pt x="1826834" y="200565"/>
                    <a:pt x="1816839" y="210560"/>
                    <a:pt x="1804511" y="210560"/>
                  </a:cubicBezTo>
                  <a:lnTo>
                    <a:pt x="22323" y="210560"/>
                  </a:lnTo>
                  <a:cubicBezTo>
                    <a:pt x="9994" y="210560"/>
                    <a:pt x="0" y="200565"/>
                    <a:pt x="0" y="188237"/>
                  </a:cubicBezTo>
                  <a:lnTo>
                    <a:pt x="0" y="22323"/>
                  </a:lnTo>
                  <a:cubicBezTo>
                    <a:pt x="0" y="9994"/>
                    <a:pt x="9994" y="0"/>
                    <a:pt x="22323" y="0"/>
                  </a:cubicBezTo>
                  <a:close/>
                </a:path>
              </a:pathLst>
            </a:custGeom>
            <a:solidFill>
              <a:srgbClr val="7FA89E"/>
            </a:solidFill>
            <a:ln w="38100" cap="sq">
              <a:solidFill>
                <a:srgbClr val="191919"/>
              </a:solidFill>
              <a:prstDash val="solid"/>
              <a:miter/>
            </a:ln>
          </p:spPr>
        </p:sp>
        <p:sp>
          <p:nvSpPr>
            <p:cNvPr name="TextBox 14" id="14"/>
            <p:cNvSpPr txBox="true"/>
            <p:nvPr/>
          </p:nvSpPr>
          <p:spPr>
            <a:xfrm>
              <a:off x="0" y="-47625"/>
              <a:ext cx="1826834" cy="258185"/>
            </a:xfrm>
            <a:prstGeom prst="rect">
              <a:avLst/>
            </a:prstGeom>
          </p:spPr>
          <p:txBody>
            <a:bodyPr anchor="ctr" rtlCol="false" tIns="50800" lIns="50800" bIns="50800" rIns="50800"/>
            <a:lstStyle/>
            <a:p>
              <a:pPr algn="ctr">
                <a:lnSpc>
                  <a:spcPts val="3374"/>
                </a:lnSpc>
              </a:pPr>
            </a:p>
          </p:txBody>
        </p:sp>
      </p:grpSp>
      <p:grpSp>
        <p:nvGrpSpPr>
          <p:cNvPr name="Group 15" id="15"/>
          <p:cNvGrpSpPr/>
          <p:nvPr/>
        </p:nvGrpSpPr>
        <p:grpSpPr>
          <a:xfrm rot="0">
            <a:off x="-303409" y="9912434"/>
            <a:ext cx="20354123" cy="3086100"/>
            <a:chOff x="0" y="0"/>
            <a:chExt cx="5360757" cy="812800"/>
          </a:xfrm>
        </p:grpSpPr>
        <p:sp>
          <p:nvSpPr>
            <p:cNvPr name="Freeform 16" id="16"/>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17" id="17"/>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8" id="18"/>
          <p:cNvSpPr/>
          <p:nvPr/>
        </p:nvSpPr>
        <p:spPr>
          <a:xfrm flipH="false" flipV="false" rot="0">
            <a:off x="4573274" y="8349515"/>
            <a:ext cx="2450157" cy="1817571"/>
          </a:xfrm>
          <a:custGeom>
            <a:avLst/>
            <a:gdLst/>
            <a:ahLst/>
            <a:cxnLst/>
            <a:rect r="r" b="b" t="t" l="l"/>
            <a:pathLst>
              <a:path h="1817571" w="2450157">
                <a:moveTo>
                  <a:pt x="0" y="0"/>
                </a:moveTo>
                <a:lnTo>
                  <a:pt x="2450157" y="0"/>
                </a:lnTo>
                <a:lnTo>
                  <a:pt x="2450157" y="1817570"/>
                </a:lnTo>
                <a:lnTo>
                  <a:pt x="0" y="18175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true" flipV="false" rot="0">
            <a:off x="10509974" y="8447642"/>
            <a:ext cx="2450157" cy="1817571"/>
          </a:xfrm>
          <a:custGeom>
            <a:avLst/>
            <a:gdLst/>
            <a:ahLst/>
            <a:cxnLst/>
            <a:rect r="r" b="b" t="t" l="l"/>
            <a:pathLst>
              <a:path h="1817571" w="2450157">
                <a:moveTo>
                  <a:pt x="2450157" y="0"/>
                </a:moveTo>
                <a:lnTo>
                  <a:pt x="0" y="0"/>
                </a:lnTo>
                <a:lnTo>
                  <a:pt x="0" y="1817571"/>
                </a:lnTo>
                <a:lnTo>
                  <a:pt x="2450157" y="1817571"/>
                </a:lnTo>
                <a:lnTo>
                  <a:pt x="245015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0">
            <a:off x="-915203" y="-1626668"/>
            <a:ext cx="2965974" cy="3322374"/>
          </a:xfrm>
          <a:custGeom>
            <a:avLst/>
            <a:gdLst/>
            <a:ahLst/>
            <a:cxnLst/>
            <a:rect r="r" b="b" t="t" l="l"/>
            <a:pathLst>
              <a:path h="3322374" w="2965974">
                <a:moveTo>
                  <a:pt x="0" y="0"/>
                </a:moveTo>
                <a:lnTo>
                  <a:pt x="2965974" y="0"/>
                </a:lnTo>
                <a:lnTo>
                  <a:pt x="2965974" y="3322374"/>
                </a:lnTo>
                <a:lnTo>
                  <a:pt x="0" y="33223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309060">
            <a:off x="8182733" y="344061"/>
            <a:ext cx="1584442" cy="2443220"/>
          </a:xfrm>
          <a:custGeom>
            <a:avLst/>
            <a:gdLst/>
            <a:ahLst/>
            <a:cxnLst/>
            <a:rect r="r" b="b" t="t" l="l"/>
            <a:pathLst>
              <a:path h="2443220" w="1584442">
                <a:moveTo>
                  <a:pt x="0" y="0"/>
                </a:moveTo>
                <a:lnTo>
                  <a:pt x="1584442" y="0"/>
                </a:lnTo>
                <a:lnTo>
                  <a:pt x="1584442" y="2443220"/>
                </a:lnTo>
                <a:lnTo>
                  <a:pt x="0" y="2443220"/>
                </a:lnTo>
                <a:lnTo>
                  <a:pt x="0" y="0"/>
                </a:lnTo>
                <a:close/>
              </a:path>
            </a:pathLst>
          </a:custGeom>
          <a:blipFill>
            <a:blip r:embed="rId10">
              <a:extLst>
                <a:ext uri="{96DAC541-7B7A-43D3-8B79-37D633B846F1}">
                  <asvg:svgBlip xmlns:asvg="http://schemas.microsoft.com/office/drawing/2016/SVG/main" r:embed="rId11"/>
                </a:ext>
              </a:extLst>
            </a:blip>
            <a:stretch>
              <a:fillRect l="0" t="0" r="-297548" b="-217218"/>
            </a:stretch>
          </a:blipFill>
          <a:ln cap="sq">
            <a:noFill/>
            <a:prstDash val="solid"/>
            <a:miter/>
          </a:ln>
        </p:spPr>
      </p:sp>
      <p:sp>
        <p:nvSpPr>
          <p:cNvPr name="Freeform 22" id="22"/>
          <p:cNvSpPr/>
          <p:nvPr/>
        </p:nvSpPr>
        <p:spPr>
          <a:xfrm flipH="false" flipV="false" rot="0">
            <a:off x="14884115" y="6874644"/>
            <a:ext cx="2324829" cy="1859863"/>
          </a:xfrm>
          <a:custGeom>
            <a:avLst/>
            <a:gdLst/>
            <a:ahLst/>
            <a:cxnLst/>
            <a:rect r="r" b="b" t="t" l="l"/>
            <a:pathLst>
              <a:path h="1859863" w="2324829">
                <a:moveTo>
                  <a:pt x="0" y="0"/>
                </a:moveTo>
                <a:lnTo>
                  <a:pt x="2324829" y="0"/>
                </a:lnTo>
                <a:lnTo>
                  <a:pt x="2324829" y="1859863"/>
                </a:lnTo>
                <a:lnTo>
                  <a:pt x="0" y="185986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true" flipV="false" rot="0">
            <a:off x="-1961328" y="2982428"/>
            <a:ext cx="5058225" cy="7282785"/>
          </a:xfrm>
          <a:custGeom>
            <a:avLst/>
            <a:gdLst/>
            <a:ahLst/>
            <a:cxnLst/>
            <a:rect r="r" b="b" t="t" l="l"/>
            <a:pathLst>
              <a:path h="7282785" w="5058225">
                <a:moveTo>
                  <a:pt x="5058225" y="0"/>
                </a:moveTo>
                <a:lnTo>
                  <a:pt x="0" y="0"/>
                </a:lnTo>
                <a:lnTo>
                  <a:pt x="0" y="7282785"/>
                </a:lnTo>
                <a:lnTo>
                  <a:pt x="5058225" y="7282785"/>
                </a:lnTo>
                <a:lnTo>
                  <a:pt x="5058225"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4" id="24"/>
          <p:cNvSpPr/>
          <p:nvPr/>
        </p:nvSpPr>
        <p:spPr>
          <a:xfrm flipH="false" flipV="false" rot="0">
            <a:off x="13488339" y="1205503"/>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5" id="25"/>
          <p:cNvSpPr/>
          <p:nvPr/>
        </p:nvSpPr>
        <p:spPr>
          <a:xfrm flipH="false" flipV="false" rot="170080">
            <a:off x="6197932" y="1590755"/>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6" id="26"/>
          <p:cNvSpPr/>
          <p:nvPr/>
        </p:nvSpPr>
        <p:spPr>
          <a:xfrm flipH="false" flipV="false" rot="-1993400">
            <a:off x="16010270" y="-765731"/>
            <a:ext cx="2819264" cy="4114800"/>
          </a:xfrm>
          <a:custGeom>
            <a:avLst/>
            <a:gdLst/>
            <a:ahLst/>
            <a:cxnLst/>
            <a:rect r="r" b="b" t="t" l="l"/>
            <a:pathLst>
              <a:path h="4114800" w="2819264">
                <a:moveTo>
                  <a:pt x="0" y="0"/>
                </a:moveTo>
                <a:lnTo>
                  <a:pt x="2819264" y="0"/>
                </a:lnTo>
                <a:lnTo>
                  <a:pt x="2819264"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7" id="27"/>
          <p:cNvSpPr/>
          <p:nvPr/>
        </p:nvSpPr>
        <p:spPr>
          <a:xfrm flipH="false" flipV="false" rot="0">
            <a:off x="8369196" y="8442435"/>
            <a:ext cx="914703" cy="1822778"/>
          </a:xfrm>
          <a:custGeom>
            <a:avLst/>
            <a:gdLst/>
            <a:ahLst/>
            <a:cxnLst/>
            <a:rect r="r" b="b" t="t" l="l"/>
            <a:pathLst>
              <a:path h="1822778" w="914703">
                <a:moveTo>
                  <a:pt x="0" y="0"/>
                </a:moveTo>
                <a:lnTo>
                  <a:pt x="914703" y="0"/>
                </a:lnTo>
                <a:lnTo>
                  <a:pt x="914703" y="1822778"/>
                </a:lnTo>
                <a:lnTo>
                  <a:pt x="0" y="182277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8" id="28"/>
          <p:cNvSpPr txBox="true"/>
          <p:nvPr/>
        </p:nvSpPr>
        <p:spPr>
          <a:xfrm rot="0">
            <a:off x="1506820" y="2954642"/>
            <a:ext cx="10540156" cy="1418410"/>
          </a:xfrm>
          <a:prstGeom prst="rect">
            <a:avLst/>
          </a:prstGeom>
        </p:spPr>
        <p:txBody>
          <a:bodyPr anchor="t" rtlCol="false" tIns="0" lIns="0" bIns="0" rIns="0">
            <a:spAutoFit/>
          </a:bodyPr>
          <a:lstStyle/>
          <a:p>
            <a:pPr algn="ctr">
              <a:lnSpc>
                <a:spcPts val="10467"/>
              </a:lnSpc>
            </a:pPr>
            <a:r>
              <a:rPr lang="en-US" sz="10467">
                <a:solidFill>
                  <a:srgbClr val="191919"/>
                </a:solidFill>
                <a:latin typeface="Bobby Jones"/>
                <a:ea typeface="Bobby Jones"/>
                <a:cs typeface="Bobby Jones"/>
                <a:sym typeface="Bobby Jones"/>
              </a:rPr>
              <a:t>teori pengukuran</a:t>
            </a:r>
          </a:p>
        </p:txBody>
      </p:sp>
      <p:sp>
        <p:nvSpPr>
          <p:cNvPr name="TextBox 29" id="29"/>
          <p:cNvSpPr txBox="true"/>
          <p:nvPr/>
        </p:nvSpPr>
        <p:spPr>
          <a:xfrm rot="0">
            <a:off x="5812339" y="7448763"/>
            <a:ext cx="6325230" cy="606851"/>
          </a:xfrm>
          <a:prstGeom prst="rect">
            <a:avLst/>
          </a:prstGeom>
        </p:spPr>
        <p:txBody>
          <a:bodyPr anchor="t" rtlCol="false" tIns="0" lIns="0" bIns="0" rIns="0">
            <a:spAutoFit/>
          </a:bodyPr>
          <a:lstStyle/>
          <a:p>
            <a:pPr algn="ctr">
              <a:lnSpc>
                <a:spcPts val="4828"/>
              </a:lnSpc>
              <a:spcBef>
                <a:spcPct val="0"/>
              </a:spcBef>
            </a:pPr>
            <a:r>
              <a:rPr lang="en-US" b="true" sz="3449">
                <a:solidFill>
                  <a:srgbClr val="FFFFFF"/>
                </a:solidFill>
                <a:latin typeface="Public Sans Bold"/>
                <a:ea typeface="Public Sans Bold"/>
                <a:cs typeface="Public Sans Bold"/>
                <a:sym typeface="Public Sans Bold"/>
              </a:rPr>
              <a:t>Presentasi Oleh Kelompok 4</a:t>
            </a:r>
          </a:p>
        </p:txBody>
      </p:sp>
      <p:sp>
        <p:nvSpPr>
          <p:cNvPr name="Freeform 30" id="30"/>
          <p:cNvSpPr/>
          <p:nvPr/>
        </p:nvSpPr>
        <p:spPr>
          <a:xfrm flipH="false" flipV="false" rot="0">
            <a:off x="4233288" y="5776925"/>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0">
            <a:off x="0" y="4621082"/>
            <a:ext cx="2689617" cy="2562471"/>
          </a:xfrm>
          <a:custGeom>
            <a:avLst/>
            <a:gdLst/>
            <a:ahLst/>
            <a:cxnLst/>
            <a:rect r="r" b="b" t="t" l="l"/>
            <a:pathLst>
              <a:path h="2562471" w="2689617">
                <a:moveTo>
                  <a:pt x="0" y="0"/>
                </a:moveTo>
                <a:lnTo>
                  <a:pt x="2689617" y="0"/>
                </a:lnTo>
                <a:lnTo>
                  <a:pt x="2689617" y="2562471"/>
                </a:lnTo>
                <a:lnTo>
                  <a:pt x="0" y="25624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4">
              <a:alphaModFix amt="3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460626" y="289944"/>
            <a:ext cx="8281532" cy="1661159"/>
            <a:chOff x="0" y="0"/>
            <a:chExt cx="3258312" cy="653571"/>
          </a:xfrm>
        </p:grpSpPr>
        <p:sp>
          <p:nvSpPr>
            <p:cNvPr name="Freeform 5" id="5"/>
            <p:cNvSpPr/>
            <p:nvPr/>
          </p:nvSpPr>
          <p:spPr>
            <a:xfrm flipH="false" flipV="false" rot="0">
              <a:off x="0" y="0"/>
              <a:ext cx="3258312" cy="653571"/>
            </a:xfrm>
            <a:custGeom>
              <a:avLst/>
              <a:gdLst/>
              <a:ahLst/>
              <a:cxnLst/>
              <a:rect r="r" b="b" t="t" l="l"/>
              <a:pathLst>
                <a:path h="653571" w="3258312">
                  <a:moveTo>
                    <a:pt x="18697" y="0"/>
                  </a:moveTo>
                  <a:lnTo>
                    <a:pt x="3239615" y="0"/>
                  </a:lnTo>
                  <a:cubicBezTo>
                    <a:pt x="3249941" y="0"/>
                    <a:pt x="3258312" y="8371"/>
                    <a:pt x="3258312" y="18697"/>
                  </a:cubicBezTo>
                  <a:lnTo>
                    <a:pt x="3258312" y="634875"/>
                  </a:lnTo>
                  <a:cubicBezTo>
                    <a:pt x="3258312" y="639833"/>
                    <a:pt x="3256342" y="644589"/>
                    <a:pt x="3252836" y="648095"/>
                  </a:cubicBezTo>
                  <a:cubicBezTo>
                    <a:pt x="3249329" y="651602"/>
                    <a:pt x="3244573" y="653571"/>
                    <a:pt x="3239615" y="653571"/>
                  </a:cubicBezTo>
                  <a:lnTo>
                    <a:pt x="18697" y="653571"/>
                  </a:lnTo>
                  <a:cubicBezTo>
                    <a:pt x="8371" y="653571"/>
                    <a:pt x="0" y="645201"/>
                    <a:pt x="0" y="634875"/>
                  </a:cubicBezTo>
                  <a:lnTo>
                    <a:pt x="0" y="18697"/>
                  </a:lnTo>
                  <a:cubicBezTo>
                    <a:pt x="0" y="8371"/>
                    <a:pt x="8371" y="0"/>
                    <a:pt x="18697"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3258312" cy="701196"/>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true" flipV="false" rot="0">
            <a:off x="862468" y="5143500"/>
            <a:ext cx="3441775" cy="4955435"/>
          </a:xfrm>
          <a:custGeom>
            <a:avLst/>
            <a:gdLst/>
            <a:ahLst/>
            <a:cxnLst/>
            <a:rect r="r" b="b" t="t" l="l"/>
            <a:pathLst>
              <a:path h="4955435" w="3441775">
                <a:moveTo>
                  <a:pt x="3441776" y="0"/>
                </a:moveTo>
                <a:lnTo>
                  <a:pt x="0" y="0"/>
                </a:lnTo>
                <a:lnTo>
                  <a:pt x="0" y="4955435"/>
                </a:lnTo>
                <a:lnTo>
                  <a:pt x="3441776" y="4955435"/>
                </a:lnTo>
                <a:lnTo>
                  <a:pt x="344177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651915" y="317849"/>
            <a:ext cx="7898955" cy="1424374"/>
          </a:xfrm>
          <a:prstGeom prst="rect">
            <a:avLst/>
          </a:prstGeom>
        </p:spPr>
        <p:txBody>
          <a:bodyPr anchor="t" rtlCol="false" tIns="0" lIns="0" bIns="0" rIns="0">
            <a:spAutoFit/>
          </a:bodyPr>
          <a:lstStyle/>
          <a:p>
            <a:pPr algn="l" marL="0" indent="0" lvl="0">
              <a:lnSpc>
                <a:spcPts val="11423"/>
              </a:lnSpc>
              <a:spcBef>
                <a:spcPct val="0"/>
              </a:spcBef>
            </a:pPr>
            <a:r>
              <a:rPr lang="en-US" sz="8159">
                <a:solidFill>
                  <a:srgbClr val="892F2C"/>
                </a:solidFill>
                <a:latin typeface="Bobby Jones"/>
                <a:ea typeface="Bobby Jones"/>
                <a:cs typeface="Bobby Jones"/>
                <a:sym typeface="Bobby Jones"/>
              </a:rPr>
              <a:t>Pengukuran Aset</a:t>
            </a:r>
            <a:r>
              <a:rPr lang="en-US" sz="8159">
                <a:solidFill>
                  <a:srgbClr val="191919"/>
                </a:solidFill>
                <a:latin typeface="Bobby Jones"/>
                <a:ea typeface="Bobby Jones"/>
                <a:cs typeface="Bobby Jones"/>
                <a:sym typeface="Bobby Jones"/>
              </a:rPr>
              <a:t> </a:t>
            </a:r>
          </a:p>
        </p:txBody>
      </p:sp>
      <p:sp>
        <p:nvSpPr>
          <p:cNvPr name="Freeform 12" id="12"/>
          <p:cNvSpPr/>
          <p:nvPr/>
        </p:nvSpPr>
        <p:spPr>
          <a:xfrm flipH="false" flipV="false" rot="-353320">
            <a:off x="17373017" y="-487843"/>
            <a:ext cx="1829966" cy="2742455"/>
          </a:xfrm>
          <a:custGeom>
            <a:avLst/>
            <a:gdLst/>
            <a:ahLst/>
            <a:cxnLst/>
            <a:rect r="r" b="b" t="t" l="l"/>
            <a:pathLst>
              <a:path h="2742455" w="1829966">
                <a:moveTo>
                  <a:pt x="0" y="0"/>
                </a:moveTo>
                <a:lnTo>
                  <a:pt x="1829966" y="0"/>
                </a:lnTo>
                <a:lnTo>
                  <a:pt x="1829966" y="2742455"/>
                </a:lnTo>
                <a:lnTo>
                  <a:pt x="0" y="27424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1987314" y="630320"/>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170080">
            <a:off x="16429373" y="2916548"/>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5" id="15"/>
          <p:cNvGrpSpPr/>
          <p:nvPr/>
        </p:nvGrpSpPr>
        <p:grpSpPr>
          <a:xfrm rot="0">
            <a:off x="4847100" y="4230560"/>
            <a:ext cx="11558631" cy="1698167"/>
            <a:chOff x="0" y="0"/>
            <a:chExt cx="4547664" cy="668132"/>
          </a:xfrm>
        </p:grpSpPr>
        <p:sp>
          <p:nvSpPr>
            <p:cNvPr name="Freeform 16" id="16"/>
            <p:cNvSpPr/>
            <p:nvPr/>
          </p:nvSpPr>
          <p:spPr>
            <a:xfrm flipH="false" flipV="false" rot="0">
              <a:off x="0" y="0"/>
              <a:ext cx="4547664" cy="668132"/>
            </a:xfrm>
            <a:custGeom>
              <a:avLst/>
              <a:gdLst/>
              <a:ahLst/>
              <a:cxnLst/>
              <a:rect r="r" b="b" t="t" l="l"/>
              <a:pathLst>
                <a:path h="668132" w="4547664">
                  <a:moveTo>
                    <a:pt x="13396" y="0"/>
                  </a:moveTo>
                  <a:lnTo>
                    <a:pt x="4534268" y="0"/>
                  </a:lnTo>
                  <a:cubicBezTo>
                    <a:pt x="4537821" y="0"/>
                    <a:pt x="4541228" y="1411"/>
                    <a:pt x="4543740" y="3924"/>
                  </a:cubicBezTo>
                  <a:cubicBezTo>
                    <a:pt x="4546253" y="6436"/>
                    <a:pt x="4547664" y="9843"/>
                    <a:pt x="4547664" y="13396"/>
                  </a:cubicBezTo>
                  <a:lnTo>
                    <a:pt x="4547664" y="654736"/>
                  </a:lnTo>
                  <a:cubicBezTo>
                    <a:pt x="4547664" y="658289"/>
                    <a:pt x="4546253" y="661696"/>
                    <a:pt x="4543740" y="664209"/>
                  </a:cubicBezTo>
                  <a:cubicBezTo>
                    <a:pt x="4541228" y="666721"/>
                    <a:pt x="4537821" y="668132"/>
                    <a:pt x="4534268" y="668132"/>
                  </a:cubicBezTo>
                  <a:lnTo>
                    <a:pt x="13396" y="668132"/>
                  </a:lnTo>
                  <a:cubicBezTo>
                    <a:pt x="9843" y="668132"/>
                    <a:pt x="6436" y="666721"/>
                    <a:pt x="3924" y="664209"/>
                  </a:cubicBezTo>
                  <a:cubicBezTo>
                    <a:pt x="1411" y="661696"/>
                    <a:pt x="0" y="658289"/>
                    <a:pt x="0" y="654736"/>
                  </a:cubicBezTo>
                  <a:lnTo>
                    <a:pt x="0" y="13396"/>
                  </a:lnTo>
                  <a:cubicBezTo>
                    <a:pt x="0" y="9843"/>
                    <a:pt x="1411" y="6436"/>
                    <a:pt x="3924" y="3924"/>
                  </a:cubicBezTo>
                  <a:cubicBezTo>
                    <a:pt x="6436" y="1411"/>
                    <a:pt x="9843" y="0"/>
                    <a:pt x="13396" y="0"/>
                  </a:cubicBezTo>
                  <a:close/>
                </a:path>
              </a:pathLst>
            </a:custGeom>
            <a:solidFill>
              <a:srgbClr val="F3CA52"/>
            </a:solidFill>
            <a:ln w="38100" cap="sq">
              <a:solidFill>
                <a:srgbClr val="191919"/>
              </a:solidFill>
              <a:prstDash val="solid"/>
              <a:miter/>
            </a:ln>
          </p:spPr>
        </p:sp>
        <p:sp>
          <p:nvSpPr>
            <p:cNvPr name="TextBox 17" id="17"/>
            <p:cNvSpPr txBox="true"/>
            <p:nvPr/>
          </p:nvSpPr>
          <p:spPr>
            <a:xfrm>
              <a:off x="0" y="-47625"/>
              <a:ext cx="4547664" cy="715757"/>
            </a:xfrm>
            <a:prstGeom prst="rect">
              <a:avLst/>
            </a:prstGeom>
          </p:spPr>
          <p:txBody>
            <a:bodyPr anchor="ctr" rtlCol="false" tIns="50800" lIns="50800" bIns="50800" rIns="50800"/>
            <a:lstStyle/>
            <a:p>
              <a:pPr algn="ctr">
                <a:lnSpc>
                  <a:spcPts val="3374"/>
                </a:lnSpc>
              </a:pPr>
            </a:p>
          </p:txBody>
        </p:sp>
      </p:grpSp>
      <p:grpSp>
        <p:nvGrpSpPr>
          <p:cNvPr name="Group 18" id="18"/>
          <p:cNvGrpSpPr/>
          <p:nvPr/>
        </p:nvGrpSpPr>
        <p:grpSpPr>
          <a:xfrm rot="0">
            <a:off x="2689617" y="2232986"/>
            <a:ext cx="11059695" cy="1591831"/>
            <a:chOff x="0" y="0"/>
            <a:chExt cx="4351361" cy="626295"/>
          </a:xfrm>
        </p:grpSpPr>
        <p:sp>
          <p:nvSpPr>
            <p:cNvPr name="Freeform 19" id="19"/>
            <p:cNvSpPr/>
            <p:nvPr/>
          </p:nvSpPr>
          <p:spPr>
            <a:xfrm flipH="false" flipV="false" rot="0">
              <a:off x="0" y="0"/>
              <a:ext cx="4351361" cy="626295"/>
            </a:xfrm>
            <a:custGeom>
              <a:avLst/>
              <a:gdLst/>
              <a:ahLst/>
              <a:cxnLst/>
              <a:rect r="r" b="b" t="t" l="l"/>
              <a:pathLst>
                <a:path h="626295" w="4351361">
                  <a:moveTo>
                    <a:pt x="14000" y="0"/>
                  </a:moveTo>
                  <a:lnTo>
                    <a:pt x="4337361" y="0"/>
                  </a:lnTo>
                  <a:cubicBezTo>
                    <a:pt x="4345093" y="0"/>
                    <a:pt x="4351361" y="6268"/>
                    <a:pt x="4351361" y="14000"/>
                  </a:cubicBezTo>
                  <a:lnTo>
                    <a:pt x="4351361" y="612295"/>
                  </a:lnTo>
                  <a:cubicBezTo>
                    <a:pt x="4351361" y="620027"/>
                    <a:pt x="4345093" y="626295"/>
                    <a:pt x="4337361" y="626295"/>
                  </a:cubicBezTo>
                  <a:lnTo>
                    <a:pt x="14000" y="626295"/>
                  </a:lnTo>
                  <a:cubicBezTo>
                    <a:pt x="6268" y="626295"/>
                    <a:pt x="0" y="620027"/>
                    <a:pt x="0" y="612295"/>
                  </a:cubicBezTo>
                  <a:lnTo>
                    <a:pt x="0" y="14000"/>
                  </a:lnTo>
                  <a:cubicBezTo>
                    <a:pt x="0" y="6268"/>
                    <a:pt x="6268" y="0"/>
                    <a:pt x="14000" y="0"/>
                  </a:cubicBezTo>
                  <a:close/>
                </a:path>
              </a:pathLst>
            </a:custGeom>
            <a:solidFill>
              <a:srgbClr val="F3CA52"/>
            </a:solidFill>
            <a:ln w="38100" cap="sq">
              <a:solidFill>
                <a:srgbClr val="191919"/>
              </a:solidFill>
              <a:prstDash val="solid"/>
              <a:miter/>
            </a:ln>
          </p:spPr>
        </p:sp>
        <p:sp>
          <p:nvSpPr>
            <p:cNvPr name="TextBox 20" id="20"/>
            <p:cNvSpPr txBox="true"/>
            <p:nvPr/>
          </p:nvSpPr>
          <p:spPr>
            <a:xfrm>
              <a:off x="0" y="-47625"/>
              <a:ext cx="4351361" cy="673920"/>
            </a:xfrm>
            <a:prstGeom prst="rect">
              <a:avLst/>
            </a:prstGeom>
          </p:spPr>
          <p:txBody>
            <a:bodyPr anchor="ctr" rtlCol="false" tIns="50800" lIns="50800" bIns="50800" rIns="50800"/>
            <a:lstStyle/>
            <a:p>
              <a:pPr algn="ctr">
                <a:lnSpc>
                  <a:spcPts val="3374"/>
                </a:lnSpc>
              </a:pPr>
            </a:p>
          </p:txBody>
        </p:sp>
      </p:grpSp>
      <p:sp>
        <p:nvSpPr>
          <p:cNvPr name="TextBox 21" id="21"/>
          <p:cNvSpPr txBox="true"/>
          <p:nvPr/>
        </p:nvSpPr>
        <p:spPr>
          <a:xfrm rot="0">
            <a:off x="2940305" y="2178482"/>
            <a:ext cx="11221129" cy="1510339"/>
          </a:xfrm>
          <a:prstGeom prst="rect">
            <a:avLst/>
          </a:prstGeom>
        </p:spPr>
        <p:txBody>
          <a:bodyPr anchor="t" rtlCol="false" tIns="0" lIns="0" bIns="0" rIns="0">
            <a:spAutoFit/>
          </a:bodyPr>
          <a:lstStyle/>
          <a:p>
            <a:pPr algn="l" marL="0" indent="0" lvl="0">
              <a:lnSpc>
                <a:spcPts val="12125"/>
              </a:lnSpc>
              <a:spcBef>
                <a:spcPct val="0"/>
              </a:spcBef>
            </a:pPr>
            <a:r>
              <a:rPr lang="en-US" sz="8661">
                <a:solidFill>
                  <a:srgbClr val="892F2C"/>
                </a:solidFill>
                <a:latin typeface="Bobby Jones"/>
                <a:ea typeface="Bobby Jones"/>
                <a:cs typeface="Bobby Jones"/>
                <a:sym typeface="Bobby Jones"/>
              </a:rPr>
              <a:t>Pengukuran Liabilitas </a:t>
            </a:r>
            <a:r>
              <a:rPr lang="en-US" sz="8661">
                <a:solidFill>
                  <a:srgbClr val="191919"/>
                </a:solidFill>
                <a:latin typeface="Bobby Jones"/>
                <a:ea typeface="Bobby Jones"/>
                <a:cs typeface="Bobby Jones"/>
                <a:sym typeface="Bobby Jones"/>
              </a:rPr>
              <a:t> </a:t>
            </a:r>
          </a:p>
        </p:txBody>
      </p:sp>
      <p:sp>
        <p:nvSpPr>
          <p:cNvPr name="TextBox 22" id="22"/>
          <p:cNvSpPr txBox="true"/>
          <p:nvPr/>
        </p:nvSpPr>
        <p:spPr>
          <a:xfrm rot="0">
            <a:off x="4891095" y="4234922"/>
            <a:ext cx="11514635" cy="1436884"/>
          </a:xfrm>
          <a:prstGeom prst="rect">
            <a:avLst/>
          </a:prstGeom>
        </p:spPr>
        <p:txBody>
          <a:bodyPr anchor="t" rtlCol="false" tIns="0" lIns="0" bIns="0" rIns="0">
            <a:spAutoFit/>
          </a:bodyPr>
          <a:lstStyle/>
          <a:p>
            <a:pPr algn="l" marL="0" indent="0" lvl="0">
              <a:lnSpc>
                <a:spcPts val="11538"/>
              </a:lnSpc>
              <a:spcBef>
                <a:spcPct val="0"/>
              </a:spcBef>
            </a:pPr>
            <a:r>
              <a:rPr lang="en-US" sz="8241">
                <a:solidFill>
                  <a:srgbClr val="892F2C"/>
                </a:solidFill>
                <a:latin typeface="Bobby Jones"/>
                <a:ea typeface="Bobby Jones"/>
                <a:cs typeface="Bobby Jones"/>
                <a:sym typeface="Bobby Jones"/>
              </a:rPr>
              <a:t>Pengukuran Pendapatan </a:t>
            </a:r>
          </a:p>
        </p:txBody>
      </p:sp>
      <p:grpSp>
        <p:nvGrpSpPr>
          <p:cNvPr name="Group 23" id="23"/>
          <p:cNvGrpSpPr/>
          <p:nvPr/>
        </p:nvGrpSpPr>
        <p:grpSpPr>
          <a:xfrm rot="0">
            <a:off x="8742158" y="6243052"/>
            <a:ext cx="9178746" cy="1698167"/>
            <a:chOff x="0" y="0"/>
            <a:chExt cx="3611315" cy="668132"/>
          </a:xfrm>
        </p:grpSpPr>
        <p:sp>
          <p:nvSpPr>
            <p:cNvPr name="Freeform 24" id="24"/>
            <p:cNvSpPr/>
            <p:nvPr/>
          </p:nvSpPr>
          <p:spPr>
            <a:xfrm flipH="false" flipV="false" rot="0">
              <a:off x="0" y="0"/>
              <a:ext cx="3611315" cy="668132"/>
            </a:xfrm>
            <a:custGeom>
              <a:avLst/>
              <a:gdLst/>
              <a:ahLst/>
              <a:cxnLst/>
              <a:rect r="r" b="b" t="t" l="l"/>
              <a:pathLst>
                <a:path h="668132" w="3611315">
                  <a:moveTo>
                    <a:pt x="16869" y="0"/>
                  </a:moveTo>
                  <a:lnTo>
                    <a:pt x="3594446" y="0"/>
                  </a:lnTo>
                  <a:cubicBezTo>
                    <a:pt x="3598919" y="0"/>
                    <a:pt x="3603210" y="1777"/>
                    <a:pt x="3606374" y="4941"/>
                  </a:cubicBezTo>
                  <a:cubicBezTo>
                    <a:pt x="3609537" y="8104"/>
                    <a:pt x="3611315" y="12395"/>
                    <a:pt x="3611315" y="16869"/>
                  </a:cubicBezTo>
                  <a:lnTo>
                    <a:pt x="3611315" y="651263"/>
                  </a:lnTo>
                  <a:cubicBezTo>
                    <a:pt x="3611315" y="655737"/>
                    <a:pt x="3609537" y="660028"/>
                    <a:pt x="3606374" y="663191"/>
                  </a:cubicBezTo>
                  <a:cubicBezTo>
                    <a:pt x="3603210" y="666355"/>
                    <a:pt x="3598919" y="668132"/>
                    <a:pt x="3594446" y="668132"/>
                  </a:cubicBezTo>
                  <a:lnTo>
                    <a:pt x="16869" y="668132"/>
                  </a:lnTo>
                  <a:cubicBezTo>
                    <a:pt x="12395" y="668132"/>
                    <a:pt x="8104" y="666355"/>
                    <a:pt x="4941" y="663191"/>
                  </a:cubicBezTo>
                  <a:cubicBezTo>
                    <a:pt x="1777" y="660028"/>
                    <a:pt x="0" y="655737"/>
                    <a:pt x="0" y="651263"/>
                  </a:cubicBezTo>
                  <a:lnTo>
                    <a:pt x="0" y="16869"/>
                  </a:lnTo>
                  <a:cubicBezTo>
                    <a:pt x="0" y="12395"/>
                    <a:pt x="1777" y="8104"/>
                    <a:pt x="4941" y="4941"/>
                  </a:cubicBezTo>
                  <a:cubicBezTo>
                    <a:pt x="8104" y="1777"/>
                    <a:pt x="12395" y="0"/>
                    <a:pt x="16869" y="0"/>
                  </a:cubicBezTo>
                  <a:close/>
                </a:path>
              </a:pathLst>
            </a:custGeom>
            <a:solidFill>
              <a:srgbClr val="F3CA52"/>
            </a:solidFill>
            <a:ln w="38100" cap="sq">
              <a:solidFill>
                <a:srgbClr val="191919"/>
              </a:solidFill>
              <a:prstDash val="solid"/>
              <a:miter/>
            </a:ln>
          </p:spPr>
        </p:sp>
        <p:sp>
          <p:nvSpPr>
            <p:cNvPr name="TextBox 25" id="25"/>
            <p:cNvSpPr txBox="true"/>
            <p:nvPr/>
          </p:nvSpPr>
          <p:spPr>
            <a:xfrm>
              <a:off x="0" y="-47625"/>
              <a:ext cx="3611315" cy="715757"/>
            </a:xfrm>
            <a:prstGeom prst="rect">
              <a:avLst/>
            </a:prstGeom>
          </p:spPr>
          <p:txBody>
            <a:bodyPr anchor="ctr" rtlCol="false" tIns="50800" lIns="50800" bIns="50800" rIns="50800"/>
            <a:lstStyle/>
            <a:p>
              <a:pPr algn="ctr">
                <a:lnSpc>
                  <a:spcPts val="3374"/>
                </a:lnSpc>
              </a:pPr>
            </a:p>
          </p:txBody>
        </p:sp>
      </p:grpSp>
      <p:sp>
        <p:nvSpPr>
          <p:cNvPr name="TextBox 26" id="26"/>
          <p:cNvSpPr txBox="true"/>
          <p:nvPr/>
        </p:nvSpPr>
        <p:spPr>
          <a:xfrm rot="0">
            <a:off x="8913687" y="6184334"/>
            <a:ext cx="8835688" cy="1436884"/>
          </a:xfrm>
          <a:prstGeom prst="rect">
            <a:avLst/>
          </a:prstGeom>
        </p:spPr>
        <p:txBody>
          <a:bodyPr anchor="t" rtlCol="false" tIns="0" lIns="0" bIns="0" rIns="0">
            <a:spAutoFit/>
          </a:bodyPr>
          <a:lstStyle/>
          <a:p>
            <a:pPr algn="l" marL="0" indent="0" lvl="0">
              <a:lnSpc>
                <a:spcPts val="11538"/>
              </a:lnSpc>
              <a:spcBef>
                <a:spcPct val="0"/>
              </a:spcBef>
            </a:pPr>
            <a:r>
              <a:rPr lang="en-US" sz="8241">
                <a:solidFill>
                  <a:srgbClr val="892F2C"/>
                </a:solidFill>
                <a:latin typeface="Bobby Jones"/>
                <a:ea typeface="Bobby Jones"/>
                <a:cs typeface="Bobby Jones"/>
                <a:sym typeface="Bobby Jones"/>
              </a:rPr>
              <a:t>Pengukuran Beban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0">
            <a:off x="365999" y="5816315"/>
            <a:ext cx="2689617" cy="2562471"/>
          </a:xfrm>
          <a:custGeom>
            <a:avLst/>
            <a:gdLst/>
            <a:ahLst/>
            <a:cxnLst/>
            <a:rect r="r" b="b" t="t" l="l"/>
            <a:pathLst>
              <a:path h="2562471" w="2689617">
                <a:moveTo>
                  <a:pt x="0" y="0"/>
                </a:moveTo>
                <a:lnTo>
                  <a:pt x="2689617" y="0"/>
                </a:lnTo>
                <a:lnTo>
                  <a:pt x="2689617" y="2562471"/>
                </a:lnTo>
                <a:lnTo>
                  <a:pt x="0" y="25624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4">
              <a:alphaModFix amt="3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241992" y="2049561"/>
            <a:ext cx="17804015" cy="7533508"/>
            <a:chOff x="0" y="0"/>
            <a:chExt cx="7004868" cy="2964007"/>
          </a:xfrm>
        </p:grpSpPr>
        <p:sp>
          <p:nvSpPr>
            <p:cNvPr name="Freeform 5" id="5"/>
            <p:cNvSpPr/>
            <p:nvPr/>
          </p:nvSpPr>
          <p:spPr>
            <a:xfrm flipH="false" flipV="false" rot="0">
              <a:off x="0" y="0"/>
              <a:ext cx="7004868" cy="2964007"/>
            </a:xfrm>
            <a:custGeom>
              <a:avLst/>
              <a:gdLst/>
              <a:ahLst/>
              <a:cxnLst/>
              <a:rect r="r" b="b" t="t" l="l"/>
              <a:pathLst>
                <a:path h="2964007" w="7004868">
                  <a:moveTo>
                    <a:pt x="8697" y="0"/>
                  </a:moveTo>
                  <a:lnTo>
                    <a:pt x="6996171" y="0"/>
                  </a:lnTo>
                  <a:cubicBezTo>
                    <a:pt x="7000974" y="0"/>
                    <a:pt x="7004868" y="3894"/>
                    <a:pt x="7004868" y="8697"/>
                  </a:cubicBezTo>
                  <a:lnTo>
                    <a:pt x="7004868" y="2955310"/>
                  </a:lnTo>
                  <a:cubicBezTo>
                    <a:pt x="7004868" y="2957617"/>
                    <a:pt x="7003952" y="2959829"/>
                    <a:pt x="7002321" y="2961460"/>
                  </a:cubicBezTo>
                  <a:cubicBezTo>
                    <a:pt x="7000690" y="2963091"/>
                    <a:pt x="6998477" y="2964007"/>
                    <a:pt x="6996171" y="2964007"/>
                  </a:cubicBezTo>
                  <a:lnTo>
                    <a:pt x="8697" y="2964007"/>
                  </a:lnTo>
                  <a:cubicBezTo>
                    <a:pt x="3894" y="2964007"/>
                    <a:pt x="0" y="2960113"/>
                    <a:pt x="0" y="2955310"/>
                  </a:cubicBezTo>
                  <a:lnTo>
                    <a:pt x="0" y="8697"/>
                  </a:lnTo>
                  <a:cubicBezTo>
                    <a:pt x="0" y="3894"/>
                    <a:pt x="3894" y="0"/>
                    <a:pt x="8697"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7004868" cy="3011632"/>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TextBox 10" id="10"/>
          <p:cNvSpPr txBox="true"/>
          <p:nvPr/>
        </p:nvSpPr>
        <p:spPr>
          <a:xfrm rot="0">
            <a:off x="454396" y="1973361"/>
            <a:ext cx="17833604" cy="7306184"/>
          </a:xfrm>
          <a:prstGeom prst="rect">
            <a:avLst/>
          </a:prstGeom>
        </p:spPr>
        <p:txBody>
          <a:bodyPr anchor="t" rtlCol="false" tIns="0" lIns="0" bIns="0" rIns="0">
            <a:spAutoFit/>
          </a:bodyPr>
          <a:lstStyle/>
          <a:p>
            <a:pPr algn="l">
              <a:lnSpc>
                <a:spcPts val="5303"/>
              </a:lnSpc>
            </a:pPr>
            <a:r>
              <a:rPr lang="en-US" b="true" sz="3928">
                <a:solidFill>
                  <a:srgbClr val="191919"/>
                </a:solidFill>
                <a:latin typeface="Public Sans Bold"/>
                <a:ea typeface="Public Sans Bold"/>
                <a:cs typeface="Public Sans Bold"/>
                <a:sym typeface="Public Sans Bold"/>
              </a:rPr>
              <a:t>Teori pengukuran dalam pelaporan keuangan memberikan dasar konseptual bagaimana perusahaan menentukan nilai aset, liabilitas, pendapatan, dan beban dalam laporan keuangan. Aset dapat diukur dengan biaya historis, nilai kini, nilai realisasi bersih, maupun nilai wajar. Liabilitas diukur dengan biaya historis, nilai kini, settlement value, atau nilai wajar. Pendapatan diukur berdasarkan nilai transaksi dengan basis akrual, sedangkan beban diukur melalui prinsip matching, alokasi biaya, dan penurunan nilai. Dengan penerapan teori pengukuran ini, laporan keuangan mampu memberikan informasi yang relevan, andal, serta dapat diperbandingkan, sehingga lebih bermanfaat bagi pemakai laporan keuangan dalam pengambilan keputusan ekonomi. </a:t>
            </a:r>
          </a:p>
        </p:txBody>
      </p:sp>
      <p:sp>
        <p:nvSpPr>
          <p:cNvPr name="TextBox 11" id="11"/>
          <p:cNvSpPr txBox="true"/>
          <p:nvPr/>
        </p:nvSpPr>
        <p:spPr>
          <a:xfrm rot="0">
            <a:off x="862468" y="-96400"/>
            <a:ext cx="7773613" cy="1978441"/>
          </a:xfrm>
          <a:prstGeom prst="rect">
            <a:avLst/>
          </a:prstGeom>
        </p:spPr>
        <p:txBody>
          <a:bodyPr anchor="t" rtlCol="false" tIns="0" lIns="0" bIns="0" rIns="0">
            <a:spAutoFit/>
          </a:bodyPr>
          <a:lstStyle/>
          <a:p>
            <a:pPr algn="l" marL="0" indent="0" lvl="0">
              <a:lnSpc>
                <a:spcPts val="15901"/>
              </a:lnSpc>
              <a:spcBef>
                <a:spcPct val="0"/>
              </a:spcBef>
            </a:pPr>
            <a:r>
              <a:rPr lang="en-US" sz="11357">
                <a:solidFill>
                  <a:srgbClr val="191919"/>
                </a:solidFill>
                <a:latin typeface="Bobby Jones"/>
                <a:ea typeface="Bobby Jones"/>
                <a:cs typeface="Bobby Jones"/>
                <a:sym typeface="Bobby Jones"/>
              </a:rPr>
              <a:t>Kesimpulan</a:t>
            </a:r>
          </a:p>
        </p:txBody>
      </p:sp>
      <p:sp>
        <p:nvSpPr>
          <p:cNvPr name="Freeform 12" id="12"/>
          <p:cNvSpPr/>
          <p:nvPr/>
        </p:nvSpPr>
        <p:spPr>
          <a:xfrm flipH="false" flipV="false" rot="-353320">
            <a:off x="17373017" y="-487843"/>
            <a:ext cx="1829966" cy="2742455"/>
          </a:xfrm>
          <a:custGeom>
            <a:avLst/>
            <a:gdLst/>
            <a:ahLst/>
            <a:cxnLst/>
            <a:rect r="r" b="b" t="t" l="l"/>
            <a:pathLst>
              <a:path h="2742455" w="1829966">
                <a:moveTo>
                  <a:pt x="0" y="0"/>
                </a:moveTo>
                <a:lnTo>
                  <a:pt x="1829966" y="0"/>
                </a:lnTo>
                <a:lnTo>
                  <a:pt x="1829966" y="2742455"/>
                </a:lnTo>
                <a:lnTo>
                  <a:pt x="0" y="27424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8292154" y="526442"/>
            <a:ext cx="980406" cy="980406"/>
          </a:xfrm>
          <a:custGeom>
            <a:avLst/>
            <a:gdLst/>
            <a:ahLst/>
            <a:cxnLst/>
            <a:rect r="r" b="b" t="t" l="l"/>
            <a:pathLst>
              <a:path h="980406" w="980406">
                <a:moveTo>
                  <a:pt x="0" y="0"/>
                </a:moveTo>
                <a:lnTo>
                  <a:pt x="980407" y="0"/>
                </a:lnTo>
                <a:lnTo>
                  <a:pt x="980407" y="980407"/>
                </a:lnTo>
                <a:lnTo>
                  <a:pt x="0" y="9804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170080">
            <a:off x="16525491" y="759826"/>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3183805" y="-805271"/>
            <a:ext cx="4818150" cy="4590383"/>
          </a:xfrm>
          <a:custGeom>
            <a:avLst/>
            <a:gdLst/>
            <a:ahLst/>
            <a:cxnLst/>
            <a:rect r="r" b="b" t="t" l="l"/>
            <a:pathLst>
              <a:path h="4590383" w="4818150">
                <a:moveTo>
                  <a:pt x="0" y="0"/>
                </a:moveTo>
                <a:lnTo>
                  <a:pt x="4818150" y="0"/>
                </a:lnTo>
                <a:lnTo>
                  <a:pt x="4818150" y="4590383"/>
                </a:lnTo>
                <a:lnTo>
                  <a:pt x="0" y="4590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303409" y="9912434"/>
            <a:ext cx="20354123" cy="3086100"/>
            <a:chOff x="0" y="0"/>
            <a:chExt cx="5360757" cy="812800"/>
          </a:xfrm>
        </p:grpSpPr>
        <p:sp>
          <p:nvSpPr>
            <p:cNvPr name="Freeform 5" id="5"/>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6" id="6"/>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7" id="7"/>
          <p:cNvSpPr/>
          <p:nvPr/>
        </p:nvSpPr>
        <p:spPr>
          <a:xfrm flipH="false" flipV="false" rot="0">
            <a:off x="1501259" y="8161837"/>
            <a:ext cx="3185939" cy="3128013"/>
          </a:xfrm>
          <a:custGeom>
            <a:avLst/>
            <a:gdLst/>
            <a:ahLst/>
            <a:cxnLst/>
            <a:rect r="r" b="b" t="t" l="l"/>
            <a:pathLst>
              <a:path h="3128013" w="3185939">
                <a:moveTo>
                  <a:pt x="0" y="0"/>
                </a:moveTo>
                <a:lnTo>
                  <a:pt x="3185939" y="0"/>
                </a:lnTo>
                <a:lnTo>
                  <a:pt x="3185939" y="3128012"/>
                </a:lnTo>
                <a:lnTo>
                  <a:pt x="0" y="31280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093347" y="6676891"/>
            <a:ext cx="2001764" cy="1484945"/>
          </a:xfrm>
          <a:custGeom>
            <a:avLst/>
            <a:gdLst/>
            <a:ahLst/>
            <a:cxnLst/>
            <a:rect r="r" b="b" t="t" l="l"/>
            <a:pathLst>
              <a:path h="1484945" w="2001764">
                <a:moveTo>
                  <a:pt x="0" y="0"/>
                </a:moveTo>
                <a:lnTo>
                  <a:pt x="2001764" y="0"/>
                </a:lnTo>
                <a:lnTo>
                  <a:pt x="2001764" y="1484946"/>
                </a:lnTo>
                <a:lnTo>
                  <a:pt x="0" y="14849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4410116" y="498864"/>
            <a:ext cx="2267027" cy="2279460"/>
          </a:xfrm>
          <a:custGeom>
            <a:avLst/>
            <a:gdLst/>
            <a:ahLst/>
            <a:cxnLst/>
            <a:rect r="r" b="b" t="t" l="l"/>
            <a:pathLst>
              <a:path h="2279460" w="2267027">
                <a:moveTo>
                  <a:pt x="0" y="0"/>
                </a:moveTo>
                <a:lnTo>
                  <a:pt x="2267027" y="0"/>
                </a:lnTo>
                <a:lnTo>
                  <a:pt x="2267027" y="2279461"/>
                </a:lnTo>
                <a:lnTo>
                  <a:pt x="0" y="22794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221014">
            <a:off x="-1480851" y="118647"/>
            <a:ext cx="3791253" cy="3039896"/>
          </a:xfrm>
          <a:custGeom>
            <a:avLst/>
            <a:gdLst/>
            <a:ahLst/>
            <a:cxnLst/>
            <a:rect r="r" b="b" t="t" l="l"/>
            <a:pathLst>
              <a:path h="3039896" w="3791253">
                <a:moveTo>
                  <a:pt x="0" y="0"/>
                </a:moveTo>
                <a:lnTo>
                  <a:pt x="3791253" y="0"/>
                </a:lnTo>
                <a:lnTo>
                  <a:pt x="3791253" y="3039895"/>
                </a:lnTo>
                <a:lnTo>
                  <a:pt x="0" y="30398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1805894" y="3581989"/>
            <a:ext cx="14676213" cy="2400618"/>
          </a:xfrm>
          <a:prstGeom prst="rect">
            <a:avLst/>
          </a:prstGeom>
        </p:spPr>
        <p:txBody>
          <a:bodyPr anchor="t" rtlCol="false" tIns="0" lIns="0" bIns="0" rIns="0">
            <a:spAutoFit/>
          </a:bodyPr>
          <a:lstStyle/>
          <a:p>
            <a:pPr algn="l" marL="0" indent="0" lvl="0">
              <a:lnSpc>
                <a:spcPts val="17611"/>
              </a:lnSpc>
            </a:pPr>
            <a:r>
              <a:rPr lang="en-US" sz="17789">
                <a:solidFill>
                  <a:srgbClr val="191919"/>
                </a:solidFill>
                <a:latin typeface="Bobby Jones"/>
                <a:ea typeface="Bobby Jones"/>
                <a:cs typeface="Bobby Jones"/>
                <a:sym typeface="Bobby Jones"/>
              </a:rPr>
              <a:t>Terima Kasih</a:t>
            </a:r>
          </a:p>
        </p:txBody>
      </p:sp>
      <p:sp>
        <p:nvSpPr>
          <p:cNvPr name="Freeform 12" id="12"/>
          <p:cNvSpPr/>
          <p:nvPr/>
        </p:nvSpPr>
        <p:spPr>
          <a:xfrm flipH="false" flipV="false" rot="0">
            <a:off x="14410116" y="869437"/>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170080">
            <a:off x="648163" y="6655479"/>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1825445">
            <a:off x="15449959" y="7382387"/>
            <a:ext cx="3646222" cy="3162269"/>
          </a:xfrm>
          <a:custGeom>
            <a:avLst/>
            <a:gdLst/>
            <a:ahLst/>
            <a:cxnLst/>
            <a:rect r="r" b="b" t="t" l="l"/>
            <a:pathLst>
              <a:path h="3162269" w="3646222">
                <a:moveTo>
                  <a:pt x="0" y="0"/>
                </a:moveTo>
                <a:lnTo>
                  <a:pt x="3646222" y="0"/>
                </a:lnTo>
                <a:lnTo>
                  <a:pt x="3646222" y="3162270"/>
                </a:lnTo>
                <a:lnTo>
                  <a:pt x="0" y="316227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3074053" y="790904"/>
            <a:ext cx="13975270" cy="9757279"/>
          </a:xfrm>
          <a:custGeom>
            <a:avLst/>
            <a:gdLst/>
            <a:ahLst/>
            <a:cxnLst/>
            <a:rect r="r" b="b" t="t" l="l"/>
            <a:pathLst>
              <a:path h="9757279" w="13975270">
                <a:moveTo>
                  <a:pt x="0" y="0"/>
                </a:moveTo>
                <a:lnTo>
                  <a:pt x="13975270" y="0"/>
                </a:lnTo>
                <a:lnTo>
                  <a:pt x="13975270"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204382" y="11182"/>
            <a:ext cx="3961186" cy="3773930"/>
          </a:xfrm>
          <a:custGeom>
            <a:avLst/>
            <a:gdLst/>
            <a:ahLst/>
            <a:cxnLst/>
            <a:rect r="r" b="b" t="t" l="l"/>
            <a:pathLst>
              <a:path h="3773930" w="3961186">
                <a:moveTo>
                  <a:pt x="0" y="0"/>
                </a:moveTo>
                <a:lnTo>
                  <a:pt x="3961186" y="0"/>
                </a:lnTo>
                <a:lnTo>
                  <a:pt x="3961186" y="3773930"/>
                </a:lnTo>
                <a:lnTo>
                  <a:pt x="0" y="37739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4318539" y="3189089"/>
            <a:ext cx="10189934" cy="1050941"/>
            <a:chOff x="0" y="0"/>
            <a:chExt cx="2811473" cy="289962"/>
          </a:xfrm>
        </p:grpSpPr>
        <p:sp>
          <p:nvSpPr>
            <p:cNvPr name="Freeform 5" id="5"/>
            <p:cNvSpPr/>
            <p:nvPr/>
          </p:nvSpPr>
          <p:spPr>
            <a:xfrm flipH="false" flipV="false" rot="0">
              <a:off x="0" y="0"/>
              <a:ext cx="2811473" cy="289962"/>
            </a:xfrm>
            <a:custGeom>
              <a:avLst/>
              <a:gdLst/>
              <a:ahLst/>
              <a:cxnLst/>
              <a:rect r="r" b="b" t="t" l="l"/>
              <a:pathLst>
                <a:path h="289962" w="2811473">
                  <a:moveTo>
                    <a:pt x="15195" y="0"/>
                  </a:moveTo>
                  <a:lnTo>
                    <a:pt x="2796277" y="0"/>
                  </a:lnTo>
                  <a:cubicBezTo>
                    <a:pt x="2800307" y="0"/>
                    <a:pt x="2804172" y="1601"/>
                    <a:pt x="2807022" y="4451"/>
                  </a:cubicBezTo>
                  <a:cubicBezTo>
                    <a:pt x="2809872" y="7300"/>
                    <a:pt x="2811473" y="11165"/>
                    <a:pt x="2811473" y="15195"/>
                  </a:cubicBezTo>
                  <a:lnTo>
                    <a:pt x="2811473" y="274766"/>
                  </a:lnTo>
                  <a:cubicBezTo>
                    <a:pt x="2811473" y="283159"/>
                    <a:pt x="2804670" y="289962"/>
                    <a:pt x="2796277" y="289962"/>
                  </a:cubicBezTo>
                  <a:lnTo>
                    <a:pt x="15195" y="289962"/>
                  </a:lnTo>
                  <a:cubicBezTo>
                    <a:pt x="6803" y="289962"/>
                    <a:pt x="0" y="283159"/>
                    <a:pt x="0" y="274766"/>
                  </a:cubicBezTo>
                  <a:lnTo>
                    <a:pt x="0" y="15195"/>
                  </a:lnTo>
                  <a:cubicBezTo>
                    <a:pt x="0" y="6803"/>
                    <a:pt x="6803" y="0"/>
                    <a:pt x="15195"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2811473" cy="337587"/>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4373287" y="4615858"/>
            <a:ext cx="10135186" cy="953223"/>
            <a:chOff x="0" y="0"/>
            <a:chExt cx="2796367" cy="263001"/>
          </a:xfrm>
        </p:grpSpPr>
        <p:sp>
          <p:nvSpPr>
            <p:cNvPr name="Freeform 8" id="8"/>
            <p:cNvSpPr/>
            <p:nvPr/>
          </p:nvSpPr>
          <p:spPr>
            <a:xfrm flipH="false" flipV="false" rot="0">
              <a:off x="0" y="0"/>
              <a:ext cx="2796367" cy="263001"/>
            </a:xfrm>
            <a:custGeom>
              <a:avLst/>
              <a:gdLst/>
              <a:ahLst/>
              <a:cxnLst/>
              <a:rect r="r" b="b" t="t" l="l"/>
              <a:pathLst>
                <a:path h="263001" w="2796367">
                  <a:moveTo>
                    <a:pt x="15277" y="0"/>
                  </a:moveTo>
                  <a:lnTo>
                    <a:pt x="2781090" y="0"/>
                  </a:lnTo>
                  <a:cubicBezTo>
                    <a:pt x="2789527" y="0"/>
                    <a:pt x="2796367" y="6840"/>
                    <a:pt x="2796367" y="15277"/>
                  </a:cubicBezTo>
                  <a:lnTo>
                    <a:pt x="2796367" y="247723"/>
                  </a:lnTo>
                  <a:cubicBezTo>
                    <a:pt x="2796367" y="251775"/>
                    <a:pt x="2794758" y="255661"/>
                    <a:pt x="2791893" y="258526"/>
                  </a:cubicBezTo>
                  <a:cubicBezTo>
                    <a:pt x="2789027" y="261391"/>
                    <a:pt x="2785142" y="263001"/>
                    <a:pt x="2781090" y="263001"/>
                  </a:cubicBezTo>
                  <a:lnTo>
                    <a:pt x="15277" y="263001"/>
                  </a:lnTo>
                  <a:cubicBezTo>
                    <a:pt x="6840" y="263001"/>
                    <a:pt x="0" y="256161"/>
                    <a:pt x="0" y="247723"/>
                  </a:cubicBezTo>
                  <a:lnTo>
                    <a:pt x="0" y="15277"/>
                  </a:lnTo>
                  <a:cubicBezTo>
                    <a:pt x="0" y="6840"/>
                    <a:pt x="6840" y="0"/>
                    <a:pt x="15277" y="0"/>
                  </a:cubicBezTo>
                  <a:close/>
                </a:path>
              </a:pathLst>
            </a:custGeom>
            <a:solidFill>
              <a:srgbClr val="F3CA52"/>
            </a:solidFill>
            <a:ln w="38100" cap="sq">
              <a:solidFill>
                <a:srgbClr val="191919"/>
              </a:solidFill>
              <a:prstDash val="solid"/>
              <a:miter/>
            </a:ln>
          </p:spPr>
        </p:sp>
        <p:sp>
          <p:nvSpPr>
            <p:cNvPr name="TextBox 9" id="9"/>
            <p:cNvSpPr txBox="true"/>
            <p:nvPr/>
          </p:nvSpPr>
          <p:spPr>
            <a:xfrm>
              <a:off x="0" y="-47625"/>
              <a:ext cx="2796367" cy="310626"/>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415356">
            <a:off x="863639" y="862725"/>
            <a:ext cx="1755535" cy="2707047"/>
          </a:xfrm>
          <a:custGeom>
            <a:avLst/>
            <a:gdLst/>
            <a:ahLst/>
            <a:cxnLst/>
            <a:rect r="r" b="b" t="t" l="l"/>
            <a:pathLst>
              <a:path h="2707047" w="1755535">
                <a:moveTo>
                  <a:pt x="0" y="0"/>
                </a:moveTo>
                <a:lnTo>
                  <a:pt x="1755535" y="0"/>
                </a:lnTo>
                <a:lnTo>
                  <a:pt x="1755535" y="2707047"/>
                </a:lnTo>
                <a:lnTo>
                  <a:pt x="0" y="2707047"/>
                </a:lnTo>
                <a:lnTo>
                  <a:pt x="0" y="0"/>
                </a:lnTo>
                <a:close/>
              </a:path>
            </a:pathLst>
          </a:custGeom>
          <a:blipFill>
            <a:blip r:embed="rId6">
              <a:extLst>
                <a:ext uri="{96DAC541-7B7A-43D3-8B79-37D633B846F1}">
                  <asvg:svgBlip xmlns:asvg="http://schemas.microsoft.com/office/drawing/2016/SVG/main" r:embed="rId7"/>
                </a:ext>
              </a:extLst>
            </a:blip>
            <a:stretch>
              <a:fillRect l="0" t="0" r="-297548" b="-217218"/>
            </a:stretch>
          </a:blipFill>
          <a:ln cap="sq">
            <a:noFill/>
            <a:prstDash val="solid"/>
            <a:miter/>
          </a:ln>
        </p:spPr>
      </p:sp>
      <p:grpSp>
        <p:nvGrpSpPr>
          <p:cNvPr name="Group 11" id="11"/>
          <p:cNvGrpSpPr/>
          <p:nvPr/>
        </p:nvGrpSpPr>
        <p:grpSpPr>
          <a:xfrm rot="0">
            <a:off x="-303409" y="9912434"/>
            <a:ext cx="20354123" cy="3086100"/>
            <a:chOff x="0" y="0"/>
            <a:chExt cx="5360757" cy="812800"/>
          </a:xfrm>
        </p:grpSpPr>
        <p:sp>
          <p:nvSpPr>
            <p:cNvPr name="Freeform 12" id="12"/>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13" id="13"/>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4" id="14"/>
          <p:cNvSpPr/>
          <p:nvPr/>
        </p:nvSpPr>
        <p:spPr>
          <a:xfrm flipH="false" flipV="false" rot="0">
            <a:off x="17242478" y="3881611"/>
            <a:ext cx="2510013" cy="2523779"/>
          </a:xfrm>
          <a:custGeom>
            <a:avLst/>
            <a:gdLst/>
            <a:ahLst/>
            <a:cxnLst/>
            <a:rect r="r" b="b" t="t" l="l"/>
            <a:pathLst>
              <a:path h="2523779" w="2510013">
                <a:moveTo>
                  <a:pt x="0" y="0"/>
                </a:moveTo>
                <a:lnTo>
                  <a:pt x="2510013" y="0"/>
                </a:lnTo>
                <a:lnTo>
                  <a:pt x="2510013" y="2523778"/>
                </a:lnTo>
                <a:lnTo>
                  <a:pt x="0" y="25237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718513" y="5669544"/>
            <a:ext cx="3494427" cy="4565165"/>
          </a:xfrm>
          <a:custGeom>
            <a:avLst/>
            <a:gdLst/>
            <a:ahLst/>
            <a:cxnLst/>
            <a:rect r="r" b="b" t="t" l="l"/>
            <a:pathLst>
              <a:path h="4565165" w="3494427">
                <a:moveTo>
                  <a:pt x="0" y="0"/>
                </a:moveTo>
                <a:lnTo>
                  <a:pt x="3494426" y="0"/>
                </a:lnTo>
                <a:lnTo>
                  <a:pt x="3494426" y="4565165"/>
                </a:lnTo>
                <a:lnTo>
                  <a:pt x="0" y="45651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14508473" y="63966"/>
            <a:ext cx="4518149" cy="4304564"/>
          </a:xfrm>
          <a:custGeom>
            <a:avLst/>
            <a:gdLst/>
            <a:ahLst/>
            <a:cxnLst/>
            <a:rect r="r" b="b" t="t" l="l"/>
            <a:pathLst>
              <a:path h="4304564" w="4518149">
                <a:moveTo>
                  <a:pt x="0" y="0"/>
                </a:moveTo>
                <a:lnTo>
                  <a:pt x="4518149" y="0"/>
                </a:lnTo>
                <a:lnTo>
                  <a:pt x="4518149" y="4304564"/>
                </a:lnTo>
                <a:lnTo>
                  <a:pt x="0" y="43045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309060">
            <a:off x="15837775" y="952110"/>
            <a:ext cx="1937778" cy="2988066"/>
          </a:xfrm>
          <a:custGeom>
            <a:avLst/>
            <a:gdLst/>
            <a:ahLst/>
            <a:cxnLst/>
            <a:rect r="r" b="b" t="t" l="l"/>
            <a:pathLst>
              <a:path h="2988066" w="1937778">
                <a:moveTo>
                  <a:pt x="0" y="0"/>
                </a:moveTo>
                <a:lnTo>
                  <a:pt x="1937778" y="0"/>
                </a:lnTo>
                <a:lnTo>
                  <a:pt x="1937778" y="2988067"/>
                </a:lnTo>
                <a:lnTo>
                  <a:pt x="0" y="2988067"/>
                </a:lnTo>
                <a:lnTo>
                  <a:pt x="0" y="0"/>
                </a:lnTo>
                <a:close/>
              </a:path>
            </a:pathLst>
          </a:custGeom>
          <a:blipFill>
            <a:blip r:embed="rId6">
              <a:extLst>
                <a:ext uri="{96DAC541-7B7A-43D3-8B79-37D633B846F1}">
                  <asvg:svgBlip xmlns:asvg="http://schemas.microsoft.com/office/drawing/2016/SVG/main" r:embed="rId7"/>
                </a:ext>
              </a:extLst>
            </a:blip>
            <a:stretch>
              <a:fillRect l="0" t="0" r="-297548" b="-217218"/>
            </a:stretch>
          </a:blipFill>
          <a:ln cap="sq">
            <a:noFill/>
            <a:prstDash val="solid"/>
            <a:miter/>
          </a:ln>
        </p:spPr>
      </p:sp>
      <p:sp>
        <p:nvSpPr>
          <p:cNvPr name="Freeform 18" id="18"/>
          <p:cNvSpPr/>
          <p:nvPr/>
        </p:nvSpPr>
        <p:spPr>
          <a:xfrm flipH="false" flipV="false" rot="0">
            <a:off x="13787897" y="8390227"/>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170080">
            <a:off x="6108318" y="5536239"/>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11957090" y="6540288"/>
            <a:ext cx="3419044" cy="2965244"/>
          </a:xfrm>
          <a:custGeom>
            <a:avLst/>
            <a:gdLst/>
            <a:ahLst/>
            <a:cxnLst/>
            <a:rect r="r" b="b" t="t" l="l"/>
            <a:pathLst>
              <a:path h="2965244" w="3419044">
                <a:moveTo>
                  <a:pt x="0" y="0"/>
                </a:moveTo>
                <a:lnTo>
                  <a:pt x="3419045" y="0"/>
                </a:lnTo>
                <a:lnTo>
                  <a:pt x="3419045" y="2965244"/>
                </a:lnTo>
                <a:lnTo>
                  <a:pt x="0" y="296524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3116554" y="1443312"/>
            <a:ext cx="11391919" cy="1211167"/>
          </a:xfrm>
          <a:prstGeom prst="rect">
            <a:avLst/>
          </a:prstGeom>
        </p:spPr>
        <p:txBody>
          <a:bodyPr anchor="t" rtlCol="false" tIns="0" lIns="0" bIns="0" rIns="0">
            <a:spAutoFit/>
          </a:bodyPr>
          <a:lstStyle/>
          <a:p>
            <a:pPr algn="ctr">
              <a:lnSpc>
                <a:spcPts val="9892"/>
              </a:lnSpc>
              <a:spcBef>
                <a:spcPct val="0"/>
              </a:spcBef>
            </a:pPr>
            <a:r>
              <a:rPr lang="en-US" sz="7066">
                <a:solidFill>
                  <a:srgbClr val="191919"/>
                </a:solidFill>
                <a:latin typeface="Bobby Jones"/>
                <a:ea typeface="Bobby Jones"/>
                <a:cs typeface="Bobby Jones"/>
                <a:sym typeface="Bobby Jones"/>
              </a:rPr>
              <a:t>Anggota Kelompok</a:t>
            </a:r>
          </a:p>
        </p:txBody>
      </p:sp>
      <p:sp>
        <p:nvSpPr>
          <p:cNvPr name="TextBox 22" id="22"/>
          <p:cNvSpPr txBox="true"/>
          <p:nvPr/>
        </p:nvSpPr>
        <p:spPr>
          <a:xfrm rot="0">
            <a:off x="4373287" y="3487600"/>
            <a:ext cx="10135186" cy="511069"/>
          </a:xfrm>
          <a:prstGeom prst="rect">
            <a:avLst/>
          </a:prstGeom>
        </p:spPr>
        <p:txBody>
          <a:bodyPr anchor="t" rtlCol="false" tIns="0" lIns="0" bIns="0" rIns="0">
            <a:spAutoFit/>
          </a:bodyPr>
          <a:lstStyle/>
          <a:p>
            <a:pPr algn="ctr">
              <a:lnSpc>
                <a:spcPts val="3728"/>
              </a:lnSpc>
            </a:pPr>
            <a:r>
              <a:rPr lang="en-US" sz="3728" b="true">
                <a:solidFill>
                  <a:srgbClr val="191919"/>
                </a:solidFill>
                <a:latin typeface="Public Sans Bold"/>
                <a:ea typeface="Public Sans Bold"/>
                <a:cs typeface="Public Sans Bold"/>
                <a:sym typeface="Public Sans Bold"/>
              </a:rPr>
              <a:t>Gusti Ngurah Soma Adnyane 2413031063 </a:t>
            </a:r>
          </a:p>
        </p:txBody>
      </p:sp>
      <p:sp>
        <p:nvSpPr>
          <p:cNvPr name="TextBox 23" id="23"/>
          <p:cNvSpPr txBox="true"/>
          <p:nvPr/>
        </p:nvSpPr>
        <p:spPr>
          <a:xfrm rot="0">
            <a:off x="3839182" y="4870089"/>
            <a:ext cx="11203396" cy="511436"/>
          </a:xfrm>
          <a:prstGeom prst="rect">
            <a:avLst/>
          </a:prstGeom>
        </p:spPr>
        <p:txBody>
          <a:bodyPr anchor="t" rtlCol="false" tIns="0" lIns="0" bIns="0" rIns="0">
            <a:spAutoFit/>
          </a:bodyPr>
          <a:lstStyle/>
          <a:p>
            <a:pPr algn="ctr">
              <a:lnSpc>
                <a:spcPts val="3793"/>
              </a:lnSpc>
            </a:pPr>
            <a:r>
              <a:rPr lang="en-US" sz="3793" b="true">
                <a:solidFill>
                  <a:srgbClr val="191919"/>
                </a:solidFill>
                <a:latin typeface="Public Sans Bold"/>
                <a:ea typeface="Public Sans Bold"/>
                <a:cs typeface="Public Sans Bold"/>
                <a:sym typeface="Public Sans Bold"/>
              </a:rPr>
              <a:t>Nadiya Alifa Firdaus 2413031066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5318904" y="2085097"/>
            <a:ext cx="3088397" cy="2942400"/>
          </a:xfrm>
          <a:custGeom>
            <a:avLst/>
            <a:gdLst/>
            <a:ahLst/>
            <a:cxnLst/>
            <a:rect r="r" b="b" t="t" l="l"/>
            <a:pathLst>
              <a:path h="2942400" w="3088397">
                <a:moveTo>
                  <a:pt x="0" y="0"/>
                </a:moveTo>
                <a:lnTo>
                  <a:pt x="3088397" y="0"/>
                </a:lnTo>
                <a:lnTo>
                  <a:pt x="3088397" y="2942400"/>
                </a:lnTo>
                <a:lnTo>
                  <a:pt x="0" y="2942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118114" y="4257628"/>
            <a:ext cx="12854625" cy="4196059"/>
            <a:chOff x="0" y="0"/>
            <a:chExt cx="3665239" cy="1196422"/>
          </a:xfrm>
        </p:grpSpPr>
        <p:sp>
          <p:nvSpPr>
            <p:cNvPr name="Freeform 5" id="5"/>
            <p:cNvSpPr/>
            <p:nvPr/>
          </p:nvSpPr>
          <p:spPr>
            <a:xfrm flipH="false" flipV="false" rot="0">
              <a:off x="0" y="0"/>
              <a:ext cx="3665239" cy="1196422"/>
            </a:xfrm>
            <a:custGeom>
              <a:avLst/>
              <a:gdLst/>
              <a:ahLst/>
              <a:cxnLst/>
              <a:rect r="r" b="b" t="t" l="l"/>
              <a:pathLst>
                <a:path h="1196422" w="3665239">
                  <a:moveTo>
                    <a:pt x="12045" y="0"/>
                  </a:moveTo>
                  <a:lnTo>
                    <a:pt x="3653194" y="0"/>
                  </a:lnTo>
                  <a:cubicBezTo>
                    <a:pt x="3656389" y="0"/>
                    <a:pt x="3659453" y="1269"/>
                    <a:pt x="3661711" y="3528"/>
                  </a:cubicBezTo>
                  <a:cubicBezTo>
                    <a:pt x="3663971" y="5787"/>
                    <a:pt x="3665239" y="8851"/>
                    <a:pt x="3665239" y="12045"/>
                  </a:cubicBezTo>
                  <a:lnTo>
                    <a:pt x="3665239" y="1184377"/>
                  </a:lnTo>
                  <a:cubicBezTo>
                    <a:pt x="3665239" y="1187572"/>
                    <a:pt x="3663971" y="1190635"/>
                    <a:pt x="3661711" y="1192894"/>
                  </a:cubicBezTo>
                  <a:cubicBezTo>
                    <a:pt x="3659453" y="1195153"/>
                    <a:pt x="3656389" y="1196422"/>
                    <a:pt x="3653194" y="1196422"/>
                  </a:cubicBezTo>
                  <a:lnTo>
                    <a:pt x="12045" y="1196422"/>
                  </a:lnTo>
                  <a:cubicBezTo>
                    <a:pt x="8851" y="1196422"/>
                    <a:pt x="5787" y="1195153"/>
                    <a:pt x="3528" y="1192894"/>
                  </a:cubicBezTo>
                  <a:cubicBezTo>
                    <a:pt x="1269" y="1190635"/>
                    <a:pt x="0" y="1187572"/>
                    <a:pt x="0" y="1184377"/>
                  </a:cubicBezTo>
                  <a:lnTo>
                    <a:pt x="0" y="12045"/>
                  </a:lnTo>
                  <a:cubicBezTo>
                    <a:pt x="0" y="8851"/>
                    <a:pt x="1269" y="5787"/>
                    <a:pt x="3528" y="3528"/>
                  </a:cubicBezTo>
                  <a:cubicBezTo>
                    <a:pt x="5787" y="1269"/>
                    <a:pt x="8851" y="0"/>
                    <a:pt x="12045"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3665239" cy="1244047"/>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0">
            <a:off x="-2670157" y="8878570"/>
            <a:ext cx="7315200" cy="3976809"/>
          </a:xfrm>
          <a:custGeom>
            <a:avLst/>
            <a:gdLst/>
            <a:ahLst/>
            <a:cxnLst/>
            <a:rect r="r" b="b" t="t" l="l"/>
            <a:pathLst>
              <a:path h="3976809" w="7315200">
                <a:moveTo>
                  <a:pt x="0" y="0"/>
                </a:moveTo>
                <a:lnTo>
                  <a:pt x="7315200" y="0"/>
                </a:lnTo>
                <a:lnTo>
                  <a:pt x="7315200" y="3976809"/>
                </a:lnTo>
                <a:lnTo>
                  <a:pt x="0" y="3976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4399543" y="25429"/>
            <a:ext cx="1838722" cy="2059668"/>
          </a:xfrm>
          <a:custGeom>
            <a:avLst/>
            <a:gdLst/>
            <a:ahLst/>
            <a:cxnLst/>
            <a:rect r="r" b="b" t="t" l="l"/>
            <a:pathLst>
              <a:path h="2059668" w="1838722">
                <a:moveTo>
                  <a:pt x="0" y="0"/>
                </a:moveTo>
                <a:lnTo>
                  <a:pt x="1838722" y="0"/>
                </a:lnTo>
                <a:lnTo>
                  <a:pt x="1838722" y="2059668"/>
                </a:lnTo>
                <a:lnTo>
                  <a:pt x="0" y="20596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4591391" y="5411377"/>
            <a:ext cx="3696609" cy="4875623"/>
          </a:xfrm>
          <a:custGeom>
            <a:avLst/>
            <a:gdLst/>
            <a:ahLst/>
            <a:cxnLst/>
            <a:rect r="r" b="b" t="t" l="l"/>
            <a:pathLst>
              <a:path h="4875623" w="3696609">
                <a:moveTo>
                  <a:pt x="0" y="0"/>
                </a:moveTo>
                <a:lnTo>
                  <a:pt x="3696609" y="0"/>
                </a:lnTo>
                <a:lnTo>
                  <a:pt x="3696609" y="4875623"/>
                </a:lnTo>
                <a:lnTo>
                  <a:pt x="0" y="487562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7614675" y="25429"/>
            <a:ext cx="1951926" cy="1373446"/>
          </a:xfrm>
          <a:custGeom>
            <a:avLst/>
            <a:gdLst/>
            <a:ahLst/>
            <a:cxnLst/>
            <a:rect r="r" b="b" t="t" l="l"/>
            <a:pathLst>
              <a:path h="1373446" w="1951926">
                <a:moveTo>
                  <a:pt x="0" y="0"/>
                </a:moveTo>
                <a:lnTo>
                  <a:pt x="1951926" y="0"/>
                </a:lnTo>
                <a:lnTo>
                  <a:pt x="1951926" y="1373446"/>
                </a:lnTo>
                <a:lnTo>
                  <a:pt x="0" y="137344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3482536" y="1299907"/>
            <a:ext cx="980406" cy="980406"/>
          </a:xfrm>
          <a:custGeom>
            <a:avLst/>
            <a:gdLst/>
            <a:ahLst/>
            <a:cxnLst/>
            <a:rect r="r" b="b" t="t" l="l"/>
            <a:pathLst>
              <a:path h="980406" w="980406">
                <a:moveTo>
                  <a:pt x="0" y="0"/>
                </a:moveTo>
                <a:lnTo>
                  <a:pt x="980407" y="0"/>
                </a:lnTo>
                <a:lnTo>
                  <a:pt x="980407" y="980406"/>
                </a:lnTo>
                <a:lnTo>
                  <a:pt x="0" y="9804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1664717">
            <a:off x="-331529" y="-481516"/>
            <a:ext cx="2720459" cy="2359379"/>
          </a:xfrm>
          <a:custGeom>
            <a:avLst/>
            <a:gdLst/>
            <a:ahLst/>
            <a:cxnLst/>
            <a:rect r="r" b="b" t="t" l="l"/>
            <a:pathLst>
              <a:path h="2359379" w="2720459">
                <a:moveTo>
                  <a:pt x="0" y="0"/>
                </a:moveTo>
                <a:lnTo>
                  <a:pt x="2720458" y="0"/>
                </a:lnTo>
                <a:lnTo>
                  <a:pt x="2720458" y="2359380"/>
                </a:lnTo>
                <a:lnTo>
                  <a:pt x="0" y="235938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7" id="17"/>
          <p:cNvSpPr txBox="true"/>
          <p:nvPr/>
        </p:nvSpPr>
        <p:spPr>
          <a:xfrm rot="0">
            <a:off x="1502883" y="1904572"/>
            <a:ext cx="8980816" cy="2353055"/>
          </a:xfrm>
          <a:prstGeom prst="rect">
            <a:avLst/>
          </a:prstGeom>
        </p:spPr>
        <p:txBody>
          <a:bodyPr anchor="t" rtlCol="false" tIns="0" lIns="0" bIns="0" rIns="0">
            <a:spAutoFit/>
          </a:bodyPr>
          <a:lstStyle/>
          <a:p>
            <a:pPr algn="l">
              <a:lnSpc>
                <a:spcPts val="9429"/>
              </a:lnSpc>
              <a:spcBef>
                <a:spcPct val="0"/>
              </a:spcBef>
            </a:pPr>
            <a:r>
              <a:rPr lang="en-US" sz="6735">
                <a:solidFill>
                  <a:srgbClr val="191919"/>
                </a:solidFill>
                <a:latin typeface="Bobby Jones"/>
                <a:ea typeface="Bobby Jones"/>
                <a:cs typeface="Bobby Jones"/>
                <a:sym typeface="Bobby Jones"/>
              </a:rPr>
              <a:t>Definisi Pengukuran dalam Akuntansi</a:t>
            </a:r>
          </a:p>
        </p:txBody>
      </p:sp>
      <p:sp>
        <p:nvSpPr>
          <p:cNvPr name="TextBox 18" id="18"/>
          <p:cNvSpPr txBox="true"/>
          <p:nvPr/>
        </p:nvSpPr>
        <p:spPr>
          <a:xfrm rot="0">
            <a:off x="1305641" y="4296494"/>
            <a:ext cx="12662610" cy="3934114"/>
          </a:xfrm>
          <a:prstGeom prst="rect">
            <a:avLst/>
          </a:prstGeom>
        </p:spPr>
        <p:txBody>
          <a:bodyPr anchor="t" rtlCol="false" tIns="0" lIns="0" bIns="0" rIns="0">
            <a:spAutoFit/>
          </a:bodyPr>
          <a:lstStyle/>
          <a:p>
            <a:pPr algn="l">
              <a:lnSpc>
                <a:spcPts val="3923"/>
              </a:lnSpc>
            </a:pPr>
            <a:r>
              <a:rPr lang="en-US" b="true" sz="2906">
                <a:solidFill>
                  <a:srgbClr val="191919"/>
                </a:solidFill>
                <a:latin typeface="Public Sans Bold"/>
                <a:ea typeface="Public Sans Bold"/>
                <a:cs typeface="Public Sans Bold"/>
                <a:sym typeface="Public Sans Bold"/>
              </a:rPr>
              <a:t>Pengukuran dalam akuntansi dapat dipahami sebagai proses pemberian nilai moneter terhadap setiap unsur dalam laporan keuangan, baik itu aset, kewajiban, ekuitas, pendapatan, maupun beban. Berdasarkan Kerangka Konseptual Pelaporan Keuangan, pengukuran merupakan tahap yang menjembatani informasi akuntansi dengan kondisi ekonomi yang sebenarnya. Oleh karena itu, pengukuran bukan sekadar prosedur teknis, melainkan juga melibatkan pertimbangan dalam memilih dasar pengukuran yang relevan dengan tujuan penyajian laporan keuangan.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303409" y="-381168"/>
            <a:ext cx="3885625" cy="3701940"/>
          </a:xfrm>
          <a:custGeom>
            <a:avLst/>
            <a:gdLst/>
            <a:ahLst/>
            <a:cxnLst/>
            <a:rect r="r" b="b" t="t" l="l"/>
            <a:pathLst>
              <a:path h="3701940" w="3885625">
                <a:moveTo>
                  <a:pt x="0" y="0"/>
                </a:moveTo>
                <a:lnTo>
                  <a:pt x="3885625" y="0"/>
                </a:lnTo>
                <a:lnTo>
                  <a:pt x="3885625" y="3701940"/>
                </a:lnTo>
                <a:lnTo>
                  <a:pt x="0" y="3701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3226795" y="2730750"/>
            <a:ext cx="11593694" cy="5728901"/>
            <a:chOff x="0" y="0"/>
            <a:chExt cx="3308515" cy="1634868"/>
          </a:xfrm>
        </p:grpSpPr>
        <p:sp>
          <p:nvSpPr>
            <p:cNvPr name="Freeform 5" id="5"/>
            <p:cNvSpPr/>
            <p:nvPr/>
          </p:nvSpPr>
          <p:spPr>
            <a:xfrm flipH="false" flipV="false" rot="0">
              <a:off x="0" y="0"/>
              <a:ext cx="3308515" cy="1634867"/>
            </a:xfrm>
            <a:custGeom>
              <a:avLst/>
              <a:gdLst/>
              <a:ahLst/>
              <a:cxnLst/>
              <a:rect r="r" b="b" t="t" l="l"/>
              <a:pathLst>
                <a:path h="1634867" w="3308515">
                  <a:moveTo>
                    <a:pt x="13355" y="0"/>
                  </a:moveTo>
                  <a:lnTo>
                    <a:pt x="3295160" y="0"/>
                  </a:lnTo>
                  <a:cubicBezTo>
                    <a:pt x="3302536" y="0"/>
                    <a:pt x="3308515" y="5979"/>
                    <a:pt x="3308515" y="13355"/>
                  </a:cubicBezTo>
                  <a:lnTo>
                    <a:pt x="3308515" y="1621512"/>
                  </a:lnTo>
                  <a:cubicBezTo>
                    <a:pt x="3308515" y="1628888"/>
                    <a:pt x="3302536" y="1634867"/>
                    <a:pt x="3295160" y="1634867"/>
                  </a:cubicBezTo>
                  <a:lnTo>
                    <a:pt x="13355" y="1634867"/>
                  </a:lnTo>
                  <a:cubicBezTo>
                    <a:pt x="5979" y="1634867"/>
                    <a:pt x="0" y="1628888"/>
                    <a:pt x="0" y="1621512"/>
                  </a:cubicBezTo>
                  <a:lnTo>
                    <a:pt x="0" y="13355"/>
                  </a:lnTo>
                  <a:cubicBezTo>
                    <a:pt x="0" y="5979"/>
                    <a:pt x="5979" y="0"/>
                    <a:pt x="13355"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3308515" cy="1682493"/>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0">
            <a:off x="-505945" y="6172200"/>
            <a:ext cx="5440240" cy="4114800"/>
          </a:xfrm>
          <a:custGeom>
            <a:avLst/>
            <a:gdLst/>
            <a:ahLst/>
            <a:cxnLst/>
            <a:rect r="r" b="b" t="t" l="l"/>
            <a:pathLst>
              <a:path h="4114800" w="5440240">
                <a:moveTo>
                  <a:pt x="0" y="0"/>
                </a:moveTo>
                <a:lnTo>
                  <a:pt x="5440241" y="0"/>
                </a:lnTo>
                <a:lnTo>
                  <a:pt x="544024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4233247" y="6172200"/>
            <a:ext cx="4995894" cy="4114800"/>
          </a:xfrm>
          <a:custGeom>
            <a:avLst/>
            <a:gdLst/>
            <a:ahLst/>
            <a:cxnLst/>
            <a:rect r="r" b="b" t="t" l="l"/>
            <a:pathLst>
              <a:path h="4114800" w="4995894">
                <a:moveTo>
                  <a:pt x="0" y="0"/>
                </a:moveTo>
                <a:lnTo>
                  <a:pt x="4995894" y="0"/>
                </a:lnTo>
                <a:lnTo>
                  <a:pt x="499589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3497058" y="1426989"/>
            <a:ext cx="10913855" cy="1085948"/>
          </a:xfrm>
          <a:prstGeom prst="rect">
            <a:avLst/>
          </a:prstGeom>
        </p:spPr>
        <p:txBody>
          <a:bodyPr anchor="t" rtlCol="false" tIns="0" lIns="0" bIns="0" rIns="0">
            <a:spAutoFit/>
          </a:bodyPr>
          <a:lstStyle/>
          <a:p>
            <a:pPr algn="ctr" marL="0" indent="0" lvl="0">
              <a:lnSpc>
                <a:spcPts val="8796"/>
              </a:lnSpc>
              <a:spcBef>
                <a:spcPct val="0"/>
              </a:spcBef>
            </a:pPr>
            <a:r>
              <a:rPr lang="en-US" sz="6282">
                <a:solidFill>
                  <a:srgbClr val="191919"/>
                </a:solidFill>
                <a:latin typeface="Bobby Jones"/>
                <a:ea typeface="Bobby Jones"/>
                <a:cs typeface="Bobby Jones"/>
                <a:sym typeface="Bobby Jones"/>
              </a:rPr>
              <a:t>Fungsi dan Tujuan Pengukuran </a:t>
            </a:r>
          </a:p>
        </p:txBody>
      </p:sp>
      <p:sp>
        <p:nvSpPr>
          <p:cNvPr name="Freeform 13" id="13"/>
          <p:cNvSpPr/>
          <p:nvPr/>
        </p:nvSpPr>
        <p:spPr>
          <a:xfrm flipH="false" flipV="false" rot="-309060">
            <a:off x="16467079" y="2678655"/>
            <a:ext cx="1584442" cy="2443220"/>
          </a:xfrm>
          <a:custGeom>
            <a:avLst/>
            <a:gdLst/>
            <a:ahLst/>
            <a:cxnLst/>
            <a:rect r="r" b="b" t="t" l="l"/>
            <a:pathLst>
              <a:path h="2443220" w="1584442">
                <a:moveTo>
                  <a:pt x="0" y="0"/>
                </a:moveTo>
                <a:lnTo>
                  <a:pt x="1584442" y="0"/>
                </a:lnTo>
                <a:lnTo>
                  <a:pt x="1584442" y="2443220"/>
                </a:lnTo>
                <a:lnTo>
                  <a:pt x="0" y="2443220"/>
                </a:lnTo>
                <a:lnTo>
                  <a:pt x="0" y="0"/>
                </a:lnTo>
                <a:close/>
              </a:path>
            </a:pathLst>
          </a:custGeom>
          <a:blipFill>
            <a:blip r:embed="rId10">
              <a:extLst>
                <a:ext uri="{96DAC541-7B7A-43D3-8B79-37D633B846F1}">
                  <asvg:svgBlip xmlns:asvg="http://schemas.microsoft.com/office/drawing/2016/SVG/main" r:embed="rId11"/>
                </a:ext>
              </a:extLst>
            </a:blip>
            <a:stretch>
              <a:fillRect l="0" t="0" r="-297548" b="-217218"/>
            </a:stretch>
          </a:blipFill>
          <a:ln cap="sq">
            <a:noFill/>
            <a:prstDash val="solid"/>
            <a:miter/>
          </a:ln>
        </p:spPr>
      </p:sp>
      <p:sp>
        <p:nvSpPr>
          <p:cNvPr name="Freeform 14" id="14"/>
          <p:cNvSpPr/>
          <p:nvPr/>
        </p:nvSpPr>
        <p:spPr>
          <a:xfrm flipH="false" flipV="false" rot="0">
            <a:off x="818304" y="577847"/>
            <a:ext cx="1642199" cy="1651206"/>
          </a:xfrm>
          <a:custGeom>
            <a:avLst/>
            <a:gdLst/>
            <a:ahLst/>
            <a:cxnLst/>
            <a:rect r="r" b="b" t="t" l="l"/>
            <a:pathLst>
              <a:path h="1651206" w="1642199">
                <a:moveTo>
                  <a:pt x="0" y="0"/>
                </a:moveTo>
                <a:lnTo>
                  <a:pt x="1642199" y="0"/>
                </a:lnTo>
                <a:lnTo>
                  <a:pt x="1642199" y="1651206"/>
                </a:lnTo>
                <a:lnTo>
                  <a:pt x="0" y="16512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6206073" y="241618"/>
            <a:ext cx="1951926" cy="1373446"/>
          </a:xfrm>
          <a:custGeom>
            <a:avLst/>
            <a:gdLst/>
            <a:ahLst/>
            <a:cxnLst/>
            <a:rect r="r" b="b" t="t" l="l"/>
            <a:pathLst>
              <a:path h="1373446" w="1951926">
                <a:moveTo>
                  <a:pt x="0" y="0"/>
                </a:moveTo>
                <a:lnTo>
                  <a:pt x="1951926" y="0"/>
                </a:lnTo>
                <a:lnTo>
                  <a:pt x="1951926" y="1373446"/>
                </a:lnTo>
                <a:lnTo>
                  <a:pt x="0" y="137344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6" id="16"/>
          <p:cNvSpPr txBox="true"/>
          <p:nvPr/>
        </p:nvSpPr>
        <p:spPr>
          <a:xfrm rot="0">
            <a:off x="3497058" y="2673600"/>
            <a:ext cx="11593694" cy="5761182"/>
          </a:xfrm>
          <a:prstGeom prst="rect">
            <a:avLst/>
          </a:prstGeom>
        </p:spPr>
        <p:txBody>
          <a:bodyPr anchor="t" rtlCol="false" tIns="0" lIns="0" bIns="0" rIns="0">
            <a:spAutoFit/>
          </a:bodyPr>
          <a:lstStyle/>
          <a:p>
            <a:pPr algn="l">
              <a:lnSpc>
                <a:spcPts val="4152"/>
              </a:lnSpc>
            </a:pPr>
            <a:r>
              <a:rPr lang="en-US" sz="3075" b="true">
                <a:solidFill>
                  <a:srgbClr val="191919"/>
                </a:solidFill>
                <a:latin typeface="Public Sans Bold"/>
                <a:ea typeface="Public Sans Bold"/>
                <a:cs typeface="Public Sans Bold"/>
                <a:sym typeface="Public Sans Bold"/>
              </a:rPr>
              <a:t>Pengukuran memiliki peranan utama untuk menghasilkan informasi yang berguna bagi pengambilan keputusan. I</a:t>
            </a:r>
            <a:r>
              <a:rPr lang="en-US" sz="3075" b="true">
                <a:solidFill>
                  <a:srgbClr val="144778"/>
                </a:solidFill>
                <a:latin typeface="Public Sans Bold"/>
                <a:ea typeface="Public Sans Bold"/>
                <a:cs typeface="Public Sans Bold"/>
                <a:sym typeface="Public Sans Bold"/>
              </a:rPr>
              <a:t>nformasi tersebut harus memiliki karakteristik relevan, andal, serta konsisten dari waktu ke waktu. Selain itu, pengukuran juga berfungsi untuk: </a:t>
            </a:r>
          </a:p>
          <a:p>
            <a:pPr algn="l">
              <a:lnSpc>
                <a:spcPts val="4152"/>
              </a:lnSpc>
            </a:pPr>
            <a:r>
              <a:rPr lang="en-US" sz="3075" b="true">
                <a:solidFill>
                  <a:srgbClr val="144778"/>
                </a:solidFill>
                <a:latin typeface="Public Sans Bold"/>
                <a:ea typeface="Public Sans Bold"/>
                <a:cs typeface="Public Sans Bold"/>
                <a:sym typeface="Public Sans Bold"/>
              </a:rPr>
              <a:t>1. Menjadi landasan dalam proses pengakuan transaksi. </a:t>
            </a:r>
          </a:p>
          <a:p>
            <a:pPr algn="l">
              <a:lnSpc>
                <a:spcPts val="4152"/>
              </a:lnSpc>
            </a:pPr>
            <a:r>
              <a:rPr lang="en-US" sz="3075" b="true">
                <a:solidFill>
                  <a:srgbClr val="144778"/>
                </a:solidFill>
                <a:latin typeface="Public Sans Bold"/>
                <a:ea typeface="Public Sans Bold"/>
                <a:cs typeface="Public Sans Bold"/>
                <a:sym typeface="Public Sans Bold"/>
              </a:rPr>
              <a:t>2. Menjaga konsistensi informasi antarperiode. </a:t>
            </a:r>
          </a:p>
          <a:p>
            <a:pPr algn="l">
              <a:lnSpc>
                <a:spcPts val="4152"/>
              </a:lnSpc>
            </a:pPr>
            <a:r>
              <a:rPr lang="en-US" sz="3075" b="true">
                <a:solidFill>
                  <a:srgbClr val="144778"/>
                </a:solidFill>
                <a:latin typeface="Public Sans Bold"/>
                <a:ea typeface="Public Sans Bold"/>
                <a:cs typeface="Public Sans Bold"/>
                <a:sym typeface="Public Sans Bold"/>
              </a:rPr>
              <a:t>3. Mendukung tanggung jawab manajemen terhadap pemegang kepentingan. </a:t>
            </a:r>
          </a:p>
          <a:p>
            <a:pPr algn="l">
              <a:lnSpc>
                <a:spcPts val="4152"/>
              </a:lnSpc>
            </a:pPr>
            <a:r>
              <a:rPr lang="en-US" b="true" sz="3075">
                <a:solidFill>
                  <a:srgbClr val="144778"/>
                </a:solidFill>
                <a:latin typeface="Public Sans Bold"/>
                <a:ea typeface="Public Sans Bold"/>
                <a:cs typeface="Public Sans Bold"/>
                <a:sym typeface="Public Sans Bold"/>
              </a:rPr>
              <a:t>4. Menampilkan posisi keuangan dan kinerja entitas secara wajar. </a:t>
            </a:r>
          </a:p>
        </p:txBody>
      </p:sp>
      <p:sp>
        <p:nvSpPr>
          <p:cNvPr name="Freeform 17" id="17"/>
          <p:cNvSpPr/>
          <p:nvPr/>
        </p:nvSpPr>
        <p:spPr>
          <a:xfrm flipH="false" flipV="false" rot="0">
            <a:off x="14820489" y="2122259"/>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170080">
            <a:off x="24651" y="4256283"/>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1028700" y="2369807"/>
            <a:ext cx="10902698" cy="7366545"/>
            <a:chOff x="0" y="0"/>
            <a:chExt cx="3481974" cy="2352640"/>
          </a:xfrm>
        </p:grpSpPr>
        <p:sp>
          <p:nvSpPr>
            <p:cNvPr name="Freeform 4" id="4"/>
            <p:cNvSpPr/>
            <p:nvPr/>
          </p:nvSpPr>
          <p:spPr>
            <a:xfrm flipH="false" flipV="false" rot="0">
              <a:off x="0" y="0"/>
              <a:ext cx="3481974" cy="2352640"/>
            </a:xfrm>
            <a:custGeom>
              <a:avLst/>
              <a:gdLst/>
              <a:ahLst/>
              <a:cxnLst/>
              <a:rect r="r" b="b" t="t" l="l"/>
              <a:pathLst>
                <a:path h="2352640" w="3481974">
                  <a:moveTo>
                    <a:pt x="14202" y="0"/>
                  </a:moveTo>
                  <a:lnTo>
                    <a:pt x="3467772" y="0"/>
                  </a:lnTo>
                  <a:cubicBezTo>
                    <a:pt x="3475616" y="0"/>
                    <a:pt x="3481974" y="6358"/>
                    <a:pt x="3481974" y="14202"/>
                  </a:cubicBezTo>
                  <a:lnTo>
                    <a:pt x="3481974" y="2338438"/>
                  </a:lnTo>
                  <a:cubicBezTo>
                    <a:pt x="3481974" y="2346281"/>
                    <a:pt x="3475616" y="2352640"/>
                    <a:pt x="3467772" y="2352640"/>
                  </a:cubicBezTo>
                  <a:lnTo>
                    <a:pt x="14202" y="2352640"/>
                  </a:lnTo>
                  <a:cubicBezTo>
                    <a:pt x="6358" y="2352640"/>
                    <a:pt x="0" y="2346281"/>
                    <a:pt x="0" y="2338438"/>
                  </a:cubicBezTo>
                  <a:lnTo>
                    <a:pt x="0" y="14202"/>
                  </a:lnTo>
                  <a:cubicBezTo>
                    <a:pt x="0" y="6358"/>
                    <a:pt x="6358" y="0"/>
                    <a:pt x="14202" y="0"/>
                  </a:cubicBezTo>
                  <a:close/>
                </a:path>
              </a:pathLst>
            </a:custGeom>
            <a:solidFill>
              <a:srgbClr val="F3CA52"/>
            </a:solidFill>
            <a:ln w="38100" cap="sq">
              <a:solidFill>
                <a:srgbClr val="191919"/>
              </a:solidFill>
              <a:prstDash val="solid"/>
              <a:miter/>
            </a:ln>
          </p:spPr>
        </p:sp>
        <p:sp>
          <p:nvSpPr>
            <p:cNvPr name="TextBox 5" id="5"/>
            <p:cNvSpPr txBox="true"/>
            <p:nvPr/>
          </p:nvSpPr>
          <p:spPr>
            <a:xfrm>
              <a:off x="0" y="-47625"/>
              <a:ext cx="3481974" cy="2400265"/>
            </a:xfrm>
            <a:prstGeom prst="rect">
              <a:avLst/>
            </a:prstGeom>
          </p:spPr>
          <p:txBody>
            <a:bodyPr anchor="ctr" rtlCol="false" tIns="50800" lIns="50800" bIns="50800" rIns="50800"/>
            <a:lstStyle/>
            <a:p>
              <a:pPr algn="ctr">
                <a:lnSpc>
                  <a:spcPts val="3374"/>
                </a:lnSpc>
              </a:pPr>
            </a:p>
          </p:txBody>
        </p:sp>
      </p:grpSp>
      <p:grpSp>
        <p:nvGrpSpPr>
          <p:cNvPr name="Group 6" id="6"/>
          <p:cNvGrpSpPr/>
          <p:nvPr/>
        </p:nvGrpSpPr>
        <p:grpSpPr>
          <a:xfrm rot="0">
            <a:off x="-303409" y="9912434"/>
            <a:ext cx="20354123" cy="3086100"/>
            <a:chOff x="0" y="0"/>
            <a:chExt cx="5360757" cy="812800"/>
          </a:xfrm>
        </p:grpSpPr>
        <p:sp>
          <p:nvSpPr>
            <p:cNvPr name="Freeform 7" id="7"/>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8" id="8"/>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9" id="9"/>
          <p:cNvSpPr/>
          <p:nvPr/>
        </p:nvSpPr>
        <p:spPr>
          <a:xfrm flipH="false" flipV="false" rot="-221014">
            <a:off x="15954180" y="7822248"/>
            <a:ext cx="2958484" cy="2372166"/>
          </a:xfrm>
          <a:custGeom>
            <a:avLst/>
            <a:gdLst/>
            <a:ahLst/>
            <a:cxnLst/>
            <a:rect r="r" b="b" t="t" l="l"/>
            <a:pathLst>
              <a:path h="2372166" w="2958484">
                <a:moveTo>
                  <a:pt x="0" y="0"/>
                </a:moveTo>
                <a:lnTo>
                  <a:pt x="2958484" y="0"/>
                </a:lnTo>
                <a:lnTo>
                  <a:pt x="2958484" y="2372167"/>
                </a:lnTo>
                <a:lnTo>
                  <a:pt x="0" y="23721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5683596" y="695139"/>
            <a:ext cx="2381142" cy="2268579"/>
          </a:xfrm>
          <a:custGeom>
            <a:avLst/>
            <a:gdLst/>
            <a:ahLst/>
            <a:cxnLst/>
            <a:rect r="r" b="b" t="t" l="l"/>
            <a:pathLst>
              <a:path h="2268579" w="2381142">
                <a:moveTo>
                  <a:pt x="0" y="0"/>
                </a:moveTo>
                <a:lnTo>
                  <a:pt x="2381142" y="0"/>
                </a:lnTo>
                <a:lnTo>
                  <a:pt x="2381142" y="2268578"/>
                </a:lnTo>
                <a:lnTo>
                  <a:pt x="0" y="22685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372265" y="399779"/>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170080">
            <a:off x="13927443" y="6334964"/>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2477303" y="7230112"/>
            <a:ext cx="3099322" cy="2682322"/>
          </a:xfrm>
          <a:custGeom>
            <a:avLst/>
            <a:gdLst/>
            <a:ahLst/>
            <a:cxnLst/>
            <a:rect r="r" b="b" t="t" l="l"/>
            <a:pathLst>
              <a:path h="2682322" w="3099322">
                <a:moveTo>
                  <a:pt x="0" y="0"/>
                </a:moveTo>
                <a:lnTo>
                  <a:pt x="3099322" y="0"/>
                </a:lnTo>
                <a:lnTo>
                  <a:pt x="3099322" y="2682322"/>
                </a:lnTo>
                <a:lnTo>
                  <a:pt x="0" y="268232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1189437" y="2284082"/>
            <a:ext cx="10741961" cy="7247526"/>
          </a:xfrm>
          <a:prstGeom prst="rect">
            <a:avLst/>
          </a:prstGeom>
        </p:spPr>
        <p:txBody>
          <a:bodyPr anchor="t" rtlCol="false" tIns="0" lIns="0" bIns="0" rIns="0">
            <a:spAutoFit/>
          </a:bodyPr>
          <a:lstStyle/>
          <a:p>
            <a:pPr algn="l">
              <a:lnSpc>
                <a:spcPts val="7563"/>
              </a:lnSpc>
            </a:pPr>
            <a:r>
              <a:rPr lang="en-US" sz="5602" b="true">
                <a:solidFill>
                  <a:srgbClr val="144778"/>
                </a:solidFill>
                <a:latin typeface="Public Sans Bold"/>
                <a:ea typeface="Public Sans Bold"/>
                <a:cs typeface="Public Sans Bold"/>
                <a:sym typeface="Public Sans Bold"/>
              </a:rPr>
              <a:t>1. Skala Nominal</a:t>
            </a:r>
          </a:p>
          <a:p>
            <a:pPr algn="l">
              <a:lnSpc>
                <a:spcPts val="3378"/>
              </a:lnSpc>
            </a:pPr>
            <a:r>
              <a:rPr lang="en-US" sz="2502" b="true">
                <a:solidFill>
                  <a:srgbClr val="191919"/>
                </a:solidFill>
                <a:latin typeface="Public Sans Bold"/>
                <a:ea typeface="Public Sans Bold"/>
                <a:cs typeface="Public Sans Bold"/>
                <a:sym typeface="Public Sans Bold"/>
              </a:rPr>
              <a:t>skala ini tidak menunjukan sesuatu yang akan dipertimbangkan untuk penggunaan istilah yang biasa.</a:t>
            </a:r>
          </a:p>
          <a:p>
            <a:pPr algn="l">
              <a:lnSpc>
                <a:spcPts val="7563"/>
              </a:lnSpc>
            </a:pPr>
            <a:r>
              <a:rPr lang="en-US" sz="5602" b="true">
                <a:solidFill>
                  <a:srgbClr val="144778"/>
                </a:solidFill>
                <a:latin typeface="Public Sans Bold"/>
                <a:ea typeface="Public Sans Bold"/>
                <a:cs typeface="Public Sans Bold"/>
                <a:sym typeface="Public Sans Bold"/>
              </a:rPr>
              <a:t>2. Skala Ordinal</a:t>
            </a:r>
          </a:p>
          <a:p>
            <a:pPr algn="l">
              <a:lnSpc>
                <a:spcPts val="3378"/>
              </a:lnSpc>
            </a:pPr>
            <a:r>
              <a:rPr lang="en-US" sz="2502" b="true">
                <a:solidFill>
                  <a:srgbClr val="191919"/>
                </a:solidFill>
                <a:latin typeface="Public Sans Bold"/>
                <a:ea typeface="Public Sans Bold"/>
                <a:cs typeface="Public Sans Bold"/>
                <a:sym typeface="Public Sans Bold"/>
              </a:rPr>
              <a:t>dibuat untuk menggolongkan obyek dalam pertanyaan atau pernyataan yang memiliki hubungan denganpernyataan yang diberikan</a:t>
            </a:r>
          </a:p>
          <a:p>
            <a:pPr algn="l">
              <a:lnSpc>
                <a:spcPts val="7563"/>
              </a:lnSpc>
            </a:pPr>
            <a:r>
              <a:rPr lang="en-US" sz="5602" b="true">
                <a:solidFill>
                  <a:srgbClr val="144778"/>
                </a:solidFill>
                <a:latin typeface="Public Sans Bold"/>
                <a:ea typeface="Public Sans Bold"/>
                <a:cs typeface="Public Sans Bold"/>
                <a:sym typeface="Public Sans Bold"/>
              </a:rPr>
              <a:t>3. Skala Interval</a:t>
            </a:r>
          </a:p>
          <a:p>
            <a:pPr algn="l">
              <a:lnSpc>
                <a:spcPts val="3378"/>
              </a:lnSpc>
            </a:pPr>
            <a:r>
              <a:rPr lang="en-US" sz="2502" b="true">
                <a:solidFill>
                  <a:srgbClr val="191919"/>
                </a:solidFill>
                <a:latin typeface="Public Sans Bold"/>
                <a:ea typeface="Public Sans Bold"/>
                <a:cs typeface="Public Sans Bold"/>
                <a:sym typeface="Public Sans Bold"/>
              </a:rPr>
              <a:t>Skala yang akan memberi data yang besar dibandingkan skala ordinal. </a:t>
            </a:r>
          </a:p>
          <a:p>
            <a:pPr algn="l">
              <a:lnSpc>
                <a:spcPts val="7563"/>
              </a:lnSpc>
            </a:pPr>
            <a:r>
              <a:rPr lang="en-US" sz="5602" b="true">
                <a:solidFill>
                  <a:srgbClr val="144778"/>
                </a:solidFill>
                <a:latin typeface="Public Sans Bold"/>
                <a:ea typeface="Public Sans Bold"/>
                <a:cs typeface="Public Sans Bold"/>
                <a:sym typeface="Public Sans Bold"/>
              </a:rPr>
              <a:t>4. Skala Rasio</a:t>
            </a:r>
          </a:p>
          <a:p>
            <a:pPr algn="l">
              <a:lnSpc>
                <a:spcPts val="3378"/>
              </a:lnSpc>
            </a:pPr>
            <a:r>
              <a:rPr lang="en-US" b="true" sz="2502">
                <a:solidFill>
                  <a:srgbClr val="191919"/>
                </a:solidFill>
                <a:latin typeface="Public Sans Bold"/>
                <a:ea typeface="Public Sans Bold"/>
                <a:cs typeface="Public Sans Bold"/>
                <a:sym typeface="Public Sans Bold"/>
              </a:rPr>
              <a:t>skala ini memberikan urutan dalam bentuk peringkat dari sebuah kejadian yang memiliki keterkaitan dengan obyek yang diberikan.</a:t>
            </a:r>
          </a:p>
        </p:txBody>
      </p:sp>
      <p:sp>
        <p:nvSpPr>
          <p:cNvPr name="Freeform 15" id="15"/>
          <p:cNvSpPr/>
          <p:nvPr/>
        </p:nvSpPr>
        <p:spPr>
          <a:xfrm flipH="false" flipV="false" rot="405192">
            <a:off x="10837684" y="3751041"/>
            <a:ext cx="2187427" cy="2784919"/>
          </a:xfrm>
          <a:custGeom>
            <a:avLst/>
            <a:gdLst/>
            <a:ahLst/>
            <a:cxnLst/>
            <a:rect r="r" b="b" t="t" l="l"/>
            <a:pathLst>
              <a:path h="2784919" w="2187427">
                <a:moveTo>
                  <a:pt x="0" y="0"/>
                </a:moveTo>
                <a:lnTo>
                  <a:pt x="2187427" y="0"/>
                </a:lnTo>
                <a:lnTo>
                  <a:pt x="2187427" y="2784918"/>
                </a:lnTo>
                <a:lnTo>
                  <a:pt x="0" y="278491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1028700" y="495114"/>
            <a:ext cx="10340265" cy="1570118"/>
          </a:xfrm>
          <a:prstGeom prst="rect">
            <a:avLst/>
          </a:prstGeom>
        </p:spPr>
        <p:txBody>
          <a:bodyPr anchor="t" rtlCol="false" tIns="0" lIns="0" bIns="0" rIns="0">
            <a:spAutoFit/>
          </a:bodyPr>
          <a:lstStyle/>
          <a:p>
            <a:pPr algn="l" marL="0" indent="0" lvl="0">
              <a:lnSpc>
                <a:spcPts val="12614"/>
              </a:lnSpc>
              <a:spcBef>
                <a:spcPct val="0"/>
              </a:spcBef>
            </a:pPr>
            <a:r>
              <a:rPr lang="en-US" sz="9010">
                <a:solidFill>
                  <a:srgbClr val="191919"/>
                </a:solidFill>
                <a:latin typeface="Bobby Jones"/>
                <a:ea typeface="Bobby Jones"/>
                <a:cs typeface="Bobby Jones"/>
                <a:sym typeface="Bobby Jones"/>
              </a:rPr>
              <a:t>Skala Pengukuran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4837737" y="623139"/>
            <a:ext cx="3023350" cy="2880428"/>
          </a:xfrm>
          <a:custGeom>
            <a:avLst/>
            <a:gdLst/>
            <a:ahLst/>
            <a:cxnLst/>
            <a:rect r="r" b="b" t="t" l="l"/>
            <a:pathLst>
              <a:path h="2880428" w="3023350">
                <a:moveTo>
                  <a:pt x="0" y="0"/>
                </a:moveTo>
                <a:lnTo>
                  <a:pt x="3023349" y="0"/>
                </a:lnTo>
                <a:lnTo>
                  <a:pt x="3023349" y="2880428"/>
                </a:lnTo>
                <a:lnTo>
                  <a:pt x="0" y="28804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211984" y="2220400"/>
            <a:ext cx="9388591" cy="5784017"/>
            <a:chOff x="0" y="0"/>
            <a:chExt cx="3273283" cy="2016567"/>
          </a:xfrm>
        </p:grpSpPr>
        <p:sp>
          <p:nvSpPr>
            <p:cNvPr name="Freeform 5" id="5"/>
            <p:cNvSpPr/>
            <p:nvPr/>
          </p:nvSpPr>
          <p:spPr>
            <a:xfrm flipH="false" flipV="false" rot="0">
              <a:off x="0" y="0"/>
              <a:ext cx="3273283" cy="2016567"/>
            </a:xfrm>
            <a:custGeom>
              <a:avLst/>
              <a:gdLst/>
              <a:ahLst/>
              <a:cxnLst/>
              <a:rect r="r" b="b" t="t" l="l"/>
              <a:pathLst>
                <a:path h="2016567" w="3273283">
                  <a:moveTo>
                    <a:pt x="16492" y="0"/>
                  </a:moveTo>
                  <a:lnTo>
                    <a:pt x="3256791" y="0"/>
                  </a:lnTo>
                  <a:cubicBezTo>
                    <a:pt x="3261165" y="0"/>
                    <a:pt x="3265360" y="1738"/>
                    <a:pt x="3268452" y="4830"/>
                  </a:cubicBezTo>
                  <a:cubicBezTo>
                    <a:pt x="3271545" y="7923"/>
                    <a:pt x="3273283" y="12118"/>
                    <a:pt x="3273283" y="16492"/>
                  </a:cubicBezTo>
                  <a:lnTo>
                    <a:pt x="3273283" y="2000075"/>
                  </a:lnTo>
                  <a:cubicBezTo>
                    <a:pt x="3273283" y="2004449"/>
                    <a:pt x="3271545" y="2008644"/>
                    <a:pt x="3268452" y="2011737"/>
                  </a:cubicBezTo>
                  <a:cubicBezTo>
                    <a:pt x="3265360" y="2014830"/>
                    <a:pt x="3261165" y="2016567"/>
                    <a:pt x="3256791" y="2016567"/>
                  </a:cubicBezTo>
                  <a:lnTo>
                    <a:pt x="16492" y="2016567"/>
                  </a:lnTo>
                  <a:cubicBezTo>
                    <a:pt x="12118" y="2016567"/>
                    <a:pt x="7923" y="2014830"/>
                    <a:pt x="4830" y="2011737"/>
                  </a:cubicBezTo>
                  <a:cubicBezTo>
                    <a:pt x="1738" y="2008644"/>
                    <a:pt x="0" y="2004449"/>
                    <a:pt x="0" y="2000075"/>
                  </a:cubicBezTo>
                  <a:lnTo>
                    <a:pt x="0" y="16492"/>
                  </a:lnTo>
                  <a:cubicBezTo>
                    <a:pt x="0" y="12118"/>
                    <a:pt x="1738" y="7923"/>
                    <a:pt x="4830" y="4830"/>
                  </a:cubicBezTo>
                  <a:cubicBezTo>
                    <a:pt x="7923" y="1738"/>
                    <a:pt x="12118" y="0"/>
                    <a:pt x="16492"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3273283" cy="2064192"/>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0">
            <a:off x="-503791" y="5721835"/>
            <a:ext cx="3494427" cy="4565165"/>
          </a:xfrm>
          <a:custGeom>
            <a:avLst/>
            <a:gdLst/>
            <a:ahLst/>
            <a:cxnLst/>
            <a:rect r="r" b="b" t="t" l="l"/>
            <a:pathLst>
              <a:path h="4565165" w="3494427">
                <a:moveTo>
                  <a:pt x="0" y="0"/>
                </a:moveTo>
                <a:lnTo>
                  <a:pt x="3494427" y="0"/>
                </a:lnTo>
                <a:lnTo>
                  <a:pt x="3494427" y="4565165"/>
                </a:lnTo>
                <a:lnTo>
                  <a:pt x="0" y="45651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6922164" y="6002875"/>
            <a:ext cx="1877845" cy="4114800"/>
          </a:xfrm>
          <a:custGeom>
            <a:avLst/>
            <a:gdLst/>
            <a:ahLst/>
            <a:cxnLst/>
            <a:rect r="r" b="b" t="t" l="l"/>
            <a:pathLst>
              <a:path h="4114800" w="1877845">
                <a:moveTo>
                  <a:pt x="0" y="0"/>
                </a:moveTo>
                <a:lnTo>
                  <a:pt x="1877845" y="0"/>
                </a:lnTo>
                <a:lnTo>
                  <a:pt x="187784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4318883" y="7912355"/>
            <a:ext cx="3201115" cy="2374645"/>
          </a:xfrm>
          <a:custGeom>
            <a:avLst/>
            <a:gdLst/>
            <a:ahLst/>
            <a:cxnLst/>
            <a:rect r="r" b="b" t="t" l="l"/>
            <a:pathLst>
              <a:path h="2374645" w="3201115">
                <a:moveTo>
                  <a:pt x="0" y="0"/>
                </a:moveTo>
                <a:lnTo>
                  <a:pt x="3201115" y="0"/>
                </a:lnTo>
                <a:lnTo>
                  <a:pt x="3201115" y="2374645"/>
                </a:lnTo>
                <a:lnTo>
                  <a:pt x="0" y="23746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6121539" y="1641447"/>
            <a:ext cx="2275522" cy="2548955"/>
          </a:xfrm>
          <a:custGeom>
            <a:avLst/>
            <a:gdLst/>
            <a:ahLst/>
            <a:cxnLst/>
            <a:rect r="r" b="b" t="t" l="l"/>
            <a:pathLst>
              <a:path h="2548955" w="2275522">
                <a:moveTo>
                  <a:pt x="0" y="0"/>
                </a:moveTo>
                <a:lnTo>
                  <a:pt x="2275522" y="0"/>
                </a:lnTo>
                <a:lnTo>
                  <a:pt x="2275522" y="2548955"/>
                </a:lnTo>
                <a:lnTo>
                  <a:pt x="0" y="254895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598776">
            <a:off x="383891" y="-1246739"/>
            <a:ext cx="2103049" cy="3151708"/>
          </a:xfrm>
          <a:custGeom>
            <a:avLst/>
            <a:gdLst/>
            <a:ahLst/>
            <a:cxnLst/>
            <a:rect r="r" b="b" t="t" l="l"/>
            <a:pathLst>
              <a:path h="3151708" w="2103049">
                <a:moveTo>
                  <a:pt x="0" y="0"/>
                </a:moveTo>
                <a:lnTo>
                  <a:pt x="2103049" y="0"/>
                </a:lnTo>
                <a:lnTo>
                  <a:pt x="2103049" y="3151708"/>
                </a:lnTo>
                <a:lnTo>
                  <a:pt x="0" y="31517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5" id="15"/>
          <p:cNvSpPr txBox="true"/>
          <p:nvPr/>
        </p:nvSpPr>
        <p:spPr>
          <a:xfrm rot="0">
            <a:off x="5439566" y="2487793"/>
            <a:ext cx="9948713" cy="5195107"/>
          </a:xfrm>
          <a:prstGeom prst="rect">
            <a:avLst/>
          </a:prstGeom>
        </p:spPr>
        <p:txBody>
          <a:bodyPr anchor="t" rtlCol="false" tIns="0" lIns="0" bIns="0" rIns="0">
            <a:spAutoFit/>
          </a:bodyPr>
          <a:lstStyle/>
          <a:p>
            <a:pPr algn="l">
              <a:lnSpc>
                <a:spcPts val="6136"/>
              </a:lnSpc>
            </a:pPr>
            <a:r>
              <a:rPr lang="en-US" sz="4545" b="true">
                <a:solidFill>
                  <a:srgbClr val="191919"/>
                </a:solidFill>
                <a:latin typeface="Public Sans Bold"/>
                <a:ea typeface="Public Sans Bold"/>
                <a:cs typeface="Public Sans Bold"/>
                <a:sym typeface="Public Sans Bold"/>
              </a:rPr>
              <a:t>1. Pengukuran Dasar</a:t>
            </a:r>
          </a:p>
          <a:p>
            <a:pPr algn="l">
              <a:lnSpc>
                <a:spcPts val="6136"/>
              </a:lnSpc>
            </a:pPr>
            <a:r>
              <a:rPr lang="en-US" sz="4545" b="true">
                <a:solidFill>
                  <a:srgbClr val="191919"/>
                </a:solidFill>
                <a:latin typeface="Public Sans Bold"/>
                <a:ea typeface="Public Sans Bold"/>
                <a:cs typeface="Public Sans Bold"/>
                <a:sym typeface="Public Sans Bold"/>
              </a:rPr>
              <a:t>2. Pengukuran yang diturunkan</a:t>
            </a:r>
          </a:p>
          <a:p>
            <a:pPr algn="l">
              <a:lnSpc>
                <a:spcPts val="6136"/>
              </a:lnSpc>
            </a:pPr>
            <a:r>
              <a:rPr lang="en-US" sz="4545" b="true">
                <a:solidFill>
                  <a:srgbClr val="191919"/>
                </a:solidFill>
                <a:latin typeface="Public Sans Bold"/>
                <a:ea typeface="Public Sans Bold"/>
                <a:cs typeface="Public Sans Bold"/>
                <a:sym typeface="Public Sans Bold"/>
              </a:rPr>
              <a:t>3. Pengukuran dalam Akuntansi</a:t>
            </a:r>
          </a:p>
          <a:p>
            <a:pPr algn="l">
              <a:lnSpc>
                <a:spcPts val="6136"/>
              </a:lnSpc>
            </a:pPr>
            <a:r>
              <a:rPr lang="en-US" sz="4545" b="true">
                <a:solidFill>
                  <a:srgbClr val="191919"/>
                </a:solidFill>
                <a:latin typeface="Public Sans Bold"/>
                <a:ea typeface="Public Sans Bold"/>
                <a:cs typeface="Public Sans Bold"/>
                <a:sym typeface="Public Sans Bold"/>
              </a:rPr>
              <a:t>4. Pengukuran Nilai Kini (Current Value Accounting) </a:t>
            </a:r>
          </a:p>
          <a:p>
            <a:pPr algn="l">
              <a:lnSpc>
                <a:spcPts val="6136"/>
              </a:lnSpc>
            </a:pPr>
            <a:r>
              <a:rPr lang="en-US" sz="4545" b="true">
                <a:solidFill>
                  <a:srgbClr val="191919"/>
                </a:solidFill>
                <a:latin typeface="Public Sans Bold"/>
                <a:ea typeface="Public Sans Bold"/>
                <a:cs typeface="Public Sans Bold"/>
                <a:sym typeface="Public Sans Bold"/>
              </a:rPr>
              <a:t>5. Konsep Nilai Sekarang</a:t>
            </a:r>
          </a:p>
          <a:p>
            <a:pPr algn="l">
              <a:lnSpc>
                <a:spcPts val="4574"/>
              </a:lnSpc>
            </a:pPr>
          </a:p>
        </p:txBody>
      </p:sp>
      <p:sp>
        <p:nvSpPr>
          <p:cNvPr name="TextBox 16" id="16"/>
          <p:cNvSpPr txBox="true"/>
          <p:nvPr/>
        </p:nvSpPr>
        <p:spPr>
          <a:xfrm rot="0">
            <a:off x="5673366" y="499479"/>
            <a:ext cx="8927209" cy="1500008"/>
          </a:xfrm>
          <a:prstGeom prst="rect">
            <a:avLst/>
          </a:prstGeom>
        </p:spPr>
        <p:txBody>
          <a:bodyPr anchor="t" rtlCol="false" tIns="0" lIns="0" bIns="0" rIns="0">
            <a:spAutoFit/>
          </a:bodyPr>
          <a:lstStyle/>
          <a:p>
            <a:pPr algn="l" marL="0" indent="0" lvl="0">
              <a:lnSpc>
                <a:spcPts val="12053"/>
              </a:lnSpc>
              <a:spcBef>
                <a:spcPct val="0"/>
              </a:spcBef>
            </a:pPr>
            <a:r>
              <a:rPr lang="en-US" sz="8609">
                <a:solidFill>
                  <a:srgbClr val="191919"/>
                </a:solidFill>
                <a:latin typeface="Bobby Jones"/>
                <a:ea typeface="Bobby Jones"/>
                <a:cs typeface="Bobby Jones"/>
                <a:sym typeface="Bobby Jones"/>
              </a:rPr>
              <a:t>Jenis Pengukuran</a:t>
            </a:r>
          </a:p>
        </p:txBody>
      </p:sp>
      <p:sp>
        <p:nvSpPr>
          <p:cNvPr name="Freeform 17" id="17"/>
          <p:cNvSpPr/>
          <p:nvPr/>
        </p:nvSpPr>
        <p:spPr>
          <a:xfrm flipH="false" flipV="false" rot="171675">
            <a:off x="9279080" y="8058193"/>
            <a:ext cx="2697409" cy="2162831"/>
          </a:xfrm>
          <a:custGeom>
            <a:avLst/>
            <a:gdLst/>
            <a:ahLst/>
            <a:cxnLst/>
            <a:rect r="r" b="b" t="t" l="l"/>
            <a:pathLst>
              <a:path h="2162831" w="2697409">
                <a:moveTo>
                  <a:pt x="0" y="0"/>
                </a:moveTo>
                <a:lnTo>
                  <a:pt x="2697408" y="0"/>
                </a:lnTo>
                <a:lnTo>
                  <a:pt x="2697408" y="2162831"/>
                </a:lnTo>
                <a:lnTo>
                  <a:pt x="0" y="216283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3470743" y="397564"/>
            <a:ext cx="2202622" cy="2098498"/>
          </a:xfrm>
          <a:custGeom>
            <a:avLst/>
            <a:gdLst/>
            <a:ahLst/>
            <a:cxnLst/>
            <a:rect r="r" b="b" t="t" l="l"/>
            <a:pathLst>
              <a:path h="2098498" w="2202622">
                <a:moveTo>
                  <a:pt x="0" y="0"/>
                </a:moveTo>
                <a:lnTo>
                  <a:pt x="2202623" y="0"/>
                </a:lnTo>
                <a:lnTo>
                  <a:pt x="2202623" y="2098499"/>
                </a:lnTo>
                <a:lnTo>
                  <a:pt x="0" y="20984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2990081" y="8060275"/>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170080">
            <a:off x="239374" y="3680985"/>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0">
            <a:off x="16850137" y="4247262"/>
            <a:ext cx="2406292" cy="2292540"/>
          </a:xfrm>
          <a:custGeom>
            <a:avLst/>
            <a:gdLst/>
            <a:ahLst/>
            <a:cxnLst/>
            <a:rect r="r" b="b" t="t" l="l"/>
            <a:pathLst>
              <a:path h="2292540" w="2406292">
                <a:moveTo>
                  <a:pt x="0" y="0"/>
                </a:moveTo>
                <a:lnTo>
                  <a:pt x="2406292" y="0"/>
                </a:lnTo>
                <a:lnTo>
                  <a:pt x="2406292" y="2292540"/>
                </a:lnTo>
                <a:lnTo>
                  <a:pt x="0" y="22925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83131">
            <a:off x="2560985" y="-631378"/>
            <a:ext cx="13975270" cy="9757279"/>
          </a:xfrm>
          <a:custGeom>
            <a:avLst/>
            <a:gdLst/>
            <a:ahLst/>
            <a:cxnLst/>
            <a:rect r="r" b="b" t="t" l="l"/>
            <a:pathLst>
              <a:path h="9757279" w="13975270">
                <a:moveTo>
                  <a:pt x="0" y="0"/>
                </a:moveTo>
                <a:lnTo>
                  <a:pt x="13975270" y="0"/>
                </a:lnTo>
                <a:lnTo>
                  <a:pt x="13975270" y="9757279"/>
                </a:lnTo>
                <a:lnTo>
                  <a:pt x="0" y="9757279"/>
                </a:lnTo>
                <a:lnTo>
                  <a:pt x="0" y="0"/>
                </a:lnTo>
                <a:close/>
              </a:path>
            </a:pathLst>
          </a:custGeom>
          <a:blipFill>
            <a:blip r:embed="rId4">
              <a:alphaModFix amt="3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1619841" y="2009792"/>
            <a:ext cx="13153431" cy="5160111"/>
            <a:chOff x="0" y="0"/>
            <a:chExt cx="5175127" cy="2030210"/>
          </a:xfrm>
        </p:grpSpPr>
        <p:sp>
          <p:nvSpPr>
            <p:cNvPr name="Freeform 5" id="5"/>
            <p:cNvSpPr/>
            <p:nvPr/>
          </p:nvSpPr>
          <p:spPr>
            <a:xfrm flipH="false" flipV="false" rot="0">
              <a:off x="0" y="0"/>
              <a:ext cx="5175127" cy="2030210"/>
            </a:xfrm>
            <a:custGeom>
              <a:avLst/>
              <a:gdLst/>
              <a:ahLst/>
              <a:cxnLst/>
              <a:rect r="r" b="b" t="t" l="l"/>
              <a:pathLst>
                <a:path h="2030210" w="5175127">
                  <a:moveTo>
                    <a:pt x="11772" y="0"/>
                  </a:moveTo>
                  <a:lnTo>
                    <a:pt x="5163355" y="0"/>
                  </a:lnTo>
                  <a:cubicBezTo>
                    <a:pt x="5166478" y="0"/>
                    <a:pt x="5169472" y="1240"/>
                    <a:pt x="5171679" y="3448"/>
                  </a:cubicBezTo>
                  <a:cubicBezTo>
                    <a:pt x="5173887" y="5655"/>
                    <a:pt x="5175127" y="8650"/>
                    <a:pt x="5175127" y="11772"/>
                  </a:cubicBezTo>
                  <a:lnTo>
                    <a:pt x="5175127" y="2018438"/>
                  </a:lnTo>
                  <a:cubicBezTo>
                    <a:pt x="5175127" y="2024940"/>
                    <a:pt x="5169857" y="2030210"/>
                    <a:pt x="5163355" y="2030210"/>
                  </a:cubicBezTo>
                  <a:lnTo>
                    <a:pt x="11772" y="2030210"/>
                  </a:lnTo>
                  <a:cubicBezTo>
                    <a:pt x="5270" y="2030210"/>
                    <a:pt x="0" y="2024940"/>
                    <a:pt x="0" y="2018438"/>
                  </a:cubicBezTo>
                  <a:lnTo>
                    <a:pt x="0" y="11772"/>
                  </a:lnTo>
                  <a:cubicBezTo>
                    <a:pt x="0" y="5270"/>
                    <a:pt x="5270" y="0"/>
                    <a:pt x="11772"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5175127" cy="2077835"/>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0">
            <a:off x="15072917" y="7864050"/>
            <a:ext cx="4372766" cy="2297690"/>
          </a:xfrm>
          <a:custGeom>
            <a:avLst/>
            <a:gdLst/>
            <a:ahLst/>
            <a:cxnLst/>
            <a:rect r="r" b="b" t="t" l="l"/>
            <a:pathLst>
              <a:path h="2297690" w="4372766">
                <a:moveTo>
                  <a:pt x="0" y="0"/>
                </a:moveTo>
                <a:lnTo>
                  <a:pt x="4372766" y="0"/>
                </a:lnTo>
                <a:lnTo>
                  <a:pt x="4372766" y="2297690"/>
                </a:lnTo>
                <a:lnTo>
                  <a:pt x="0" y="22976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0">
            <a:off x="-476295" y="7855034"/>
            <a:ext cx="3478876" cy="4114800"/>
          </a:xfrm>
          <a:custGeom>
            <a:avLst/>
            <a:gdLst/>
            <a:ahLst/>
            <a:cxnLst/>
            <a:rect r="r" b="b" t="t" l="l"/>
            <a:pathLst>
              <a:path h="4114800" w="3478876">
                <a:moveTo>
                  <a:pt x="3478876" y="0"/>
                </a:moveTo>
                <a:lnTo>
                  <a:pt x="0" y="0"/>
                </a:lnTo>
                <a:lnTo>
                  <a:pt x="0" y="4114800"/>
                </a:lnTo>
                <a:lnTo>
                  <a:pt x="3478876" y="4114800"/>
                </a:lnTo>
                <a:lnTo>
                  <a:pt x="3478876"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974463" y="2159319"/>
            <a:ext cx="13098454" cy="4462294"/>
          </a:xfrm>
          <a:prstGeom prst="rect">
            <a:avLst/>
          </a:prstGeom>
        </p:spPr>
        <p:txBody>
          <a:bodyPr anchor="t" rtlCol="false" tIns="0" lIns="0" bIns="0" rIns="0">
            <a:spAutoFit/>
          </a:bodyPr>
          <a:lstStyle/>
          <a:p>
            <a:pPr algn="l">
              <a:lnSpc>
                <a:spcPts val="7099"/>
              </a:lnSpc>
            </a:pPr>
            <a:r>
              <a:rPr lang="en-US" sz="5258" b="true">
                <a:solidFill>
                  <a:srgbClr val="144778"/>
                </a:solidFill>
                <a:latin typeface="Public Sans Bold"/>
                <a:ea typeface="Public Sans Bold"/>
                <a:cs typeface="Public Sans Bold"/>
                <a:sym typeface="Public Sans Bold"/>
              </a:rPr>
              <a:t>1. Biaya Historis (Historical Cost) </a:t>
            </a:r>
          </a:p>
          <a:p>
            <a:pPr algn="l">
              <a:lnSpc>
                <a:spcPts val="7099"/>
              </a:lnSpc>
            </a:pPr>
            <a:r>
              <a:rPr lang="en-US" sz="5258" b="true">
                <a:solidFill>
                  <a:srgbClr val="144778"/>
                </a:solidFill>
                <a:latin typeface="Public Sans Bold"/>
                <a:ea typeface="Public Sans Bold"/>
                <a:cs typeface="Public Sans Bold"/>
                <a:sym typeface="Public Sans Bold"/>
              </a:rPr>
              <a:t>2. Biaya Kini (Current Cost) </a:t>
            </a:r>
          </a:p>
          <a:p>
            <a:pPr algn="l">
              <a:lnSpc>
                <a:spcPts val="7099"/>
              </a:lnSpc>
            </a:pPr>
            <a:r>
              <a:rPr lang="en-US" sz="5258" b="true">
                <a:solidFill>
                  <a:srgbClr val="144778"/>
                </a:solidFill>
                <a:latin typeface="Public Sans Bold"/>
                <a:ea typeface="Public Sans Bold"/>
                <a:cs typeface="Public Sans Bold"/>
                <a:sym typeface="Public Sans Bold"/>
              </a:rPr>
              <a:t>3. Nilai Realisasi (Realizable Value) </a:t>
            </a:r>
          </a:p>
          <a:p>
            <a:pPr algn="l">
              <a:lnSpc>
                <a:spcPts val="7099"/>
              </a:lnSpc>
            </a:pPr>
            <a:r>
              <a:rPr lang="en-US" sz="5258" b="true">
                <a:solidFill>
                  <a:srgbClr val="144778"/>
                </a:solidFill>
                <a:latin typeface="Public Sans Bold"/>
                <a:ea typeface="Public Sans Bold"/>
                <a:cs typeface="Public Sans Bold"/>
                <a:sym typeface="Public Sans Bold"/>
              </a:rPr>
              <a:t>4. Nilai Sekarang (Present Value) </a:t>
            </a:r>
          </a:p>
          <a:p>
            <a:pPr algn="l">
              <a:lnSpc>
                <a:spcPts val="7099"/>
              </a:lnSpc>
            </a:pPr>
            <a:r>
              <a:rPr lang="en-US" b="true" sz="5258">
                <a:solidFill>
                  <a:srgbClr val="144778"/>
                </a:solidFill>
                <a:latin typeface="Public Sans Bold"/>
                <a:ea typeface="Public Sans Bold"/>
                <a:cs typeface="Public Sans Bold"/>
                <a:sym typeface="Public Sans Bold"/>
              </a:rPr>
              <a:t>5. Nilai Wajar (Fair Value)</a:t>
            </a:r>
            <a:r>
              <a:rPr lang="en-US" b="true" sz="5258">
                <a:solidFill>
                  <a:srgbClr val="191919"/>
                </a:solidFill>
                <a:latin typeface="Public Sans Bold"/>
                <a:ea typeface="Public Sans Bold"/>
                <a:cs typeface="Public Sans Bold"/>
                <a:sym typeface="Public Sans Bold"/>
              </a:rPr>
              <a:t> </a:t>
            </a:r>
          </a:p>
        </p:txBody>
      </p:sp>
      <p:sp>
        <p:nvSpPr>
          <p:cNvPr name="TextBox 13" id="13"/>
          <p:cNvSpPr txBox="true"/>
          <p:nvPr/>
        </p:nvSpPr>
        <p:spPr>
          <a:xfrm rot="0">
            <a:off x="2125656" y="776305"/>
            <a:ext cx="12392813" cy="1211961"/>
          </a:xfrm>
          <a:prstGeom prst="rect">
            <a:avLst/>
          </a:prstGeom>
        </p:spPr>
        <p:txBody>
          <a:bodyPr anchor="t" rtlCol="false" tIns="0" lIns="0" bIns="0" rIns="0">
            <a:spAutoFit/>
          </a:bodyPr>
          <a:lstStyle/>
          <a:p>
            <a:pPr algn="l" marL="0" indent="0" lvl="0">
              <a:lnSpc>
                <a:spcPts val="9848"/>
              </a:lnSpc>
              <a:spcBef>
                <a:spcPct val="0"/>
              </a:spcBef>
            </a:pPr>
            <a:r>
              <a:rPr lang="en-US" sz="7034">
                <a:solidFill>
                  <a:srgbClr val="191919"/>
                </a:solidFill>
                <a:latin typeface="Bobby Jones"/>
                <a:ea typeface="Bobby Jones"/>
                <a:cs typeface="Bobby Jones"/>
                <a:sym typeface="Bobby Jones"/>
              </a:rPr>
              <a:t>Pendekatan Teori Pengukuran </a:t>
            </a:r>
          </a:p>
        </p:txBody>
      </p:sp>
      <p:sp>
        <p:nvSpPr>
          <p:cNvPr name="Freeform 14" id="14"/>
          <p:cNvSpPr/>
          <p:nvPr/>
        </p:nvSpPr>
        <p:spPr>
          <a:xfrm flipH="false" flipV="false" rot="382470">
            <a:off x="17371765" y="4277328"/>
            <a:ext cx="1363036" cy="2101810"/>
          </a:xfrm>
          <a:custGeom>
            <a:avLst/>
            <a:gdLst/>
            <a:ahLst/>
            <a:cxnLst/>
            <a:rect r="r" b="b" t="t" l="l"/>
            <a:pathLst>
              <a:path h="2101810" w="1363036">
                <a:moveTo>
                  <a:pt x="0" y="0"/>
                </a:moveTo>
                <a:lnTo>
                  <a:pt x="1363036" y="0"/>
                </a:lnTo>
                <a:lnTo>
                  <a:pt x="1363036" y="2101810"/>
                </a:lnTo>
                <a:lnTo>
                  <a:pt x="0" y="2101810"/>
                </a:lnTo>
                <a:lnTo>
                  <a:pt x="0" y="0"/>
                </a:lnTo>
                <a:close/>
              </a:path>
            </a:pathLst>
          </a:custGeom>
          <a:blipFill>
            <a:blip r:embed="rId10">
              <a:extLst>
                <a:ext uri="{96DAC541-7B7A-43D3-8B79-37D633B846F1}">
                  <asvg:svgBlip xmlns:asvg="http://schemas.microsoft.com/office/drawing/2016/SVG/main" r:embed="rId11"/>
                </a:ext>
              </a:extLst>
            </a:blip>
            <a:stretch>
              <a:fillRect l="0" t="0" r="-297548" b="-217218"/>
            </a:stretch>
          </a:blipFill>
          <a:ln cap="sq">
            <a:noFill/>
            <a:prstDash val="solid"/>
            <a:miter/>
          </a:ln>
        </p:spPr>
      </p:sp>
      <p:sp>
        <p:nvSpPr>
          <p:cNvPr name="Freeform 15" id="15"/>
          <p:cNvSpPr/>
          <p:nvPr/>
        </p:nvSpPr>
        <p:spPr>
          <a:xfrm flipH="false" flipV="false" rot="0">
            <a:off x="-303409" y="-370935"/>
            <a:ext cx="1915195" cy="1824658"/>
          </a:xfrm>
          <a:custGeom>
            <a:avLst/>
            <a:gdLst/>
            <a:ahLst/>
            <a:cxnLst/>
            <a:rect r="r" b="b" t="t" l="l"/>
            <a:pathLst>
              <a:path h="1824658" w="1915195">
                <a:moveTo>
                  <a:pt x="0" y="0"/>
                </a:moveTo>
                <a:lnTo>
                  <a:pt x="1915195" y="0"/>
                </a:lnTo>
                <a:lnTo>
                  <a:pt x="1915195" y="1824658"/>
                </a:lnTo>
                <a:lnTo>
                  <a:pt x="0" y="18246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16943219" y="963520"/>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170080">
            <a:off x="24651" y="64719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0">
            <a:off x="-482340" y="4895497"/>
            <a:ext cx="2689617" cy="2562471"/>
          </a:xfrm>
          <a:custGeom>
            <a:avLst/>
            <a:gdLst/>
            <a:ahLst/>
            <a:cxnLst/>
            <a:rect r="r" b="b" t="t" l="l"/>
            <a:pathLst>
              <a:path h="2562471" w="2689617">
                <a:moveTo>
                  <a:pt x="0" y="0"/>
                </a:moveTo>
                <a:lnTo>
                  <a:pt x="2689617" y="0"/>
                </a:lnTo>
                <a:lnTo>
                  <a:pt x="2689617" y="2562471"/>
                </a:lnTo>
                <a:lnTo>
                  <a:pt x="0" y="25624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4">
              <a:alphaModFix amt="3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3897659" y="3302262"/>
            <a:ext cx="12689315" cy="5926140"/>
            <a:chOff x="0" y="0"/>
            <a:chExt cx="4992524" cy="2331599"/>
          </a:xfrm>
        </p:grpSpPr>
        <p:sp>
          <p:nvSpPr>
            <p:cNvPr name="Freeform 5" id="5"/>
            <p:cNvSpPr/>
            <p:nvPr/>
          </p:nvSpPr>
          <p:spPr>
            <a:xfrm flipH="false" flipV="false" rot="0">
              <a:off x="0" y="0"/>
              <a:ext cx="4992524" cy="2331599"/>
            </a:xfrm>
            <a:custGeom>
              <a:avLst/>
              <a:gdLst/>
              <a:ahLst/>
              <a:cxnLst/>
              <a:rect r="r" b="b" t="t" l="l"/>
              <a:pathLst>
                <a:path h="2331599" w="4992524">
                  <a:moveTo>
                    <a:pt x="12202" y="0"/>
                  </a:moveTo>
                  <a:lnTo>
                    <a:pt x="4980322" y="0"/>
                  </a:lnTo>
                  <a:cubicBezTo>
                    <a:pt x="4987061" y="0"/>
                    <a:pt x="4992524" y="5463"/>
                    <a:pt x="4992524" y="12202"/>
                  </a:cubicBezTo>
                  <a:lnTo>
                    <a:pt x="4992524" y="2319397"/>
                  </a:lnTo>
                  <a:cubicBezTo>
                    <a:pt x="4992524" y="2326136"/>
                    <a:pt x="4987061" y="2331599"/>
                    <a:pt x="4980322" y="2331599"/>
                  </a:cubicBezTo>
                  <a:lnTo>
                    <a:pt x="12202" y="2331599"/>
                  </a:lnTo>
                  <a:cubicBezTo>
                    <a:pt x="5463" y="2331599"/>
                    <a:pt x="0" y="2326136"/>
                    <a:pt x="0" y="2319397"/>
                  </a:cubicBezTo>
                  <a:lnTo>
                    <a:pt x="0" y="12202"/>
                  </a:lnTo>
                  <a:cubicBezTo>
                    <a:pt x="0" y="5463"/>
                    <a:pt x="5463" y="0"/>
                    <a:pt x="12202"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4992524" cy="2379224"/>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true" flipV="false" rot="0">
            <a:off x="353915" y="5143500"/>
            <a:ext cx="3981364" cy="5732330"/>
          </a:xfrm>
          <a:custGeom>
            <a:avLst/>
            <a:gdLst/>
            <a:ahLst/>
            <a:cxnLst/>
            <a:rect r="r" b="b" t="t" l="l"/>
            <a:pathLst>
              <a:path h="5732330" w="3981364">
                <a:moveTo>
                  <a:pt x="3981364" y="0"/>
                </a:moveTo>
                <a:lnTo>
                  <a:pt x="0" y="0"/>
                </a:lnTo>
                <a:lnTo>
                  <a:pt x="0" y="5732330"/>
                </a:lnTo>
                <a:lnTo>
                  <a:pt x="3981364" y="5732330"/>
                </a:lnTo>
                <a:lnTo>
                  <a:pt x="39813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4061631" y="3517190"/>
            <a:ext cx="12525343" cy="5242885"/>
          </a:xfrm>
          <a:prstGeom prst="rect">
            <a:avLst/>
          </a:prstGeom>
        </p:spPr>
        <p:txBody>
          <a:bodyPr anchor="t" rtlCol="false" tIns="0" lIns="0" bIns="0" rIns="0">
            <a:spAutoFit/>
          </a:bodyPr>
          <a:lstStyle/>
          <a:p>
            <a:pPr algn="l">
              <a:lnSpc>
                <a:spcPts val="5231"/>
              </a:lnSpc>
            </a:pPr>
            <a:r>
              <a:rPr lang="en-US" b="true" sz="3875">
                <a:solidFill>
                  <a:srgbClr val="191919"/>
                </a:solidFill>
                <a:latin typeface="Public Sans Bold"/>
                <a:ea typeface="Public Sans Bold"/>
                <a:cs typeface="Public Sans Bold"/>
                <a:sym typeface="Public Sans Bold"/>
              </a:rPr>
              <a:t>Topik pengukuran dalam akuntansi terus menjadi bahan diskusi. Biaya historis dinilai lebih objektif, namun kurang relevan. Sebaliknya, nilai wajar dianggap lebih informatif tetapi dapat menimbulkan bias akibat keterbatasan pasar. Perbedaan ini menunjukkan bahwa pilihan basis pengukuran bukan hanya persoalan teknis, tetapi juga terkait dengan keandalan informasi dan persepsi pemakai laporan.</a:t>
            </a:r>
            <a:r>
              <a:rPr lang="en-US" sz="3875">
                <a:solidFill>
                  <a:srgbClr val="191919"/>
                </a:solidFill>
                <a:latin typeface="Public Sans"/>
                <a:ea typeface="Public Sans"/>
                <a:cs typeface="Public Sans"/>
                <a:sym typeface="Public Sans"/>
              </a:rPr>
              <a:t> </a:t>
            </a:r>
          </a:p>
        </p:txBody>
      </p:sp>
      <p:sp>
        <p:nvSpPr>
          <p:cNvPr name="TextBox 12" id="12"/>
          <p:cNvSpPr txBox="true"/>
          <p:nvPr/>
        </p:nvSpPr>
        <p:spPr>
          <a:xfrm rot="0">
            <a:off x="862468" y="-48775"/>
            <a:ext cx="10474206" cy="3224875"/>
          </a:xfrm>
          <a:prstGeom prst="rect">
            <a:avLst/>
          </a:prstGeom>
        </p:spPr>
        <p:txBody>
          <a:bodyPr anchor="t" rtlCol="false" tIns="0" lIns="0" bIns="0" rIns="0">
            <a:spAutoFit/>
          </a:bodyPr>
          <a:lstStyle/>
          <a:p>
            <a:pPr algn="l" marL="0" indent="0" lvl="0">
              <a:lnSpc>
                <a:spcPts val="12825"/>
              </a:lnSpc>
              <a:spcBef>
                <a:spcPct val="0"/>
              </a:spcBef>
            </a:pPr>
            <a:r>
              <a:rPr lang="en-US" sz="9161">
                <a:solidFill>
                  <a:srgbClr val="191919"/>
                </a:solidFill>
                <a:latin typeface="Bobby Jones"/>
                <a:ea typeface="Bobby Jones"/>
                <a:cs typeface="Bobby Jones"/>
                <a:sym typeface="Bobby Jones"/>
              </a:rPr>
              <a:t>Isu dan Perdebatan dalam Pengukuran </a:t>
            </a:r>
          </a:p>
        </p:txBody>
      </p:sp>
      <p:sp>
        <p:nvSpPr>
          <p:cNvPr name="Freeform 13" id="13"/>
          <p:cNvSpPr/>
          <p:nvPr/>
        </p:nvSpPr>
        <p:spPr>
          <a:xfrm flipH="false" flipV="false" rot="-353320">
            <a:off x="17373017" y="-487843"/>
            <a:ext cx="1829966" cy="2742455"/>
          </a:xfrm>
          <a:custGeom>
            <a:avLst/>
            <a:gdLst/>
            <a:ahLst/>
            <a:cxnLst/>
            <a:rect r="r" b="b" t="t" l="l"/>
            <a:pathLst>
              <a:path h="2742455" w="1829966">
                <a:moveTo>
                  <a:pt x="0" y="0"/>
                </a:moveTo>
                <a:lnTo>
                  <a:pt x="1829966" y="0"/>
                </a:lnTo>
                <a:lnTo>
                  <a:pt x="1829966" y="2742455"/>
                </a:lnTo>
                <a:lnTo>
                  <a:pt x="0" y="27424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5779793" y="7946572"/>
            <a:ext cx="2690863" cy="2563659"/>
          </a:xfrm>
          <a:custGeom>
            <a:avLst/>
            <a:gdLst/>
            <a:ahLst/>
            <a:cxnLst/>
            <a:rect r="r" b="b" t="t" l="l"/>
            <a:pathLst>
              <a:path h="2563659" w="2690863">
                <a:moveTo>
                  <a:pt x="0" y="0"/>
                </a:moveTo>
                <a:lnTo>
                  <a:pt x="2690863" y="0"/>
                </a:lnTo>
                <a:lnTo>
                  <a:pt x="2690863" y="2563659"/>
                </a:lnTo>
                <a:lnTo>
                  <a:pt x="0" y="25636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2075210" y="3302262"/>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170080">
            <a:off x="17148867" y="3617033"/>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0">
            <a:off x="365999" y="5816315"/>
            <a:ext cx="2689617" cy="2562471"/>
          </a:xfrm>
          <a:custGeom>
            <a:avLst/>
            <a:gdLst/>
            <a:ahLst/>
            <a:cxnLst/>
            <a:rect r="r" b="b" t="t" l="l"/>
            <a:pathLst>
              <a:path h="2562471" w="2689617">
                <a:moveTo>
                  <a:pt x="0" y="0"/>
                </a:moveTo>
                <a:lnTo>
                  <a:pt x="2689617" y="0"/>
                </a:lnTo>
                <a:lnTo>
                  <a:pt x="2689617" y="2562471"/>
                </a:lnTo>
                <a:lnTo>
                  <a:pt x="0" y="25624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83131">
            <a:off x="2160311" y="-1093527"/>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4">
              <a:alphaModFix amt="3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3897659" y="3302262"/>
            <a:ext cx="12689315" cy="5926140"/>
            <a:chOff x="0" y="0"/>
            <a:chExt cx="4992524" cy="2331599"/>
          </a:xfrm>
        </p:grpSpPr>
        <p:sp>
          <p:nvSpPr>
            <p:cNvPr name="Freeform 5" id="5"/>
            <p:cNvSpPr/>
            <p:nvPr/>
          </p:nvSpPr>
          <p:spPr>
            <a:xfrm flipH="false" flipV="false" rot="0">
              <a:off x="0" y="0"/>
              <a:ext cx="4992524" cy="2331599"/>
            </a:xfrm>
            <a:custGeom>
              <a:avLst/>
              <a:gdLst/>
              <a:ahLst/>
              <a:cxnLst/>
              <a:rect r="r" b="b" t="t" l="l"/>
              <a:pathLst>
                <a:path h="2331599" w="4992524">
                  <a:moveTo>
                    <a:pt x="12202" y="0"/>
                  </a:moveTo>
                  <a:lnTo>
                    <a:pt x="4980322" y="0"/>
                  </a:lnTo>
                  <a:cubicBezTo>
                    <a:pt x="4987061" y="0"/>
                    <a:pt x="4992524" y="5463"/>
                    <a:pt x="4992524" y="12202"/>
                  </a:cubicBezTo>
                  <a:lnTo>
                    <a:pt x="4992524" y="2319397"/>
                  </a:lnTo>
                  <a:cubicBezTo>
                    <a:pt x="4992524" y="2326136"/>
                    <a:pt x="4987061" y="2331599"/>
                    <a:pt x="4980322" y="2331599"/>
                  </a:cubicBezTo>
                  <a:lnTo>
                    <a:pt x="12202" y="2331599"/>
                  </a:lnTo>
                  <a:cubicBezTo>
                    <a:pt x="5463" y="2331599"/>
                    <a:pt x="0" y="2326136"/>
                    <a:pt x="0" y="2319397"/>
                  </a:cubicBezTo>
                  <a:lnTo>
                    <a:pt x="0" y="12202"/>
                  </a:lnTo>
                  <a:cubicBezTo>
                    <a:pt x="0" y="5463"/>
                    <a:pt x="5463" y="0"/>
                    <a:pt x="12202" y="0"/>
                  </a:cubicBezTo>
                  <a:close/>
                </a:path>
              </a:pathLst>
            </a:custGeom>
            <a:solidFill>
              <a:srgbClr val="F3CA52"/>
            </a:solidFill>
            <a:ln w="38100" cap="sq">
              <a:solidFill>
                <a:srgbClr val="191919"/>
              </a:solidFill>
              <a:prstDash val="solid"/>
              <a:miter/>
            </a:ln>
          </p:spPr>
        </p:sp>
        <p:sp>
          <p:nvSpPr>
            <p:cNvPr name="TextBox 6" id="6"/>
            <p:cNvSpPr txBox="true"/>
            <p:nvPr/>
          </p:nvSpPr>
          <p:spPr>
            <a:xfrm>
              <a:off x="0" y="-47625"/>
              <a:ext cx="4992524" cy="2379224"/>
            </a:xfrm>
            <a:prstGeom prst="rect">
              <a:avLst/>
            </a:prstGeom>
          </p:spPr>
          <p:txBody>
            <a:bodyPr anchor="ctr" rtlCol="false" tIns="50800" lIns="50800" bIns="50800" rIns="50800"/>
            <a:lstStyle/>
            <a:p>
              <a:pPr algn="ctr">
                <a:lnSpc>
                  <a:spcPts val="3374"/>
                </a:lnSpc>
              </a:pPr>
            </a:p>
          </p:txBody>
        </p:sp>
      </p:grpSp>
      <p:grpSp>
        <p:nvGrpSpPr>
          <p:cNvPr name="Group 7" id="7"/>
          <p:cNvGrpSpPr/>
          <p:nvPr/>
        </p:nvGrpSpPr>
        <p:grpSpPr>
          <a:xfrm rot="0">
            <a:off x="-303409" y="9912434"/>
            <a:ext cx="20354123" cy="3086100"/>
            <a:chOff x="0" y="0"/>
            <a:chExt cx="5360757" cy="812800"/>
          </a:xfrm>
        </p:grpSpPr>
        <p:sp>
          <p:nvSpPr>
            <p:cNvPr name="Freeform 8" id="8"/>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9" id="9"/>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0" id="10"/>
          <p:cNvSpPr/>
          <p:nvPr/>
        </p:nvSpPr>
        <p:spPr>
          <a:xfrm flipH="false" flipV="false" rot="0">
            <a:off x="15648388" y="5040182"/>
            <a:ext cx="3981364" cy="5732330"/>
          </a:xfrm>
          <a:custGeom>
            <a:avLst/>
            <a:gdLst/>
            <a:ahLst/>
            <a:cxnLst/>
            <a:rect r="r" b="b" t="t" l="l"/>
            <a:pathLst>
              <a:path h="5732330" w="3981364">
                <a:moveTo>
                  <a:pt x="0" y="0"/>
                </a:moveTo>
                <a:lnTo>
                  <a:pt x="3981364" y="0"/>
                </a:lnTo>
                <a:lnTo>
                  <a:pt x="3981364" y="5732330"/>
                </a:lnTo>
                <a:lnTo>
                  <a:pt x="0" y="57323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4061631" y="3278257"/>
            <a:ext cx="12525343" cy="5897949"/>
          </a:xfrm>
          <a:prstGeom prst="rect">
            <a:avLst/>
          </a:prstGeom>
        </p:spPr>
        <p:txBody>
          <a:bodyPr anchor="t" rtlCol="false" tIns="0" lIns="0" bIns="0" rIns="0">
            <a:spAutoFit/>
          </a:bodyPr>
          <a:lstStyle/>
          <a:p>
            <a:pPr algn="l">
              <a:lnSpc>
                <a:spcPts val="5231"/>
              </a:lnSpc>
            </a:pPr>
            <a:r>
              <a:rPr lang="en-US" b="true" sz="3875">
                <a:solidFill>
                  <a:srgbClr val="191919"/>
                </a:solidFill>
                <a:latin typeface="Public Sans Bold"/>
                <a:ea typeface="Public Sans Bold"/>
                <a:cs typeface="Public Sans Bold"/>
                <a:sym typeface="Public Sans Bold"/>
              </a:rPr>
              <a:t>Teori pengukuran menjadi fondasi penting dalam mewujudkan laporan keuangan yang memenuhi kualitas utama, yaitu relevansi, keandalan, keterbandingan, dan keterpahaman. Pemahaman yang baik terhadap teori-teori tersebut akan membantu praktisi maupun akademisi dalam menentukan basis pengukuran yang sesuai dengan kebutuhan informasi serta standar akuntansi yang berlaku. </a:t>
            </a:r>
          </a:p>
        </p:txBody>
      </p:sp>
      <p:sp>
        <p:nvSpPr>
          <p:cNvPr name="TextBox 12" id="12"/>
          <p:cNvSpPr txBox="true"/>
          <p:nvPr/>
        </p:nvSpPr>
        <p:spPr>
          <a:xfrm rot="0">
            <a:off x="862468" y="-48775"/>
            <a:ext cx="16262756" cy="3224875"/>
          </a:xfrm>
          <a:prstGeom prst="rect">
            <a:avLst/>
          </a:prstGeom>
        </p:spPr>
        <p:txBody>
          <a:bodyPr anchor="t" rtlCol="false" tIns="0" lIns="0" bIns="0" rIns="0">
            <a:spAutoFit/>
          </a:bodyPr>
          <a:lstStyle/>
          <a:p>
            <a:pPr algn="l" marL="0" indent="0" lvl="0">
              <a:lnSpc>
                <a:spcPts val="12825"/>
              </a:lnSpc>
              <a:spcBef>
                <a:spcPct val="0"/>
              </a:spcBef>
            </a:pPr>
            <a:r>
              <a:rPr lang="en-US" sz="9161">
                <a:solidFill>
                  <a:srgbClr val="191919"/>
                </a:solidFill>
                <a:latin typeface="Bobby Jones"/>
                <a:ea typeface="Bobby Jones"/>
                <a:cs typeface="Bobby Jones"/>
                <a:sym typeface="Bobby Jones"/>
              </a:rPr>
              <a:t>Signifikansi Teori Pengukuran terhadap Pelaporan </a:t>
            </a:r>
          </a:p>
        </p:txBody>
      </p:sp>
      <p:sp>
        <p:nvSpPr>
          <p:cNvPr name="Freeform 13" id="13"/>
          <p:cNvSpPr/>
          <p:nvPr/>
        </p:nvSpPr>
        <p:spPr>
          <a:xfrm flipH="false" flipV="false" rot="-353320">
            <a:off x="17373017" y="-487843"/>
            <a:ext cx="1829966" cy="2742455"/>
          </a:xfrm>
          <a:custGeom>
            <a:avLst/>
            <a:gdLst/>
            <a:ahLst/>
            <a:cxnLst/>
            <a:rect r="r" b="b" t="t" l="l"/>
            <a:pathLst>
              <a:path h="2742455" w="1829966">
                <a:moveTo>
                  <a:pt x="0" y="0"/>
                </a:moveTo>
                <a:lnTo>
                  <a:pt x="1829966" y="0"/>
                </a:lnTo>
                <a:lnTo>
                  <a:pt x="1829966" y="2742455"/>
                </a:lnTo>
                <a:lnTo>
                  <a:pt x="0" y="27424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2075210" y="3302262"/>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170080">
            <a:off x="17148867" y="3617033"/>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DAGzV_uYo7U</dc:identifier>
  <dcterms:modified xsi:type="dcterms:W3CDTF">2011-08-01T06:04:30Z</dcterms:modified>
  <cp:revision>1</cp:revision>
  <dc:title>Kelompok 4 (teori akuntansi) 24B</dc:title>
</cp:coreProperties>
</file>