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GoodTime Grotesk" charset="1" panose="02000503000000020004"/>
      <p:regular r:id="rId16"/>
    </p:embeddedFont>
    <p:embeddedFont>
      <p:font typeface="Sean Slab"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0.png" Type="http://schemas.openxmlformats.org/officeDocument/2006/relationships/image"/><Relationship Id="rId7"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4.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10.png" Type="http://schemas.openxmlformats.org/officeDocument/2006/relationships/image"/><Relationship Id="rId9" Target="../media/image2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4.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10.png" Type="http://schemas.openxmlformats.org/officeDocument/2006/relationships/image"/><Relationship Id="rId9"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8.png" Type="http://schemas.openxmlformats.org/officeDocument/2006/relationships/image"/><Relationship Id="rId5" Target="../media/image7.png" Type="http://schemas.openxmlformats.org/officeDocument/2006/relationships/image"/><Relationship Id="rId6"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3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9D91FF">
                <a:alpha val="100000"/>
              </a:srgbClr>
            </a:gs>
            <a:gs pos="20000">
              <a:srgbClr val="9B91F8">
                <a:alpha val="100000"/>
              </a:srgbClr>
            </a:gs>
            <a:gs pos="40000">
              <a:srgbClr val="9992F1">
                <a:alpha val="100000"/>
              </a:srgbClr>
            </a:gs>
            <a:gs pos="60000">
              <a:srgbClr val="9892EB">
                <a:alpha val="100000"/>
              </a:srgbClr>
            </a:gs>
            <a:gs pos="80000">
              <a:srgbClr val="837ED0">
                <a:alpha val="100000"/>
              </a:srgbClr>
            </a:gs>
            <a:gs pos="100000">
              <a:srgbClr val="766FC3">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367432">
            <a:off x="11486506" y="4044919"/>
            <a:ext cx="6010509" cy="5266709"/>
          </a:xfrm>
          <a:custGeom>
            <a:avLst/>
            <a:gdLst/>
            <a:ahLst/>
            <a:cxnLst/>
            <a:rect r="r" b="b" t="t" l="l"/>
            <a:pathLst>
              <a:path h="5266709" w="6010509">
                <a:moveTo>
                  <a:pt x="0" y="0"/>
                </a:moveTo>
                <a:lnTo>
                  <a:pt x="6010509" y="0"/>
                </a:lnTo>
                <a:lnTo>
                  <a:pt x="6010509" y="5266709"/>
                </a:lnTo>
                <a:lnTo>
                  <a:pt x="0" y="52667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703215" y="1028700"/>
            <a:ext cx="6451564" cy="6651097"/>
          </a:xfrm>
          <a:custGeom>
            <a:avLst/>
            <a:gdLst/>
            <a:ahLst/>
            <a:cxnLst/>
            <a:rect r="r" b="b" t="t" l="l"/>
            <a:pathLst>
              <a:path h="6651097" w="6451564">
                <a:moveTo>
                  <a:pt x="0" y="0"/>
                </a:moveTo>
                <a:lnTo>
                  <a:pt x="6451564" y="0"/>
                </a:lnTo>
                <a:lnTo>
                  <a:pt x="6451564" y="6651097"/>
                </a:lnTo>
                <a:lnTo>
                  <a:pt x="0" y="6651097"/>
                </a:lnTo>
                <a:lnTo>
                  <a:pt x="0" y="0"/>
                </a:lnTo>
                <a:close/>
              </a:path>
            </a:pathLst>
          </a:custGeom>
          <a:blipFill>
            <a:blip r:embed="rId4"/>
            <a:stretch>
              <a:fillRect l="0" t="0" r="0" b="0"/>
            </a:stretch>
          </a:blipFill>
        </p:spPr>
      </p:sp>
      <p:sp>
        <p:nvSpPr>
          <p:cNvPr name="Freeform 4" id="4"/>
          <p:cNvSpPr/>
          <p:nvPr/>
        </p:nvSpPr>
        <p:spPr>
          <a:xfrm flipH="false" flipV="false" rot="-1814265">
            <a:off x="2214409" y="683330"/>
            <a:ext cx="3582536" cy="3215326"/>
          </a:xfrm>
          <a:custGeom>
            <a:avLst/>
            <a:gdLst/>
            <a:ahLst/>
            <a:cxnLst/>
            <a:rect r="r" b="b" t="t" l="l"/>
            <a:pathLst>
              <a:path h="3215326" w="3582536">
                <a:moveTo>
                  <a:pt x="0" y="0"/>
                </a:moveTo>
                <a:lnTo>
                  <a:pt x="3582535" y="0"/>
                </a:lnTo>
                <a:lnTo>
                  <a:pt x="3582535" y="3215326"/>
                </a:lnTo>
                <a:lnTo>
                  <a:pt x="0" y="3215326"/>
                </a:lnTo>
                <a:lnTo>
                  <a:pt x="0" y="0"/>
                </a:lnTo>
                <a:close/>
              </a:path>
            </a:pathLst>
          </a:custGeom>
          <a:blipFill>
            <a:blip r:embed="rId5"/>
            <a:stretch>
              <a:fillRect l="0" t="0" r="0" b="0"/>
            </a:stretch>
          </a:blipFill>
        </p:spPr>
      </p:sp>
      <p:sp>
        <p:nvSpPr>
          <p:cNvPr name="Freeform 5" id="5"/>
          <p:cNvSpPr/>
          <p:nvPr/>
        </p:nvSpPr>
        <p:spPr>
          <a:xfrm flipH="false" flipV="false" rot="0">
            <a:off x="591413" y="6847319"/>
            <a:ext cx="5771419" cy="2099354"/>
          </a:xfrm>
          <a:custGeom>
            <a:avLst/>
            <a:gdLst/>
            <a:ahLst/>
            <a:cxnLst/>
            <a:rect r="r" b="b" t="t" l="l"/>
            <a:pathLst>
              <a:path h="2099354" w="5771419">
                <a:moveTo>
                  <a:pt x="0" y="0"/>
                </a:moveTo>
                <a:lnTo>
                  <a:pt x="5771419" y="0"/>
                </a:lnTo>
                <a:lnTo>
                  <a:pt x="5771419" y="2099354"/>
                </a:lnTo>
                <a:lnTo>
                  <a:pt x="0" y="20993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861209">
            <a:off x="3229365" y="7339873"/>
            <a:ext cx="1712028" cy="1416703"/>
          </a:xfrm>
          <a:custGeom>
            <a:avLst/>
            <a:gdLst/>
            <a:ahLst/>
            <a:cxnLst/>
            <a:rect r="r" b="b" t="t" l="l"/>
            <a:pathLst>
              <a:path h="1416703" w="1712028">
                <a:moveTo>
                  <a:pt x="0" y="0"/>
                </a:moveTo>
                <a:lnTo>
                  <a:pt x="1712028" y="0"/>
                </a:lnTo>
                <a:lnTo>
                  <a:pt x="1712028" y="1416703"/>
                </a:lnTo>
                <a:lnTo>
                  <a:pt x="0" y="1416703"/>
                </a:lnTo>
                <a:lnTo>
                  <a:pt x="0" y="0"/>
                </a:lnTo>
                <a:close/>
              </a:path>
            </a:pathLst>
          </a:custGeom>
          <a:blipFill>
            <a:blip r:embed="rId8"/>
            <a:stretch>
              <a:fillRect l="0" t="0" r="0" b="0"/>
            </a:stretch>
          </a:blipFill>
        </p:spPr>
      </p:sp>
      <p:sp>
        <p:nvSpPr>
          <p:cNvPr name="Freeform 7" id="7"/>
          <p:cNvSpPr/>
          <p:nvPr/>
        </p:nvSpPr>
        <p:spPr>
          <a:xfrm flipH="false" flipV="false" rot="987412">
            <a:off x="2077162" y="4349055"/>
            <a:ext cx="1901475" cy="465861"/>
          </a:xfrm>
          <a:custGeom>
            <a:avLst/>
            <a:gdLst/>
            <a:ahLst/>
            <a:cxnLst/>
            <a:rect r="r" b="b" t="t" l="l"/>
            <a:pathLst>
              <a:path h="465861" w="1901475">
                <a:moveTo>
                  <a:pt x="0" y="0"/>
                </a:moveTo>
                <a:lnTo>
                  <a:pt x="1901475" y="0"/>
                </a:lnTo>
                <a:lnTo>
                  <a:pt x="1901475" y="465861"/>
                </a:lnTo>
                <a:lnTo>
                  <a:pt x="0" y="4658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623802">
            <a:off x="5604273" y="8041513"/>
            <a:ext cx="1901475" cy="465861"/>
          </a:xfrm>
          <a:custGeom>
            <a:avLst/>
            <a:gdLst/>
            <a:ahLst/>
            <a:cxnLst/>
            <a:rect r="r" b="b" t="t" l="l"/>
            <a:pathLst>
              <a:path h="465861" w="1901475">
                <a:moveTo>
                  <a:pt x="0" y="0"/>
                </a:moveTo>
                <a:lnTo>
                  <a:pt x="1901475" y="0"/>
                </a:lnTo>
                <a:lnTo>
                  <a:pt x="1901475" y="465862"/>
                </a:lnTo>
                <a:lnTo>
                  <a:pt x="0" y="46586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9" id="9"/>
          <p:cNvSpPr txBox="true"/>
          <p:nvPr/>
        </p:nvSpPr>
        <p:spPr>
          <a:xfrm rot="0">
            <a:off x="3746324" y="3649046"/>
            <a:ext cx="8226093" cy="1949359"/>
          </a:xfrm>
          <a:prstGeom prst="rect">
            <a:avLst/>
          </a:prstGeom>
        </p:spPr>
        <p:txBody>
          <a:bodyPr anchor="t" rtlCol="false" tIns="0" lIns="0" bIns="0" rIns="0">
            <a:spAutoFit/>
          </a:bodyPr>
          <a:lstStyle/>
          <a:p>
            <a:pPr algn="r">
              <a:lnSpc>
                <a:spcPts val="4926"/>
              </a:lnSpc>
            </a:pPr>
            <a:r>
              <a:rPr lang="en-US" sz="5728">
                <a:solidFill>
                  <a:srgbClr val="FFFFFF"/>
                </a:solidFill>
                <a:latin typeface="GoodTime Grotesk"/>
                <a:ea typeface="GoodTime Grotesk"/>
                <a:cs typeface="GoodTime Grotesk"/>
                <a:sym typeface="GoodTime Grotesk"/>
              </a:rPr>
              <a:t>MENGANALISIS ISU SUSTAINABILITY DAN PELAPORAN SDGS</a:t>
            </a:r>
          </a:p>
        </p:txBody>
      </p:sp>
      <p:sp>
        <p:nvSpPr>
          <p:cNvPr name="Freeform 10" id="10"/>
          <p:cNvSpPr/>
          <p:nvPr/>
        </p:nvSpPr>
        <p:spPr>
          <a:xfrm flipH="false" flipV="false" rot="0">
            <a:off x="2156520" y="5394636"/>
            <a:ext cx="1589804" cy="1452683"/>
          </a:xfrm>
          <a:custGeom>
            <a:avLst/>
            <a:gdLst/>
            <a:ahLst/>
            <a:cxnLst/>
            <a:rect r="r" b="b" t="t" l="l"/>
            <a:pathLst>
              <a:path h="1452683" w="1589804">
                <a:moveTo>
                  <a:pt x="0" y="0"/>
                </a:moveTo>
                <a:lnTo>
                  <a:pt x="1589804" y="0"/>
                </a:lnTo>
                <a:lnTo>
                  <a:pt x="1589804" y="1452683"/>
                </a:lnTo>
                <a:lnTo>
                  <a:pt x="0" y="1452683"/>
                </a:lnTo>
                <a:lnTo>
                  <a:pt x="0" y="0"/>
                </a:lnTo>
                <a:close/>
              </a:path>
            </a:pathLst>
          </a:custGeom>
          <a:blipFill>
            <a:blip r:embed="rId11"/>
            <a:stretch>
              <a:fillRect l="0" t="0" r="0" b="0"/>
            </a:stretch>
          </a:blipFill>
        </p:spPr>
      </p:sp>
      <p:sp>
        <p:nvSpPr>
          <p:cNvPr name="Freeform 11" id="11"/>
          <p:cNvSpPr/>
          <p:nvPr/>
        </p:nvSpPr>
        <p:spPr>
          <a:xfrm flipH="true" flipV="false" rot="-168498">
            <a:off x="875843" y="-470762"/>
            <a:ext cx="1718652" cy="1542490"/>
          </a:xfrm>
          <a:custGeom>
            <a:avLst/>
            <a:gdLst/>
            <a:ahLst/>
            <a:cxnLst/>
            <a:rect r="r" b="b" t="t" l="l"/>
            <a:pathLst>
              <a:path h="1542490" w="1718652">
                <a:moveTo>
                  <a:pt x="1718652" y="0"/>
                </a:moveTo>
                <a:lnTo>
                  <a:pt x="0" y="0"/>
                </a:lnTo>
                <a:lnTo>
                  <a:pt x="0" y="1542491"/>
                </a:lnTo>
                <a:lnTo>
                  <a:pt x="1718652" y="1542491"/>
                </a:lnTo>
                <a:lnTo>
                  <a:pt x="1718652" y="0"/>
                </a:lnTo>
                <a:close/>
              </a:path>
            </a:pathLst>
          </a:custGeom>
          <a:blipFill>
            <a:blip r:embed="rId5"/>
            <a:stretch>
              <a:fillRect l="0" t="0" r="0" b="0"/>
            </a:stretch>
          </a:blipFill>
        </p:spPr>
      </p:sp>
      <p:sp>
        <p:nvSpPr>
          <p:cNvPr name="Freeform 12" id="12"/>
          <p:cNvSpPr/>
          <p:nvPr/>
        </p:nvSpPr>
        <p:spPr>
          <a:xfrm flipH="true" flipV="false" rot="-866930">
            <a:off x="13259748" y="8030774"/>
            <a:ext cx="9790062" cy="2398565"/>
          </a:xfrm>
          <a:custGeom>
            <a:avLst/>
            <a:gdLst/>
            <a:ahLst/>
            <a:cxnLst/>
            <a:rect r="r" b="b" t="t" l="l"/>
            <a:pathLst>
              <a:path h="2398565" w="9790062">
                <a:moveTo>
                  <a:pt x="9790062" y="0"/>
                </a:moveTo>
                <a:lnTo>
                  <a:pt x="0" y="0"/>
                </a:lnTo>
                <a:lnTo>
                  <a:pt x="0" y="2398565"/>
                </a:lnTo>
                <a:lnTo>
                  <a:pt x="9790062" y="2398565"/>
                </a:lnTo>
                <a:lnTo>
                  <a:pt x="9790062"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561379">
            <a:off x="-3364902" y="8472071"/>
            <a:ext cx="9790062" cy="2398565"/>
          </a:xfrm>
          <a:custGeom>
            <a:avLst/>
            <a:gdLst/>
            <a:ahLst/>
            <a:cxnLst/>
            <a:rect r="r" b="b" t="t" l="l"/>
            <a:pathLst>
              <a:path h="2398565" w="9790062">
                <a:moveTo>
                  <a:pt x="0" y="0"/>
                </a:moveTo>
                <a:lnTo>
                  <a:pt x="9790062" y="0"/>
                </a:lnTo>
                <a:lnTo>
                  <a:pt x="9790062" y="2398565"/>
                </a:lnTo>
                <a:lnTo>
                  <a:pt x="0" y="23985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true" flipV="false" rot="-1607226">
            <a:off x="10271995" y="1791621"/>
            <a:ext cx="1901475" cy="465861"/>
          </a:xfrm>
          <a:custGeom>
            <a:avLst/>
            <a:gdLst/>
            <a:ahLst/>
            <a:cxnLst/>
            <a:rect r="r" b="b" t="t" l="l"/>
            <a:pathLst>
              <a:path h="465861" w="1901475">
                <a:moveTo>
                  <a:pt x="1901476" y="0"/>
                </a:moveTo>
                <a:lnTo>
                  <a:pt x="0" y="0"/>
                </a:lnTo>
                <a:lnTo>
                  <a:pt x="0" y="465861"/>
                </a:lnTo>
                <a:lnTo>
                  <a:pt x="1901476" y="465861"/>
                </a:lnTo>
                <a:lnTo>
                  <a:pt x="1901476"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5" id="15"/>
          <p:cNvGrpSpPr/>
          <p:nvPr/>
        </p:nvGrpSpPr>
        <p:grpSpPr>
          <a:xfrm rot="0">
            <a:off x="9597227" y="6728870"/>
            <a:ext cx="2303702" cy="625633"/>
            <a:chOff x="0" y="0"/>
            <a:chExt cx="1496444" cy="406400"/>
          </a:xfrm>
        </p:grpSpPr>
        <p:sp>
          <p:nvSpPr>
            <p:cNvPr name="Freeform 16" id="16"/>
            <p:cNvSpPr/>
            <p:nvPr/>
          </p:nvSpPr>
          <p:spPr>
            <a:xfrm flipH="false" flipV="false" rot="0">
              <a:off x="0" y="0"/>
              <a:ext cx="1496444" cy="406400"/>
            </a:xfrm>
            <a:custGeom>
              <a:avLst/>
              <a:gdLst/>
              <a:ahLst/>
              <a:cxnLst/>
              <a:rect r="r" b="b" t="t" l="l"/>
              <a:pathLst>
                <a:path h="406400" w="1496444">
                  <a:moveTo>
                    <a:pt x="1293244" y="0"/>
                  </a:moveTo>
                  <a:cubicBezTo>
                    <a:pt x="1405468" y="0"/>
                    <a:pt x="1496444" y="90976"/>
                    <a:pt x="1496444" y="203200"/>
                  </a:cubicBezTo>
                  <a:cubicBezTo>
                    <a:pt x="1496444" y="315424"/>
                    <a:pt x="1405468" y="406400"/>
                    <a:pt x="1293244" y="406400"/>
                  </a:cubicBezTo>
                  <a:lnTo>
                    <a:pt x="203200" y="406400"/>
                  </a:lnTo>
                  <a:cubicBezTo>
                    <a:pt x="90976" y="406400"/>
                    <a:pt x="0" y="315424"/>
                    <a:pt x="0" y="203200"/>
                  </a:cubicBezTo>
                  <a:cubicBezTo>
                    <a:pt x="0" y="90976"/>
                    <a:pt x="90976" y="0"/>
                    <a:pt x="203200" y="0"/>
                  </a:cubicBezTo>
                  <a:close/>
                </a:path>
              </a:pathLst>
            </a:custGeom>
            <a:solidFill>
              <a:srgbClr val="FFD93F"/>
            </a:solidFill>
          </p:spPr>
        </p:sp>
        <p:sp>
          <p:nvSpPr>
            <p:cNvPr name="TextBox 17" id="17"/>
            <p:cNvSpPr txBox="true"/>
            <p:nvPr/>
          </p:nvSpPr>
          <p:spPr>
            <a:xfrm>
              <a:off x="0" y="-85725"/>
              <a:ext cx="1496444" cy="492125"/>
            </a:xfrm>
            <a:prstGeom prst="rect">
              <a:avLst/>
            </a:prstGeom>
          </p:spPr>
          <p:txBody>
            <a:bodyPr anchor="ctr" rtlCol="false" tIns="50800" lIns="50800" bIns="50800" rIns="50800"/>
            <a:lstStyle/>
            <a:p>
              <a:pPr algn="ctr">
                <a:lnSpc>
                  <a:spcPts val="3080"/>
                </a:lnSpc>
              </a:pPr>
            </a:p>
          </p:txBody>
        </p:sp>
      </p:grpSp>
      <p:sp>
        <p:nvSpPr>
          <p:cNvPr name="TextBox 18" id="18"/>
          <p:cNvSpPr txBox="true"/>
          <p:nvPr/>
        </p:nvSpPr>
        <p:spPr>
          <a:xfrm rot="0">
            <a:off x="2156520" y="6024116"/>
            <a:ext cx="9767776" cy="646008"/>
          </a:xfrm>
          <a:prstGeom prst="rect">
            <a:avLst/>
          </a:prstGeom>
        </p:spPr>
        <p:txBody>
          <a:bodyPr anchor="t" rtlCol="false" tIns="0" lIns="0" bIns="0" rIns="0">
            <a:spAutoFit/>
          </a:bodyPr>
          <a:lstStyle/>
          <a:p>
            <a:pPr algn="r">
              <a:lnSpc>
                <a:spcPts val="5234"/>
              </a:lnSpc>
              <a:spcBef>
                <a:spcPct val="0"/>
              </a:spcBef>
            </a:pPr>
            <a:r>
              <a:rPr lang="en-US" sz="3738">
                <a:solidFill>
                  <a:srgbClr val="FFD93F"/>
                </a:solidFill>
                <a:latin typeface="GoodTime Grotesk"/>
                <a:ea typeface="GoodTime Grotesk"/>
                <a:cs typeface="GoodTime Grotesk"/>
                <a:sym typeface="GoodTime Grotesk"/>
              </a:rPr>
              <a:t>Kelompok 9</a:t>
            </a:r>
          </a:p>
        </p:txBody>
      </p:sp>
      <p:sp>
        <p:nvSpPr>
          <p:cNvPr name="TextBox 19" id="19"/>
          <p:cNvSpPr txBox="true"/>
          <p:nvPr/>
        </p:nvSpPr>
        <p:spPr>
          <a:xfrm rot="0">
            <a:off x="9597227" y="6848714"/>
            <a:ext cx="2102256" cy="347844"/>
          </a:xfrm>
          <a:prstGeom prst="rect">
            <a:avLst/>
          </a:prstGeom>
        </p:spPr>
        <p:txBody>
          <a:bodyPr anchor="t" rtlCol="false" tIns="0" lIns="0" bIns="0" rIns="0">
            <a:spAutoFit/>
          </a:bodyPr>
          <a:lstStyle/>
          <a:p>
            <a:pPr algn="r">
              <a:lnSpc>
                <a:spcPts val="2845"/>
              </a:lnSpc>
              <a:spcBef>
                <a:spcPct val="0"/>
              </a:spcBef>
            </a:pPr>
            <a:r>
              <a:rPr lang="en-US" sz="2032">
                <a:solidFill>
                  <a:srgbClr val="7366DE"/>
                </a:solidFill>
                <a:latin typeface="GoodTime Grotesk"/>
                <a:ea typeface="GoodTime Grotesk"/>
                <a:cs typeface="GoodTime Grotesk"/>
                <a:sym typeface="GoodTime Grotesk"/>
              </a:rPr>
              <a:t>Teori akuntansi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D91FF"/>
        </a:solidFill>
      </p:bgPr>
    </p:bg>
    <p:spTree>
      <p:nvGrpSpPr>
        <p:cNvPr id="1" name=""/>
        <p:cNvGrpSpPr/>
        <p:nvPr/>
      </p:nvGrpSpPr>
      <p:grpSpPr>
        <a:xfrm>
          <a:off x="0" y="0"/>
          <a:ext cx="0" cy="0"/>
          <a:chOff x="0" y="0"/>
          <a:chExt cx="0" cy="0"/>
        </a:xfrm>
      </p:grpSpPr>
      <p:sp>
        <p:nvSpPr>
          <p:cNvPr name="TextBox 2" id="2"/>
          <p:cNvSpPr txBox="true"/>
          <p:nvPr/>
        </p:nvSpPr>
        <p:spPr>
          <a:xfrm rot="0">
            <a:off x="3508635" y="3324225"/>
            <a:ext cx="11270730" cy="3905250"/>
          </a:xfrm>
          <a:prstGeom prst="rect">
            <a:avLst/>
          </a:prstGeom>
        </p:spPr>
        <p:txBody>
          <a:bodyPr anchor="t" rtlCol="false" tIns="0" lIns="0" bIns="0" rIns="0">
            <a:spAutoFit/>
          </a:bodyPr>
          <a:lstStyle/>
          <a:p>
            <a:pPr algn="ctr" marL="0" indent="0" lvl="0">
              <a:lnSpc>
                <a:spcPts val="14850"/>
              </a:lnSpc>
              <a:spcBef>
                <a:spcPct val="0"/>
              </a:spcBef>
            </a:pPr>
            <a:r>
              <a:rPr lang="en-US" sz="15000" strike="noStrike" u="none">
                <a:solidFill>
                  <a:srgbClr val="FFFFFF"/>
                </a:solidFill>
                <a:latin typeface="GoodTime Grotesk"/>
                <a:ea typeface="GoodTime Grotesk"/>
                <a:cs typeface="GoodTime Grotesk"/>
                <a:sym typeface="GoodTime Grotesk"/>
              </a:rPr>
              <a:t>TERIMA KASIH</a:t>
            </a:r>
          </a:p>
        </p:txBody>
      </p:sp>
      <p:sp>
        <p:nvSpPr>
          <p:cNvPr name="Freeform 3" id="3"/>
          <p:cNvSpPr/>
          <p:nvPr/>
        </p:nvSpPr>
        <p:spPr>
          <a:xfrm flipH="false" flipV="false" rot="367432">
            <a:off x="11486506" y="4044919"/>
            <a:ext cx="6010509" cy="5266709"/>
          </a:xfrm>
          <a:custGeom>
            <a:avLst/>
            <a:gdLst/>
            <a:ahLst/>
            <a:cxnLst/>
            <a:rect r="r" b="b" t="t" l="l"/>
            <a:pathLst>
              <a:path h="5266709" w="6010509">
                <a:moveTo>
                  <a:pt x="0" y="0"/>
                </a:moveTo>
                <a:lnTo>
                  <a:pt x="6010509" y="0"/>
                </a:lnTo>
                <a:lnTo>
                  <a:pt x="6010509" y="5266709"/>
                </a:lnTo>
                <a:lnTo>
                  <a:pt x="0" y="52667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814265">
            <a:off x="2214409" y="683330"/>
            <a:ext cx="3582536" cy="3215326"/>
          </a:xfrm>
          <a:custGeom>
            <a:avLst/>
            <a:gdLst/>
            <a:ahLst/>
            <a:cxnLst/>
            <a:rect r="r" b="b" t="t" l="l"/>
            <a:pathLst>
              <a:path h="3215326" w="3582536">
                <a:moveTo>
                  <a:pt x="0" y="0"/>
                </a:moveTo>
                <a:lnTo>
                  <a:pt x="3582535" y="0"/>
                </a:lnTo>
                <a:lnTo>
                  <a:pt x="3582535" y="3215326"/>
                </a:lnTo>
                <a:lnTo>
                  <a:pt x="0" y="3215326"/>
                </a:lnTo>
                <a:lnTo>
                  <a:pt x="0" y="0"/>
                </a:lnTo>
                <a:close/>
              </a:path>
            </a:pathLst>
          </a:custGeom>
          <a:blipFill>
            <a:blip r:embed="rId4"/>
            <a:stretch>
              <a:fillRect l="0" t="0" r="0" b="0"/>
            </a:stretch>
          </a:blipFill>
        </p:spPr>
      </p:sp>
      <p:sp>
        <p:nvSpPr>
          <p:cNvPr name="Freeform 5" id="5"/>
          <p:cNvSpPr/>
          <p:nvPr/>
        </p:nvSpPr>
        <p:spPr>
          <a:xfrm flipH="false" flipV="false" rot="0">
            <a:off x="591413" y="6847319"/>
            <a:ext cx="5771419" cy="2099354"/>
          </a:xfrm>
          <a:custGeom>
            <a:avLst/>
            <a:gdLst/>
            <a:ahLst/>
            <a:cxnLst/>
            <a:rect r="r" b="b" t="t" l="l"/>
            <a:pathLst>
              <a:path h="2099354" w="5771419">
                <a:moveTo>
                  <a:pt x="0" y="0"/>
                </a:moveTo>
                <a:lnTo>
                  <a:pt x="5771419" y="0"/>
                </a:lnTo>
                <a:lnTo>
                  <a:pt x="5771419" y="2099354"/>
                </a:lnTo>
                <a:lnTo>
                  <a:pt x="0" y="20993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987412">
            <a:off x="2077162" y="4349055"/>
            <a:ext cx="1901475" cy="465861"/>
          </a:xfrm>
          <a:custGeom>
            <a:avLst/>
            <a:gdLst/>
            <a:ahLst/>
            <a:cxnLst/>
            <a:rect r="r" b="b" t="t" l="l"/>
            <a:pathLst>
              <a:path h="465861" w="1901475">
                <a:moveTo>
                  <a:pt x="0" y="0"/>
                </a:moveTo>
                <a:lnTo>
                  <a:pt x="1901475" y="0"/>
                </a:lnTo>
                <a:lnTo>
                  <a:pt x="1901475" y="465861"/>
                </a:lnTo>
                <a:lnTo>
                  <a:pt x="0" y="4658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623802">
            <a:off x="5604273" y="8041513"/>
            <a:ext cx="1901475" cy="465861"/>
          </a:xfrm>
          <a:custGeom>
            <a:avLst/>
            <a:gdLst/>
            <a:ahLst/>
            <a:cxnLst/>
            <a:rect r="r" b="b" t="t" l="l"/>
            <a:pathLst>
              <a:path h="465861" w="1901475">
                <a:moveTo>
                  <a:pt x="0" y="0"/>
                </a:moveTo>
                <a:lnTo>
                  <a:pt x="1901475" y="0"/>
                </a:lnTo>
                <a:lnTo>
                  <a:pt x="1901475" y="465862"/>
                </a:lnTo>
                <a:lnTo>
                  <a:pt x="0" y="4658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2156520" y="5394636"/>
            <a:ext cx="1589804" cy="1452683"/>
          </a:xfrm>
          <a:custGeom>
            <a:avLst/>
            <a:gdLst/>
            <a:ahLst/>
            <a:cxnLst/>
            <a:rect r="r" b="b" t="t" l="l"/>
            <a:pathLst>
              <a:path h="1452683" w="1589804">
                <a:moveTo>
                  <a:pt x="0" y="0"/>
                </a:moveTo>
                <a:lnTo>
                  <a:pt x="1589804" y="0"/>
                </a:lnTo>
                <a:lnTo>
                  <a:pt x="1589804" y="1452683"/>
                </a:lnTo>
                <a:lnTo>
                  <a:pt x="0" y="1452683"/>
                </a:lnTo>
                <a:lnTo>
                  <a:pt x="0" y="0"/>
                </a:lnTo>
                <a:close/>
              </a:path>
            </a:pathLst>
          </a:custGeom>
          <a:blipFill>
            <a:blip r:embed="rId9"/>
            <a:stretch>
              <a:fillRect l="0" t="0" r="0" b="0"/>
            </a:stretch>
          </a:blipFill>
        </p:spPr>
      </p:sp>
      <p:sp>
        <p:nvSpPr>
          <p:cNvPr name="Freeform 9" id="9"/>
          <p:cNvSpPr/>
          <p:nvPr/>
        </p:nvSpPr>
        <p:spPr>
          <a:xfrm flipH="true" flipV="false" rot="-168498">
            <a:off x="875843" y="-470762"/>
            <a:ext cx="1718652" cy="1542490"/>
          </a:xfrm>
          <a:custGeom>
            <a:avLst/>
            <a:gdLst/>
            <a:ahLst/>
            <a:cxnLst/>
            <a:rect r="r" b="b" t="t" l="l"/>
            <a:pathLst>
              <a:path h="1542490" w="1718652">
                <a:moveTo>
                  <a:pt x="1718652" y="0"/>
                </a:moveTo>
                <a:lnTo>
                  <a:pt x="0" y="0"/>
                </a:lnTo>
                <a:lnTo>
                  <a:pt x="0" y="1542491"/>
                </a:lnTo>
                <a:lnTo>
                  <a:pt x="1718652" y="1542491"/>
                </a:lnTo>
                <a:lnTo>
                  <a:pt x="1718652" y="0"/>
                </a:lnTo>
                <a:close/>
              </a:path>
            </a:pathLst>
          </a:custGeom>
          <a:blipFill>
            <a:blip r:embed="rId4"/>
            <a:stretch>
              <a:fillRect l="0" t="0" r="0" b="0"/>
            </a:stretch>
          </a:blipFill>
        </p:spPr>
      </p:sp>
      <p:sp>
        <p:nvSpPr>
          <p:cNvPr name="Freeform 10" id="10"/>
          <p:cNvSpPr/>
          <p:nvPr/>
        </p:nvSpPr>
        <p:spPr>
          <a:xfrm flipH="true" flipV="false" rot="-866930">
            <a:off x="13259748" y="8030774"/>
            <a:ext cx="9790062" cy="2398565"/>
          </a:xfrm>
          <a:custGeom>
            <a:avLst/>
            <a:gdLst/>
            <a:ahLst/>
            <a:cxnLst/>
            <a:rect r="r" b="b" t="t" l="l"/>
            <a:pathLst>
              <a:path h="2398565" w="9790062">
                <a:moveTo>
                  <a:pt x="9790062" y="0"/>
                </a:moveTo>
                <a:lnTo>
                  <a:pt x="0" y="0"/>
                </a:lnTo>
                <a:lnTo>
                  <a:pt x="0" y="2398565"/>
                </a:lnTo>
                <a:lnTo>
                  <a:pt x="9790062" y="2398565"/>
                </a:lnTo>
                <a:lnTo>
                  <a:pt x="9790062"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561379">
            <a:off x="-3364902" y="8472071"/>
            <a:ext cx="9790062" cy="2398565"/>
          </a:xfrm>
          <a:custGeom>
            <a:avLst/>
            <a:gdLst/>
            <a:ahLst/>
            <a:cxnLst/>
            <a:rect r="r" b="b" t="t" l="l"/>
            <a:pathLst>
              <a:path h="2398565" w="9790062">
                <a:moveTo>
                  <a:pt x="0" y="0"/>
                </a:moveTo>
                <a:lnTo>
                  <a:pt x="9790062" y="0"/>
                </a:lnTo>
                <a:lnTo>
                  <a:pt x="9790062" y="2398565"/>
                </a:lnTo>
                <a:lnTo>
                  <a:pt x="0" y="23985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true" flipV="false" rot="-1607226">
            <a:off x="10860489" y="1791621"/>
            <a:ext cx="1901475" cy="465861"/>
          </a:xfrm>
          <a:custGeom>
            <a:avLst/>
            <a:gdLst/>
            <a:ahLst/>
            <a:cxnLst/>
            <a:rect r="r" b="b" t="t" l="l"/>
            <a:pathLst>
              <a:path h="465861" w="1901475">
                <a:moveTo>
                  <a:pt x="1901475" y="0"/>
                </a:moveTo>
                <a:lnTo>
                  <a:pt x="0" y="0"/>
                </a:lnTo>
                <a:lnTo>
                  <a:pt x="0" y="465861"/>
                </a:lnTo>
                <a:lnTo>
                  <a:pt x="1901475" y="465861"/>
                </a:lnTo>
                <a:lnTo>
                  <a:pt x="1901475"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3676001" y="6122280"/>
            <a:ext cx="8248296" cy="547844"/>
          </a:xfrm>
          <a:prstGeom prst="rect">
            <a:avLst/>
          </a:prstGeom>
        </p:spPr>
        <p:txBody>
          <a:bodyPr anchor="t" rtlCol="false" tIns="0" lIns="0" bIns="0" rIns="0">
            <a:spAutoFit/>
          </a:bodyPr>
          <a:lstStyle/>
          <a:p>
            <a:pPr algn="r">
              <a:lnSpc>
                <a:spcPts val="4420"/>
              </a:lnSpc>
              <a:spcBef>
                <a:spcPct val="0"/>
              </a:spcBef>
            </a:pPr>
          </a:p>
        </p:txBody>
      </p:sp>
      <p:grpSp>
        <p:nvGrpSpPr>
          <p:cNvPr name="Group 14" id="14"/>
          <p:cNvGrpSpPr/>
          <p:nvPr/>
        </p:nvGrpSpPr>
        <p:grpSpPr>
          <a:xfrm rot="175102">
            <a:off x="9172099" y="6451150"/>
            <a:ext cx="4771155" cy="1175489"/>
            <a:chOff x="0" y="0"/>
            <a:chExt cx="6361541" cy="1567318"/>
          </a:xfrm>
        </p:grpSpPr>
        <p:grpSp>
          <p:nvGrpSpPr>
            <p:cNvPr name="Group 15" id="15"/>
            <p:cNvGrpSpPr/>
            <p:nvPr/>
          </p:nvGrpSpPr>
          <p:grpSpPr>
            <a:xfrm rot="-317005">
              <a:off x="37598" y="287567"/>
              <a:ext cx="6291627" cy="992184"/>
              <a:chOff x="0" y="0"/>
              <a:chExt cx="2577059" cy="406400"/>
            </a:xfrm>
          </p:grpSpPr>
          <p:sp>
            <p:nvSpPr>
              <p:cNvPr name="Freeform 16" id="16"/>
              <p:cNvSpPr/>
              <p:nvPr/>
            </p:nvSpPr>
            <p:spPr>
              <a:xfrm flipH="false" flipV="false" rot="0">
                <a:off x="0" y="0"/>
                <a:ext cx="2577059" cy="406400"/>
              </a:xfrm>
              <a:custGeom>
                <a:avLst/>
                <a:gdLst/>
                <a:ahLst/>
                <a:cxnLst/>
                <a:rect r="r" b="b" t="t" l="l"/>
                <a:pathLst>
                  <a:path h="406400" w="2577059">
                    <a:moveTo>
                      <a:pt x="2373859" y="0"/>
                    </a:moveTo>
                    <a:cubicBezTo>
                      <a:pt x="2486083" y="0"/>
                      <a:pt x="2577059" y="90976"/>
                      <a:pt x="2577059" y="203200"/>
                    </a:cubicBezTo>
                    <a:cubicBezTo>
                      <a:pt x="2577059" y="315424"/>
                      <a:pt x="2486083" y="406400"/>
                      <a:pt x="2373859" y="406400"/>
                    </a:cubicBezTo>
                    <a:lnTo>
                      <a:pt x="203200" y="406400"/>
                    </a:lnTo>
                    <a:cubicBezTo>
                      <a:pt x="90976" y="406400"/>
                      <a:pt x="0" y="315424"/>
                      <a:pt x="0" y="203200"/>
                    </a:cubicBezTo>
                    <a:cubicBezTo>
                      <a:pt x="0" y="90976"/>
                      <a:pt x="90976" y="0"/>
                      <a:pt x="203200" y="0"/>
                    </a:cubicBezTo>
                    <a:close/>
                  </a:path>
                </a:pathLst>
              </a:custGeom>
              <a:solidFill>
                <a:srgbClr val="FFD93F"/>
              </a:solidFill>
            </p:spPr>
          </p:sp>
          <p:sp>
            <p:nvSpPr>
              <p:cNvPr name="TextBox 17" id="17"/>
              <p:cNvSpPr txBox="true"/>
              <p:nvPr/>
            </p:nvSpPr>
            <p:spPr>
              <a:xfrm>
                <a:off x="0" y="-85725"/>
                <a:ext cx="2577059" cy="492125"/>
              </a:xfrm>
              <a:prstGeom prst="rect">
                <a:avLst/>
              </a:prstGeom>
            </p:spPr>
            <p:txBody>
              <a:bodyPr anchor="ctr" rtlCol="false" tIns="50800" lIns="50800" bIns="50800" rIns="50800"/>
              <a:lstStyle/>
              <a:p>
                <a:pPr algn="ctr">
                  <a:lnSpc>
                    <a:spcPts val="3080"/>
                  </a:lnSpc>
                </a:pPr>
              </a:p>
            </p:txBody>
          </p:sp>
        </p:grpSp>
        <p:sp>
          <p:nvSpPr>
            <p:cNvPr name="TextBox 18" id="18"/>
            <p:cNvSpPr txBox="true"/>
            <p:nvPr/>
          </p:nvSpPr>
          <p:spPr>
            <a:xfrm rot="-317005">
              <a:off x="18842" y="340173"/>
              <a:ext cx="6017354" cy="839280"/>
            </a:xfrm>
            <a:prstGeom prst="rect">
              <a:avLst/>
            </a:prstGeom>
          </p:spPr>
          <p:txBody>
            <a:bodyPr anchor="t" rtlCol="false" tIns="0" lIns="0" bIns="0" rIns="0">
              <a:spAutoFit/>
            </a:bodyPr>
            <a:lstStyle/>
            <a:p>
              <a:pPr algn="r">
                <a:lnSpc>
                  <a:spcPts val="5257"/>
                </a:lnSpc>
                <a:spcBef>
                  <a:spcPct val="0"/>
                </a:spcBef>
              </a:pPr>
              <a:r>
                <a:rPr lang="en-US" sz="3755">
                  <a:solidFill>
                    <a:srgbClr val="7366DE"/>
                  </a:solidFill>
                  <a:latin typeface="GoodTime Grotesk"/>
                  <a:ea typeface="GoodTime Grotesk"/>
                  <a:cs typeface="GoodTime Grotesk"/>
                  <a:sym typeface="GoodTime Grotesk"/>
                </a:rPr>
                <a:t>Ada Pertanyaan ?</a:t>
              </a:r>
            </a:p>
          </p:txBody>
        </p:sp>
      </p:grpSp>
      <p:sp>
        <p:nvSpPr>
          <p:cNvPr name="Freeform 19" id="19"/>
          <p:cNvSpPr/>
          <p:nvPr/>
        </p:nvSpPr>
        <p:spPr>
          <a:xfrm flipH="false" flipV="false" rot="-1814265">
            <a:off x="13888692" y="416889"/>
            <a:ext cx="3582536" cy="3215326"/>
          </a:xfrm>
          <a:custGeom>
            <a:avLst/>
            <a:gdLst/>
            <a:ahLst/>
            <a:cxnLst/>
            <a:rect r="r" b="b" t="t" l="l"/>
            <a:pathLst>
              <a:path h="3215326" w="3582536">
                <a:moveTo>
                  <a:pt x="0" y="0"/>
                </a:moveTo>
                <a:lnTo>
                  <a:pt x="3582536" y="0"/>
                </a:lnTo>
                <a:lnTo>
                  <a:pt x="3582536" y="3215326"/>
                </a:lnTo>
                <a:lnTo>
                  <a:pt x="0" y="3215326"/>
                </a:lnTo>
                <a:lnTo>
                  <a:pt x="0" y="0"/>
                </a:lnTo>
                <a:close/>
              </a:path>
            </a:pathLst>
          </a:custGeom>
          <a:blipFill>
            <a:blip r:embed="rId4"/>
            <a:stretch>
              <a:fillRect l="0" t="0" r="0" b="0"/>
            </a:stretch>
          </a:blipFill>
        </p:spPr>
      </p:sp>
      <p:sp>
        <p:nvSpPr>
          <p:cNvPr name="Freeform 20" id="20"/>
          <p:cNvSpPr/>
          <p:nvPr/>
        </p:nvSpPr>
        <p:spPr>
          <a:xfrm flipH="false" flipV="false" rot="0">
            <a:off x="13115335" y="7777373"/>
            <a:ext cx="1589804" cy="1452683"/>
          </a:xfrm>
          <a:custGeom>
            <a:avLst/>
            <a:gdLst/>
            <a:ahLst/>
            <a:cxnLst/>
            <a:rect r="r" b="b" t="t" l="l"/>
            <a:pathLst>
              <a:path h="1452683" w="1589804">
                <a:moveTo>
                  <a:pt x="0" y="0"/>
                </a:moveTo>
                <a:lnTo>
                  <a:pt x="1589803" y="0"/>
                </a:lnTo>
                <a:lnTo>
                  <a:pt x="1589803" y="1452683"/>
                </a:lnTo>
                <a:lnTo>
                  <a:pt x="0" y="1452683"/>
                </a:lnTo>
                <a:lnTo>
                  <a:pt x="0" y="0"/>
                </a:lnTo>
                <a:close/>
              </a:path>
            </a:pathLst>
          </a:custGeom>
          <a:blipFill>
            <a:blip r:embed="rId9"/>
            <a:stretch>
              <a:fillRect l="0" t="0" r="0" b="0"/>
            </a:stretch>
          </a:blipFill>
        </p:spPr>
      </p:sp>
      <p:sp>
        <p:nvSpPr>
          <p:cNvPr name="Freeform 21" id="21"/>
          <p:cNvSpPr/>
          <p:nvPr/>
        </p:nvSpPr>
        <p:spPr>
          <a:xfrm flipH="true" flipV="false" rot="-168498">
            <a:off x="16901462" y="-195524"/>
            <a:ext cx="1718652" cy="1542490"/>
          </a:xfrm>
          <a:custGeom>
            <a:avLst/>
            <a:gdLst/>
            <a:ahLst/>
            <a:cxnLst/>
            <a:rect r="r" b="b" t="t" l="l"/>
            <a:pathLst>
              <a:path h="1542490" w="1718652">
                <a:moveTo>
                  <a:pt x="1718652" y="0"/>
                </a:moveTo>
                <a:lnTo>
                  <a:pt x="0" y="0"/>
                </a:lnTo>
                <a:lnTo>
                  <a:pt x="0" y="1542490"/>
                </a:lnTo>
                <a:lnTo>
                  <a:pt x="1718652" y="1542490"/>
                </a:lnTo>
                <a:lnTo>
                  <a:pt x="1718652" y="0"/>
                </a:lnTo>
                <a:close/>
              </a:path>
            </a:pathLst>
          </a:custGeom>
          <a:blipFill>
            <a:blip r:embed="rId4"/>
            <a:stretch>
              <a:fillRect l="0" t="0" r="0" b="0"/>
            </a:stretch>
          </a:blipFill>
        </p:spPr>
      </p:sp>
      <p:sp>
        <p:nvSpPr>
          <p:cNvPr name="Freeform 22" id="22"/>
          <p:cNvSpPr/>
          <p:nvPr/>
        </p:nvSpPr>
        <p:spPr>
          <a:xfrm flipH="true" flipV="false" rot="0">
            <a:off x="4228467" y="7437292"/>
            <a:ext cx="3303707" cy="3018763"/>
          </a:xfrm>
          <a:custGeom>
            <a:avLst/>
            <a:gdLst/>
            <a:ahLst/>
            <a:cxnLst/>
            <a:rect r="r" b="b" t="t" l="l"/>
            <a:pathLst>
              <a:path h="3018763" w="3303707">
                <a:moveTo>
                  <a:pt x="3303707" y="0"/>
                </a:moveTo>
                <a:lnTo>
                  <a:pt x="0" y="0"/>
                </a:lnTo>
                <a:lnTo>
                  <a:pt x="0" y="3018762"/>
                </a:lnTo>
                <a:lnTo>
                  <a:pt x="3303707" y="3018762"/>
                </a:lnTo>
                <a:lnTo>
                  <a:pt x="3303707" y="0"/>
                </a:lnTo>
                <a:close/>
              </a:path>
            </a:pathLst>
          </a:custGeom>
          <a:blipFill>
            <a:blip r:embed="rId9"/>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9D91FF">
                <a:alpha val="100000"/>
              </a:srgbClr>
            </a:gs>
            <a:gs pos="20000">
              <a:srgbClr val="9B91F8">
                <a:alpha val="100000"/>
              </a:srgbClr>
            </a:gs>
            <a:gs pos="40000">
              <a:srgbClr val="9992F1">
                <a:alpha val="100000"/>
              </a:srgbClr>
            </a:gs>
            <a:gs pos="60000">
              <a:srgbClr val="9892EB">
                <a:alpha val="100000"/>
              </a:srgbClr>
            </a:gs>
            <a:gs pos="80000">
              <a:srgbClr val="837ED0">
                <a:alpha val="100000"/>
              </a:srgbClr>
            </a:gs>
            <a:gs pos="100000">
              <a:srgbClr val="766FC3">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401793">
            <a:off x="255397" y="6959048"/>
            <a:ext cx="5602668" cy="2037970"/>
          </a:xfrm>
          <a:custGeom>
            <a:avLst/>
            <a:gdLst/>
            <a:ahLst/>
            <a:cxnLst/>
            <a:rect r="r" b="b" t="t" l="l"/>
            <a:pathLst>
              <a:path h="2037970" w="5602668">
                <a:moveTo>
                  <a:pt x="0" y="0"/>
                </a:moveTo>
                <a:lnTo>
                  <a:pt x="5602668" y="0"/>
                </a:lnTo>
                <a:lnTo>
                  <a:pt x="5602668" y="2037970"/>
                </a:lnTo>
                <a:lnTo>
                  <a:pt x="0" y="20379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25595">
            <a:off x="5701303" y="8609154"/>
            <a:ext cx="1845878" cy="452240"/>
          </a:xfrm>
          <a:custGeom>
            <a:avLst/>
            <a:gdLst/>
            <a:ahLst/>
            <a:cxnLst/>
            <a:rect r="r" b="b" t="t" l="l"/>
            <a:pathLst>
              <a:path h="452240" w="1845878">
                <a:moveTo>
                  <a:pt x="0" y="0"/>
                </a:moveTo>
                <a:lnTo>
                  <a:pt x="1845878" y="0"/>
                </a:lnTo>
                <a:lnTo>
                  <a:pt x="1845878" y="452240"/>
                </a:lnTo>
                <a:lnTo>
                  <a:pt x="0" y="4522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5329731" y="4439632"/>
            <a:ext cx="1131381" cy="1033800"/>
          </a:xfrm>
          <a:custGeom>
            <a:avLst/>
            <a:gdLst/>
            <a:ahLst/>
            <a:cxnLst/>
            <a:rect r="r" b="b" t="t" l="l"/>
            <a:pathLst>
              <a:path h="1033800" w="1131381">
                <a:moveTo>
                  <a:pt x="1131381" y="0"/>
                </a:moveTo>
                <a:lnTo>
                  <a:pt x="0" y="0"/>
                </a:lnTo>
                <a:lnTo>
                  <a:pt x="0" y="1033800"/>
                </a:lnTo>
                <a:lnTo>
                  <a:pt x="1131381" y="1033800"/>
                </a:lnTo>
                <a:lnTo>
                  <a:pt x="1131381" y="0"/>
                </a:lnTo>
                <a:close/>
              </a:path>
            </a:pathLst>
          </a:custGeom>
          <a:blipFill>
            <a:blip r:embed="rId6"/>
            <a:stretch>
              <a:fillRect l="0" t="0" r="0" b="0"/>
            </a:stretch>
          </a:blipFill>
        </p:spPr>
      </p:sp>
      <p:sp>
        <p:nvSpPr>
          <p:cNvPr name="Freeform 5" id="5"/>
          <p:cNvSpPr/>
          <p:nvPr/>
        </p:nvSpPr>
        <p:spPr>
          <a:xfrm flipH="true" flipV="false" rot="-678268">
            <a:off x="11913308" y="8492630"/>
            <a:ext cx="1513724" cy="370862"/>
          </a:xfrm>
          <a:custGeom>
            <a:avLst/>
            <a:gdLst/>
            <a:ahLst/>
            <a:cxnLst/>
            <a:rect r="r" b="b" t="t" l="l"/>
            <a:pathLst>
              <a:path h="370862" w="1513724">
                <a:moveTo>
                  <a:pt x="1513724" y="0"/>
                </a:moveTo>
                <a:lnTo>
                  <a:pt x="0" y="0"/>
                </a:lnTo>
                <a:lnTo>
                  <a:pt x="0" y="370862"/>
                </a:lnTo>
                <a:lnTo>
                  <a:pt x="1513724" y="370862"/>
                </a:lnTo>
                <a:lnTo>
                  <a:pt x="151372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2700000">
            <a:off x="7584754" y="6580563"/>
            <a:ext cx="956138" cy="873671"/>
          </a:xfrm>
          <a:custGeom>
            <a:avLst/>
            <a:gdLst/>
            <a:ahLst/>
            <a:cxnLst/>
            <a:rect r="r" b="b" t="t" l="l"/>
            <a:pathLst>
              <a:path h="873671" w="956138">
                <a:moveTo>
                  <a:pt x="0" y="0"/>
                </a:moveTo>
                <a:lnTo>
                  <a:pt x="956138" y="0"/>
                </a:lnTo>
                <a:lnTo>
                  <a:pt x="956138" y="873671"/>
                </a:lnTo>
                <a:lnTo>
                  <a:pt x="0" y="873671"/>
                </a:lnTo>
                <a:lnTo>
                  <a:pt x="0" y="0"/>
                </a:lnTo>
                <a:close/>
              </a:path>
            </a:pathLst>
          </a:custGeom>
          <a:blipFill>
            <a:blip r:embed="rId6"/>
            <a:stretch>
              <a:fillRect l="0" t="0" r="0" b="0"/>
            </a:stretch>
          </a:blipFill>
        </p:spPr>
      </p:sp>
      <p:sp>
        <p:nvSpPr>
          <p:cNvPr name="Freeform 7" id="7"/>
          <p:cNvSpPr/>
          <p:nvPr/>
        </p:nvSpPr>
        <p:spPr>
          <a:xfrm flipH="false" flipV="false" rot="-4764688">
            <a:off x="14606006" y="4552995"/>
            <a:ext cx="956138" cy="873671"/>
          </a:xfrm>
          <a:custGeom>
            <a:avLst/>
            <a:gdLst/>
            <a:ahLst/>
            <a:cxnLst/>
            <a:rect r="r" b="b" t="t" l="l"/>
            <a:pathLst>
              <a:path h="873671" w="956138">
                <a:moveTo>
                  <a:pt x="0" y="0"/>
                </a:moveTo>
                <a:lnTo>
                  <a:pt x="956138" y="0"/>
                </a:lnTo>
                <a:lnTo>
                  <a:pt x="956138" y="873671"/>
                </a:lnTo>
                <a:lnTo>
                  <a:pt x="0" y="873671"/>
                </a:lnTo>
                <a:lnTo>
                  <a:pt x="0" y="0"/>
                </a:lnTo>
                <a:close/>
              </a:path>
            </a:pathLst>
          </a:custGeom>
          <a:blipFill>
            <a:blip r:embed="rId6"/>
            <a:stretch>
              <a:fillRect l="0" t="0" r="0" b="0"/>
            </a:stretch>
          </a:blipFill>
        </p:spPr>
      </p:sp>
      <p:sp>
        <p:nvSpPr>
          <p:cNvPr name="Freeform 8" id="8"/>
          <p:cNvSpPr/>
          <p:nvPr/>
        </p:nvSpPr>
        <p:spPr>
          <a:xfrm flipH="true" flipV="false" rot="-866930">
            <a:off x="13259748" y="8030774"/>
            <a:ext cx="9790062" cy="2398565"/>
          </a:xfrm>
          <a:custGeom>
            <a:avLst/>
            <a:gdLst/>
            <a:ahLst/>
            <a:cxnLst/>
            <a:rect r="r" b="b" t="t" l="l"/>
            <a:pathLst>
              <a:path h="2398565" w="9790062">
                <a:moveTo>
                  <a:pt x="9790062" y="0"/>
                </a:moveTo>
                <a:lnTo>
                  <a:pt x="0" y="0"/>
                </a:lnTo>
                <a:lnTo>
                  <a:pt x="0" y="2398565"/>
                </a:lnTo>
                <a:lnTo>
                  <a:pt x="9790062" y="2398565"/>
                </a:lnTo>
                <a:lnTo>
                  <a:pt x="979006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61379">
            <a:off x="-3677503" y="8563950"/>
            <a:ext cx="10129325" cy="2481685"/>
          </a:xfrm>
          <a:custGeom>
            <a:avLst/>
            <a:gdLst/>
            <a:ahLst/>
            <a:cxnLst/>
            <a:rect r="r" b="b" t="t" l="l"/>
            <a:pathLst>
              <a:path h="2481685" w="10129325">
                <a:moveTo>
                  <a:pt x="0" y="0"/>
                </a:moveTo>
                <a:lnTo>
                  <a:pt x="10129325" y="0"/>
                </a:lnTo>
                <a:lnTo>
                  <a:pt x="10129325" y="2481685"/>
                </a:lnTo>
                <a:lnTo>
                  <a:pt x="0" y="2481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4823380" y="1181100"/>
            <a:ext cx="8641241" cy="2335520"/>
          </a:xfrm>
          <a:prstGeom prst="rect">
            <a:avLst/>
          </a:prstGeom>
        </p:spPr>
        <p:txBody>
          <a:bodyPr anchor="t" rtlCol="false" tIns="0" lIns="0" bIns="0" rIns="0">
            <a:spAutoFit/>
          </a:bodyPr>
          <a:lstStyle/>
          <a:p>
            <a:pPr algn="ctr">
              <a:lnSpc>
                <a:spcPts val="8909"/>
              </a:lnSpc>
            </a:pPr>
            <a:r>
              <a:rPr lang="en-US" sz="8999">
                <a:solidFill>
                  <a:srgbClr val="FFFFFF"/>
                </a:solidFill>
                <a:latin typeface="GoodTime Grotesk"/>
                <a:ea typeface="GoodTime Grotesk"/>
                <a:cs typeface="GoodTime Grotesk"/>
                <a:sym typeface="GoodTime Grotesk"/>
              </a:rPr>
              <a:t>ANGGOTA KELOMPOK</a:t>
            </a:r>
          </a:p>
        </p:txBody>
      </p:sp>
      <p:grpSp>
        <p:nvGrpSpPr>
          <p:cNvPr name="Group 11" id="11"/>
          <p:cNvGrpSpPr/>
          <p:nvPr/>
        </p:nvGrpSpPr>
        <p:grpSpPr>
          <a:xfrm rot="0">
            <a:off x="7615284" y="4132233"/>
            <a:ext cx="4775242" cy="1011267"/>
            <a:chOff x="0" y="0"/>
            <a:chExt cx="1496444" cy="316906"/>
          </a:xfrm>
        </p:grpSpPr>
        <p:sp>
          <p:nvSpPr>
            <p:cNvPr name="Freeform 12" id="12"/>
            <p:cNvSpPr/>
            <p:nvPr/>
          </p:nvSpPr>
          <p:spPr>
            <a:xfrm flipH="false" flipV="false" rot="0">
              <a:off x="0" y="0"/>
              <a:ext cx="1496444" cy="316906"/>
            </a:xfrm>
            <a:custGeom>
              <a:avLst/>
              <a:gdLst/>
              <a:ahLst/>
              <a:cxnLst/>
              <a:rect r="r" b="b" t="t" l="l"/>
              <a:pathLst>
                <a:path h="316906" w="1496444">
                  <a:moveTo>
                    <a:pt x="1293244" y="0"/>
                  </a:moveTo>
                  <a:cubicBezTo>
                    <a:pt x="1405468" y="0"/>
                    <a:pt x="1496444" y="70942"/>
                    <a:pt x="1496444" y="158453"/>
                  </a:cubicBezTo>
                  <a:cubicBezTo>
                    <a:pt x="1496444" y="245965"/>
                    <a:pt x="1405468" y="316906"/>
                    <a:pt x="1293244" y="316906"/>
                  </a:cubicBezTo>
                  <a:lnTo>
                    <a:pt x="203200" y="316906"/>
                  </a:lnTo>
                  <a:cubicBezTo>
                    <a:pt x="90976" y="316906"/>
                    <a:pt x="0" y="245965"/>
                    <a:pt x="0" y="158453"/>
                  </a:cubicBezTo>
                  <a:cubicBezTo>
                    <a:pt x="0" y="70942"/>
                    <a:pt x="90976" y="0"/>
                    <a:pt x="203200" y="0"/>
                  </a:cubicBezTo>
                  <a:close/>
                </a:path>
              </a:pathLst>
            </a:custGeom>
            <a:solidFill>
              <a:srgbClr val="FFD93F"/>
            </a:solidFill>
          </p:spPr>
        </p:sp>
        <p:sp>
          <p:nvSpPr>
            <p:cNvPr name="TextBox 13" id="13"/>
            <p:cNvSpPr txBox="true"/>
            <p:nvPr/>
          </p:nvSpPr>
          <p:spPr>
            <a:xfrm>
              <a:off x="0" y="-85725"/>
              <a:ext cx="1496444" cy="402631"/>
            </a:xfrm>
            <a:prstGeom prst="rect">
              <a:avLst/>
            </a:prstGeom>
          </p:spPr>
          <p:txBody>
            <a:bodyPr anchor="ctr" rtlCol="false" tIns="50800" lIns="50800" bIns="50800" rIns="50800"/>
            <a:lstStyle/>
            <a:p>
              <a:pPr algn="ctr">
                <a:lnSpc>
                  <a:spcPts val="3080"/>
                </a:lnSpc>
              </a:pPr>
            </a:p>
          </p:txBody>
        </p:sp>
      </p:grpSp>
      <p:sp>
        <p:nvSpPr>
          <p:cNvPr name="TextBox 14" id="14"/>
          <p:cNvSpPr txBox="true"/>
          <p:nvPr/>
        </p:nvSpPr>
        <p:spPr>
          <a:xfrm rot="0">
            <a:off x="7809553" y="4074796"/>
            <a:ext cx="4580974" cy="915035"/>
          </a:xfrm>
          <a:prstGeom prst="rect">
            <a:avLst/>
          </a:prstGeom>
        </p:spPr>
        <p:txBody>
          <a:bodyPr anchor="t" rtlCol="false" tIns="0" lIns="0" bIns="0" rIns="0">
            <a:spAutoFit/>
          </a:bodyPr>
          <a:lstStyle/>
          <a:p>
            <a:pPr algn="ctr">
              <a:lnSpc>
                <a:spcPts val="3640"/>
              </a:lnSpc>
              <a:spcBef>
                <a:spcPct val="0"/>
              </a:spcBef>
            </a:pPr>
            <a:r>
              <a:rPr lang="en-US" sz="2600">
                <a:solidFill>
                  <a:srgbClr val="7366DE"/>
                </a:solidFill>
                <a:latin typeface="GoodTime Grotesk"/>
                <a:ea typeface="GoodTime Grotesk"/>
                <a:cs typeface="GoodTime Grotesk"/>
                <a:sym typeface="GoodTime Grotesk"/>
              </a:rPr>
              <a:t>Rizky Widyaningrum (2413031060)</a:t>
            </a:r>
          </a:p>
        </p:txBody>
      </p:sp>
      <p:grpSp>
        <p:nvGrpSpPr>
          <p:cNvPr name="Group 15" id="15"/>
          <p:cNvGrpSpPr/>
          <p:nvPr/>
        </p:nvGrpSpPr>
        <p:grpSpPr>
          <a:xfrm rot="0">
            <a:off x="7657290" y="5473432"/>
            <a:ext cx="4885500" cy="1020503"/>
            <a:chOff x="0" y="0"/>
            <a:chExt cx="1945577" cy="406400"/>
          </a:xfrm>
        </p:grpSpPr>
        <p:sp>
          <p:nvSpPr>
            <p:cNvPr name="Freeform 16" id="16"/>
            <p:cNvSpPr/>
            <p:nvPr/>
          </p:nvSpPr>
          <p:spPr>
            <a:xfrm flipH="false" flipV="false" rot="0">
              <a:off x="0" y="0"/>
              <a:ext cx="1945578" cy="406400"/>
            </a:xfrm>
            <a:custGeom>
              <a:avLst/>
              <a:gdLst/>
              <a:ahLst/>
              <a:cxnLst/>
              <a:rect r="r" b="b" t="t" l="l"/>
              <a:pathLst>
                <a:path h="406400" w="1945578">
                  <a:moveTo>
                    <a:pt x="1742378" y="0"/>
                  </a:moveTo>
                  <a:cubicBezTo>
                    <a:pt x="1854602" y="0"/>
                    <a:pt x="1945578" y="90976"/>
                    <a:pt x="1945578" y="203200"/>
                  </a:cubicBezTo>
                  <a:cubicBezTo>
                    <a:pt x="1945578" y="315424"/>
                    <a:pt x="1854602" y="406400"/>
                    <a:pt x="1742378" y="406400"/>
                  </a:cubicBezTo>
                  <a:lnTo>
                    <a:pt x="203200" y="406400"/>
                  </a:lnTo>
                  <a:cubicBezTo>
                    <a:pt x="90976" y="406400"/>
                    <a:pt x="0" y="315424"/>
                    <a:pt x="0" y="203200"/>
                  </a:cubicBezTo>
                  <a:cubicBezTo>
                    <a:pt x="0" y="90976"/>
                    <a:pt x="90976" y="0"/>
                    <a:pt x="203200" y="0"/>
                  </a:cubicBezTo>
                  <a:close/>
                </a:path>
              </a:pathLst>
            </a:custGeom>
            <a:solidFill>
              <a:srgbClr val="FFD93F"/>
            </a:solidFill>
          </p:spPr>
        </p:sp>
        <p:sp>
          <p:nvSpPr>
            <p:cNvPr name="TextBox 17" id="17"/>
            <p:cNvSpPr txBox="true"/>
            <p:nvPr/>
          </p:nvSpPr>
          <p:spPr>
            <a:xfrm>
              <a:off x="0" y="-85725"/>
              <a:ext cx="1945577" cy="492125"/>
            </a:xfrm>
            <a:prstGeom prst="rect">
              <a:avLst/>
            </a:prstGeom>
          </p:spPr>
          <p:txBody>
            <a:bodyPr anchor="ctr" rtlCol="false" tIns="50800" lIns="50800" bIns="50800" rIns="50800"/>
            <a:lstStyle/>
            <a:p>
              <a:pPr algn="ctr">
                <a:lnSpc>
                  <a:spcPts val="3080"/>
                </a:lnSpc>
              </a:pPr>
            </a:p>
          </p:txBody>
        </p:sp>
      </p:grpSp>
      <p:sp>
        <p:nvSpPr>
          <p:cNvPr name="TextBox 18" id="18"/>
          <p:cNvSpPr txBox="true"/>
          <p:nvPr/>
        </p:nvSpPr>
        <p:spPr>
          <a:xfrm rot="0">
            <a:off x="7545205" y="5492828"/>
            <a:ext cx="4915402" cy="915035"/>
          </a:xfrm>
          <a:prstGeom prst="rect">
            <a:avLst/>
          </a:prstGeom>
        </p:spPr>
        <p:txBody>
          <a:bodyPr anchor="t" rtlCol="false" tIns="0" lIns="0" bIns="0" rIns="0">
            <a:spAutoFit/>
          </a:bodyPr>
          <a:lstStyle/>
          <a:p>
            <a:pPr algn="ctr">
              <a:lnSpc>
                <a:spcPts val="3640"/>
              </a:lnSpc>
              <a:spcBef>
                <a:spcPct val="0"/>
              </a:spcBef>
            </a:pPr>
            <a:r>
              <a:rPr lang="en-US" sz="2600">
                <a:solidFill>
                  <a:srgbClr val="7366DE"/>
                </a:solidFill>
                <a:latin typeface="GoodTime Grotesk"/>
                <a:ea typeface="GoodTime Grotesk"/>
                <a:cs typeface="GoodTime Grotesk"/>
                <a:sym typeface="GoodTime Grotesk"/>
              </a:rPr>
              <a:t>Virginia Shaulan Zailani (2413031069)</a:t>
            </a:r>
          </a:p>
        </p:txBody>
      </p:sp>
      <p:sp>
        <p:nvSpPr>
          <p:cNvPr name="Freeform 19" id="19"/>
          <p:cNvSpPr/>
          <p:nvPr/>
        </p:nvSpPr>
        <p:spPr>
          <a:xfrm flipH="false" flipV="false" rot="-1814265">
            <a:off x="1738040" y="1178696"/>
            <a:ext cx="3101747" cy="2783818"/>
          </a:xfrm>
          <a:custGeom>
            <a:avLst/>
            <a:gdLst/>
            <a:ahLst/>
            <a:cxnLst/>
            <a:rect r="r" b="b" t="t" l="l"/>
            <a:pathLst>
              <a:path h="2783818" w="3101747">
                <a:moveTo>
                  <a:pt x="0" y="0"/>
                </a:moveTo>
                <a:lnTo>
                  <a:pt x="3101747" y="0"/>
                </a:lnTo>
                <a:lnTo>
                  <a:pt x="3101747" y="2783818"/>
                </a:lnTo>
                <a:lnTo>
                  <a:pt x="0" y="2783818"/>
                </a:lnTo>
                <a:lnTo>
                  <a:pt x="0" y="0"/>
                </a:lnTo>
                <a:close/>
              </a:path>
            </a:pathLst>
          </a:custGeom>
          <a:blipFill>
            <a:blip r:embed="rId7"/>
            <a:stretch>
              <a:fillRect l="0" t="0" r="0" b="0"/>
            </a:stretch>
          </a:blipFill>
        </p:spPr>
      </p:sp>
      <p:sp>
        <p:nvSpPr>
          <p:cNvPr name="Freeform 20" id="20"/>
          <p:cNvSpPr/>
          <p:nvPr/>
        </p:nvSpPr>
        <p:spPr>
          <a:xfrm flipH="true" flipV="false" rot="-168498">
            <a:off x="812368" y="268259"/>
            <a:ext cx="1753837" cy="1574069"/>
          </a:xfrm>
          <a:custGeom>
            <a:avLst/>
            <a:gdLst/>
            <a:ahLst/>
            <a:cxnLst/>
            <a:rect r="r" b="b" t="t" l="l"/>
            <a:pathLst>
              <a:path h="1574069" w="1753837">
                <a:moveTo>
                  <a:pt x="1753838" y="0"/>
                </a:moveTo>
                <a:lnTo>
                  <a:pt x="0" y="0"/>
                </a:lnTo>
                <a:lnTo>
                  <a:pt x="0" y="1574069"/>
                </a:lnTo>
                <a:lnTo>
                  <a:pt x="1753838" y="1574069"/>
                </a:lnTo>
                <a:lnTo>
                  <a:pt x="1753838" y="0"/>
                </a:lnTo>
                <a:close/>
              </a:path>
            </a:pathLst>
          </a:custGeom>
          <a:blipFill>
            <a:blip r:embed="rId7"/>
            <a:stretch>
              <a:fillRect l="0" t="0" r="0" b="0"/>
            </a:stretch>
          </a:blipFill>
        </p:spPr>
      </p:sp>
      <p:sp>
        <p:nvSpPr>
          <p:cNvPr name="Freeform 21" id="21"/>
          <p:cNvSpPr/>
          <p:nvPr/>
        </p:nvSpPr>
        <p:spPr>
          <a:xfrm flipH="false" flipV="false" rot="-1814265">
            <a:off x="14505568" y="329565"/>
            <a:ext cx="3101747" cy="2783818"/>
          </a:xfrm>
          <a:custGeom>
            <a:avLst/>
            <a:gdLst/>
            <a:ahLst/>
            <a:cxnLst/>
            <a:rect r="r" b="b" t="t" l="l"/>
            <a:pathLst>
              <a:path h="2783818" w="3101747">
                <a:moveTo>
                  <a:pt x="0" y="0"/>
                </a:moveTo>
                <a:lnTo>
                  <a:pt x="3101747" y="0"/>
                </a:lnTo>
                <a:lnTo>
                  <a:pt x="3101747" y="2783817"/>
                </a:lnTo>
                <a:lnTo>
                  <a:pt x="0" y="2783817"/>
                </a:lnTo>
                <a:lnTo>
                  <a:pt x="0" y="0"/>
                </a:lnTo>
                <a:close/>
              </a:path>
            </a:pathLst>
          </a:custGeom>
          <a:blipFill>
            <a:blip r:embed="rId7"/>
            <a:stretch>
              <a:fillRect l="0" t="0" r="0" b="0"/>
            </a:stretch>
          </a:blipFill>
        </p:spPr>
      </p:sp>
      <p:sp>
        <p:nvSpPr>
          <p:cNvPr name="Freeform 22" id="22"/>
          <p:cNvSpPr/>
          <p:nvPr/>
        </p:nvSpPr>
        <p:spPr>
          <a:xfrm flipH="true" flipV="false" rot="-168498">
            <a:off x="17102341" y="-124262"/>
            <a:ext cx="1753837" cy="1574069"/>
          </a:xfrm>
          <a:custGeom>
            <a:avLst/>
            <a:gdLst/>
            <a:ahLst/>
            <a:cxnLst/>
            <a:rect r="r" b="b" t="t" l="l"/>
            <a:pathLst>
              <a:path h="1574069" w="1753837">
                <a:moveTo>
                  <a:pt x="1753837" y="0"/>
                </a:moveTo>
                <a:lnTo>
                  <a:pt x="0" y="0"/>
                </a:lnTo>
                <a:lnTo>
                  <a:pt x="0" y="1574069"/>
                </a:lnTo>
                <a:lnTo>
                  <a:pt x="1753837" y="1574069"/>
                </a:lnTo>
                <a:lnTo>
                  <a:pt x="1753837" y="0"/>
                </a:lnTo>
                <a:close/>
              </a:path>
            </a:pathLst>
          </a:custGeom>
          <a:blipFill>
            <a:blip r:embed="rId7"/>
            <a:stretch>
              <a:fillRect l="0" t="0" r="0" b="0"/>
            </a:stretch>
          </a:blipFill>
        </p:spPr>
      </p:sp>
      <p:sp>
        <p:nvSpPr>
          <p:cNvPr name="Freeform 23" id="23"/>
          <p:cNvSpPr/>
          <p:nvPr/>
        </p:nvSpPr>
        <p:spPr>
          <a:xfrm flipH="true" flipV="false" rot="-168498">
            <a:off x="-475527" y="113409"/>
            <a:ext cx="1224208" cy="1098726"/>
          </a:xfrm>
          <a:custGeom>
            <a:avLst/>
            <a:gdLst/>
            <a:ahLst/>
            <a:cxnLst/>
            <a:rect r="r" b="b" t="t" l="l"/>
            <a:pathLst>
              <a:path h="1098726" w="1224208">
                <a:moveTo>
                  <a:pt x="1224207" y="0"/>
                </a:moveTo>
                <a:lnTo>
                  <a:pt x="0" y="0"/>
                </a:lnTo>
                <a:lnTo>
                  <a:pt x="0" y="1098727"/>
                </a:lnTo>
                <a:lnTo>
                  <a:pt x="1224207" y="1098727"/>
                </a:lnTo>
                <a:lnTo>
                  <a:pt x="1224207" y="0"/>
                </a:lnTo>
                <a:close/>
              </a:path>
            </a:pathLst>
          </a:custGeom>
          <a:blipFill>
            <a:blip r:embed="rId7"/>
            <a:stretch>
              <a:fillRect l="0" t="0" r="0" b="0"/>
            </a:stretch>
          </a:blipFill>
        </p:spPr>
      </p:sp>
      <p:sp>
        <p:nvSpPr>
          <p:cNvPr name="Freeform 24" id="24"/>
          <p:cNvSpPr/>
          <p:nvPr/>
        </p:nvSpPr>
        <p:spPr>
          <a:xfrm flipH="false" flipV="false" rot="-2700000">
            <a:off x="12480729" y="6860688"/>
            <a:ext cx="5718558" cy="2080125"/>
          </a:xfrm>
          <a:custGeom>
            <a:avLst/>
            <a:gdLst/>
            <a:ahLst/>
            <a:cxnLst/>
            <a:rect r="r" b="b" t="t" l="l"/>
            <a:pathLst>
              <a:path h="2080125" w="5718558">
                <a:moveTo>
                  <a:pt x="0" y="0"/>
                </a:moveTo>
                <a:lnTo>
                  <a:pt x="5718558" y="0"/>
                </a:lnTo>
                <a:lnTo>
                  <a:pt x="5718558" y="2080126"/>
                </a:lnTo>
                <a:lnTo>
                  <a:pt x="0" y="20801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9D91FF"/>
        </a:solidFill>
      </p:bgPr>
    </p:bg>
    <p:spTree>
      <p:nvGrpSpPr>
        <p:cNvPr id="1" name=""/>
        <p:cNvGrpSpPr/>
        <p:nvPr/>
      </p:nvGrpSpPr>
      <p:grpSpPr>
        <a:xfrm>
          <a:off x="0" y="0"/>
          <a:ext cx="0" cy="0"/>
          <a:chOff x="0" y="0"/>
          <a:chExt cx="0" cy="0"/>
        </a:xfrm>
      </p:grpSpPr>
      <p:sp>
        <p:nvSpPr>
          <p:cNvPr name="Freeform 2" id="2"/>
          <p:cNvSpPr/>
          <p:nvPr/>
        </p:nvSpPr>
        <p:spPr>
          <a:xfrm flipH="false" flipV="false" rot="5004601">
            <a:off x="-778608" y="7434418"/>
            <a:ext cx="2984993" cy="3445880"/>
          </a:xfrm>
          <a:custGeom>
            <a:avLst/>
            <a:gdLst/>
            <a:ahLst/>
            <a:cxnLst/>
            <a:rect r="r" b="b" t="t" l="l"/>
            <a:pathLst>
              <a:path h="3445880" w="2984993">
                <a:moveTo>
                  <a:pt x="0" y="0"/>
                </a:moveTo>
                <a:lnTo>
                  <a:pt x="2984993" y="0"/>
                </a:lnTo>
                <a:lnTo>
                  <a:pt x="2984993" y="3445879"/>
                </a:lnTo>
                <a:lnTo>
                  <a:pt x="0" y="34458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191410">
            <a:off x="11530088" y="3567103"/>
            <a:ext cx="3715762" cy="4289480"/>
          </a:xfrm>
          <a:custGeom>
            <a:avLst/>
            <a:gdLst/>
            <a:ahLst/>
            <a:cxnLst/>
            <a:rect r="r" b="b" t="t" l="l"/>
            <a:pathLst>
              <a:path h="4289480" w="3715762">
                <a:moveTo>
                  <a:pt x="0" y="0"/>
                </a:moveTo>
                <a:lnTo>
                  <a:pt x="3715762" y="0"/>
                </a:lnTo>
                <a:lnTo>
                  <a:pt x="3715762" y="4289481"/>
                </a:lnTo>
                <a:lnTo>
                  <a:pt x="0" y="42894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2627988" y="6472496"/>
            <a:ext cx="8186438" cy="1864889"/>
            <a:chOff x="0" y="0"/>
            <a:chExt cx="2125020" cy="484084"/>
          </a:xfrm>
        </p:grpSpPr>
        <p:sp>
          <p:nvSpPr>
            <p:cNvPr name="Freeform 5" id="5"/>
            <p:cNvSpPr/>
            <p:nvPr/>
          </p:nvSpPr>
          <p:spPr>
            <a:xfrm flipH="false" flipV="false" rot="0">
              <a:off x="0" y="0"/>
              <a:ext cx="2125020" cy="484084"/>
            </a:xfrm>
            <a:custGeom>
              <a:avLst/>
              <a:gdLst/>
              <a:ahLst/>
              <a:cxnLst/>
              <a:rect r="r" b="b" t="t" l="l"/>
              <a:pathLst>
                <a:path h="484084" w="2125020">
                  <a:moveTo>
                    <a:pt x="48231" y="0"/>
                  </a:moveTo>
                  <a:lnTo>
                    <a:pt x="2076790" y="0"/>
                  </a:lnTo>
                  <a:cubicBezTo>
                    <a:pt x="2103427" y="0"/>
                    <a:pt x="2125020" y="21594"/>
                    <a:pt x="2125020" y="48231"/>
                  </a:cubicBezTo>
                  <a:lnTo>
                    <a:pt x="2125020" y="435854"/>
                  </a:lnTo>
                  <a:cubicBezTo>
                    <a:pt x="2125020" y="462491"/>
                    <a:pt x="2103427" y="484084"/>
                    <a:pt x="2076790" y="484084"/>
                  </a:cubicBezTo>
                  <a:lnTo>
                    <a:pt x="48231" y="484084"/>
                  </a:lnTo>
                  <a:cubicBezTo>
                    <a:pt x="21594" y="484084"/>
                    <a:pt x="0" y="462491"/>
                    <a:pt x="0" y="435854"/>
                  </a:cubicBezTo>
                  <a:lnTo>
                    <a:pt x="0" y="48231"/>
                  </a:lnTo>
                  <a:cubicBezTo>
                    <a:pt x="0" y="21594"/>
                    <a:pt x="21594" y="0"/>
                    <a:pt x="48231" y="0"/>
                  </a:cubicBezTo>
                  <a:close/>
                </a:path>
              </a:pathLst>
            </a:custGeom>
            <a:solidFill>
              <a:srgbClr val="6B63AE"/>
            </a:solidFill>
          </p:spPr>
        </p:sp>
        <p:sp>
          <p:nvSpPr>
            <p:cNvPr name="TextBox 6" id="6"/>
            <p:cNvSpPr txBox="true"/>
            <p:nvPr/>
          </p:nvSpPr>
          <p:spPr>
            <a:xfrm>
              <a:off x="0" y="-85725"/>
              <a:ext cx="2125020" cy="569809"/>
            </a:xfrm>
            <a:prstGeom prst="rect">
              <a:avLst/>
            </a:prstGeom>
          </p:spPr>
          <p:txBody>
            <a:bodyPr anchor="ctr" rtlCol="false" tIns="50800" lIns="50800" bIns="50800" rIns="50800"/>
            <a:lstStyle/>
            <a:p>
              <a:pPr algn="ctr">
                <a:lnSpc>
                  <a:spcPts val="3080"/>
                </a:lnSpc>
              </a:pPr>
            </a:p>
          </p:txBody>
        </p:sp>
      </p:grpSp>
      <p:grpSp>
        <p:nvGrpSpPr>
          <p:cNvPr name="Group 7" id="7"/>
          <p:cNvGrpSpPr/>
          <p:nvPr/>
        </p:nvGrpSpPr>
        <p:grpSpPr>
          <a:xfrm rot="0">
            <a:off x="2627988" y="3195345"/>
            <a:ext cx="8186438" cy="2861586"/>
            <a:chOff x="0" y="0"/>
            <a:chExt cx="2125020" cy="742805"/>
          </a:xfrm>
        </p:grpSpPr>
        <p:sp>
          <p:nvSpPr>
            <p:cNvPr name="Freeform 8" id="8"/>
            <p:cNvSpPr/>
            <p:nvPr/>
          </p:nvSpPr>
          <p:spPr>
            <a:xfrm flipH="false" flipV="false" rot="0">
              <a:off x="0" y="0"/>
              <a:ext cx="2125020" cy="742805"/>
            </a:xfrm>
            <a:custGeom>
              <a:avLst/>
              <a:gdLst/>
              <a:ahLst/>
              <a:cxnLst/>
              <a:rect r="r" b="b" t="t" l="l"/>
              <a:pathLst>
                <a:path h="742805" w="2125020">
                  <a:moveTo>
                    <a:pt x="48231" y="0"/>
                  </a:moveTo>
                  <a:lnTo>
                    <a:pt x="2076790" y="0"/>
                  </a:lnTo>
                  <a:cubicBezTo>
                    <a:pt x="2103427" y="0"/>
                    <a:pt x="2125020" y="21594"/>
                    <a:pt x="2125020" y="48231"/>
                  </a:cubicBezTo>
                  <a:lnTo>
                    <a:pt x="2125020" y="694575"/>
                  </a:lnTo>
                  <a:cubicBezTo>
                    <a:pt x="2125020" y="707366"/>
                    <a:pt x="2119939" y="719634"/>
                    <a:pt x="2110894" y="728679"/>
                  </a:cubicBezTo>
                  <a:cubicBezTo>
                    <a:pt x="2101849" y="737724"/>
                    <a:pt x="2089581" y="742805"/>
                    <a:pt x="2076790" y="742805"/>
                  </a:cubicBezTo>
                  <a:lnTo>
                    <a:pt x="48231" y="742805"/>
                  </a:lnTo>
                  <a:cubicBezTo>
                    <a:pt x="21594" y="742805"/>
                    <a:pt x="0" y="721212"/>
                    <a:pt x="0" y="694575"/>
                  </a:cubicBezTo>
                  <a:lnTo>
                    <a:pt x="0" y="48231"/>
                  </a:lnTo>
                  <a:cubicBezTo>
                    <a:pt x="0" y="21594"/>
                    <a:pt x="21594" y="0"/>
                    <a:pt x="48231" y="0"/>
                  </a:cubicBezTo>
                  <a:close/>
                </a:path>
              </a:pathLst>
            </a:custGeom>
            <a:solidFill>
              <a:srgbClr val="6B63AE"/>
            </a:solidFill>
          </p:spPr>
        </p:sp>
        <p:sp>
          <p:nvSpPr>
            <p:cNvPr name="TextBox 9" id="9"/>
            <p:cNvSpPr txBox="true"/>
            <p:nvPr/>
          </p:nvSpPr>
          <p:spPr>
            <a:xfrm>
              <a:off x="0" y="-85725"/>
              <a:ext cx="2125020" cy="828530"/>
            </a:xfrm>
            <a:prstGeom prst="rect">
              <a:avLst/>
            </a:prstGeom>
          </p:spPr>
          <p:txBody>
            <a:bodyPr anchor="ctr" rtlCol="false" tIns="50800" lIns="50800" bIns="50800" rIns="50800"/>
            <a:lstStyle/>
            <a:p>
              <a:pPr algn="ctr">
                <a:lnSpc>
                  <a:spcPts val="3080"/>
                </a:lnSpc>
              </a:pPr>
            </a:p>
          </p:txBody>
        </p:sp>
      </p:grpSp>
      <p:sp>
        <p:nvSpPr>
          <p:cNvPr name="Freeform 10" id="10"/>
          <p:cNvSpPr/>
          <p:nvPr/>
        </p:nvSpPr>
        <p:spPr>
          <a:xfrm flipH="false" flipV="false" rot="-532270">
            <a:off x="-721135" y="6698166"/>
            <a:ext cx="3251918" cy="4192208"/>
          </a:xfrm>
          <a:custGeom>
            <a:avLst/>
            <a:gdLst/>
            <a:ahLst/>
            <a:cxnLst/>
            <a:rect r="r" b="b" t="t" l="l"/>
            <a:pathLst>
              <a:path h="4192208" w="3251918">
                <a:moveTo>
                  <a:pt x="0" y="0"/>
                </a:moveTo>
                <a:lnTo>
                  <a:pt x="3251918" y="0"/>
                </a:lnTo>
                <a:lnTo>
                  <a:pt x="3251918" y="4192208"/>
                </a:lnTo>
                <a:lnTo>
                  <a:pt x="0" y="41922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2137093">
            <a:off x="63881" y="-615916"/>
            <a:ext cx="1712991" cy="17129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45812" y="0"/>
                  </a:moveTo>
                  <a:lnTo>
                    <a:pt x="366988" y="0"/>
                  </a:lnTo>
                  <a:cubicBezTo>
                    <a:pt x="304587" y="0"/>
                    <a:pt x="254000" y="50587"/>
                    <a:pt x="254000" y="112988"/>
                  </a:cubicBezTo>
                  <a:lnTo>
                    <a:pt x="254000" y="141012"/>
                  </a:lnTo>
                  <a:cubicBezTo>
                    <a:pt x="254000" y="203413"/>
                    <a:pt x="203413" y="254000"/>
                    <a:pt x="141012" y="254000"/>
                  </a:cubicBezTo>
                  <a:lnTo>
                    <a:pt x="112988" y="254000"/>
                  </a:lnTo>
                  <a:cubicBezTo>
                    <a:pt x="50587" y="254000"/>
                    <a:pt x="0" y="304587"/>
                    <a:pt x="0" y="366988"/>
                  </a:cubicBezTo>
                  <a:lnTo>
                    <a:pt x="0" y="445812"/>
                  </a:lnTo>
                  <a:cubicBezTo>
                    <a:pt x="0" y="508213"/>
                    <a:pt x="50587" y="558800"/>
                    <a:pt x="112988" y="558800"/>
                  </a:cubicBezTo>
                  <a:lnTo>
                    <a:pt x="141012" y="558800"/>
                  </a:lnTo>
                  <a:cubicBezTo>
                    <a:pt x="203413" y="558800"/>
                    <a:pt x="254000" y="609387"/>
                    <a:pt x="254000" y="671788"/>
                  </a:cubicBezTo>
                  <a:lnTo>
                    <a:pt x="254000" y="699812"/>
                  </a:lnTo>
                  <a:cubicBezTo>
                    <a:pt x="254000" y="762213"/>
                    <a:pt x="304587" y="812800"/>
                    <a:pt x="366988" y="812800"/>
                  </a:cubicBezTo>
                  <a:lnTo>
                    <a:pt x="445812" y="812800"/>
                  </a:lnTo>
                  <a:cubicBezTo>
                    <a:pt x="508213" y="812800"/>
                    <a:pt x="558800" y="762213"/>
                    <a:pt x="558800" y="699812"/>
                  </a:cubicBezTo>
                  <a:lnTo>
                    <a:pt x="558800" y="671788"/>
                  </a:lnTo>
                  <a:cubicBezTo>
                    <a:pt x="558800" y="609387"/>
                    <a:pt x="609387" y="558800"/>
                    <a:pt x="671788" y="558800"/>
                  </a:cubicBezTo>
                  <a:lnTo>
                    <a:pt x="699812" y="558800"/>
                  </a:lnTo>
                  <a:cubicBezTo>
                    <a:pt x="762213" y="558800"/>
                    <a:pt x="812800" y="508213"/>
                    <a:pt x="812800" y="445812"/>
                  </a:cubicBezTo>
                  <a:lnTo>
                    <a:pt x="812800" y="366988"/>
                  </a:lnTo>
                  <a:cubicBezTo>
                    <a:pt x="812800" y="304587"/>
                    <a:pt x="762213" y="254000"/>
                    <a:pt x="699812" y="254000"/>
                  </a:cubicBezTo>
                  <a:lnTo>
                    <a:pt x="671788" y="254000"/>
                  </a:lnTo>
                  <a:cubicBezTo>
                    <a:pt x="609387" y="254000"/>
                    <a:pt x="558800" y="203413"/>
                    <a:pt x="558800" y="141012"/>
                  </a:cubicBezTo>
                  <a:lnTo>
                    <a:pt x="558800" y="112988"/>
                  </a:lnTo>
                  <a:cubicBezTo>
                    <a:pt x="558800" y="50587"/>
                    <a:pt x="508213" y="0"/>
                    <a:pt x="445812" y="0"/>
                  </a:cubicBezTo>
                  <a:close/>
                </a:path>
              </a:pathLst>
            </a:custGeom>
            <a:solidFill>
              <a:srgbClr val="6B63AE"/>
            </a:solidFill>
          </p:spPr>
        </p:sp>
        <p:sp>
          <p:nvSpPr>
            <p:cNvPr name="TextBox 13" id="13"/>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grpSp>
        <p:nvGrpSpPr>
          <p:cNvPr name="Group 14" id="14"/>
          <p:cNvGrpSpPr/>
          <p:nvPr/>
        </p:nvGrpSpPr>
        <p:grpSpPr>
          <a:xfrm rot="1101423">
            <a:off x="313638" y="1799310"/>
            <a:ext cx="980469" cy="98046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31800" y="0"/>
                  </a:moveTo>
                  <a:lnTo>
                    <a:pt x="381000" y="0"/>
                  </a:lnTo>
                  <a:cubicBezTo>
                    <a:pt x="310860" y="0"/>
                    <a:pt x="254000" y="56860"/>
                    <a:pt x="254000" y="127000"/>
                  </a:cubicBezTo>
                  <a:lnTo>
                    <a:pt x="254000" y="127000"/>
                  </a:lnTo>
                  <a:cubicBezTo>
                    <a:pt x="254000" y="197140"/>
                    <a:pt x="197140" y="254000"/>
                    <a:pt x="127000" y="254000"/>
                  </a:cubicBezTo>
                  <a:lnTo>
                    <a:pt x="127000" y="254000"/>
                  </a:lnTo>
                  <a:cubicBezTo>
                    <a:pt x="56860" y="254000"/>
                    <a:pt x="0" y="310860"/>
                    <a:pt x="0" y="381000"/>
                  </a:cubicBezTo>
                  <a:lnTo>
                    <a:pt x="0" y="431800"/>
                  </a:lnTo>
                  <a:cubicBezTo>
                    <a:pt x="0" y="501940"/>
                    <a:pt x="56860" y="558800"/>
                    <a:pt x="127000" y="558800"/>
                  </a:cubicBezTo>
                  <a:lnTo>
                    <a:pt x="127000" y="558800"/>
                  </a:lnTo>
                  <a:cubicBezTo>
                    <a:pt x="197140" y="558800"/>
                    <a:pt x="254000" y="615660"/>
                    <a:pt x="254000" y="685800"/>
                  </a:cubicBezTo>
                  <a:lnTo>
                    <a:pt x="254000" y="685800"/>
                  </a:lnTo>
                  <a:cubicBezTo>
                    <a:pt x="254000" y="755940"/>
                    <a:pt x="310860" y="812800"/>
                    <a:pt x="381000" y="812800"/>
                  </a:cubicBezTo>
                  <a:lnTo>
                    <a:pt x="431800" y="812800"/>
                  </a:lnTo>
                  <a:cubicBezTo>
                    <a:pt x="501940" y="812800"/>
                    <a:pt x="558800" y="755940"/>
                    <a:pt x="558800" y="685800"/>
                  </a:cubicBezTo>
                  <a:lnTo>
                    <a:pt x="558800" y="685800"/>
                  </a:lnTo>
                  <a:cubicBezTo>
                    <a:pt x="558800" y="615660"/>
                    <a:pt x="615660" y="558800"/>
                    <a:pt x="685800" y="558800"/>
                  </a:cubicBezTo>
                  <a:lnTo>
                    <a:pt x="685800" y="558800"/>
                  </a:lnTo>
                  <a:cubicBezTo>
                    <a:pt x="755940" y="558800"/>
                    <a:pt x="812800" y="501940"/>
                    <a:pt x="812800" y="431800"/>
                  </a:cubicBezTo>
                  <a:lnTo>
                    <a:pt x="812800" y="381000"/>
                  </a:lnTo>
                  <a:cubicBezTo>
                    <a:pt x="812800" y="310860"/>
                    <a:pt x="755940" y="254000"/>
                    <a:pt x="685800" y="254000"/>
                  </a:cubicBezTo>
                  <a:lnTo>
                    <a:pt x="685800" y="254000"/>
                  </a:lnTo>
                  <a:cubicBezTo>
                    <a:pt x="615660" y="254000"/>
                    <a:pt x="558800" y="197140"/>
                    <a:pt x="558800" y="127000"/>
                  </a:cubicBezTo>
                  <a:lnTo>
                    <a:pt x="558800" y="127000"/>
                  </a:lnTo>
                  <a:cubicBezTo>
                    <a:pt x="558800" y="56860"/>
                    <a:pt x="501940" y="0"/>
                    <a:pt x="431800" y="0"/>
                  </a:cubicBezTo>
                  <a:close/>
                </a:path>
              </a:pathLst>
            </a:custGeom>
            <a:solidFill>
              <a:srgbClr val="6B63AE"/>
            </a:solidFill>
          </p:spPr>
        </p:sp>
        <p:sp>
          <p:nvSpPr>
            <p:cNvPr name="TextBox 16" id="16"/>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grpSp>
        <p:nvGrpSpPr>
          <p:cNvPr name="Group 17" id="17"/>
          <p:cNvGrpSpPr/>
          <p:nvPr/>
        </p:nvGrpSpPr>
        <p:grpSpPr>
          <a:xfrm rot="7928921">
            <a:off x="16987893" y="9242710"/>
            <a:ext cx="1712991" cy="171299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81968" y="0"/>
                  </a:moveTo>
                  <a:lnTo>
                    <a:pt x="330832" y="0"/>
                  </a:lnTo>
                  <a:cubicBezTo>
                    <a:pt x="310455" y="0"/>
                    <a:pt x="290912" y="8095"/>
                    <a:pt x="276504" y="22504"/>
                  </a:cubicBezTo>
                  <a:cubicBezTo>
                    <a:pt x="262095" y="36912"/>
                    <a:pt x="254000" y="56455"/>
                    <a:pt x="254000" y="76832"/>
                  </a:cubicBezTo>
                  <a:lnTo>
                    <a:pt x="254000" y="177168"/>
                  </a:lnTo>
                  <a:cubicBezTo>
                    <a:pt x="254000" y="197545"/>
                    <a:pt x="245905" y="217088"/>
                    <a:pt x="231496" y="231496"/>
                  </a:cubicBezTo>
                  <a:cubicBezTo>
                    <a:pt x="217088" y="245905"/>
                    <a:pt x="197545" y="254000"/>
                    <a:pt x="177168" y="254000"/>
                  </a:cubicBezTo>
                  <a:lnTo>
                    <a:pt x="76832" y="254000"/>
                  </a:lnTo>
                  <a:cubicBezTo>
                    <a:pt x="56455" y="254000"/>
                    <a:pt x="36912" y="262095"/>
                    <a:pt x="22504" y="276504"/>
                  </a:cubicBezTo>
                  <a:cubicBezTo>
                    <a:pt x="8095" y="290912"/>
                    <a:pt x="0" y="310455"/>
                    <a:pt x="0" y="330832"/>
                  </a:cubicBezTo>
                  <a:lnTo>
                    <a:pt x="0" y="481968"/>
                  </a:lnTo>
                  <a:cubicBezTo>
                    <a:pt x="0" y="502345"/>
                    <a:pt x="8095" y="521888"/>
                    <a:pt x="22504" y="536296"/>
                  </a:cubicBezTo>
                  <a:cubicBezTo>
                    <a:pt x="36912" y="550705"/>
                    <a:pt x="56455" y="558800"/>
                    <a:pt x="76832" y="558800"/>
                  </a:cubicBezTo>
                  <a:lnTo>
                    <a:pt x="177168" y="558800"/>
                  </a:lnTo>
                  <a:cubicBezTo>
                    <a:pt x="197545" y="558800"/>
                    <a:pt x="217088" y="566895"/>
                    <a:pt x="231496" y="581304"/>
                  </a:cubicBezTo>
                  <a:cubicBezTo>
                    <a:pt x="245905" y="595712"/>
                    <a:pt x="254000" y="615255"/>
                    <a:pt x="254000" y="635632"/>
                  </a:cubicBezTo>
                  <a:lnTo>
                    <a:pt x="254000" y="735968"/>
                  </a:lnTo>
                  <a:cubicBezTo>
                    <a:pt x="254000" y="756345"/>
                    <a:pt x="262095" y="775888"/>
                    <a:pt x="276504" y="790296"/>
                  </a:cubicBezTo>
                  <a:cubicBezTo>
                    <a:pt x="290912" y="804705"/>
                    <a:pt x="310455" y="812800"/>
                    <a:pt x="330832" y="812800"/>
                  </a:cubicBezTo>
                  <a:lnTo>
                    <a:pt x="481968" y="812800"/>
                  </a:lnTo>
                  <a:cubicBezTo>
                    <a:pt x="502345" y="812800"/>
                    <a:pt x="521888" y="804705"/>
                    <a:pt x="536296" y="790296"/>
                  </a:cubicBezTo>
                  <a:cubicBezTo>
                    <a:pt x="550705" y="775888"/>
                    <a:pt x="558800" y="756345"/>
                    <a:pt x="558800" y="735968"/>
                  </a:cubicBezTo>
                  <a:lnTo>
                    <a:pt x="558800" y="635632"/>
                  </a:lnTo>
                  <a:cubicBezTo>
                    <a:pt x="558800" y="615255"/>
                    <a:pt x="566895" y="595712"/>
                    <a:pt x="581304" y="581304"/>
                  </a:cubicBezTo>
                  <a:cubicBezTo>
                    <a:pt x="595712" y="566895"/>
                    <a:pt x="615255" y="558800"/>
                    <a:pt x="635632" y="558800"/>
                  </a:cubicBezTo>
                  <a:lnTo>
                    <a:pt x="735968" y="558800"/>
                  </a:lnTo>
                  <a:cubicBezTo>
                    <a:pt x="756345" y="558800"/>
                    <a:pt x="775888" y="550705"/>
                    <a:pt x="790296" y="536296"/>
                  </a:cubicBezTo>
                  <a:cubicBezTo>
                    <a:pt x="804705" y="521888"/>
                    <a:pt x="812800" y="502345"/>
                    <a:pt x="812800" y="481968"/>
                  </a:cubicBezTo>
                  <a:lnTo>
                    <a:pt x="812800" y="330832"/>
                  </a:lnTo>
                  <a:cubicBezTo>
                    <a:pt x="812800" y="310455"/>
                    <a:pt x="804705" y="290912"/>
                    <a:pt x="790296" y="276504"/>
                  </a:cubicBezTo>
                  <a:cubicBezTo>
                    <a:pt x="775888" y="262095"/>
                    <a:pt x="756345" y="254000"/>
                    <a:pt x="735968" y="254000"/>
                  </a:cubicBezTo>
                  <a:lnTo>
                    <a:pt x="635632" y="254000"/>
                  </a:lnTo>
                  <a:cubicBezTo>
                    <a:pt x="615255" y="254000"/>
                    <a:pt x="595712" y="245905"/>
                    <a:pt x="581304" y="231496"/>
                  </a:cubicBezTo>
                  <a:cubicBezTo>
                    <a:pt x="566895" y="217088"/>
                    <a:pt x="558800" y="197545"/>
                    <a:pt x="558800" y="177168"/>
                  </a:cubicBezTo>
                  <a:lnTo>
                    <a:pt x="558800" y="76832"/>
                  </a:lnTo>
                  <a:cubicBezTo>
                    <a:pt x="558800" y="56455"/>
                    <a:pt x="550705" y="36912"/>
                    <a:pt x="536296" y="22504"/>
                  </a:cubicBezTo>
                  <a:cubicBezTo>
                    <a:pt x="521888" y="8095"/>
                    <a:pt x="502345" y="0"/>
                    <a:pt x="481968" y="0"/>
                  </a:cubicBezTo>
                  <a:close/>
                </a:path>
              </a:pathLst>
            </a:custGeom>
            <a:solidFill>
              <a:srgbClr val="6B63AE"/>
            </a:solidFill>
          </p:spPr>
        </p:sp>
        <p:sp>
          <p:nvSpPr>
            <p:cNvPr name="TextBox 19" id="19"/>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grpSp>
        <p:nvGrpSpPr>
          <p:cNvPr name="Group 20" id="20"/>
          <p:cNvGrpSpPr/>
          <p:nvPr/>
        </p:nvGrpSpPr>
        <p:grpSpPr>
          <a:xfrm rot="6893251">
            <a:off x="15331733" y="9260191"/>
            <a:ext cx="980469" cy="98046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31800" y="0"/>
                  </a:moveTo>
                  <a:lnTo>
                    <a:pt x="381000" y="0"/>
                  </a:lnTo>
                  <a:cubicBezTo>
                    <a:pt x="310860" y="0"/>
                    <a:pt x="254000" y="56860"/>
                    <a:pt x="254000" y="127000"/>
                  </a:cubicBezTo>
                  <a:lnTo>
                    <a:pt x="254000" y="127000"/>
                  </a:lnTo>
                  <a:cubicBezTo>
                    <a:pt x="254000" y="197140"/>
                    <a:pt x="197140" y="254000"/>
                    <a:pt x="127000" y="254000"/>
                  </a:cubicBezTo>
                  <a:lnTo>
                    <a:pt x="127000" y="254000"/>
                  </a:lnTo>
                  <a:cubicBezTo>
                    <a:pt x="56860" y="254000"/>
                    <a:pt x="0" y="310860"/>
                    <a:pt x="0" y="381000"/>
                  </a:cubicBezTo>
                  <a:lnTo>
                    <a:pt x="0" y="431800"/>
                  </a:lnTo>
                  <a:cubicBezTo>
                    <a:pt x="0" y="501940"/>
                    <a:pt x="56860" y="558800"/>
                    <a:pt x="127000" y="558800"/>
                  </a:cubicBezTo>
                  <a:lnTo>
                    <a:pt x="127000" y="558800"/>
                  </a:lnTo>
                  <a:cubicBezTo>
                    <a:pt x="197140" y="558800"/>
                    <a:pt x="254000" y="615660"/>
                    <a:pt x="254000" y="685800"/>
                  </a:cubicBezTo>
                  <a:lnTo>
                    <a:pt x="254000" y="685800"/>
                  </a:lnTo>
                  <a:cubicBezTo>
                    <a:pt x="254000" y="755940"/>
                    <a:pt x="310860" y="812800"/>
                    <a:pt x="381000" y="812800"/>
                  </a:cubicBezTo>
                  <a:lnTo>
                    <a:pt x="431800" y="812800"/>
                  </a:lnTo>
                  <a:cubicBezTo>
                    <a:pt x="501940" y="812800"/>
                    <a:pt x="558800" y="755940"/>
                    <a:pt x="558800" y="685800"/>
                  </a:cubicBezTo>
                  <a:lnTo>
                    <a:pt x="558800" y="685800"/>
                  </a:lnTo>
                  <a:cubicBezTo>
                    <a:pt x="558800" y="615660"/>
                    <a:pt x="615660" y="558800"/>
                    <a:pt x="685800" y="558800"/>
                  </a:cubicBezTo>
                  <a:lnTo>
                    <a:pt x="685800" y="558800"/>
                  </a:lnTo>
                  <a:cubicBezTo>
                    <a:pt x="755940" y="558800"/>
                    <a:pt x="812800" y="501940"/>
                    <a:pt x="812800" y="431800"/>
                  </a:cubicBezTo>
                  <a:lnTo>
                    <a:pt x="812800" y="381000"/>
                  </a:lnTo>
                  <a:cubicBezTo>
                    <a:pt x="812800" y="310860"/>
                    <a:pt x="755940" y="254000"/>
                    <a:pt x="685800" y="254000"/>
                  </a:cubicBezTo>
                  <a:lnTo>
                    <a:pt x="685800" y="254000"/>
                  </a:lnTo>
                  <a:cubicBezTo>
                    <a:pt x="615660" y="254000"/>
                    <a:pt x="558800" y="197140"/>
                    <a:pt x="558800" y="127000"/>
                  </a:cubicBezTo>
                  <a:lnTo>
                    <a:pt x="558800" y="127000"/>
                  </a:lnTo>
                  <a:cubicBezTo>
                    <a:pt x="558800" y="56860"/>
                    <a:pt x="501940" y="0"/>
                    <a:pt x="431800" y="0"/>
                  </a:cubicBezTo>
                  <a:close/>
                </a:path>
              </a:pathLst>
            </a:custGeom>
            <a:solidFill>
              <a:srgbClr val="6B63AE"/>
            </a:solidFill>
          </p:spPr>
        </p:sp>
        <p:sp>
          <p:nvSpPr>
            <p:cNvPr name="TextBox 22" id="22"/>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sp>
        <p:nvSpPr>
          <p:cNvPr name="Freeform 23" id="23"/>
          <p:cNvSpPr/>
          <p:nvPr/>
        </p:nvSpPr>
        <p:spPr>
          <a:xfrm flipH="true" flipV="false" rot="-866930">
            <a:off x="15048338" y="-360038"/>
            <a:ext cx="6479323" cy="1587434"/>
          </a:xfrm>
          <a:custGeom>
            <a:avLst/>
            <a:gdLst/>
            <a:ahLst/>
            <a:cxnLst/>
            <a:rect r="r" b="b" t="t" l="l"/>
            <a:pathLst>
              <a:path h="1587434" w="6479323">
                <a:moveTo>
                  <a:pt x="6479324" y="0"/>
                </a:moveTo>
                <a:lnTo>
                  <a:pt x="0" y="0"/>
                </a:lnTo>
                <a:lnTo>
                  <a:pt x="0" y="1587435"/>
                </a:lnTo>
                <a:lnTo>
                  <a:pt x="6479324" y="1587435"/>
                </a:lnTo>
                <a:lnTo>
                  <a:pt x="6479324"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true" flipV="false" rot="-152481">
            <a:off x="14282175" y="637526"/>
            <a:ext cx="1548968" cy="379497"/>
          </a:xfrm>
          <a:custGeom>
            <a:avLst/>
            <a:gdLst/>
            <a:ahLst/>
            <a:cxnLst/>
            <a:rect r="r" b="b" t="t" l="l"/>
            <a:pathLst>
              <a:path h="379497" w="1548968">
                <a:moveTo>
                  <a:pt x="1548968" y="0"/>
                </a:moveTo>
                <a:lnTo>
                  <a:pt x="0" y="0"/>
                </a:lnTo>
                <a:lnTo>
                  <a:pt x="0" y="379497"/>
                </a:lnTo>
                <a:lnTo>
                  <a:pt x="1548968" y="379497"/>
                </a:lnTo>
                <a:lnTo>
                  <a:pt x="154896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11776278" y="3040824"/>
            <a:ext cx="5850187" cy="4818427"/>
          </a:xfrm>
          <a:custGeom>
            <a:avLst/>
            <a:gdLst/>
            <a:ahLst/>
            <a:cxnLst/>
            <a:rect r="r" b="b" t="t" l="l"/>
            <a:pathLst>
              <a:path h="4818427" w="5850187">
                <a:moveTo>
                  <a:pt x="0" y="0"/>
                </a:moveTo>
                <a:lnTo>
                  <a:pt x="5850188" y="0"/>
                </a:lnTo>
                <a:lnTo>
                  <a:pt x="5850188" y="4818427"/>
                </a:lnTo>
                <a:lnTo>
                  <a:pt x="0" y="481842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3036431" y="3169022"/>
            <a:ext cx="7377439" cy="2887909"/>
          </a:xfrm>
          <a:prstGeom prst="rect">
            <a:avLst/>
          </a:prstGeom>
        </p:spPr>
        <p:txBody>
          <a:bodyPr anchor="t" rtlCol="false" tIns="0" lIns="0" bIns="0" rIns="0">
            <a:spAutoFit/>
          </a:bodyPr>
          <a:lstStyle/>
          <a:p>
            <a:pPr algn="just">
              <a:lnSpc>
                <a:spcPts val="2822"/>
              </a:lnSpc>
              <a:spcBef>
                <a:spcPct val="0"/>
              </a:spcBef>
            </a:pPr>
            <a:r>
              <a:rPr lang="en-US" sz="2016">
                <a:solidFill>
                  <a:srgbClr val="FFFFFF"/>
                </a:solidFill>
                <a:latin typeface="Sean Slab"/>
                <a:ea typeface="Sean Slab"/>
                <a:cs typeface="Sean Slab"/>
                <a:sym typeface="Sean Slab"/>
              </a:rPr>
              <a:t>Akuntansi keberlanjutan merupakan sistem pelaporan yang tidak hanya berfokus pada keuntungan, tetapi juga memperhatikan dampak sosial dan lingkungan dari aktivitas perusahaan. Melalui pendekatan ini, perusahaan diharapkan dapat menyajikan informasi yang transparan mengenai kontribusinya terhadap kesejahteraan masyarakat dan pelestarian lingkungan.</a:t>
            </a:r>
          </a:p>
        </p:txBody>
      </p:sp>
      <p:sp>
        <p:nvSpPr>
          <p:cNvPr name="TextBox 27" id="27"/>
          <p:cNvSpPr txBox="true"/>
          <p:nvPr/>
        </p:nvSpPr>
        <p:spPr>
          <a:xfrm rot="0">
            <a:off x="3032487" y="1498414"/>
            <a:ext cx="6762916" cy="1460501"/>
          </a:xfrm>
          <a:prstGeom prst="rect">
            <a:avLst/>
          </a:prstGeom>
        </p:spPr>
        <p:txBody>
          <a:bodyPr anchor="t" rtlCol="false" tIns="0" lIns="0" bIns="0" rIns="0">
            <a:spAutoFit/>
          </a:bodyPr>
          <a:lstStyle/>
          <a:p>
            <a:pPr algn="l">
              <a:lnSpc>
                <a:spcPts val="11899"/>
              </a:lnSpc>
              <a:spcBef>
                <a:spcPct val="0"/>
              </a:spcBef>
            </a:pPr>
            <a:r>
              <a:rPr lang="en-US" sz="8499">
                <a:solidFill>
                  <a:srgbClr val="F9DA5E"/>
                </a:solidFill>
                <a:latin typeface="GoodTime Grotesk"/>
                <a:ea typeface="GoodTime Grotesk"/>
                <a:cs typeface="GoodTime Grotesk"/>
                <a:sym typeface="GoodTime Grotesk"/>
              </a:rPr>
              <a:t>Pendahuluan</a:t>
            </a:r>
          </a:p>
        </p:txBody>
      </p:sp>
      <p:sp>
        <p:nvSpPr>
          <p:cNvPr name="TextBox 28" id="28"/>
          <p:cNvSpPr txBox="true"/>
          <p:nvPr/>
        </p:nvSpPr>
        <p:spPr>
          <a:xfrm rot="0">
            <a:off x="3036431" y="6559617"/>
            <a:ext cx="7377439" cy="1749025"/>
          </a:xfrm>
          <a:prstGeom prst="rect">
            <a:avLst/>
          </a:prstGeom>
        </p:spPr>
        <p:txBody>
          <a:bodyPr anchor="t" rtlCol="false" tIns="0" lIns="0" bIns="0" rIns="0">
            <a:spAutoFit/>
          </a:bodyPr>
          <a:lstStyle/>
          <a:p>
            <a:pPr algn="just">
              <a:lnSpc>
                <a:spcPts val="2700"/>
              </a:lnSpc>
              <a:spcBef>
                <a:spcPct val="0"/>
              </a:spcBef>
            </a:pPr>
            <a:r>
              <a:rPr lang="en-US" sz="1929">
                <a:solidFill>
                  <a:srgbClr val="FFFFFF"/>
                </a:solidFill>
                <a:latin typeface="Sean Slab"/>
                <a:ea typeface="Sean Slab"/>
                <a:cs typeface="Sean Slab"/>
                <a:sym typeface="Sean Slab"/>
              </a:rPr>
              <a:t>Dalam kaitannya dengan Sustainable Development Goals (SDGs), akuntansi keberlanjutan berperan penting dalam mengukur dan melaporkan sejauh mana perusahaan mendukung tujuan pembangunan berkelanjutan secara ekonomi, sosial, dan lingkungan.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BEFF8"/>
        </a:solidFill>
      </p:bgPr>
    </p:bg>
    <p:spTree>
      <p:nvGrpSpPr>
        <p:cNvPr id="1" name=""/>
        <p:cNvGrpSpPr/>
        <p:nvPr/>
      </p:nvGrpSpPr>
      <p:grpSpPr>
        <a:xfrm>
          <a:off x="0" y="0"/>
          <a:ext cx="0" cy="0"/>
          <a:chOff x="0" y="0"/>
          <a:chExt cx="0" cy="0"/>
        </a:xfrm>
      </p:grpSpPr>
      <p:sp>
        <p:nvSpPr>
          <p:cNvPr name="Freeform 2" id="2"/>
          <p:cNvSpPr/>
          <p:nvPr/>
        </p:nvSpPr>
        <p:spPr>
          <a:xfrm flipH="true" flipV="false" rot="5499672">
            <a:off x="2415332" y="3510509"/>
            <a:ext cx="4462344" cy="5151336"/>
          </a:xfrm>
          <a:custGeom>
            <a:avLst/>
            <a:gdLst/>
            <a:ahLst/>
            <a:cxnLst/>
            <a:rect r="r" b="b" t="t" l="l"/>
            <a:pathLst>
              <a:path h="5151336" w="4462344">
                <a:moveTo>
                  <a:pt x="4462344" y="0"/>
                </a:moveTo>
                <a:lnTo>
                  <a:pt x="0" y="0"/>
                </a:lnTo>
                <a:lnTo>
                  <a:pt x="0" y="5151336"/>
                </a:lnTo>
                <a:lnTo>
                  <a:pt x="4462344" y="5151336"/>
                </a:lnTo>
                <a:lnTo>
                  <a:pt x="446234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71136" y="3767777"/>
            <a:ext cx="9986166" cy="4051781"/>
            <a:chOff x="0" y="0"/>
            <a:chExt cx="2249551" cy="912732"/>
          </a:xfrm>
        </p:grpSpPr>
        <p:sp>
          <p:nvSpPr>
            <p:cNvPr name="Freeform 4" id="4"/>
            <p:cNvSpPr/>
            <p:nvPr/>
          </p:nvSpPr>
          <p:spPr>
            <a:xfrm flipH="false" flipV="false" rot="0">
              <a:off x="0" y="0"/>
              <a:ext cx="2249551" cy="912732"/>
            </a:xfrm>
            <a:custGeom>
              <a:avLst/>
              <a:gdLst/>
              <a:ahLst/>
              <a:cxnLst/>
              <a:rect r="r" b="b" t="t" l="l"/>
              <a:pathLst>
                <a:path h="912732" w="2249551">
                  <a:moveTo>
                    <a:pt x="39538" y="0"/>
                  </a:moveTo>
                  <a:lnTo>
                    <a:pt x="2210013" y="0"/>
                  </a:lnTo>
                  <a:cubicBezTo>
                    <a:pt x="2220499" y="0"/>
                    <a:pt x="2230556" y="4166"/>
                    <a:pt x="2237971" y="11581"/>
                  </a:cubicBezTo>
                  <a:cubicBezTo>
                    <a:pt x="2245386" y="18995"/>
                    <a:pt x="2249551" y="29052"/>
                    <a:pt x="2249551" y="39538"/>
                  </a:cubicBezTo>
                  <a:lnTo>
                    <a:pt x="2249551" y="873193"/>
                  </a:lnTo>
                  <a:cubicBezTo>
                    <a:pt x="2249551" y="883679"/>
                    <a:pt x="2245386" y="893736"/>
                    <a:pt x="2237971" y="901151"/>
                  </a:cubicBezTo>
                  <a:cubicBezTo>
                    <a:pt x="2230556" y="908566"/>
                    <a:pt x="2220499" y="912732"/>
                    <a:pt x="2210013" y="912732"/>
                  </a:cubicBezTo>
                  <a:lnTo>
                    <a:pt x="39538" y="912732"/>
                  </a:lnTo>
                  <a:cubicBezTo>
                    <a:pt x="29052" y="912732"/>
                    <a:pt x="18995" y="908566"/>
                    <a:pt x="11581" y="901151"/>
                  </a:cubicBezTo>
                  <a:cubicBezTo>
                    <a:pt x="4166" y="893736"/>
                    <a:pt x="0" y="883679"/>
                    <a:pt x="0" y="873193"/>
                  </a:cubicBezTo>
                  <a:lnTo>
                    <a:pt x="0" y="39538"/>
                  </a:lnTo>
                  <a:cubicBezTo>
                    <a:pt x="0" y="29052"/>
                    <a:pt x="4166" y="18995"/>
                    <a:pt x="11581" y="11581"/>
                  </a:cubicBezTo>
                  <a:cubicBezTo>
                    <a:pt x="18995" y="4166"/>
                    <a:pt x="29052" y="0"/>
                    <a:pt x="39538" y="0"/>
                  </a:cubicBezTo>
                  <a:close/>
                </a:path>
              </a:pathLst>
            </a:custGeom>
            <a:solidFill>
              <a:srgbClr val="CBCFD7"/>
            </a:solidFill>
          </p:spPr>
        </p:sp>
        <p:sp>
          <p:nvSpPr>
            <p:cNvPr name="TextBox 5" id="5"/>
            <p:cNvSpPr txBox="true"/>
            <p:nvPr/>
          </p:nvSpPr>
          <p:spPr>
            <a:xfrm>
              <a:off x="0" y="-85725"/>
              <a:ext cx="2249551" cy="998457"/>
            </a:xfrm>
            <a:prstGeom prst="rect">
              <a:avLst/>
            </a:prstGeom>
          </p:spPr>
          <p:txBody>
            <a:bodyPr anchor="ctr" rtlCol="false" tIns="50800" lIns="50800" bIns="50800" rIns="50800"/>
            <a:lstStyle/>
            <a:p>
              <a:pPr algn="ctr">
                <a:lnSpc>
                  <a:spcPts val="3080"/>
                </a:lnSpc>
              </a:pPr>
            </a:p>
          </p:txBody>
        </p:sp>
      </p:grpSp>
      <p:sp>
        <p:nvSpPr>
          <p:cNvPr name="Freeform 6" id="6"/>
          <p:cNvSpPr/>
          <p:nvPr/>
        </p:nvSpPr>
        <p:spPr>
          <a:xfrm flipH="false" flipV="false" rot="0">
            <a:off x="-768905" y="7819559"/>
            <a:ext cx="3983937" cy="2877483"/>
          </a:xfrm>
          <a:custGeom>
            <a:avLst/>
            <a:gdLst/>
            <a:ahLst/>
            <a:cxnLst/>
            <a:rect r="r" b="b" t="t" l="l"/>
            <a:pathLst>
              <a:path h="2877483" w="3983937">
                <a:moveTo>
                  <a:pt x="0" y="0"/>
                </a:moveTo>
                <a:lnTo>
                  <a:pt x="3983937" y="0"/>
                </a:lnTo>
                <a:lnTo>
                  <a:pt x="3983937" y="2877482"/>
                </a:lnTo>
                <a:lnTo>
                  <a:pt x="0" y="2877482"/>
                </a:lnTo>
                <a:lnTo>
                  <a:pt x="0" y="0"/>
                </a:lnTo>
                <a:close/>
              </a:path>
            </a:pathLst>
          </a:custGeom>
          <a:blipFill>
            <a:blip r:embed="rId4"/>
            <a:stretch>
              <a:fillRect l="0" t="0" r="0" b="0"/>
            </a:stretch>
          </a:blipFill>
        </p:spPr>
      </p:sp>
      <p:sp>
        <p:nvSpPr>
          <p:cNvPr name="Freeform 7" id="7"/>
          <p:cNvSpPr/>
          <p:nvPr/>
        </p:nvSpPr>
        <p:spPr>
          <a:xfrm flipH="false" flipV="false" rot="0">
            <a:off x="16285300" y="-545369"/>
            <a:ext cx="2344002" cy="2103742"/>
          </a:xfrm>
          <a:custGeom>
            <a:avLst/>
            <a:gdLst/>
            <a:ahLst/>
            <a:cxnLst/>
            <a:rect r="r" b="b" t="t" l="l"/>
            <a:pathLst>
              <a:path h="2103742" w="2344002">
                <a:moveTo>
                  <a:pt x="0" y="0"/>
                </a:moveTo>
                <a:lnTo>
                  <a:pt x="2344002" y="0"/>
                </a:lnTo>
                <a:lnTo>
                  <a:pt x="2344002" y="2103742"/>
                </a:lnTo>
                <a:lnTo>
                  <a:pt x="0" y="2103742"/>
                </a:lnTo>
                <a:lnTo>
                  <a:pt x="0" y="0"/>
                </a:lnTo>
                <a:close/>
              </a:path>
            </a:pathLst>
          </a:custGeom>
          <a:blipFill>
            <a:blip r:embed="rId5"/>
            <a:stretch>
              <a:fillRect l="0" t="0" r="0" b="0"/>
            </a:stretch>
          </a:blipFill>
        </p:spPr>
      </p:sp>
      <p:sp>
        <p:nvSpPr>
          <p:cNvPr name="Freeform 8" id="8"/>
          <p:cNvSpPr/>
          <p:nvPr/>
        </p:nvSpPr>
        <p:spPr>
          <a:xfrm flipH="false" flipV="false" rot="853508">
            <a:off x="6667173" y="1167028"/>
            <a:ext cx="1547280" cy="2322371"/>
          </a:xfrm>
          <a:custGeom>
            <a:avLst/>
            <a:gdLst/>
            <a:ahLst/>
            <a:cxnLst/>
            <a:rect r="r" b="b" t="t" l="l"/>
            <a:pathLst>
              <a:path h="2322371" w="1547280">
                <a:moveTo>
                  <a:pt x="0" y="0"/>
                </a:moveTo>
                <a:lnTo>
                  <a:pt x="1547280" y="0"/>
                </a:lnTo>
                <a:lnTo>
                  <a:pt x="1547280" y="2322370"/>
                </a:lnTo>
                <a:lnTo>
                  <a:pt x="0" y="23223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223063" y="1581015"/>
            <a:ext cx="6062706" cy="1738978"/>
          </a:xfrm>
          <a:prstGeom prst="rect">
            <a:avLst/>
          </a:prstGeom>
        </p:spPr>
        <p:txBody>
          <a:bodyPr anchor="t" rtlCol="false" tIns="0" lIns="0" bIns="0" rIns="0">
            <a:spAutoFit/>
          </a:bodyPr>
          <a:lstStyle/>
          <a:p>
            <a:pPr algn="l">
              <a:lnSpc>
                <a:spcPts val="6583"/>
              </a:lnSpc>
            </a:pPr>
            <a:r>
              <a:rPr lang="en-US" sz="6929">
                <a:solidFill>
                  <a:srgbClr val="554F8C"/>
                </a:solidFill>
                <a:latin typeface="GoodTime Grotesk"/>
                <a:ea typeface="GoodTime Grotesk"/>
                <a:cs typeface="GoodTime Grotesk"/>
                <a:sym typeface="GoodTime Grotesk"/>
              </a:rPr>
              <a:t>Apa itu Sustainability </a:t>
            </a:r>
          </a:p>
        </p:txBody>
      </p:sp>
      <p:sp>
        <p:nvSpPr>
          <p:cNvPr name="Freeform 10" id="10"/>
          <p:cNvSpPr/>
          <p:nvPr/>
        </p:nvSpPr>
        <p:spPr>
          <a:xfrm flipH="false" flipV="false" rot="-101609">
            <a:off x="5515487" y="780140"/>
            <a:ext cx="992825" cy="1490169"/>
          </a:xfrm>
          <a:custGeom>
            <a:avLst/>
            <a:gdLst/>
            <a:ahLst/>
            <a:cxnLst/>
            <a:rect r="r" b="b" t="t" l="l"/>
            <a:pathLst>
              <a:path h="1490169" w="992825">
                <a:moveTo>
                  <a:pt x="0" y="0"/>
                </a:moveTo>
                <a:lnTo>
                  <a:pt x="992825" y="0"/>
                </a:lnTo>
                <a:lnTo>
                  <a:pt x="992825" y="1490169"/>
                </a:lnTo>
                <a:lnTo>
                  <a:pt x="0" y="14901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0">
            <a:off x="15488426" y="1692721"/>
            <a:ext cx="1968876" cy="1799060"/>
          </a:xfrm>
          <a:custGeom>
            <a:avLst/>
            <a:gdLst/>
            <a:ahLst/>
            <a:cxnLst/>
            <a:rect r="r" b="b" t="t" l="l"/>
            <a:pathLst>
              <a:path h="1799060" w="1968876">
                <a:moveTo>
                  <a:pt x="1968875" y="0"/>
                </a:moveTo>
                <a:lnTo>
                  <a:pt x="0" y="0"/>
                </a:lnTo>
                <a:lnTo>
                  <a:pt x="0" y="1799060"/>
                </a:lnTo>
                <a:lnTo>
                  <a:pt x="1968875" y="1799060"/>
                </a:lnTo>
                <a:lnTo>
                  <a:pt x="1968875" y="0"/>
                </a:lnTo>
                <a:close/>
              </a:path>
            </a:pathLst>
          </a:custGeom>
          <a:blipFill>
            <a:blip r:embed="rId8"/>
            <a:stretch>
              <a:fillRect l="0" t="0" r="0" b="0"/>
            </a:stretch>
          </a:blipFill>
        </p:spPr>
      </p:sp>
      <p:sp>
        <p:nvSpPr>
          <p:cNvPr name="Freeform 12" id="12"/>
          <p:cNvSpPr/>
          <p:nvPr/>
        </p:nvSpPr>
        <p:spPr>
          <a:xfrm flipH="false" flipV="false" rot="0">
            <a:off x="2043390" y="4276279"/>
            <a:ext cx="4722869" cy="4114800"/>
          </a:xfrm>
          <a:custGeom>
            <a:avLst/>
            <a:gdLst/>
            <a:ahLst/>
            <a:cxnLst/>
            <a:rect r="r" b="b" t="t" l="l"/>
            <a:pathLst>
              <a:path h="4114800" w="4722869">
                <a:moveTo>
                  <a:pt x="0" y="0"/>
                </a:moveTo>
                <a:lnTo>
                  <a:pt x="4722869" y="0"/>
                </a:lnTo>
                <a:lnTo>
                  <a:pt x="4722869"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7978368" y="4028938"/>
            <a:ext cx="8971701" cy="3434209"/>
          </a:xfrm>
          <a:prstGeom prst="rect">
            <a:avLst/>
          </a:prstGeom>
        </p:spPr>
        <p:txBody>
          <a:bodyPr anchor="t" rtlCol="false" tIns="0" lIns="0" bIns="0" rIns="0">
            <a:spAutoFit/>
          </a:bodyPr>
          <a:lstStyle/>
          <a:p>
            <a:pPr algn="just">
              <a:lnSpc>
                <a:spcPts val="3353"/>
              </a:lnSpc>
              <a:spcBef>
                <a:spcPct val="0"/>
              </a:spcBef>
            </a:pPr>
            <a:r>
              <a:rPr lang="en-US" sz="2395">
                <a:solidFill>
                  <a:srgbClr val="000000"/>
                </a:solidFill>
                <a:latin typeface="Sean Slab"/>
                <a:ea typeface="Sean Slab"/>
                <a:cs typeface="Sean Slab"/>
                <a:sym typeface="Sean Slab"/>
              </a:rPr>
              <a:t>Sustainability atau keberlanjutan adalah konsep yang menekankan pentingnya keseimbangan antara aspek ekonomi, sosial, dan lingkungan dalam setiap kegiatan manusia, khususnya dalam dunia bisnis. Isu ini semakin mendapat perhatian dari berbagai pihak seperti akademisi, perusahaan, dan aktivis lingkungan karena perusahaan dianggap memiliki peran besar dalam menjaga keseimbangan tersebut.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BEFF8"/>
        </a:solidFill>
      </p:bgPr>
    </p:bg>
    <p:spTree>
      <p:nvGrpSpPr>
        <p:cNvPr id="1" name=""/>
        <p:cNvGrpSpPr/>
        <p:nvPr/>
      </p:nvGrpSpPr>
      <p:grpSpPr>
        <a:xfrm>
          <a:off x="0" y="0"/>
          <a:ext cx="0" cy="0"/>
          <a:chOff x="0" y="0"/>
          <a:chExt cx="0" cy="0"/>
        </a:xfrm>
      </p:grpSpPr>
      <p:sp>
        <p:nvSpPr>
          <p:cNvPr name="Freeform 2" id="2"/>
          <p:cNvSpPr/>
          <p:nvPr/>
        </p:nvSpPr>
        <p:spPr>
          <a:xfrm flipH="true" flipV="false" rot="5499672">
            <a:off x="2415332" y="3510509"/>
            <a:ext cx="4462344" cy="5151336"/>
          </a:xfrm>
          <a:custGeom>
            <a:avLst/>
            <a:gdLst/>
            <a:ahLst/>
            <a:cxnLst/>
            <a:rect r="r" b="b" t="t" l="l"/>
            <a:pathLst>
              <a:path h="5151336" w="4462344">
                <a:moveTo>
                  <a:pt x="4462344" y="0"/>
                </a:moveTo>
                <a:lnTo>
                  <a:pt x="0" y="0"/>
                </a:lnTo>
                <a:lnTo>
                  <a:pt x="0" y="5151336"/>
                </a:lnTo>
                <a:lnTo>
                  <a:pt x="4462344" y="5151336"/>
                </a:lnTo>
                <a:lnTo>
                  <a:pt x="446234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71539" y="3230038"/>
            <a:ext cx="9787761" cy="2552356"/>
            <a:chOff x="0" y="0"/>
            <a:chExt cx="2204857" cy="574961"/>
          </a:xfrm>
        </p:grpSpPr>
        <p:sp>
          <p:nvSpPr>
            <p:cNvPr name="Freeform 4" id="4"/>
            <p:cNvSpPr/>
            <p:nvPr/>
          </p:nvSpPr>
          <p:spPr>
            <a:xfrm flipH="false" flipV="false" rot="0">
              <a:off x="0" y="0"/>
              <a:ext cx="2204857" cy="574961"/>
            </a:xfrm>
            <a:custGeom>
              <a:avLst/>
              <a:gdLst/>
              <a:ahLst/>
              <a:cxnLst/>
              <a:rect r="r" b="b" t="t" l="l"/>
              <a:pathLst>
                <a:path h="574961" w="2204857">
                  <a:moveTo>
                    <a:pt x="40340" y="0"/>
                  </a:moveTo>
                  <a:lnTo>
                    <a:pt x="2164517" y="0"/>
                  </a:lnTo>
                  <a:cubicBezTo>
                    <a:pt x="2175216" y="0"/>
                    <a:pt x="2185477" y="4250"/>
                    <a:pt x="2193042" y="11815"/>
                  </a:cubicBezTo>
                  <a:cubicBezTo>
                    <a:pt x="2200607" y="19381"/>
                    <a:pt x="2204857" y="29641"/>
                    <a:pt x="2204857" y="40340"/>
                  </a:cubicBezTo>
                  <a:lnTo>
                    <a:pt x="2204857" y="534621"/>
                  </a:lnTo>
                  <a:cubicBezTo>
                    <a:pt x="2204857" y="545320"/>
                    <a:pt x="2200607" y="555580"/>
                    <a:pt x="2193042" y="563146"/>
                  </a:cubicBezTo>
                  <a:cubicBezTo>
                    <a:pt x="2185477" y="570711"/>
                    <a:pt x="2175216" y="574961"/>
                    <a:pt x="2164517" y="574961"/>
                  </a:cubicBezTo>
                  <a:lnTo>
                    <a:pt x="40340" y="574961"/>
                  </a:lnTo>
                  <a:cubicBezTo>
                    <a:pt x="29641" y="574961"/>
                    <a:pt x="19381" y="570711"/>
                    <a:pt x="11815" y="563146"/>
                  </a:cubicBezTo>
                  <a:cubicBezTo>
                    <a:pt x="4250" y="555580"/>
                    <a:pt x="0" y="545320"/>
                    <a:pt x="0" y="534621"/>
                  </a:cubicBezTo>
                  <a:lnTo>
                    <a:pt x="0" y="40340"/>
                  </a:lnTo>
                  <a:cubicBezTo>
                    <a:pt x="0" y="29641"/>
                    <a:pt x="4250" y="19381"/>
                    <a:pt x="11815" y="11815"/>
                  </a:cubicBezTo>
                  <a:cubicBezTo>
                    <a:pt x="19381" y="4250"/>
                    <a:pt x="29641" y="0"/>
                    <a:pt x="40340" y="0"/>
                  </a:cubicBezTo>
                  <a:close/>
                </a:path>
              </a:pathLst>
            </a:custGeom>
            <a:solidFill>
              <a:srgbClr val="CBCFD7"/>
            </a:solidFill>
          </p:spPr>
        </p:sp>
        <p:sp>
          <p:nvSpPr>
            <p:cNvPr name="TextBox 5" id="5"/>
            <p:cNvSpPr txBox="true"/>
            <p:nvPr/>
          </p:nvSpPr>
          <p:spPr>
            <a:xfrm>
              <a:off x="0" y="-85725"/>
              <a:ext cx="2204857" cy="660686"/>
            </a:xfrm>
            <a:prstGeom prst="rect">
              <a:avLst/>
            </a:prstGeom>
          </p:spPr>
          <p:txBody>
            <a:bodyPr anchor="ctr" rtlCol="false" tIns="50800" lIns="50800" bIns="50800" rIns="50800"/>
            <a:lstStyle/>
            <a:p>
              <a:pPr algn="ctr">
                <a:lnSpc>
                  <a:spcPts val="3080"/>
                </a:lnSpc>
              </a:pPr>
            </a:p>
          </p:txBody>
        </p:sp>
      </p:grpSp>
      <p:grpSp>
        <p:nvGrpSpPr>
          <p:cNvPr name="Group 6" id="6"/>
          <p:cNvGrpSpPr/>
          <p:nvPr/>
        </p:nvGrpSpPr>
        <p:grpSpPr>
          <a:xfrm rot="0">
            <a:off x="7471136" y="6000962"/>
            <a:ext cx="9986166" cy="4051781"/>
            <a:chOff x="0" y="0"/>
            <a:chExt cx="2249551" cy="912732"/>
          </a:xfrm>
        </p:grpSpPr>
        <p:sp>
          <p:nvSpPr>
            <p:cNvPr name="Freeform 7" id="7"/>
            <p:cNvSpPr/>
            <p:nvPr/>
          </p:nvSpPr>
          <p:spPr>
            <a:xfrm flipH="false" flipV="false" rot="0">
              <a:off x="0" y="0"/>
              <a:ext cx="2249551" cy="912732"/>
            </a:xfrm>
            <a:custGeom>
              <a:avLst/>
              <a:gdLst/>
              <a:ahLst/>
              <a:cxnLst/>
              <a:rect r="r" b="b" t="t" l="l"/>
              <a:pathLst>
                <a:path h="912732" w="2249551">
                  <a:moveTo>
                    <a:pt x="39538" y="0"/>
                  </a:moveTo>
                  <a:lnTo>
                    <a:pt x="2210013" y="0"/>
                  </a:lnTo>
                  <a:cubicBezTo>
                    <a:pt x="2220499" y="0"/>
                    <a:pt x="2230556" y="4166"/>
                    <a:pt x="2237971" y="11581"/>
                  </a:cubicBezTo>
                  <a:cubicBezTo>
                    <a:pt x="2245386" y="18995"/>
                    <a:pt x="2249551" y="29052"/>
                    <a:pt x="2249551" y="39538"/>
                  </a:cubicBezTo>
                  <a:lnTo>
                    <a:pt x="2249551" y="873193"/>
                  </a:lnTo>
                  <a:cubicBezTo>
                    <a:pt x="2249551" y="883679"/>
                    <a:pt x="2245386" y="893736"/>
                    <a:pt x="2237971" y="901151"/>
                  </a:cubicBezTo>
                  <a:cubicBezTo>
                    <a:pt x="2230556" y="908566"/>
                    <a:pt x="2220499" y="912732"/>
                    <a:pt x="2210013" y="912732"/>
                  </a:cubicBezTo>
                  <a:lnTo>
                    <a:pt x="39538" y="912732"/>
                  </a:lnTo>
                  <a:cubicBezTo>
                    <a:pt x="29052" y="912732"/>
                    <a:pt x="18995" y="908566"/>
                    <a:pt x="11581" y="901151"/>
                  </a:cubicBezTo>
                  <a:cubicBezTo>
                    <a:pt x="4166" y="893736"/>
                    <a:pt x="0" y="883679"/>
                    <a:pt x="0" y="873193"/>
                  </a:cubicBezTo>
                  <a:lnTo>
                    <a:pt x="0" y="39538"/>
                  </a:lnTo>
                  <a:cubicBezTo>
                    <a:pt x="0" y="29052"/>
                    <a:pt x="4166" y="18995"/>
                    <a:pt x="11581" y="11581"/>
                  </a:cubicBezTo>
                  <a:cubicBezTo>
                    <a:pt x="18995" y="4166"/>
                    <a:pt x="29052" y="0"/>
                    <a:pt x="39538" y="0"/>
                  </a:cubicBezTo>
                  <a:close/>
                </a:path>
              </a:pathLst>
            </a:custGeom>
            <a:solidFill>
              <a:srgbClr val="CBCFD7"/>
            </a:solidFill>
          </p:spPr>
        </p:sp>
        <p:sp>
          <p:nvSpPr>
            <p:cNvPr name="TextBox 8" id="8"/>
            <p:cNvSpPr txBox="true"/>
            <p:nvPr/>
          </p:nvSpPr>
          <p:spPr>
            <a:xfrm>
              <a:off x="0" y="-85725"/>
              <a:ext cx="2249551" cy="998457"/>
            </a:xfrm>
            <a:prstGeom prst="rect">
              <a:avLst/>
            </a:prstGeom>
          </p:spPr>
          <p:txBody>
            <a:bodyPr anchor="ctr" rtlCol="false" tIns="50800" lIns="50800" bIns="50800" rIns="50800"/>
            <a:lstStyle/>
            <a:p>
              <a:pPr algn="ctr">
                <a:lnSpc>
                  <a:spcPts val="3080"/>
                </a:lnSpc>
              </a:pPr>
            </a:p>
          </p:txBody>
        </p:sp>
      </p:grpSp>
      <p:sp>
        <p:nvSpPr>
          <p:cNvPr name="Freeform 9" id="9"/>
          <p:cNvSpPr/>
          <p:nvPr/>
        </p:nvSpPr>
        <p:spPr>
          <a:xfrm flipH="false" flipV="false" rot="0">
            <a:off x="-768905" y="7819559"/>
            <a:ext cx="3983937" cy="2877483"/>
          </a:xfrm>
          <a:custGeom>
            <a:avLst/>
            <a:gdLst/>
            <a:ahLst/>
            <a:cxnLst/>
            <a:rect r="r" b="b" t="t" l="l"/>
            <a:pathLst>
              <a:path h="2877483" w="3983937">
                <a:moveTo>
                  <a:pt x="0" y="0"/>
                </a:moveTo>
                <a:lnTo>
                  <a:pt x="3983937" y="0"/>
                </a:lnTo>
                <a:lnTo>
                  <a:pt x="3983937" y="2877482"/>
                </a:lnTo>
                <a:lnTo>
                  <a:pt x="0" y="2877482"/>
                </a:lnTo>
                <a:lnTo>
                  <a:pt x="0" y="0"/>
                </a:lnTo>
                <a:close/>
              </a:path>
            </a:pathLst>
          </a:custGeom>
          <a:blipFill>
            <a:blip r:embed="rId4"/>
            <a:stretch>
              <a:fillRect l="0" t="0" r="0" b="0"/>
            </a:stretch>
          </a:blipFill>
        </p:spPr>
      </p:sp>
      <p:sp>
        <p:nvSpPr>
          <p:cNvPr name="Freeform 10" id="10"/>
          <p:cNvSpPr/>
          <p:nvPr/>
        </p:nvSpPr>
        <p:spPr>
          <a:xfrm flipH="false" flipV="false" rot="0">
            <a:off x="16285300" y="-545369"/>
            <a:ext cx="2344002" cy="2103742"/>
          </a:xfrm>
          <a:custGeom>
            <a:avLst/>
            <a:gdLst/>
            <a:ahLst/>
            <a:cxnLst/>
            <a:rect r="r" b="b" t="t" l="l"/>
            <a:pathLst>
              <a:path h="2103742" w="2344002">
                <a:moveTo>
                  <a:pt x="0" y="0"/>
                </a:moveTo>
                <a:lnTo>
                  <a:pt x="2344002" y="0"/>
                </a:lnTo>
                <a:lnTo>
                  <a:pt x="2344002" y="2103742"/>
                </a:lnTo>
                <a:lnTo>
                  <a:pt x="0" y="2103742"/>
                </a:lnTo>
                <a:lnTo>
                  <a:pt x="0" y="0"/>
                </a:lnTo>
                <a:close/>
              </a:path>
            </a:pathLst>
          </a:custGeom>
          <a:blipFill>
            <a:blip r:embed="rId5"/>
            <a:stretch>
              <a:fillRect l="0" t="0" r="0" b="0"/>
            </a:stretch>
          </a:blipFill>
        </p:spPr>
      </p:sp>
      <p:sp>
        <p:nvSpPr>
          <p:cNvPr name="Freeform 11" id="11"/>
          <p:cNvSpPr/>
          <p:nvPr/>
        </p:nvSpPr>
        <p:spPr>
          <a:xfrm flipH="false" flipV="false" rot="853508">
            <a:off x="6667173" y="1167028"/>
            <a:ext cx="1547280" cy="2322371"/>
          </a:xfrm>
          <a:custGeom>
            <a:avLst/>
            <a:gdLst/>
            <a:ahLst/>
            <a:cxnLst/>
            <a:rect r="r" b="b" t="t" l="l"/>
            <a:pathLst>
              <a:path h="2322371" w="1547280">
                <a:moveTo>
                  <a:pt x="0" y="0"/>
                </a:moveTo>
                <a:lnTo>
                  <a:pt x="1547280" y="0"/>
                </a:lnTo>
                <a:lnTo>
                  <a:pt x="1547280" y="2322370"/>
                </a:lnTo>
                <a:lnTo>
                  <a:pt x="0" y="232237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223063" y="1581015"/>
            <a:ext cx="6062706" cy="1738978"/>
          </a:xfrm>
          <a:prstGeom prst="rect">
            <a:avLst/>
          </a:prstGeom>
        </p:spPr>
        <p:txBody>
          <a:bodyPr anchor="t" rtlCol="false" tIns="0" lIns="0" bIns="0" rIns="0">
            <a:spAutoFit/>
          </a:bodyPr>
          <a:lstStyle/>
          <a:p>
            <a:pPr algn="l">
              <a:lnSpc>
                <a:spcPts val="6583"/>
              </a:lnSpc>
            </a:pPr>
            <a:r>
              <a:rPr lang="en-US" sz="6929">
                <a:solidFill>
                  <a:srgbClr val="554F8C"/>
                </a:solidFill>
                <a:latin typeface="GoodTime Grotesk"/>
                <a:ea typeface="GoodTime Grotesk"/>
                <a:cs typeface="GoodTime Grotesk"/>
                <a:sym typeface="GoodTime Grotesk"/>
              </a:rPr>
              <a:t>Pelaporan SDGs</a:t>
            </a:r>
          </a:p>
        </p:txBody>
      </p:sp>
      <p:sp>
        <p:nvSpPr>
          <p:cNvPr name="Freeform 13" id="13"/>
          <p:cNvSpPr/>
          <p:nvPr/>
        </p:nvSpPr>
        <p:spPr>
          <a:xfrm flipH="false" flipV="false" rot="-101609">
            <a:off x="5515487" y="780140"/>
            <a:ext cx="992825" cy="1490169"/>
          </a:xfrm>
          <a:custGeom>
            <a:avLst/>
            <a:gdLst/>
            <a:ahLst/>
            <a:cxnLst/>
            <a:rect r="r" b="b" t="t" l="l"/>
            <a:pathLst>
              <a:path h="1490169" w="992825">
                <a:moveTo>
                  <a:pt x="0" y="0"/>
                </a:moveTo>
                <a:lnTo>
                  <a:pt x="992825" y="0"/>
                </a:lnTo>
                <a:lnTo>
                  <a:pt x="992825" y="1490169"/>
                </a:lnTo>
                <a:lnTo>
                  <a:pt x="0" y="14901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true" flipV="false" rot="0">
            <a:off x="15488426" y="1692721"/>
            <a:ext cx="1968876" cy="1799060"/>
          </a:xfrm>
          <a:custGeom>
            <a:avLst/>
            <a:gdLst/>
            <a:ahLst/>
            <a:cxnLst/>
            <a:rect r="r" b="b" t="t" l="l"/>
            <a:pathLst>
              <a:path h="1799060" w="1968876">
                <a:moveTo>
                  <a:pt x="1968875" y="0"/>
                </a:moveTo>
                <a:lnTo>
                  <a:pt x="0" y="0"/>
                </a:lnTo>
                <a:lnTo>
                  <a:pt x="0" y="1799060"/>
                </a:lnTo>
                <a:lnTo>
                  <a:pt x="1968875" y="1799060"/>
                </a:lnTo>
                <a:lnTo>
                  <a:pt x="1968875" y="0"/>
                </a:lnTo>
                <a:close/>
              </a:path>
            </a:pathLst>
          </a:custGeom>
          <a:blipFill>
            <a:blip r:embed="rId8"/>
            <a:stretch>
              <a:fillRect l="0" t="0" r="0" b="0"/>
            </a:stretch>
          </a:blipFill>
        </p:spPr>
      </p:sp>
      <p:sp>
        <p:nvSpPr>
          <p:cNvPr name="Freeform 15" id="15"/>
          <p:cNvSpPr/>
          <p:nvPr/>
        </p:nvSpPr>
        <p:spPr>
          <a:xfrm flipH="false" flipV="false" rot="0">
            <a:off x="2554189" y="4276279"/>
            <a:ext cx="3975926" cy="4114800"/>
          </a:xfrm>
          <a:custGeom>
            <a:avLst/>
            <a:gdLst/>
            <a:ahLst/>
            <a:cxnLst/>
            <a:rect r="r" b="b" t="t" l="l"/>
            <a:pathLst>
              <a:path h="4114800" w="3975926">
                <a:moveTo>
                  <a:pt x="0" y="0"/>
                </a:moveTo>
                <a:lnTo>
                  <a:pt x="3975925" y="0"/>
                </a:lnTo>
                <a:lnTo>
                  <a:pt x="397592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7805369" y="3324183"/>
            <a:ext cx="9120101" cy="2054757"/>
          </a:xfrm>
          <a:prstGeom prst="rect">
            <a:avLst/>
          </a:prstGeom>
        </p:spPr>
        <p:txBody>
          <a:bodyPr anchor="t" rtlCol="false" tIns="0" lIns="0" bIns="0" rIns="0">
            <a:spAutoFit/>
          </a:bodyPr>
          <a:lstStyle/>
          <a:p>
            <a:pPr algn="just">
              <a:lnSpc>
                <a:spcPts val="3183"/>
              </a:lnSpc>
              <a:spcBef>
                <a:spcPct val="0"/>
              </a:spcBef>
            </a:pPr>
            <a:r>
              <a:rPr lang="en-US" sz="2274">
                <a:solidFill>
                  <a:srgbClr val="000000"/>
                </a:solidFill>
                <a:latin typeface="Sean Slab"/>
                <a:ea typeface="Sean Slab"/>
                <a:cs typeface="Sean Slab"/>
                <a:sym typeface="Sean Slab"/>
              </a:rPr>
              <a:t>Dalam konteks akuntansi lingkungan, pelaporan SDGs bisa dilihat sebagai bagian dari pelaporan keberlanjutan: perusahaan selain melaporkan kinerja keuangan, juga melaporkan bagaimana mereka mendukung SDGs melalui kegiatan‐lingkungan dan sosial. </a:t>
            </a:r>
          </a:p>
        </p:txBody>
      </p:sp>
      <p:sp>
        <p:nvSpPr>
          <p:cNvPr name="TextBox 17" id="17"/>
          <p:cNvSpPr txBox="true"/>
          <p:nvPr/>
        </p:nvSpPr>
        <p:spPr>
          <a:xfrm rot="0">
            <a:off x="7953769" y="6195998"/>
            <a:ext cx="8971701" cy="3009234"/>
          </a:xfrm>
          <a:prstGeom prst="rect">
            <a:avLst/>
          </a:prstGeom>
        </p:spPr>
        <p:txBody>
          <a:bodyPr anchor="t" rtlCol="false" tIns="0" lIns="0" bIns="0" rIns="0">
            <a:spAutoFit/>
          </a:bodyPr>
          <a:lstStyle/>
          <a:p>
            <a:pPr algn="just">
              <a:lnSpc>
                <a:spcPts val="3353"/>
              </a:lnSpc>
              <a:spcBef>
                <a:spcPct val="0"/>
              </a:spcBef>
            </a:pPr>
            <a:r>
              <a:rPr lang="en-US" sz="2395">
                <a:solidFill>
                  <a:srgbClr val="000000"/>
                </a:solidFill>
                <a:latin typeface="Sean Slab"/>
                <a:ea typeface="Sean Slab"/>
                <a:cs typeface="Sean Slab"/>
                <a:sym typeface="Sean Slab"/>
              </a:rPr>
              <a:t>Sustainable Development Goals (SDGs) adalah 17 tujuan agenda global PBB untuk mencapai pembangunan berkelanjutan pada 2030. Pelaporan SDGs dalam konteks korporasi berarti bahwa perusahaan menyampaikan bagaimana aktivitasnya berkontribusi terhadap atau berdampak pada SDGs-tersebut.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9D91FF"/>
        </a:solidFill>
      </p:bgPr>
    </p:bg>
    <p:spTree>
      <p:nvGrpSpPr>
        <p:cNvPr id="1" name=""/>
        <p:cNvGrpSpPr/>
        <p:nvPr/>
      </p:nvGrpSpPr>
      <p:grpSpPr>
        <a:xfrm>
          <a:off x="0" y="0"/>
          <a:ext cx="0" cy="0"/>
          <a:chOff x="0" y="0"/>
          <a:chExt cx="0" cy="0"/>
        </a:xfrm>
      </p:grpSpPr>
      <p:grpSp>
        <p:nvGrpSpPr>
          <p:cNvPr name="Group 2" id="2"/>
          <p:cNvGrpSpPr/>
          <p:nvPr/>
        </p:nvGrpSpPr>
        <p:grpSpPr>
          <a:xfrm rot="0">
            <a:off x="2233187" y="3480091"/>
            <a:ext cx="5748968" cy="1418480"/>
            <a:chOff x="0" y="0"/>
            <a:chExt cx="1492306" cy="368206"/>
          </a:xfrm>
        </p:grpSpPr>
        <p:sp>
          <p:nvSpPr>
            <p:cNvPr name="Freeform 3" id="3"/>
            <p:cNvSpPr/>
            <p:nvPr/>
          </p:nvSpPr>
          <p:spPr>
            <a:xfrm flipH="false" flipV="false" rot="0">
              <a:off x="0" y="0"/>
              <a:ext cx="1492306" cy="368206"/>
            </a:xfrm>
            <a:custGeom>
              <a:avLst/>
              <a:gdLst/>
              <a:ahLst/>
              <a:cxnLst/>
              <a:rect r="r" b="b" t="t" l="l"/>
              <a:pathLst>
                <a:path h="368206" w="1492306">
                  <a:moveTo>
                    <a:pt x="68680" y="0"/>
                  </a:moveTo>
                  <a:lnTo>
                    <a:pt x="1423627" y="0"/>
                  </a:lnTo>
                  <a:cubicBezTo>
                    <a:pt x="1441842" y="0"/>
                    <a:pt x="1459311" y="7236"/>
                    <a:pt x="1472191" y="20116"/>
                  </a:cubicBezTo>
                  <a:cubicBezTo>
                    <a:pt x="1485070" y="32996"/>
                    <a:pt x="1492306" y="50465"/>
                    <a:pt x="1492306" y="68680"/>
                  </a:cubicBezTo>
                  <a:lnTo>
                    <a:pt x="1492306" y="299527"/>
                  </a:lnTo>
                  <a:cubicBezTo>
                    <a:pt x="1492306" y="317742"/>
                    <a:pt x="1485070" y="335211"/>
                    <a:pt x="1472191" y="348090"/>
                  </a:cubicBezTo>
                  <a:cubicBezTo>
                    <a:pt x="1459311" y="360970"/>
                    <a:pt x="1441842" y="368206"/>
                    <a:pt x="1423627" y="368206"/>
                  </a:cubicBezTo>
                  <a:lnTo>
                    <a:pt x="68680" y="368206"/>
                  </a:lnTo>
                  <a:cubicBezTo>
                    <a:pt x="50465" y="368206"/>
                    <a:pt x="32996" y="360970"/>
                    <a:pt x="20116" y="348090"/>
                  </a:cubicBezTo>
                  <a:cubicBezTo>
                    <a:pt x="7236" y="335211"/>
                    <a:pt x="0" y="317742"/>
                    <a:pt x="0" y="29952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4" id="4"/>
            <p:cNvSpPr txBox="true"/>
            <p:nvPr/>
          </p:nvSpPr>
          <p:spPr>
            <a:xfrm>
              <a:off x="0" y="-85725"/>
              <a:ext cx="1492306" cy="453931"/>
            </a:xfrm>
            <a:prstGeom prst="rect">
              <a:avLst/>
            </a:prstGeom>
          </p:spPr>
          <p:txBody>
            <a:bodyPr anchor="ctr" rtlCol="false" tIns="50800" lIns="50800" bIns="50800" rIns="50800"/>
            <a:lstStyle/>
            <a:p>
              <a:pPr algn="ctr">
                <a:lnSpc>
                  <a:spcPts val="3080"/>
                </a:lnSpc>
              </a:pPr>
            </a:p>
          </p:txBody>
        </p:sp>
      </p:grpSp>
      <p:sp>
        <p:nvSpPr>
          <p:cNvPr name="Freeform 5" id="5"/>
          <p:cNvSpPr/>
          <p:nvPr/>
        </p:nvSpPr>
        <p:spPr>
          <a:xfrm flipH="false" flipV="false" rot="401793">
            <a:off x="1472106" y="7447406"/>
            <a:ext cx="4772979" cy="1736171"/>
          </a:xfrm>
          <a:custGeom>
            <a:avLst/>
            <a:gdLst/>
            <a:ahLst/>
            <a:cxnLst/>
            <a:rect r="r" b="b" t="t" l="l"/>
            <a:pathLst>
              <a:path h="1736171" w="4772979">
                <a:moveTo>
                  <a:pt x="0" y="0"/>
                </a:moveTo>
                <a:lnTo>
                  <a:pt x="4772979" y="0"/>
                </a:lnTo>
                <a:lnTo>
                  <a:pt x="4772979" y="1736171"/>
                </a:lnTo>
                <a:lnTo>
                  <a:pt x="0" y="17361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25595">
            <a:off x="6608061" y="9480895"/>
            <a:ext cx="1572525" cy="385269"/>
          </a:xfrm>
          <a:custGeom>
            <a:avLst/>
            <a:gdLst/>
            <a:ahLst/>
            <a:cxnLst/>
            <a:rect r="r" b="b" t="t" l="l"/>
            <a:pathLst>
              <a:path h="385269" w="1572525">
                <a:moveTo>
                  <a:pt x="0" y="0"/>
                </a:moveTo>
                <a:lnTo>
                  <a:pt x="1572525" y="0"/>
                </a:lnTo>
                <a:lnTo>
                  <a:pt x="1572525" y="385269"/>
                </a:lnTo>
                <a:lnTo>
                  <a:pt x="0" y="3852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678268">
            <a:off x="11424048" y="9100329"/>
            <a:ext cx="1289560" cy="315942"/>
          </a:xfrm>
          <a:custGeom>
            <a:avLst/>
            <a:gdLst/>
            <a:ahLst/>
            <a:cxnLst/>
            <a:rect r="r" b="b" t="t" l="l"/>
            <a:pathLst>
              <a:path h="315942" w="1289560">
                <a:moveTo>
                  <a:pt x="1289559" y="0"/>
                </a:moveTo>
                <a:lnTo>
                  <a:pt x="0" y="0"/>
                </a:lnTo>
                <a:lnTo>
                  <a:pt x="0" y="315942"/>
                </a:lnTo>
                <a:lnTo>
                  <a:pt x="1289559" y="315942"/>
                </a:lnTo>
                <a:lnTo>
                  <a:pt x="128955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577235">
            <a:off x="12180341" y="7214766"/>
            <a:ext cx="4772979" cy="1736171"/>
          </a:xfrm>
          <a:custGeom>
            <a:avLst/>
            <a:gdLst/>
            <a:ahLst/>
            <a:cxnLst/>
            <a:rect r="r" b="b" t="t" l="l"/>
            <a:pathLst>
              <a:path h="1736171" w="4772979">
                <a:moveTo>
                  <a:pt x="4772979" y="0"/>
                </a:moveTo>
                <a:lnTo>
                  <a:pt x="0" y="0"/>
                </a:lnTo>
                <a:lnTo>
                  <a:pt x="0" y="1736171"/>
                </a:lnTo>
                <a:lnTo>
                  <a:pt x="4772979" y="1736171"/>
                </a:lnTo>
                <a:lnTo>
                  <a:pt x="477297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866930">
            <a:off x="13259748" y="8030774"/>
            <a:ext cx="9790062" cy="2398565"/>
          </a:xfrm>
          <a:custGeom>
            <a:avLst/>
            <a:gdLst/>
            <a:ahLst/>
            <a:cxnLst/>
            <a:rect r="r" b="b" t="t" l="l"/>
            <a:pathLst>
              <a:path h="2398565" w="9790062">
                <a:moveTo>
                  <a:pt x="9790062" y="0"/>
                </a:moveTo>
                <a:lnTo>
                  <a:pt x="0" y="0"/>
                </a:lnTo>
                <a:lnTo>
                  <a:pt x="0" y="2398565"/>
                </a:lnTo>
                <a:lnTo>
                  <a:pt x="9790062" y="2398565"/>
                </a:lnTo>
                <a:lnTo>
                  <a:pt x="979006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61379">
            <a:off x="-3677503" y="8563950"/>
            <a:ext cx="10129325" cy="2481685"/>
          </a:xfrm>
          <a:custGeom>
            <a:avLst/>
            <a:gdLst/>
            <a:ahLst/>
            <a:cxnLst/>
            <a:rect r="r" b="b" t="t" l="l"/>
            <a:pathLst>
              <a:path h="2481685" w="10129325">
                <a:moveTo>
                  <a:pt x="0" y="0"/>
                </a:moveTo>
                <a:lnTo>
                  <a:pt x="10129325" y="0"/>
                </a:lnTo>
                <a:lnTo>
                  <a:pt x="10129325" y="2481685"/>
                </a:lnTo>
                <a:lnTo>
                  <a:pt x="0" y="2481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0">
            <a:off x="2233187" y="5086799"/>
            <a:ext cx="5748968" cy="1488364"/>
            <a:chOff x="0" y="0"/>
            <a:chExt cx="1492306" cy="386347"/>
          </a:xfrm>
        </p:grpSpPr>
        <p:sp>
          <p:nvSpPr>
            <p:cNvPr name="Freeform 12" id="12"/>
            <p:cNvSpPr/>
            <p:nvPr/>
          </p:nvSpPr>
          <p:spPr>
            <a:xfrm flipH="false" flipV="false" rot="0">
              <a:off x="0" y="0"/>
              <a:ext cx="1492306" cy="386347"/>
            </a:xfrm>
            <a:custGeom>
              <a:avLst/>
              <a:gdLst/>
              <a:ahLst/>
              <a:cxnLst/>
              <a:rect r="r" b="b" t="t" l="l"/>
              <a:pathLst>
                <a:path h="386347" w="1492306">
                  <a:moveTo>
                    <a:pt x="68680" y="0"/>
                  </a:moveTo>
                  <a:lnTo>
                    <a:pt x="1423627" y="0"/>
                  </a:lnTo>
                  <a:cubicBezTo>
                    <a:pt x="1441842" y="0"/>
                    <a:pt x="1459311" y="7236"/>
                    <a:pt x="1472191" y="20116"/>
                  </a:cubicBezTo>
                  <a:cubicBezTo>
                    <a:pt x="1485070" y="32996"/>
                    <a:pt x="1492306" y="50465"/>
                    <a:pt x="1492306" y="68680"/>
                  </a:cubicBezTo>
                  <a:lnTo>
                    <a:pt x="1492306" y="317667"/>
                  </a:lnTo>
                  <a:cubicBezTo>
                    <a:pt x="1492306" y="335882"/>
                    <a:pt x="1485070" y="353351"/>
                    <a:pt x="1472191" y="366231"/>
                  </a:cubicBezTo>
                  <a:cubicBezTo>
                    <a:pt x="1459311" y="379111"/>
                    <a:pt x="1441842" y="386347"/>
                    <a:pt x="1423627" y="386347"/>
                  </a:cubicBezTo>
                  <a:lnTo>
                    <a:pt x="68680" y="386347"/>
                  </a:lnTo>
                  <a:cubicBezTo>
                    <a:pt x="50465" y="386347"/>
                    <a:pt x="32996" y="379111"/>
                    <a:pt x="20116" y="366231"/>
                  </a:cubicBezTo>
                  <a:cubicBezTo>
                    <a:pt x="7236" y="353351"/>
                    <a:pt x="0" y="335882"/>
                    <a:pt x="0" y="31766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13" id="13"/>
            <p:cNvSpPr txBox="true"/>
            <p:nvPr/>
          </p:nvSpPr>
          <p:spPr>
            <a:xfrm>
              <a:off x="0" y="-85725"/>
              <a:ext cx="1492306" cy="472072"/>
            </a:xfrm>
            <a:prstGeom prst="rect">
              <a:avLst/>
            </a:prstGeom>
          </p:spPr>
          <p:txBody>
            <a:bodyPr anchor="ctr" rtlCol="false" tIns="50800" lIns="50800" bIns="50800" rIns="50800"/>
            <a:lstStyle/>
            <a:p>
              <a:pPr algn="ctr">
                <a:lnSpc>
                  <a:spcPts val="3080"/>
                </a:lnSpc>
              </a:pPr>
            </a:p>
          </p:txBody>
        </p:sp>
      </p:grpSp>
      <p:grpSp>
        <p:nvGrpSpPr>
          <p:cNvPr name="Group 14" id="14"/>
          <p:cNvGrpSpPr/>
          <p:nvPr/>
        </p:nvGrpSpPr>
        <p:grpSpPr>
          <a:xfrm rot="0">
            <a:off x="2233187" y="6780999"/>
            <a:ext cx="5748968" cy="1488364"/>
            <a:chOff x="0" y="0"/>
            <a:chExt cx="1492306" cy="386347"/>
          </a:xfrm>
        </p:grpSpPr>
        <p:sp>
          <p:nvSpPr>
            <p:cNvPr name="Freeform 15" id="15"/>
            <p:cNvSpPr/>
            <p:nvPr/>
          </p:nvSpPr>
          <p:spPr>
            <a:xfrm flipH="false" flipV="false" rot="0">
              <a:off x="0" y="0"/>
              <a:ext cx="1492306" cy="386347"/>
            </a:xfrm>
            <a:custGeom>
              <a:avLst/>
              <a:gdLst/>
              <a:ahLst/>
              <a:cxnLst/>
              <a:rect r="r" b="b" t="t" l="l"/>
              <a:pathLst>
                <a:path h="386347" w="1492306">
                  <a:moveTo>
                    <a:pt x="68680" y="0"/>
                  </a:moveTo>
                  <a:lnTo>
                    <a:pt x="1423627" y="0"/>
                  </a:lnTo>
                  <a:cubicBezTo>
                    <a:pt x="1441842" y="0"/>
                    <a:pt x="1459311" y="7236"/>
                    <a:pt x="1472191" y="20116"/>
                  </a:cubicBezTo>
                  <a:cubicBezTo>
                    <a:pt x="1485070" y="32996"/>
                    <a:pt x="1492306" y="50465"/>
                    <a:pt x="1492306" y="68680"/>
                  </a:cubicBezTo>
                  <a:lnTo>
                    <a:pt x="1492306" y="317667"/>
                  </a:lnTo>
                  <a:cubicBezTo>
                    <a:pt x="1492306" y="335882"/>
                    <a:pt x="1485070" y="353351"/>
                    <a:pt x="1472191" y="366231"/>
                  </a:cubicBezTo>
                  <a:cubicBezTo>
                    <a:pt x="1459311" y="379111"/>
                    <a:pt x="1441842" y="386347"/>
                    <a:pt x="1423627" y="386347"/>
                  </a:cubicBezTo>
                  <a:lnTo>
                    <a:pt x="68680" y="386347"/>
                  </a:lnTo>
                  <a:cubicBezTo>
                    <a:pt x="50465" y="386347"/>
                    <a:pt x="32996" y="379111"/>
                    <a:pt x="20116" y="366231"/>
                  </a:cubicBezTo>
                  <a:cubicBezTo>
                    <a:pt x="7236" y="353351"/>
                    <a:pt x="0" y="335882"/>
                    <a:pt x="0" y="31766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16" id="16"/>
            <p:cNvSpPr txBox="true"/>
            <p:nvPr/>
          </p:nvSpPr>
          <p:spPr>
            <a:xfrm>
              <a:off x="0" y="-85725"/>
              <a:ext cx="1492306" cy="472072"/>
            </a:xfrm>
            <a:prstGeom prst="rect">
              <a:avLst/>
            </a:prstGeom>
          </p:spPr>
          <p:txBody>
            <a:bodyPr anchor="ctr" rtlCol="false" tIns="50800" lIns="50800" bIns="50800" rIns="50800"/>
            <a:lstStyle/>
            <a:p>
              <a:pPr algn="ctr">
                <a:lnSpc>
                  <a:spcPts val="3080"/>
                </a:lnSpc>
              </a:pPr>
            </a:p>
          </p:txBody>
        </p:sp>
      </p:grpSp>
      <p:grpSp>
        <p:nvGrpSpPr>
          <p:cNvPr name="Group 17" id="17"/>
          <p:cNvGrpSpPr/>
          <p:nvPr/>
        </p:nvGrpSpPr>
        <p:grpSpPr>
          <a:xfrm rot="0">
            <a:off x="9987836" y="3451407"/>
            <a:ext cx="5748968" cy="1488364"/>
            <a:chOff x="0" y="0"/>
            <a:chExt cx="1492306" cy="386347"/>
          </a:xfrm>
        </p:grpSpPr>
        <p:sp>
          <p:nvSpPr>
            <p:cNvPr name="Freeform 18" id="18"/>
            <p:cNvSpPr/>
            <p:nvPr/>
          </p:nvSpPr>
          <p:spPr>
            <a:xfrm flipH="false" flipV="false" rot="0">
              <a:off x="0" y="0"/>
              <a:ext cx="1492306" cy="386347"/>
            </a:xfrm>
            <a:custGeom>
              <a:avLst/>
              <a:gdLst/>
              <a:ahLst/>
              <a:cxnLst/>
              <a:rect r="r" b="b" t="t" l="l"/>
              <a:pathLst>
                <a:path h="386347" w="1492306">
                  <a:moveTo>
                    <a:pt x="68680" y="0"/>
                  </a:moveTo>
                  <a:lnTo>
                    <a:pt x="1423627" y="0"/>
                  </a:lnTo>
                  <a:cubicBezTo>
                    <a:pt x="1441842" y="0"/>
                    <a:pt x="1459311" y="7236"/>
                    <a:pt x="1472191" y="20116"/>
                  </a:cubicBezTo>
                  <a:cubicBezTo>
                    <a:pt x="1485070" y="32996"/>
                    <a:pt x="1492306" y="50465"/>
                    <a:pt x="1492306" y="68680"/>
                  </a:cubicBezTo>
                  <a:lnTo>
                    <a:pt x="1492306" y="317667"/>
                  </a:lnTo>
                  <a:cubicBezTo>
                    <a:pt x="1492306" y="335882"/>
                    <a:pt x="1485070" y="353351"/>
                    <a:pt x="1472191" y="366231"/>
                  </a:cubicBezTo>
                  <a:cubicBezTo>
                    <a:pt x="1459311" y="379111"/>
                    <a:pt x="1441842" y="386347"/>
                    <a:pt x="1423627" y="386347"/>
                  </a:cubicBezTo>
                  <a:lnTo>
                    <a:pt x="68680" y="386347"/>
                  </a:lnTo>
                  <a:cubicBezTo>
                    <a:pt x="50465" y="386347"/>
                    <a:pt x="32996" y="379111"/>
                    <a:pt x="20116" y="366231"/>
                  </a:cubicBezTo>
                  <a:cubicBezTo>
                    <a:pt x="7236" y="353351"/>
                    <a:pt x="0" y="335882"/>
                    <a:pt x="0" y="31766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19" id="19"/>
            <p:cNvSpPr txBox="true"/>
            <p:nvPr/>
          </p:nvSpPr>
          <p:spPr>
            <a:xfrm>
              <a:off x="0" y="-85725"/>
              <a:ext cx="1492306" cy="472072"/>
            </a:xfrm>
            <a:prstGeom prst="rect">
              <a:avLst/>
            </a:prstGeom>
          </p:spPr>
          <p:txBody>
            <a:bodyPr anchor="ctr" rtlCol="false" tIns="50800" lIns="50800" bIns="50800" rIns="50800"/>
            <a:lstStyle/>
            <a:p>
              <a:pPr algn="ctr">
                <a:lnSpc>
                  <a:spcPts val="3080"/>
                </a:lnSpc>
              </a:pPr>
            </a:p>
          </p:txBody>
        </p:sp>
      </p:grpSp>
      <p:grpSp>
        <p:nvGrpSpPr>
          <p:cNvPr name="Group 20" id="20"/>
          <p:cNvGrpSpPr/>
          <p:nvPr/>
        </p:nvGrpSpPr>
        <p:grpSpPr>
          <a:xfrm rot="0">
            <a:off x="10047856" y="5086799"/>
            <a:ext cx="5748968" cy="1488364"/>
            <a:chOff x="0" y="0"/>
            <a:chExt cx="1492306" cy="386347"/>
          </a:xfrm>
        </p:grpSpPr>
        <p:sp>
          <p:nvSpPr>
            <p:cNvPr name="Freeform 21" id="21"/>
            <p:cNvSpPr/>
            <p:nvPr/>
          </p:nvSpPr>
          <p:spPr>
            <a:xfrm flipH="false" flipV="false" rot="0">
              <a:off x="0" y="0"/>
              <a:ext cx="1492306" cy="386347"/>
            </a:xfrm>
            <a:custGeom>
              <a:avLst/>
              <a:gdLst/>
              <a:ahLst/>
              <a:cxnLst/>
              <a:rect r="r" b="b" t="t" l="l"/>
              <a:pathLst>
                <a:path h="386347" w="1492306">
                  <a:moveTo>
                    <a:pt x="68680" y="0"/>
                  </a:moveTo>
                  <a:lnTo>
                    <a:pt x="1423627" y="0"/>
                  </a:lnTo>
                  <a:cubicBezTo>
                    <a:pt x="1441842" y="0"/>
                    <a:pt x="1459311" y="7236"/>
                    <a:pt x="1472191" y="20116"/>
                  </a:cubicBezTo>
                  <a:cubicBezTo>
                    <a:pt x="1485070" y="32996"/>
                    <a:pt x="1492306" y="50465"/>
                    <a:pt x="1492306" y="68680"/>
                  </a:cubicBezTo>
                  <a:lnTo>
                    <a:pt x="1492306" y="317667"/>
                  </a:lnTo>
                  <a:cubicBezTo>
                    <a:pt x="1492306" y="335882"/>
                    <a:pt x="1485070" y="353351"/>
                    <a:pt x="1472191" y="366231"/>
                  </a:cubicBezTo>
                  <a:cubicBezTo>
                    <a:pt x="1459311" y="379111"/>
                    <a:pt x="1441842" y="386347"/>
                    <a:pt x="1423627" y="386347"/>
                  </a:cubicBezTo>
                  <a:lnTo>
                    <a:pt x="68680" y="386347"/>
                  </a:lnTo>
                  <a:cubicBezTo>
                    <a:pt x="50465" y="386347"/>
                    <a:pt x="32996" y="379111"/>
                    <a:pt x="20116" y="366231"/>
                  </a:cubicBezTo>
                  <a:cubicBezTo>
                    <a:pt x="7236" y="353351"/>
                    <a:pt x="0" y="335882"/>
                    <a:pt x="0" y="31766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22" id="22"/>
            <p:cNvSpPr txBox="true"/>
            <p:nvPr/>
          </p:nvSpPr>
          <p:spPr>
            <a:xfrm>
              <a:off x="0" y="-85725"/>
              <a:ext cx="1492306" cy="472072"/>
            </a:xfrm>
            <a:prstGeom prst="rect">
              <a:avLst/>
            </a:prstGeom>
          </p:spPr>
          <p:txBody>
            <a:bodyPr anchor="ctr" rtlCol="false" tIns="50800" lIns="50800" bIns="50800" rIns="50800"/>
            <a:lstStyle/>
            <a:p>
              <a:pPr algn="ctr">
                <a:lnSpc>
                  <a:spcPts val="3080"/>
                </a:lnSpc>
              </a:pPr>
            </a:p>
          </p:txBody>
        </p:sp>
      </p:grpSp>
      <p:grpSp>
        <p:nvGrpSpPr>
          <p:cNvPr name="Group 23" id="23"/>
          <p:cNvGrpSpPr/>
          <p:nvPr/>
        </p:nvGrpSpPr>
        <p:grpSpPr>
          <a:xfrm rot="0">
            <a:off x="9987836" y="6726944"/>
            <a:ext cx="5748968" cy="1488364"/>
            <a:chOff x="0" y="0"/>
            <a:chExt cx="1492306" cy="386347"/>
          </a:xfrm>
        </p:grpSpPr>
        <p:sp>
          <p:nvSpPr>
            <p:cNvPr name="Freeform 24" id="24"/>
            <p:cNvSpPr/>
            <p:nvPr/>
          </p:nvSpPr>
          <p:spPr>
            <a:xfrm flipH="false" flipV="false" rot="0">
              <a:off x="0" y="0"/>
              <a:ext cx="1492306" cy="386347"/>
            </a:xfrm>
            <a:custGeom>
              <a:avLst/>
              <a:gdLst/>
              <a:ahLst/>
              <a:cxnLst/>
              <a:rect r="r" b="b" t="t" l="l"/>
              <a:pathLst>
                <a:path h="386347" w="1492306">
                  <a:moveTo>
                    <a:pt x="68680" y="0"/>
                  </a:moveTo>
                  <a:lnTo>
                    <a:pt x="1423627" y="0"/>
                  </a:lnTo>
                  <a:cubicBezTo>
                    <a:pt x="1441842" y="0"/>
                    <a:pt x="1459311" y="7236"/>
                    <a:pt x="1472191" y="20116"/>
                  </a:cubicBezTo>
                  <a:cubicBezTo>
                    <a:pt x="1485070" y="32996"/>
                    <a:pt x="1492306" y="50465"/>
                    <a:pt x="1492306" y="68680"/>
                  </a:cubicBezTo>
                  <a:lnTo>
                    <a:pt x="1492306" y="317667"/>
                  </a:lnTo>
                  <a:cubicBezTo>
                    <a:pt x="1492306" y="335882"/>
                    <a:pt x="1485070" y="353351"/>
                    <a:pt x="1472191" y="366231"/>
                  </a:cubicBezTo>
                  <a:cubicBezTo>
                    <a:pt x="1459311" y="379111"/>
                    <a:pt x="1441842" y="386347"/>
                    <a:pt x="1423627" y="386347"/>
                  </a:cubicBezTo>
                  <a:lnTo>
                    <a:pt x="68680" y="386347"/>
                  </a:lnTo>
                  <a:cubicBezTo>
                    <a:pt x="50465" y="386347"/>
                    <a:pt x="32996" y="379111"/>
                    <a:pt x="20116" y="366231"/>
                  </a:cubicBezTo>
                  <a:cubicBezTo>
                    <a:pt x="7236" y="353351"/>
                    <a:pt x="0" y="335882"/>
                    <a:pt x="0" y="31766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25" id="25"/>
            <p:cNvSpPr txBox="true"/>
            <p:nvPr/>
          </p:nvSpPr>
          <p:spPr>
            <a:xfrm>
              <a:off x="0" y="-85725"/>
              <a:ext cx="1492306" cy="472072"/>
            </a:xfrm>
            <a:prstGeom prst="rect">
              <a:avLst/>
            </a:prstGeom>
          </p:spPr>
          <p:txBody>
            <a:bodyPr anchor="ctr" rtlCol="false" tIns="50800" lIns="50800" bIns="50800" rIns="50800"/>
            <a:lstStyle/>
            <a:p>
              <a:pPr algn="ctr">
                <a:lnSpc>
                  <a:spcPts val="3080"/>
                </a:lnSpc>
              </a:pPr>
            </a:p>
          </p:txBody>
        </p:sp>
      </p:grpSp>
      <p:sp>
        <p:nvSpPr>
          <p:cNvPr name="Freeform 26" id="26"/>
          <p:cNvSpPr/>
          <p:nvPr/>
        </p:nvSpPr>
        <p:spPr>
          <a:xfrm flipH="false" flipV="false" rot="0">
            <a:off x="2258170" y="3722464"/>
            <a:ext cx="586053" cy="473125"/>
          </a:xfrm>
          <a:custGeom>
            <a:avLst/>
            <a:gdLst/>
            <a:ahLst/>
            <a:cxnLst/>
            <a:rect r="r" b="b" t="t" l="l"/>
            <a:pathLst>
              <a:path h="473125" w="586053">
                <a:moveTo>
                  <a:pt x="0" y="0"/>
                </a:moveTo>
                <a:lnTo>
                  <a:pt x="586052" y="0"/>
                </a:lnTo>
                <a:lnTo>
                  <a:pt x="586052" y="473125"/>
                </a:lnTo>
                <a:lnTo>
                  <a:pt x="0" y="4731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7" id="27"/>
          <p:cNvSpPr/>
          <p:nvPr/>
        </p:nvSpPr>
        <p:spPr>
          <a:xfrm flipH="false" flipV="false" rot="0">
            <a:off x="2258170" y="5357856"/>
            <a:ext cx="586053" cy="473125"/>
          </a:xfrm>
          <a:custGeom>
            <a:avLst/>
            <a:gdLst/>
            <a:ahLst/>
            <a:cxnLst/>
            <a:rect r="r" b="b" t="t" l="l"/>
            <a:pathLst>
              <a:path h="473125" w="586053">
                <a:moveTo>
                  <a:pt x="0" y="0"/>
                </a:moveTo>
                <a:lnTo>
                  <a:pt x="586052" y="0"/>
                </a:lnTo>
                <a:lnTo>
                  <a:pt x="586052" y="473125"/>
                </a:lnTo>
                <a:lnTo>
                  <a:pt x="0" y="4731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0">
            <a:off x="2281313" y="7052056"/>
            <a:ext cx="586053" cy="473125"/>
          </a:xfrm>
          <a:custGeom>
            <a:avLst/>
            <a:gdLst/>
            <a:ahLst/>
            <a:cxnLst/>
            <a:rect r="r" b="b" t="t" l="l"/>
            <a:pathLst>
              <a:path h="473125" w="586053">
                <a:moveTo>
                  <a:pt x="0" y="0"/>
                </a:moveTo>
                <a:lnTo>
                  <a:pt x="586053" y="0"/>
                </a:lnTo>
                <a:lnTo>
                  <a:pt x="586053" y="473125"/>
                </a:lnTo>
                <a:lnTo>
                  <a:pt x="0" y="4731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9" id="29"/>
          <p:cNvSpPr/>
          <p:nvPr/>
        </p:nvSpPr>
        <p:spPr>
          <a:xfrm flipH="false" flipV="false" rot="0">
            <a:off x="10047856" y="3845671"/>
            <a:ext cx="586053" cy="473125"/>
          </a:xfrm>
          <a:custGeom>
            <a:avLst/>
            <a:gdLst/>
            <a:ahLst/>
            <a:cxnLst/>
            <a:rect r="r" b="b" t="t" l="l"/>
            <a:pathLst>
              <a:path h="473125" w="586053">
                <a:moveTo>
                  <a:pt x="0" y="0"/>
                </a:moveTo>
                <a:lnTo>
                  <a:pt x="586053" y="0"/>
                </a:lnTo>
                <a:lnTo>
                  <a:pt x="586053" y="473124"/>
                </a:lnTo>
                <a:lnTo>
                  <a:pt x="0" y="4731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0047856" y="5444596"/>
            <a:ext cx="586053" cy="473125"/>
          </a:xfrm>
          <a:custGeom>
            <a:avLst/>
            <a:gdLst/>
            <a:ahLst/>
            <a:cxnLst/>
            <a:rect r="r" b="b" t="t" l="l"/>
            <a:pathLst>
              <a:path h="473125" w="586053">
                <a:moveTo>
                  <a:pt x="0" y="0"/>
                </a:moveTo>
                <a:lnTo>
                  <a:pt x="586053" y="0"/>
                </a:lnTo>
                <a:lnTo>
                  <a:pt x="586053" y="473124"/>
                </a:lnTo>
                <a:lnTo>
                  <a:pt x="0" y="4731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1" id="31"/>
          <p:cNvSpPr/>
          <p:nvPr/>
        </p:nvSpPr>
        <p:spPr>
          <a:xfrm flipH="false" flipV="false" rot="0">
            <a:off x="10047856" y="7175037"/>
            <a:ext cx="586053" cy="473125"/>
          </a:xfrm>
          <a:custGeom>
            <a:avLst/>
            <a:gdLst/>
            <a:ahLst/>
            <a:cxnLst/>
            <a:rect r="r" b="b" t="t" l="l"/>
            <a:pathLst>
              <a:path h="473125" w="586053">
                <a:moveTo>
                  <a:pt x="0" y="0"/>
                </a:moveTo>
                <a:lnTo>
                  <a:pt x="586053" y="0"/>
                </a:lnTo>
                <a:lnTo>
                  <a:pt x="586053" y="473125"/>
                </a:lnTo>
                <a:lnTo>
                  <a:pt x="0" y="4731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2" id="32"/>
          <p:cNvSpPr txBox="true"/>
          <p:nvPr/>
        </p:nvSpPr>
        <p:spPr>
          <a:xfrm rot="0">
            <a:off x="2551196" y="1664901"/>
            <a:ext cx="13185608" cy="1678305"/>
          </a:xfrm>
          <a:prstGeom prst="rect">
            <a:avLst/>
          </a:prstGeom>
        </p:spPr>
        <p:txBody>
          <a:bodyPr anchor="t" rtlCol="false" tIns="0" lIns="0" bIns="0" rIns="0">
            <a:spAutoFit/>
          </a:bodyPr>
          <a:lstStyle/>
          <a:p>
            <a:pPr algn="ctr" marL="0" indent="0" lvl="0">
              <a:lnSpc>
                <a:spcPts val="6435"/>
              </a:lnSpc>
              <a:spcBef>
                <a:spcPct val="0"/>
              </a:spcBef>
            </a:pPr>
            <a:r>
              <a:rPr lang="en-US" sz="6500">
                <a:solidFill>
                  <a:srgbClr val="FFFFFF"/>
                </a:solidFill>
                <a:latin typeface="GoodTime Grotesk"/>
                <a:ea typeface="GoodTime Grotesk"/>
                <a:cs typeface="GoodTime Grotesk"/>
                <a:sym typeface="GoodTime Grotesk"/>
              </a:rPr>
              <a:t>PERAN AKUNTANSI LINGKUNGAN </a:t>
            </a:r>
          </a:p>
        </p:txBody>
      </p:sp>
      <p:sp>
        <p:nvSpPr>
          <p:cNvPr name="TextBox 33" id="33"/>
          <p:cNvSpPr txBox="true"/>
          <p:nvPr/>
        </p:nvSpPr>
        <p:spPr>
          <a:xfrm rot="0">
            <a:off x="3100997" y="3569240"/>
            <a:ext cx="4605959" cy="1413385"/>
          </a:xfrm>
          <a:prstGeom prst="rect">
            <a:avLst/>
          </a:prstGeom>
        </p:spPr>
        <p:txBody>
          <a:bodyPr anchor="t" rtlCol="false" tIns="0" lIns="0" bIns="0" rIns="0">
            <a:spAutoFit/>
          </a:bodyPr>
          <a:lstStyle/>
          <a:p>
            <a:pPr algn="l">
              <a:lnSpc>
                <a:spcPts val="2724"/>
              </a:lnSpc>
            </a:pPr>
            <a:r>
              <a:rPr lang="en-US" sz="1946">
                <a:solidFill>
                  <a:srgbClr val="FFFFFF"/>
                </a:solidFill>
                <a:latin typeface="Sean Slab"/>
                <a:ea typeface="Sean Slab"/>
                <a:cs typeface="Sean Slab"/>
                <a:sym typeface="Sean Slab"/>
              </a:rPr>
              <a:t>Menyediakan basis pengukuran yang terintegrasi untuk pelaporan berkelanjutan</a:t>
            </a:r>
          </a:p>
          <a:p>
            <a:pPr algn="l">
              <a:lnSpc>
                <a:spcPts val="2724"/>
              </a:lnSpc>
            </a:pPr>
          </a:p>
        </p:txBody>
      </p:sp>
      <p:sp>
        <p:nvSpPr>
          <p:cNvPr name="TextBox 34" id="34"/>
          <p:cNvSpPr txBox="true"/>
          <p:nvPr/>
        </p:nvSpPr>
        <p:spPr>
          <a:xfrm rot="0">
            <a:off x="3137249" y="5208660"/>
            <a:ext cx="4533455" cy="1518285"/>
          </a:xfrm>
          <a:prstGeom prst="rect">
            <a:avLst/>
          </a:prstGeom>
        </p:spPr>
        <p:txBody>
          <a:bodyPr anchor="t" rtlCol="false" tIns="0" lIns="0" bIns="0" rIns="0">
            <a:spAutoFit/>
          </a:bodyPr>
          <a:lstStyle/>
          <a:p>
            <a:pPr algn="l">
              <a:lnSpc>
                <a:spcPts val="2940"/>
              </a:lnSpc>
            </a:pPr>
            <a:r>
              <a:rPr lang="en-US" sz="2100">
                <a:solidFill>
                  <a:srgbClr val="FFFFFF"/>
                </a:solidFill>
                <a:latin typeface="Sean Slab"/>
                <a:ea typeface="Sean Slab"/>
                <a:cs typeface="Sean Slab"/>
                <a:sym typeface="Sean Slab"/>
              </a:rPr>
              <a:t>Meningkatkan transparansi, akuntabilitas, dan kredibilitas laporan</a:t>
            </a:r>
          </a:p>
          <a:p>
            <a:pPr algn="l">
              <a:lnSpc>
                <a:spcPts val="2940"/>
              </a:lnSpc>
            </a:pPr>
          </a:p>
        </p:txBody>
      </p:sp>
      <p:sp>
        <p:nvSpPr>
          <p:cNvPr name="TextBox 35" id="35"/>
          <p:cNvSpPr txBox="true"/>
          <p:nvPr/>
        </p:nvSpPr>
        <p:spPr>
          <a:xfrm rot="0">
            <a:off x="3207758" y="6936042"/>
            <a:ext cx="4186566" cy="1518285"/>
          </a:xfrm>
          <a:prstGeom prst="rect">
            <a:avLst/>
          </a:prstGeom>
        </p:spPr>
        <p:txBody>
          <a:bodyPr anchor="t" rtlCol="false" tIns="0" lIns="0" bIns="0" rIns="0">
            <a:spAutoFit/>
          </a:bodyPr>
          <a:lstStyle/>
          <a:p>
            <a:pPr algn="l">
              <a:lnSpc>
                <a:spcPts val="2940"/>
              </a:lnSpc>
            </a:pPr>
            <a:r>
              <a:rPr lang="en-US" sz="2100">
                <a:solidFill>
                  <a:srgbClr val="FFFFFF"/>
                </a:solidFill>
                <a:latin typeface="Sean Slab"/>
                <a:ea typeface="Sean Slab"/>
                <a:cs typeface="Sean Slab"/>
                <a:sym typeface="Sean Slab"/>
              </a:rPr>
              <a:t>Memfasilitasi pengambilan keputusan strategis dan manajemen risiko</a:t>
            </a:r>
          </a:p>
          <a:p>
            <a:pPr algn="l">
              <a:lnSpc>
                <a:spcPts val="2940"/>
              </a:lnSpc>
            </a:pPr>
          </a:p>
        </p:txBody>
      </p:sp>
      <p:sp>
        <p:nvSpPr>
          <p:cNvPr name="TextBox 36" id="36"/>
          <p:cNvSpPr txBox="true"/>
          <p:nvPr/>
        </p:nvSpPr>
        <p:spPr>
          <a:xfrm rot="0">
            <a:off x="11022052" y="3569240"/>
            <a:ext cx="4186566" cy="775335"/>
          </a:xfrm>
          <a:prstGeom prst="rect">
            <a:avLst/>
          </a:prstGeom>
        </p:spPr>
        <p:txBody>
          <a:bodyPr anchor="t" rtlCol="false" tIns="0" lIns="0" bIns="0" rIns="0">
            <a:spAutoFit/>
          </a:bodyPr>
          <a:lstStyle/>
          <a:p>
            <a:pPr algn="l">
              <a:lnSpc>
                <a:spcPts val="2940"/>
              </a:lnSpc>
            </a:pPr>
            <a:r>
              <a:rPr lang="en-US" sz="2100">
                <a:solidFill>
                  <a:srgbClr val="FFFFFF"/>
                </a:solidFill>
                <a:latin typeface="Sean Slab"/>
                <a:ea typeface="Sean Slab"/>
                <a:cs typeface="Sean Slab"/>
                <a:sym typeface="Sean Slab"/>
              </a:rPr>
              <a:t>Tantangan dan keterbatasan yang perlu diperhatikan</a:t>
            </a:r>
          </a:p>
        </p:txBody>
      </p:sp>
      <p:sp>
        <p:nvSpPr>
          <p:cNvPr name="TextBox 37" id="37"/>
          <p:cNvSpPr txBox="true"/>
          <p:nvPr/>
        </p:nvSpPr>
        <p:spPr>
          <a:xfrm rot="0">
            <a:off x="11181004" y="5168371"/>
            <a:ext cx="4186566" cy="1146810"/>
          </a:xfrm>
          <a:prstGeom prst="rect">
            <a:avLst/>
          </a:prstGeom>
        </p:spPr>
        <p:txBody>
          <a:bodyPr anchor="t" rtlCol="false" tIns="0" lIns="0" bIns="0" rIns="0">
            <a:spAutoFit/>
          </a:bodyPr>
          <a:lstStyle/>
          <a:p>
            <a:pPr algn="l">
              <a:lnSpc>
                <a:spcPts val="2940"/>
              </a:lnSpc>
            </a:pPr>
            <a:r>
              <a:rPr lang="en-US" sz="2100">
                <a:solidFill>
                  <a:srgbClr val="FFFFFF"/>
                </a:solidFill>
                <a:latin typeface="Sean Slab"/>
                <a:ea typeface="Sean Slab"/>
                <a:cs typeface="Sean Slab"/>
                <a:sym typeface="Sean Slab"/>
              </a:rPr>
              <a:t>Memulai instrumen dasar investasi seperti reksa dana atau emas.</a:t>
            </a:r>
          </a:p>
        </p:txBody>
      </p:sp>
      <p:sp>
        <p:nvSpPr>
          <p:cNvPr name="TextBox 38" id="38"/>
          <p:cNvSpPr txBox="true"/>
          <p:nvPr/>
        </p:nvSpPr>
        <p:spPr>
          <a:xfrm rot="0">
            <a:off x="11022052" y="6860913"/>
            <a:ext cx="4186566" cy="1146810"/>
          </a:xfrm>
          <a:prstGeom prst="rect">
            <a:avLst/>
          </a:prstGeom>
        </p:spPr>
        <p:txBody>
          <a:bodyPr anchor="t" rtlCol="false" tIns="0" lIns="0" bIns="0" rIns="0">
            <a:spAutoFit/>
          </a:bodyPr>
          <a:lstStyle/>
          <a:p>
            <a:pPr algn="l">
              <a:lnSpc>
                <a:spcPts val="2940"/>
              </a:lnSpc>
            </a:pPr>
            <a:r>
              <a:rPr lang="en-US" sz="2100">
                <a:solidFill>
                  <a:srgbClr val="FFFFFF"/>
                </a:solidFill>
                <a:latin typeface="Sean Slab"/>
                <a:ea typeface="Sean Slab"/>
                <a:cs typeface="Sean Slab"/>
                <a:sym typeface="Sean Slab"/>
              </a:rPr>
              <a:t>Implikasi teori akuntansi dan arah penelitian</a:t>
            </a:r>
          </a:p>
          <a:p>
            <a:pPr algn="l">
              <a:lnSpc>
                <a:spcPts val="2940"/>
              </a:lnSpc>
            </a:pPr>
          </a:p>
        </p:txBody>
      </p:sp>
      <p:grpSp>
        <p:nvGrpSpPr>
          <p:cNvPr name="Group 39" id="39"/>
          <p:cNvGrpSpPr/>
          <p:nvPr/>
        </p:nvGrpSpPr>
        <p:grpSpPr>
          <a:xfrm rot="0">
            <a:off x="6269516" y="8528848"/>
            <a:ext cx="5748968" cy="1488364"/>
            <a:chOff x="0" y="0"/>
            <a:chExt cx="1492306" cy="386347"/>
          </a:xfrm>
        </p:grpSpPr>
        <p:sp>
          <p:nvSpPr>
            <p:cNvPr name="Freeform 40" id="40"/>
            <p:cNvSpPr/>
            <p:nvPr/>
          </p:nvSpPr>
          <p:spPr>
            <a:xfrm flipH="false" flipV="false" rot="0">
              <a:off x="0" y="0"/>
              <a:ext cx="1492306" cy="386347"/>
            </a:xfrm>
            <a:custGeom>
              <a:avLst/>
              <a:gdLst/>
              <a:ahLst/>
              <a:cxnLst/>
              <a:rect r="r" b="b" t="t" l="l"/>
              <a:pathLst>
                <a:path h="386347" w="1492306">
                  <a:moveTo>
                    <a:pt x="68680" y="0"/>
                  </a:moveTo>
                  <a:lnTo>
                    <a:pt x="1423627" y="0"/>
                  </a:lnTo>
                  <a:cubicBezTo>
                    <a:pt x="1441842" y="0"/>
                    <a:pt x="1459311" y="7236"/>
                    <a:pt x="1472191" y="20116"/>
                  </a:cubicBezTo>
                  <a:cubicBezTo>
                    <a:pt x="1485070" y="32996"/>
                    <a:pt x="1492306" y="50465"/>
                    <a:pt x="1492306" y="68680"/>
                  </a:cubicBezTo>
                  <a:lnTo>
                    <a:pt x="1492306" y="317667"/>
                  </a:lnTo>
                  <a:cubicBezTo>
                    <a:pt x="1492306" y="335882"/>
                    <a:pt x="1485070" y="353351"/>
                    <a:pt x="1472191" y="366231"/>
                  </a:cubicBezTo>
                  <a:cubicBezTo>
                    <a:pt x="1459311" y="379111"/>
                    <a:pt x="1441842" y="386347"/>
                    <a:pt x="1423627" y="386347"/>
                  </a:cubicBezTo>
                  <a:lnTo>
                    <a:pt x="68680" y="386347"/>
                  </a:lnTo>
                  <a:cubicBezTo>
                    <a:pt x="50465" y="386347"/>
                    <a:pt x="32996" y="379111"/>
                    <a:pt x="20116" y="366231"/>
                  </a:cubicBezTo>
                  <a:cubicBezTo>
                    <a:pt x="7236" y="353351"/>
                    <a:pt x="0" y="335882"/>
                    <a:pt x="0" y="317667"/>
                  </a:cubicBezTo>
                  <a:lnTo>
                    <a:pt x="0" y="68680"/>
                  </a:lnTo>
                  <a:cubicBezTo>
                    <a:pt x="0" y="50465"/>
                    <a:pt x="7236" y="32996"/>
                    <a:pt x="20116" y="20116"/>
                  </a:cubicBezTo>
                  <a:cubicBezTo>
                    <a:pt x="32996" y="7236"/>
                    <a:pt x="50465" y="0"/>
                    <a:pt x="68680" y="0"/>
                  </a:cubicBezTo>
                  <a:close/>
                </a:path>
              </a:pathLst>
            </a:custGeom>
            <a:solidFill>
              <a:srgbClr val="6B63AE"/>
            </a:solidFill>
          </p:spPr>
        </p:sp>
        <p:sp>
          <p:nvSpPr>
            <p:cNvPr name="TextBox 41" id="41"/>
            <p:cNvSpPr txBox="true"/>
            <p:nvPr/>
          </p:nvSpPr>
          <p:spPr>
            <a:xfrm>
              <a:off x="0" y="-85725"/>
              <a:ext cx="1492306" cy="472072"/>
            </a:xfrm>
            <a:prstGeom prst="rect">
              <a:avLst/>
            </a:prstGeom>
          </p:spPr>
          <p:txBody>
            <a:bodyPr anchor="ctr" rtlCol="false" tIns="50800" lIns="50800" bIns="50800" rIns="50800"/>
            <a:lstStyle/>
            <a:p>
              <a:pPr algn="ctr">
                <a:lnSpc>
                  <a:spcPts val="3080"/>
                </a:lnSpc>
              </a:pPr>
            </a:p>
          </p:txBody>
        </p:sp>
      </p:grpSp>
      <p:sp>
        <p:nvSpPr>
          <p:cNvPr name="Freeform 42" id="42"/>
          <p:cNvSpPr/>
          <p:nvPr/>
        </p:nvSpPr>
        <p:spPr>
          <a:xfrm flipH="false" flipV="false" rot="0">
            <a:off x="6269516" y="8973707"/>
            <a:ext cx="586053" cy="473125"/>
          </a:xfrm>
          <a:custGeom>
            <a:avLst/>
            <a:gdLst/>
            <a:ahLst/>
            <a:cxnLst/>
            <a:rect r="r" b="b" t="t" l="l"/>
            <a:pathLst>
              <a:path h="473125" w="586053">
                <a:moveTo>
                  <a:pt x="0" y="0"/>
                </a:moveTo>
                <a:lnTo>
                  <a:pt x="586053" y="0"/>
                </a:lnTo>
                <a:lnTo>
                  <a:pt x="586053" y="473125"/>
                </a:lnTo>
                <a:lnTo>
                  <a:pt x="0" y="4731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3" id="43"/>
          <p:cNvSpPr txBox="true"/>
          <p:nvPr/>
        </p:nvSpPr>
        <p:spPr>
          <a:xfrm rot="0">
            <a:off x="6994439" y="8644827"/>
            <a:ext cx="4186566" cy="1518285"/>
          </a:xfrm>
          <a:prstGeom prst="rect">
            <a:avLst/>
          </a:prstGeom>
        </p:spPr>
        <p:txBody>
          <a:bodyPr anchor="t" rtlCol="false" tIns="0" lIns="0" bIns="0" rIns="0">
            <a:spAutoFit/>
          </a:bodyPr>
          <a:lstStyle/>
          <a:p>
            <a:pPr algn="l">
              <a:lnSpc>
                <a:spcPts val="2940"/>
              </a:lnSpc>
            </a:pPr>
            <a:r>
              <a:rPr lang="en-US" sz="2100">
                <a:solidFill>
                  <a:srgbClr val="FFFFFF"/>
                </a:solidFill>
                <a:latin typeface="Sean Slab"/>
                <a:ea typeface="Sean Slab"/>
                <a:cs typeface="Sean Slab"/>
                <a:sym typeface="Sean Slab"/>
              </a:rPr>
              <a:t>Mendukung harmonisasi pelaporan dari sukarela ke terstandar</a:t>
            </a:r>
          </a:p>
          <a:p>
            <a:pPr algn="l">
              <a:lnSpc>
                <a:spcPts val="294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BEFF8"/>
        </a:solidFill>
      </p:bgPr>
    </p:bg>
    <p:spTree>
      <p:nvGrpSpPr>
        <p:cNvPr id="1" name=""/>
        <p:cNvGrpSpPr/>
        <p:nvPr/>
      </p:nvGrpSpPr>
      <p:grpSpPr>
        <a:xfrm>
          <a:off x="0" y="0"/>
          <a:ext cx="0" cy="0"/>
          <a:chOff x="0" y="0"/>
          <a:chExt cx="0" cy="0"/>
        </a:xfrm>
      </p:grpSpPr>
      <p:grpSp>
        <p:nvGrpSpPr>
          <p:cNvPr name="Group 2" id="2"/>
          <p:cNvGrpSpPr/>
          <p:nvPr/>
        </p:nvGrpSpPr>
        <p:grpSpPr>
          <a:xfrm rot="0">
            <a:off x="7694378" y="3319815"/>
            <a:ext cx="8778608" cy="5735013"/>
            <a:chOff x="0" y="0"/>
            <a:chExt cx="2213915" cy="1446338"/>
          </a:xfrm>
        </p:grpSpPr>
        <p:sp>
          <p:nvSpPr>
            <p:cNvPr name="Freeform 3" id="3"/>
            <p:cNvSpPr/>
            <p:nvPr/>
          </p:nvSpPr>
          <p:spPr>
            <a:xfrm flipH="false" flipV="false" rot="0">
              <a:off x="0" y="0"/>
              <a:ext cx="2213915" cy="1446338"/>
            </a:xfrm>
            <a:custGeom>
              <a:avLst/>
              <a:gdLst/>
              <a:ahLst/>
              <a:cxnLst/>
              <a:rect r="r" b="b" t="t" l="l"/>
              <a:pathLst>
                <a:path h="1446338" w="2213915">
                  <a:moveTo>
                    <a:pt x="74080" y="0"/>
                  </a:moveTo>
                  <a:lnTo>
                    <a:pt x="2139835" y="0"/>
                  </a:lnTo>
                  <a:cubicBezTo>
                    <a:pt x="2180748" y="0"/>
                    <a:pt x="2213915" y="33167"/>
                    <a:pt x="2213915" y="74080"/>
                  </a:cubicBezTo>
                  <a:lnTo>
                    <a:pt x="2213915" y="1372257"/>
                  </a:lnTo>
                  <a:cubicBezTo>
                    <a:pt x="2213915" y="1391905"/>
                    <a:pt x="2206110" y="1410747"/>
                    <a:pt x="2192218" y="1424640"/>
                  </a:cubicBezTo>
                  <a:cubicBezTo>
                    <a:pt x="2178325" y="1438533"/>
                    <a:pt x="2159482" y="1446338"/>
                    <a:pt x="2139835" y="1446338"/>
                  </a:cubicBezTo>
                  <a:lnTo>
                    <a:pt x="74080" y="1446338"/>
                  </a:lnTo>
                  <a:cubicBezTo>
                    <a:pt x="54433" y="1446338"/>
                    <a:pt x="35590" y="1438533"/>
                    <a:pt x="21698" y="1424640"/>
                  </a:cubicBezTo>
                  <a:cubicBezTo>
                    <a:pt x="7805" y="1410747"/>
                    <a:pt x="0" y="1391905"/>
                    <a:pt x="0" y="1372257"/>
                  </a:cubicBezTo>
                  <a:lnTo>
                    <a:pt x="0" y="74080"/>
                  </a:lnTo>
                  <a:cubicBezTo>
                    <a:pt x="0" y="54433"/>
                    <a:pt x="7805" y="35590"/>
                    <a:pt x="21698" y="21698"/>
                  </a:cubicBezTo>
                  <a:cubicBezTo>
                    <a:pt x="35590" y="7805"/>
                    <a:pt x="54433" y="0"/>
                    <a:pt x="74080" y="0"/>
                  </a:cubicBezTo>
                  <a:close/>
                </a:path>
              </a:pathLst>
            </a:custGeom>
            <a:solidFill>
              <a:srgbClr val="CBCFD7"/>
            </a:solidFill>
          </p:spPr>
        </p:sp>
        <p:sp>
          <p:nvSpPr>
            <p:cNvPr name="TextBox 4" id="4"/>
            <p:cNvSpPr txBox="true"/>
            <p:nvPr/>
          </p:nvSpPr>
          <p:spPr>
            <a:xfrm>
              <a:off x="0" y="-85725"/>
              <a:ext cx="2213915" cy="1532063"/>
            </a:xfrm>
            <a:prstGeom prst="rect">
              <a:avLst/>
            </a:prstGeom>
          </p:spPr>
          <p:txBody>
            <a:bodyPr anchor="ctr" rtlCol="false" tIns="50800" lIns="50800" bIns="50800" rIns="50800"/>
            <a:lstStyle/>
            <a:p>
              <a:pPr algn="ctr">
                <a:lnSpc>
                  <a:spcPts val="3080"/>
                </a:lnSpc>
              </a:pPr>
            </a:p>
          </p:txBody>
        </p:sp>
      </p:grpSp>
      <p:grpSp>
        <p:nvGrpSpPr>
          <p:cNvPr name="Group 5" id="5"/>
          <p:cNvGrpSpPr/>
          <p:nvPr/>
        </p:nvGrpSpPr>
        <p:grpSpPr>
          <a:xfrm rot="2137093">
            <a:off x="63881" y="-615916"/>
            <a:ext cx="1712991" cy="171299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45812" y="0"/>
                  </a:moveTo>
                  <a:lnTo>
                    <a:pt x="366988" y="0"/>
                  </a:lnTo>
                  <a:cubicBezTo>
                    <a:pt x="304587" y="0"/>
                    <a:pt x="254000" y="50587"/>
                    <a:pt x="254000" y="112988"/>
                  </a:cubicBezTo>
                  <a:lnTo>
                    <a:pt x="254000" y="141012"/>
                  </a:lnTo>
                  <a:cubicBezTo>
                    <a:pt x="254000" y="203413"/>
                    <a:pt x="203413" y="254000"/>
                    <a:pt x="141012" y="254000"/>
                  </a:cubicBezTo>
                  <a:lnTo>
                    <a:pt x="112988" y="254000"/>
                  </a:lnTo>
                  <a:cubicBezTo>
                    <a:pt x="50587" y="254000"/>
                    <a:pt x="0" y="304587"/>
                    <a:pt x="0" y="366988"/>
                  </a:cubicBezTo>
                  <a:lnTo>
                    <a:pt x="0" y="445812"/>
                  </a:lnTo>
                  <a:cubicBezTo>
                    <a:pt x="0" y="508213"/>
                    <a:pt x="50587" y="558800"/>
                    <a:pt x="112988" y="558800"/>
                  </a:cubicBezTo>
                  <a:lnTo>
                    <a:pt x="141012" y="558800"/>
                  </a:lnTo>
                  <a:cubicBezTo>
                    <a:pt x="203413" y="558800"/>
                    <a:pt x="254000" y="609387"/>
                    <a:pt x="254000" y="671788"/>
                  </a:cubicBezTo>
                  <a:lnTo>
                    <a:pt x="254000" y="699812"/>
                  </a:lnTo>
                  <a:cubicBezTo>
                    <a:pt x="254000" y="762213"/>
                    <a:pt x="304587" y="812800"/>
                    <a:pt x="366988" y="812800"/>
                  </a:cubicBezTo>
                  <a:lnTo>
                    <a:pt x="445812" y="812800"/>
                  </a:lnTo>
                  <a:cubicBezTo>
                    <a:pt x="508213" y="812800"/>
                    <a:pt x="558800" y="762213"/>
                    <a:pt x="558800" y="699812"/>
                  </a:cubicBezTo>
                  <a:lnTo>
                    <a:pt x="558800" y="671788"/>
                  </a:lnTo>
                  <a:cubicBezTo>
                    <a:pt x="558800" y="609387"/>
                    <a:pt x="609387" y="558800"/>
                    <a:pt x="671788" y="558800"/>
                  </a:cubicBezTo>
                  <a:lnTo>
                    <a:pt x="699812" y="558800"/>
                  </a:lnTo>
                  <a:cubicBezTo>
                    <a:pt x="762213" y="558800"/>
                    <a:pt x="812800" y="508213"/>
                    <a:pt x="812800" y="445812"/>
                  </a:cubicBezTo>
                  <a:lnTo>
                    <a:pt x="812800" y="366988"/>
                  </a:lnTo>
                  <a:cubicBezTo>
                    <a:pt x="812800" y="304587"/>
                    <a:pt x="762213" y="254000"/>
                    <a:pt x="699812" y="254000"/>
                  </a:cubicBezTo>
                  <a:lnTo>
                    <a:pt x="671788" y="254000"/>
                  </a:lnTo>
                  <a:cubicBezTo>
                    <a:pt x="609387" y="254000"/>
                    <a:pt x="558800" y="203413"/>
                    <a:pt x="558800" y="141012"/>
                  </a:cubicBezTo>
                  <a:lnTo>
                    <a:pt x="558800" y="112988"/>
                  </a:lnTo>
                  <a:cubicBezTo>
                    <a:pt x="558800" y="50587"/>
                    <a:pt x="508213" y="0"/>
                    <a:pt x="445812" y="0"/>
                  </a:cubicBezTo>
                  <a:close/>
                </a:path>
              </a:pathLst>
            </a:custGeom>
            <a:solidFill>
              <a:srgbClr val="A7AAAE"/>
            </a:solidFill>
          </p:spPr>
        </p:sp>
        <p:sp>
          <p:nvSpPr>
            <p:cNvPr name="TextBox 7" id="7"/>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grpSp>
        <p:nvGrpSpPr>
          <p:cNvPr name="Group 8" id="8"/>
          <p:cNvGrpSpPr/>
          <p:nvPr/>
        </p:nvGrpSpPr>
        <p:grpSpPr>
          <a:xfrm rot="1101423">
            <a:off x="313638" y="1565092"/>
            <a:ext cx="980469" cy="98046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31800" y="0"/>
                  </a:moveTo>
                  <a:lnTo>
                    <a:pt x="381000" y="0"/>
                  </a:lnTo>
                  <a:cubicBezTo>
                    <a:pt x="310860" y="0"/>
                    <a:pt x="254000" y="56860"/>
                    <a:pt x="254000" y="127000"/>
                  </a:cubicBezTo>
                  <a:lnTo>
                    <a:pt x="254000" y="127000"/>
                  </a:lnTo>
                  <a:cubicBezTo>
                    <a:pt x="254000" y="197140"/>
                    <a:pt x="197140" y="254000"/>
                    <a:pt x="127000" y="254000"/>
                  </a:cubicBezTo>
                  <a:lnTo>
                    <a:pt x="127000" y="254000"/>
                  </a:lnTo>
                  <a:cubicBezTo>
                    <a:pt x="56860" y="254000"/>
                    <a:pt x="0" y="310860"/>
                    <a:pt x="0" y="381000"/>
                  </a:cubicBezTo>
                  <a:lnTo>
                    <a:pt x="0" y="431800"/>
                  </a:lnTo>
                  <a:cubicBezTo>
                    <a:pt x="0" y="501940"/>
                    <a:pt x="56860" y="558800"/>
                    <a:pt x="127000" y="558800"/>
                  </a:cubicBezTo>
                  <a:lnTo>
                    <a:pt x="127000" y="558800"/>
                  </a:lnTo>
                  <a:cubicBezTo>
                    <a:pt x="197140" y="558800"/>
                    <a:pt x="254000" y="615660"/>
                    <a:pt x="254000" y="685800"/>
                  </a:cubicBezTo>
                  <a:lnTo>
                    <a:pt x="254000" y="685800"/>
                  </a:lnTo>
                  <a:cubicBezTo>
                    <a:pt x="254000" y="755940"/>
                    <a:pt x="310860" y="812800"/>
                    <a:pt x="381000" y="812800"/>
                  </a:cubicBezTo>
                  <a:lnTo>
                    <a:pt x="431800" y="812800"/>
                  </a:lnTo>
                  <a:cubicBezTo>
                    <a:pt x="501940" y="812800"/>
                    <a:pt x="558800" y="755940"/>
                    <a:pt x="558800" y="685800"/>
                  </a:cubicBezTo>
                  <a:lnTo>
                    <a:pt x="558800" y="685800"/>
                  </a:lnTo>
                  <a:cubicBezTo>
                    <a:pt x="558800" y="615660"/>
                    <a:pt x="615660" y="558800"/>
                    <a:pt x="685800" y="558800"/>
                  </a:cubicBezTo>
                  <a:lnTo>
                    <a:pt x="685800" y="558800"/>
                  </a:lnTo>
                  <a:cubicBezTo>
                    <a:pt x="755940" y="558800"/>
                    <a:pt x="812800" y="501940"/>
                    <a:pt x="812800" y="431800"/>
                  </a:cubicBezTo>
                  <a:lnTo>
                    <a:pt x="812800" y="381000"/>
                  </a:lnTo>
                  <a:cubicBezTo>
                    <a:pt x="812800" y="310860"/>
                    <a:pt x="755940" y="254000"/>
                    <a:pt x="685800" y="254000"/>
                  </a:cubicBezTo>
                  <a:lnTo>
                    <a:pt x="685800" y="254000"/>
                  </a:lnTo>
                  <a:cubicBezTo>
                    <a:pt x="615660" y="254000"/>
                    <a:pt x="558800" y="197140"/>
                    <a:pt x="558800" y="127000"/>
                  </a:cubicBezTo>
                  <a:lnTo>
                    <a:pt x="558800" y="127000"/>
                  </a:lnTo>
                  <a:cubicBezTo>
                    <a:pt x="558800" y="56860"/>
                    <a:pt x="501940" y="0"/>
                    <a:pt x="431800" y="0"/>
                  </a:cubicBezTo>
                  <a:close/>
                </a:path>
              </a:pathLst>
            </a:custGeom>
            <a:solidFill>
              <a:srgbClr val="A7AAAE"/>
            </a:solidFill>
          </p:spPr>
        </p:sp>
        <p:sp>
          <p:nvSpPr>
            <p:cNvPr name="TextBox 10" id="10"/>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grpSp>
        <p:nvGrpSpPr>
          <p:cNvPr name="Group 11" id="11"/>
          <p:cNvGrpSpPr/>
          <p:nvPr/>
        </p:nvGrpSpPr>
        <p:grpSpPr>
          <a:xfrm rot="7928921">
            <a:off x="16987893" y="9242710"/>
            <a:ext cx="1712991" cy="171299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81968" y="0"/>
                  </a:moveTo>
                  <a:lnTo>
                    <a:pt x="330832" y="0"/>
                  </a:lnTo>
                  <a:cubicBezTo>
                    <a:pt x="310455" y="0"/>
                    <a:pt x="290912" y="8095"/>
                    <a:pt x="276504" y="22504"/>
                  </a:cubicBezTo>
                  <a:cubicBezTo>
                    <a:pt x="262095" y="36912"/>
                    <a:pt x="254000" y="56455"/>
                    <a:pt x="254000" y="76832"/>
                  </a:cubicBezTo>
                  <a:lnTo>
                    <a:pt x="254000" y="177168"/>
                  </a:lnTo>
                  <a:cubicBezTo>
                    <a:pt x="254000" y="197545"/>
                    <a:pt x="245905" y="217088"/>
                    <a:pt x="231496" y="231496"/>
                  </a:cubicBezTo>
                  <a:cubicBezTo>
                    <a:pt x="217088" y="245905"/>
                    <a:pt x="197545" y="254000"/>
                    <a:pt x="177168" y="254000"/>
                  </a:cubicBezTo>
                  <a:lnTo>
                    <a:pt x="76832" y="254000"/>
                  </a:lnTo>
                  <a:cubicBezTo>
                    <a:pt x="56455" y="254000"/>
                    <a:pt x="36912" y="262095"/>
                    <a:pt x="22504" y="276504"/>
                  </a:cubicBezTo>
                  <a:cubicBezTo>
                    <a:pt x="8095" y="290912"/>
                    <a:pt x="0" y="310455"/>
                    <a:pt x="0" y="330832"/>
                  </a:cubicBezTo>
                  <a:lnTo>
                    <a:pt x="0" y="481968"/>
                  </a:lnTo>
                  <a:cubicBezTo>
                    <a:pt x="0" y="502345"/>
                    <a:pt x="8095" y="521888"/>
                    <a:pt x="22504" y="536296"/>
                  </a:cubicBezTo>
                  <a:cubicBezTo>
                    <a:pt x="36912" y="550705"/>
                    <a:pt x="56455" y="558800"/>
                    <a:pt x="76832" y="558800"/>
                  </a:cubicBezTo>
                  <a:lnTo>
                    <a:pt x="177168" y="558800"/>
                  </a:lnTo>
                  <a:cubicBezTo>
                    <a:pt x="197545" y="558800"/>
                    <a:pt x="217088" y="566895"/>
                    <a:pt x="231496" y="581304"/>
                  </a:cubicBezTo>
                  <a:cubicBezTo>
                    <a:pt x="245905" y="595712"/>
                    <a:pt x="254000" y="615255"/>
                    <a:pt x="254000" y="635632"/>
                  </a:cubicBezTo>
                  <a:lnTo>
                    <a:pt x="254000" y="735968"/>
                  </a:lnTo>
                  <a:cubicBezTo>
                    <a:pt x="254000" y="756345"/>
                    <a:pt x="262095" y="775888"/>
                    <a:pt x="276504" y="790296"/>
                  </a:cubicBezTo>
                  <a:cubicBezTo>
                    <a:pt x="290912" y="804705"/>
                    <a:pt x="310455" y="812800"/>
                    <a:pt x="330832" y="812800"/>
                  </a:cubicBezTo>
                  <a:lnTo>
                    <a:pt x="481968" y="812800"/>
                  </a:lnTo>
                  <a:cubicBezTo>
                    <a:pt x="502345" y="812800"/>
                    <a:pt x="521888" y="804705"/>
                    <a:pt x="536296" y="790296"/>
                  </a:cubicBezTo>
                  <a:cubicBezTo>
                    <a:pt x="550705" y="775888"/>
                    <a:pt x="558800" y="756345"/>
                    <a:pt x="558800" y="735968"/>
                  </a:cubicBezTo>
                  <a:lnTo>
                    <a:pt x="558800" y="635632"/>
                  </a:lnTo>
                  <a:cubicBezTo>
                    <a:pt x="558800" y="615255"/>
                    <a:pt x="566895" y="595712"/>
                    <a:pt x="581304" y="581304"/>
                  </a:cubicBezTo>
                  <a:cubicBezTo>
                    <a:pt x="595712" y="566895"/>
                    <a:pt x="615255" y="558800"/>
                    <a:pt x="635632" y="558800"/>
                  </a:cubicBezTo>
                  <a:lnTo>
                    <a:pt x="735968" y="558800"/>
                  </a:lnTo>
                  <a:cubicBezTo>
                    <a:pt x="756345" y="558800"/>
                    <a:pt x="775888" y="550705"/>
                    <a:pt x="790296" y="536296"/>
                  </a:cubicBezTo>
                  <a:cubicBezTo>
                    <a:pt x="804705" y="521888"/>
                    <a:pt x="812800" y="502345"/>
                    <a:pt x="812800" y="481968"/>
                  </a:cubicBezTo>
                  <a:lnTo>
                    <a:pt x="812800" y="330832"/>
                  </a:lnTo>
                  <a:cubicBezTo>
                    <a:pt x="812800" y="310455"/>
                    <a:pt x="804705" y="290912"/>
                    <a:pt x="790296" y="276504"/>
                  </a:cubicBezTo>
                  <a:cubicBezTo>
                    <a:pt x="775888" y="262095"/>
                    <a:pt x="756345" y="254000"/>
                    <a:pt x="735968" y="254000"/>
                  </a:cubicBezTo>
                  <a:lnTo>
                    <a:pt x="635632" y="254000"/>
                  </a:lnTo>
                  <a:cubicBezTo>
                    <a:pt x="615255" y="254000"/>
                    <a:pt x="595712" y="245905"/>
                    <a:pt x="581304" y="231496"/>
                  </a:cubicBezTo>
                  <a:cubicBezTo>
                    <a:pt x="566895" y="217088"/>
                    <a:pt x="558800" y="197545"/>
                    <a:pt x="558800" y="177168"/>
                  </a:cubicBezTo>
                  <a:lnTo>
                    <a:pt x="558800" y="76832"/>
                  </a:lnTo>
                  <a:cubicBezTo>
                    <a:pt x="558800" y="56455"/>
                    <a:pt x="550705" y="36912"/>
                    <a:pt x="536296" y="22504"/>
                  </a:cubicBezTo>
                  <a:cubicBezTo>
                    <a:pt x="521888" y="8095"/>
                    <a:pt x="502345" y="0"/>
                    <a:pt x="481968" y="0"/>
                  </a:cubicBezTo>
                  <a:close/>
                </a:path>
              </a:pathLst>
            </a:custGeom>
            <a:solidFill>
              <a:srgbClr val="A7AAAE"/>
            </a:solidFill>
          </p:spPr>
        </p:sp>
        <p:sp>
          <p:nvSpPr>
            <p:cNvPr name="TextBox 13" id="13"/>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grpSp>
        <p:nvGrpSpPr>
          <p:cNvPr name="Group 14" id="14"/>
          <p:cNvGrpSpPr/>
          <p:nvPr/>
        </p:nvGrpSpPr>
        <p:grpSpPr>
          <a:xfrm rot="6893251">
            <a:off x="15647473" y="9419084"/>
            <a:ext cx="980469" cy="98046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31800" y="0"/>
                  </a:moveTo>
                  <a:lnTo>
                    <a:pt x="381000" y="0"/>
                  </a:lnTo>
                  <a:cubicBezTo>
                    <a:pt x="310860" y="0"/>
                    <a:pt x="254000" y="56860"/>
                    <a:pt x="254000" y="127000"/>
                  </a:cubicBezTo>
                  <a:lnTo>
                    <a:pt x="254000" y="127000"/>
                  </a:lnTo>
                  <a:cubicBezTo>
                    <a:pt x="254000" y="197140"/>
                    <a:pt x="197140" y="254000"/>
                    <a:pt x="127000" y="254000"/>
                  </a:cubicBezTo>
                  <a:lnTo>
                    <a:pt x="127000" y="254000"/>
                  </a:lnTo>
                  <a:cubicBezTo>
                    <a:pt x="56860" y="254000"/>
                    <a:pt x="0" y="310860"/>
                    <a:pt x="0" y="381000"/>
                  </a:cubicBezTo>
                  <a:lnTo>
                    <a:pt x="0" y="431800"/>
                  </a:lnTo>
                  <a:cubicBezTo>
                    <a:pt x="0" y="501940"/>
                    <a:pt x="56860" y="558800"/>
                    <a:pt x="127000" y="558800"/>
                  </a:cubicBezTo>
                  <a:lnTo>
                    <a:pt x="127000" y="558800"/>
                  </a:lnTo>
                  <a:cubicBezTo>
                    <a:pt x="197140" y="558800"/>
                    <a:pt x="254000" y="615660"/>
                    <a:pt x="254000" y="685800"/>
                  </a:cubicBezTo>
                  <a:lnTo>
                    <a:pt x="254000" y="685800"/>
                  </a:lnTo>
                  <a:cubicBezTo>
                    <a:pt x="254000" y="755940"/>
                    <a:pt x="310860" y="812800"/>
                    <a:pt x="381000" y="812800"/>
                  </a:cubicBezTo>
                  <a:lnTo>
                    <a:pt x="431800" y="812800"/>
                  </a:lnTo>
                  <a:cubicBezTo>
                    <a:pt x="501940" y="812800"/>
                    <a:pt x="558800" y="755940"/>
                    <a:pt x="558800" y="685800"/>
                  </a:cubicBezTo>
                  <a:lnTo>
                    <a:pt x="558800" y="685800"/>
                  </a:lnTo>
                  <a:cubicBezTo>
                    <a:pt x="558800" y="615660"/>
                    <a:pt x="615660" y="558800"/>
                    <a:pt x="685800" y="558800"/>
                  </a:cubicBezTo>
                  <a:lnTo>
                    <a:pt x="685800" y="558800"/>
                  </a:lnTo>
                  <a:cubicBezTo>
                    <a:pt x="755940" y="558800"/>
                    <a:pt x="812800" y="501940"/>
                    <a:pt x="812800" y="431800"/>
                  </a:cubicBezTo>
                  <a:lnTo>
                    <a:pt x="812800" y="381000"/>
                  </a:lnTo>
                  <a:cubicBezTo>
                    <a:pt x="812800" y="310860"/>
                    <a:pt x="755940" y="254000"/>
                    <a:pt x="685800" y="254000"/>
                  </a:cubicBezTo>
                  <a:lnTo>
                    <a:pt x="685800" y="254000"/>
                  </a:lnTo>
                  <a:cubicBezTo>
                    <a:pt x="615660" y="254000"/>
                    <a:pt x="558800" y="197140"/>
                    <a:pt x="558800" y="127000"/>
                  </a:cubicBezTo>
                  <a:lnTo>
                    <a:pt x="558800" y="127000"/>
                  </a:lnTo>
                  <a:cubicBezTo>
                    <a:pt x="558800" y="56860"/>
                    <a:pt x="501940" y="0"/>
                    <a:pt x="431800" y="0"/>
                  </a:cubicBezTo>
                  <a:close/>
                </a:path>
              </a:pathLst>
            </a:custGeom>
            <a:solidFill>
              <a:srgbClr val="A7AAAE"/>
            </a:solidFill>
          </p:spPr>
        </p:sp>
        <p:sp>
          <p:nvSpPr>
            <p:cNvPr name="TextBox 16" id="16"/>
            <p:cNvSpPr txBox="true"/>
            <p:nvPr/>
          </p:nvSpPr>
          <p:spPr>
            <a:xfrm>
              <a:off x="190500" y="104775"/>
              <a:ext cx="431800" cy="517525"/>
            </a:xfrm>
            <a:prstGeom prst="rect">
              <a:avLst/>
            </a:prstGeom>
          </p:spPr>
          <p:txBody>
            <a:bodyPr anchor="ctr" rtlCol="false" tIns="50800" lIns="50800" bIns="50800" rIns="50800"/>
            <a:lstStyle/>
            <a:p>
              <a:pPr algn="ctr">
                <a:lnSpc>
                  <a:spcPts val="3080"/>
                </a:lnSpc>
              </a:pPr>
            </a:p>
          </p:txBody>
        </p:sp>
      </p:grpSp>
      <p:sp>
        <p:nvSpPr>
          <p:cNvPr name="Freeform 17" id="17"/>
          <p:cNvSpPr/>
          <p:nvPr/>
        </p:nvSpPr>
        <p:spPr>
          <a:xfrm flipH="true" flipV="false" rot="6233292">
            <a:off x="2330754" y="3643629"/>
            <a:ext cx="4406947" cy="5087384"/>
          </a:xfrm>
          <a:custGeom>
            <a:avLst/>
            <a:gdLst/>
            <a:ahLst/>
            <a:cxnLst/>
            <a:rect r="r" b="b" t="t" l="l"/>
            <a:pathLst>
              <a:path h="5087384" w="4406947">
                <a:moveTo>
                  <a:pt x="4406947" y="0"/>
                </a:moveTo>
                <a:lnTo>
                  <a:pt x="0" y="0"/>
                </a:lnTo>
                <a:lnTo>
                  <a:pt x="0" y="5087384"/>
                </a:lnTo>
                <a:lnTo>
                  <a:pt x="4406947" y="5087384"/>
                </a:lnTo>
                <a:lnTo>
                  <a:pt x="4406947"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641735" y="3718587"/>
            <a:ext cx="5208175" cy="4713399"/>
          </a:xfrm>
          <a:custGeom>
            <a:avLst/>
            <a:gdLst/>
            <a:ahLst/>
            <a:cxnLst/>
            <a:rect r="r" b="b" t="t" l="l"/>
            <a:pathLst>
              <a:path h="4713399" w="5208175">
                <a:moveTo>
                  <a:pt x="0" y="0"/>
                </a:moveTo>
                <a:lnTo>
                  <a:pt x="5208175" y="0"/>
                </a:lnTo>
                <a:lnTo>
                  <a:pt x="5208175" y="4713398"/>
                </a:lnTo>
                <a:lnTo>
                  <a:pt x="0" y="4713398"/>
                </a:lnTo>
                <a:lnTo>
                  <a:pt x="0" y="0"/>
                </a:lnTo>
                <a:close/>
              </a:path>
            </a:pathLst>
          </a:custGeom>
          <a:blipFill>
            <a:blip r:embed="rId4"/>
            <a:stretch>
              <a:fillRect l="0" t="0" r="0" b="0"/>
            </a:stretch>
          </a:blipFill>
        </p:spPr>
      </p:sp>
      <p:sp>
        <p:nvSpPr>
          <p:cNvPr name="Freeform 19" id="19"/>
          <p:cNvSpPr/>
          <p:nvPr/>
        </p:nvSpPr>
        <p:spPr>
          <a:xfrm flipH="false" flipV="false" rot="1318944">
            <a:off x="15303902" y="2317276"/>
            <a:ext cx="1667611" cy="1379949"/>
          </a:xfrm>
          <a:custGeom>
            <a:avLst/>
            <a:gdLst/>
            <a:ahLst/>
            <a:cxnLst/>
            <a:rect r="r" b="b" t="t" l="l"/>
            <a:pathLst>
              <a:path h="1379949" w="1667611">
                <a:moveTo>
                  <a:pt x="0" y="0"/>
                </a:moveTo>
                <a:lnTo>
                  <a:pt x="1667612" y="0"/>
                </a:lnTo>
                <a:lnTo>
                  <a:pt x="1667612" y="1379949"/>
                </a:lnTo>
                <a:lnTo>
                  <a:pt x="0" y="1379949"/>
                </a:lnTo>
                <a:lnTo>
                  <a:pt x="0" y="0"/>
                </a:lnTo>
                <a:close/>
              </a:path>
            </a:pathLst>
          </a:custGeom>
          <a:blipFill>
            <a:blip r:embed="rId5"/>
            <a:stretch>
              <a:fillRect l="0" t="0" r="0" b="0"/>
            </a:stretch>
          </a:blipFill>
        </p:spPr>
      </p:sp>
      <p:sp>
        <p:nvSpPr>
          <p:cNvPr name="Freeform 20" id="20"/>
          <p:cNvSpPr/>
          <p:nvPr/>
        </p:nvSpPr>
        <p:spPr>
          <a:xfrm flipH="false" flipV="false" rot="0">
            <a:off x="6849910" y="7789038"/>
            <a:ext cx="1779786" cy="1285895"/>
          </a:xfrm>
          <a:custGeom>
            <a:avLst/>
            <a:gdLst/>
            <a:ahLst/>
            <a:cxnLst/>
            <a:rect r="r" b="b" t="t" l="l"/>
            <a:pathLst>
              <a:path h="1285895" w="1779786">
                <a:moveTo>
                  <a:pt x="0" y="0"/>
                </a:moveTo>
                <a:lnTo>
                  <a:pt x="1779786" y="0"/>
                </a:lnTo>
                <a:lnTo>
                  <a:pt x="1779786" y="1285895"/>
                </a:lnTo>
                <a:lnTo>
                  <a:pt x="0" y="1285895"/>
                </a:lnTo>
                <a:lnTo>
                  <a:pt x="0" y="0"/>
                </a:lnTo>
                <a:close/>
              </a:path>
            </a:pathLst>
          </a:custGeom>
          <a:blipFill>
            <a:blip r:embed="rId6"/>
            <a:stretch>
              <a:fillRect l="0" t="0" r="0" b="0"/>
            </a:stretch>
          </a:blipFill>
        </p:spPr>
      </p:sp>
      <p:sp>
        <p:nvSpPr>
          <p:cNvPr name="TextBox 21" id="21"/>
          <p:cNvSpPr txBox="true"/>
          <p:nvPr/>
        </p:nvSpPr>
        <p:spPr>
          <a:xfrm rot="0">
            <a:off x="8000515" y="1308373"/>
            <a:ext cx="7681123" cy="1741170"/>
          </a:xfrm>
          <a:prstGeom prst="rect">
            <a:avLst/>
          </a:prstGeom>
        </p:spPr>
        <p:txBody>
          <a:bodyPr anchor="t" rtlCol="false" tIns="0" lIns="0" bIns="0" rIns="0">
            <a:spAutoFit/>
          </a:bodyPr>
          <a:lstStyle/>
          <a:p>
            <a:pPr algn="l" marL="0" indent="0" lvl="0">
              <a:lnSpc>
                <a:spcPts val="6719"/>
              </a:lnSpc>
              <a:spcBef>
                <a:spcPct val="0"/>
              </a:spcBef>
            </a:pPr>
            <a:r>
              <a:rPr lang="en-US" sz="6399">
                <a:solidFill>
                  <a:srgbClr val="554F8C"/>
                </a:solidFill>
                <a:latin typeface="GoodTime Grotesk"/>
                <a:ea typeface="GoodTime Grotesk"/>
                <a:cs typeface="GoodTime Grotesk"/>
                <a:sym typeface="GoodTime Grotesk"/>
              </a:rPr>
              <a:t>Tantangan dalam Pelaporan SDGs</a:t>
            </a:r>
          </a:p>
        </p:txBody>
      </p:sp>
      <p:sp>
        <p:nvSpPr>
          <p:cNvPr name="TextBox 22" id="22"/>
          <p:cNvSpPr txBox="true"/>
          <p:nvPr/>
        </p:nvSpPr>
        <p:spPr>
          <a:xfrm rot="0">
            <a:off x="8000515" y="3882974"/>
            <a:ext cx="4605245" cy="1301872"/>
          </a:xfrm>
          <a:prstGeom prst="rect">
            <a:avLst/>
          </a:prstGeom>
        </p:spPr>
        <p:txBody>
          <a:bodyPr anchor="t" rtlCol="false" tIns="0" lIns="0" bIns="0" rIns="0">
            <a:spAutoFit/>
          </a:bodyPr>
          <a:lstStyle/>
          <a:p>
            <a:pPr algn="l">
              <a:lnSpc>
                <a:spcPts val="2515"/>
              </a:lnSpc>
            </a:pPr>
            <a:r>
              <a:rPr lang="en-US" sz="1796">
                <a:solidFill>
                  <a:srgbClr val="000000"/>
                </a:solidFill>
                <a:latin typeface="Sean Slab"/>
                <a:ea typeface="Sean Slab"/>
                <a:cs typeface="Sean Slab"/>
                <a:sym typeface="Sean Slab"/>
              </a:rPr>
              <a:t>1. Keterbatasan data, kualitas data, dan pengukuran (data availability &amp; quality)</a:t>
            </a:r>
          </a:p>
          <a:p>
            <a:pPr algn="l">
              <a:lnSpc>
                <a:spcPts val="2515"/>
              </a:lnSpc>
            </a:pPr>
          </a:p>
        </p:txBody>
      </p:sp>
      <p:sp>
        <p:nvSpPr>
          <p:cNvPr name="TextBox 23" id="23"/>
          <p:cNvSpPr txBox="true"/>
          <p:nvPr/>
        </p:nvSpPr>
        <p:spPr>
          <a:xfrm rot="0">
            <a:off x="12605760" y="3882974"/>
            <a:ext cx="3531948" cy="1357502"/>
          </a:xfrm>
          <a:prstGeom prst="rect">
            <a:avLst/>
          </a:prstGeom>
        </p:spPr>
        <p:txBody>
          <a:bodyPr anchor="t" rtlCol="false" tIns="0" lIns="0" bIns="0" rIns="0">
            <a:spAutoFit/>
          </a:bodyPr>
          <a:lstStyle/>
          <a:p>
            <a:pPr algn="l">
              <a:lnSpc>
                <a:spcPts val="2629"/>
              </a:lnSpc>
            </a:pPr>
            <a:r>
              <a:rPr lang="en-US" sz="1878">
                <a:solidFill>
                  <a:srgbClr val="000000"/>
                </a:solidFill>
                <a:latin typeface="Sean Slab"/>
                <a:ea typeface="Sean Slab"/>
                <a:cs typeface="Sean Slab"/>
                <a:sym typeface="Sean Slab"/>
              </a:rPr>
              <a:t>6. Assurance, verifikasi, dan kredibilitas (assurance gap)</a:t>
            </a:r>
          </a:p>
          <a:p>
            <a:pPr algn="l">
              <a:lnSpc>
                <a:spcPts val="2629"/>
              </a:lnSpc>
            </a:pPr>
          </a:p>
        </p:txBody>
      </p:sp>
      <p:sp>
        <p:nvSpPr>
          <p:cNvPr name="TextBox 24" id="24"/>
          <p:cNvSpPr txBox="true"/>
          <p:nvPr/>
        </p:nvSpPr>
        <p:spPr>
          <a:xfrm rot="0">
            <a:off x="8000515" y="4949579"/>
            <a:ext cx="4083167" cy="1346356"/>
          </a:xfrm>
          <a:prstGeom prst="rect">
            <a:avLst/>
          </a:prstGeom>
        </p:spPr>
        <p:txBody>
          <a:bodyPr anchor="t" rtlCol="false" tIns="0" lIns="0" bIns="0" rIns="0">
            <a:spAutoFit/>
          </a:bodyPr>
          <a:lstStyle/>
          <a:p>
            <a:pPr algn="l">
              <a:lnSpc>
                <a:spcPts val="2606"/>
              </a:lnSpc>
            </a:pPr>
            <a:r>
              <a:rPr lang="en-US" sz="1861">
                <a:solidFill>
                  <a:srgbClr val="000000"/>
                </a:solidFill>
                <a:latin typeface="Sean Slab"/>
                <a:ea typeface="Sean Slab"/>
                <a:cs typeface="Sean Slab"/>
                <a:sym typeface="Sean Slab"/>
              </a:rPr>
              <a:t>2. Kurangnya standarisasi dan kerangka pelaporan yang mengikat</a:t>
            </a:r>
          </a:p>
          <a:p>
            <a:pPr algn="l">
              <a:lnSpc>
                <a:spcPts val="2606"/>
              </a:lnSpc>
            </a:pPr>
          </a:p>
        </p:txBody>
      </p:sp>
      <p:sp>
        <p:nvSpPr>
          <p:cNvPr name="TextBox 25" id="25"/>
          <p:cNvSpPr txBox="true"/>
          <p:nvPr/>
        </p:nvSpPr>
        <p:spPr>
          <a:xfrm rot="0">
            <a:off x="12605760" y="5013547"/>
            <a:ext cx="3531948" cy="967143"/>
          </a:xfrm>
          <a:prstGeom prst="rect">
            <a:avLst/>
          </a:prstGeom>
        </p:spPr>
        <p:txBody>
          <a:bodyPr anchor="t" rtlCol="false" tIns="0" lIns="0" bIns="0" rIns="0">
            <a:spAutoFit/>
          </a:bodyPr>
          <a:lstStyle/>
          <a:p>
            <a:pPr algn="l">
              <a:lnSpc>
                <a:spcPts val="2494"/>
              </a:lnSpc>
            </a:pPr>
            <a:r>
              <a:rPr lang="en-US" sz="1782">
                <a:solidFill>
                  <a:srgbClr val="000000"/>
                </a:solidFill>
                <a:latin typeface="Sean Slab"/>
                <a:ea typeface="Sean Slab"/>
                <a:cs typeface="Sean Slab"/>
                <a:sym typeface="Sean Slab"/>
              </a:rPr>
              <a:t>7. Kompleksitas rantai pasok (scope dan tanggung jawab)</a:t>
            </a:r>
          </a:p>
          <a:p>
            <a:pPr algn="l">
              <a:lnSpc>
                <a:spcPts val="2494"/>
              </a:lnSpc>
            </a:pPr>
          </a:p>
        </p:txBody>
      </p:sp>
      <p:sp>
        <p:nvSpPr>
          <p:cNvPr name="TextBox 26" id="26"/>
          <p:cNvSpPr txBox="true"/>
          <p:nvPr/>
        </p:nvSpPr>
        <p:spPr>
          <a:xfrm rot="0">
            <a:off x="8000515" y="5980878"/>
            <a:ext cx="4083167" cy="1043617"/>
          </a:xfrm>
          <a:prstGeom prst="rect">
            <a:avLst/>
          </a:prstGeom>
        </p:spPr>
        <p:txBody>
          <a:bodyPr anchor="t" rtlCol="false" tIns="0" lIns="0" bIns="0" rIns="0">
            <a:spAutoFit/>
          </a:bodyPr>
          <a:lstStyle/>
          <a:p>
            <a:pPr algn="l">
              <a:lnSpc>
                <a:spcPts val="2680"/>
              </a:lnSpc>
            </a:pPr>
            <a:r>
              <a:rPr lang="en-US" sz="1914">
                <a:solidFill>
                  <a:srgbClr val="000000"/>
                </a:solidFill>
                <a:latin typeface="Sean Slab"/>
                <a:ea typeface="Sean Slab"/>
                <a:cs typeface="Sean Slab"/>
                <a:sym typeface="Sean Slab"/>
              </a:rPr>
              <a:t>3. Materialitas dan prioritisasi SDG yang tepat</a:t>
            </a:r>
          </a:p>
          <a:p>
            <a:pPr algn="l">
              <a:lnSpc>
                <a:spcPts val="2680"/>
              </a:lnSpc>
            </a:pPr>
          </a:p>
        </p:txBody>
      </p:sp>
      <p:sp>
        <p:nvSpPr>
          <p:cNvPr name="TextBox 27" id="27"/>
          <p:cNvSpPr txBox="true"/>
          <p:nvPr/>
        </p:nvSpPr>
        <p:spPr>
          <a:xfrm rot="0">
            <a:off x="12605760" y="5806875"/>
            <a:ext cx="4054026" cy="911445"/>
          </a:xfrm>
          <a:prstGeom prst="rect">
            <a:avLst/>
          </a:prstGeom>
        </p:spPr>
        <p:txBody>
          <a:bodyPr anchor="t" rtlCol="false" tIns="0" lIns="0" bIns="0" rIns="0">
            <a:spAutoFit/>
          </a:bodyPr>
          <a:lstStyle/>
          <a:p>
            <a:pPr algn="l">
              <a:lnSpc>
                <a:spcPts val="2340"/>
              </a:lnSpc>
            </a:pPr>
            <a:r>
              <a:rPr lang="en-US" sz="1671">
                <a:solidFill>
                  <a:srgbClr val="000000"/>
                </a:solidFill>
                <a:latin typeface="Sean Slab"/>
                <a:ea typeface="Sean Slab"/>
                <a:cs typeface="Sean Slab"/>
                <a:sym typeface="Sean Slab"/>
              </a:rPr>
              <a:t>8. Governance, komitmen manajemen, dan insentif internal</a:t>
            </a:r>
          </a:p>
          <a:p>
            <a:pPr algn="l">
              <a:lnSpc>
                <a:spcPts val="2340"/>
              </a:lnSpc>
            </a:pPr>
          </a:p>
        </p:txBody>
      </p:sp>
      <p:sp>
        <p:nvSpPr>
          <p:cNvPr name="TextBox 28" id="28"/>
          <p:cNvSpPr txBox="true"/>
          <p:nvPr/>
        </p:nvSpPr>
        <p:spPr>
          <a:xfrm rot="0">
            <a:off x="8000515" y="6723828"/>
            <a:ext cx="3665633" cy="1029583"/>
          </a:xfrm>
          <a:prstGeom prst="rect">
            <a:avLst/>
          </a:prstGeom>
        </p:spPr>
        <p:txBody>
          <a:bodyPr anchor="t" rtlCol="false" tIns="0" lIns="0" bIns="0" rIns="0">
            <a:spAutoFit/>
          </a:bodyPr>
          <a:lstStyle/>
          <a:p>
            <a:pPr algn="l">
              <a:lnSpc>
                <a:spcPts val="2641"/>
              </a:lnSpc>
            </a:pPr>
            <a:r>
              <a:rPr lang="en-US" sz="1886">
                <a:solidFill>
                  <a:srgbClr val="000000"/>
                </a:solidFill>
                <a:latin typeface="Sean Slab"/>
                <a:ea typeface="Sean Slab"/>
                <a:cs typeface="Sean Slab"/>
                <a:sym typeface="Sean Slab"/>
              </a:rPr>
              <a:t>4. Biaya, sumber daya, dan kapabilitas organisasi</a:t>
            </a:r>
          </a:p>
          <a:p>
            <a:pPr algn="l">
              <a:lnSpc>
                <a:spcPts val="2641"/>
              </a:lnSpc>
            </a:pPr>
          </a:p>
        </p:txBody>
      </p:sp>
      <p:sp>
        <p:nvSpPr>
          <p:cNvPr name="TextBox 29" id="29"/>
          <p:cNvSpPr txBox="true"/>
          <p:nvPr/>
        </p:nvSpPr>
        <p:spPr>
          <a:xfrm rot="0">
            <a:off x="8000515" y="7510014"/>
            <a:ext cx="3794996" cy="1071923"/>
          </a:xfrm>
          <a:prstGeom prst="rect">
            <a:avLst/>
          </a:prstGeom>
        </p:spPr>
        <p:txBody>
          <a:bodyPr anchor="t" rtlCol="false" tIns="0" lIns="0" bIns="0" rIns="0">
            <a:spAutoFit/>
          </a:bodyPr>
          <a:lstStyle/>
          <a:p>
            <a:pPr algn="l">
              <a:lnSpc>
                <a:spcPts val="2732"/>
              </a:lnSpc>
            </a:pPr>
            <a:r>
              <a:rPr lang="en-US" sz="1951">
                <a:solidFill>
                  <a:srgbClr val="000000"/>
                </a:solidFill>
                <a:latin typeface="Sean Slab"/>
                <a:ea typeface="Sean Slab"/>
                <a:cs typeface="Sean Slab"/>
                <a:sym typeface="Sean Slab"/>
              </a:rPr>
              <a:t>5. Tantangan teknologi dan integrasi sistem informasi</a:t>
            </a:r>
          </a:p>
          <a:p>
            <a:pPr algn="l">
              <a:lnSpc>
                <a:spcPts val="2732"/>
              </a:lnSpc>
            </a:pPr>
          </a:p>
        </p:txBody>
      </p:sp>
      <p:sp>
        <p:nvSpPr>
          <p:cNvPr name="TextBox 30" id="30"/>
          <p:cNvSpPr txBox="true"/>
          <p:nvPr/>
        </p:nvSpPr>
        <p:spPr>
          <a:xfrm rot="0">
            <a:off x="12550407" y="6535435"/>
            <a:ext cx="4054026" cy="911445"/>
          </a:xfrm>
          <a:prstGeom prst="rect">
            <a:avLst/>
          </a:prstGeom>
        </p:spPr>
        <p:txBody>
          <a:bodyPr anchor="t" rtlCol="false" tIns="0" lIns="0" bIns="0" rIns="0">
            <a:spAutoFit/>
          </a:bodyPr>
          <a:lstStyle/>
          <a:p>
            <a:pPr algn="l">
              <a:lnSpc>
                <a:spcPts val="2340"/>
              </a:lnSpc>
            </a:pPr>
            <a:r>
              <a:rPr lang="en-US" sz="1671">
                <a:solidFill>
                  <a:srgbClr val="000000"/>
                </a:solidFill>
                <a:latin typeface="Sean Slab"/>
                <a:ea typeface="Sean Slab"/>
                <a:cs typeface="Sean Slab"/>
                <a:sym typeface="Sean Slab"/>
              </a:rPr>
              <a:t>9. Risiko greenwashing dan persepsi public</a:t>
            </a:r>
          </a:p>
          <a:p>
            <a:pPr algn="l">
              <a:lnSpc>
                <a:spcPts val="2340"/>
              </a:lnSpc>
            </a:pPr>
          </a:p>
        </p:txBody>
      </p:sp>
      <p:sp>
        <p:nvSpPr>
          <p:cNvPr name="TextBox 31" id="31"/>
          <p:cNvSpPr txBox="true"/>
          <p:nvPr/>
        </p:nvSpPr>
        <p:spPr>
          <a:xfrm rot="0">
            <a:off x="12605760" y="7299978"/>
            <a:ext cx="3531948" cy="911445"/>
          </a:xfrm>
          <a:prstGeom prst="rect">
            <a:avLst/>
          </a:prstGeom>
        </p:spPr>
        <p:txBody>
          <a:bodyPr anchor="t" rtlCol="false" tIns="0" lIns="0" bIns="0" rIns="0">
            <a:spAutoFit/>
          </a:bodyPr>
          <a:lstStyle/>
          <a:p>
            <a:pPr algn="l">
              <a:lnSpc>
                <a:spcPts val="2340"/>
              </a:lnSpc>
            </a:pPr>
            <a:r>
              <a:rPr lang="en-US" sz="1671">
                <a:solidFill>
                  <a:srgbClr val="000000"/>
                </a:solidFill>
                <a:latin typeface="Sean Slab"/>
                <a:ea typeface="Sean Slab"/>
                <a:cs typeface="Sean Slab"/>
                <a:sym typeface="Sean Slab"/>
              </a:rPr>
              <a:t>10. Konteks regulasi dan perbedaan lintas negara</a:t>
            </a:r>
          </a:p>
          <a:p>
            <a:pPr algn="l">
              <a:lnSpc>
                <a:spcPts val="234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BEFF8"/>
        </a:solidFill>
      </p:bgPr>
    </p:bg>
    <p:spTree>
      <p:nvGrpSpPr>
        <p:cNvPr id="1" name=""/>
        <p:cNvGrpSpPr/>
        <p:nvPr/>
      </p:nvGrpSpPr>
      <p:grpSpPr>
        <a:xfrm>
          <a:off x="0" y="0"/>
          <a:ext cx="0" cy="0"/>
          <a:chOff x="0" y="0"/>
          <a:chExt cx="0" cy="0"/>
        </a:xfrm>
      </p:grpSpPr>
      <p:grpSp>
        <p:nvGrpSpPr>
          <p:cNvPr name="Group 2" id="2"/>
          <p:cNvGrpSpPr/>
          <p:nvPr/>
        </p:nvGrpSpPr>
        <p:grpSpPr>
          <a:xfrm rot="0">
            <a:off x="272032" y="5256074"/>
            <a:ext cx="3005733" cy="2505508"/>
            <a:chOff x="0" y="0"/>
            <a:chExt cx="758029" cy="631875"/>
          </a:xfrm>
        </p:grpSpPr>
        <p:sp>
          <p:nvSpPr>
            <p:cNvPr name="Freeform 3" id="3"/>
            <p:cNvSpPr/>
            <p:nvPr/>
          </p:nvSpPr>
          <p:spPr>
            <a:xfrm flipH="false" flipV="false" rot="0">
              <a:off x="0" y="0"/>
              <a:ext cx="758029" cy="631875"/>
            </a:xfrm>
            <a:custGeom>
              <a:avLst/>
              <a:gdLst/>
              <a:ahLst/>
              <a:cxnLst/>
              <a:rect r="r" b="b" t="t" l="l"/>
              <a:pathLst>
                <a:path h="631875" w="758029">
                  <a:moveTo>
                    <a:pt x="131362" y="0"/>
                  </a:moveTo>
                  <a:lnTo>
                    <a:pt x="626667" y="0"/>
                  </a:lnTo>
                  <a:cubicBezTo>
                    <a:pt x="699216" y="0"/>
                    <a:pt x="758029" y="58813"/>
                    <a:pt x="758029" y="131362"/>
                  </a:cubicBezTo>
                  <a:lnTo>
                    <a:pt x="758029" y="500513"/>
                  </a:lnTo>
                  <a:cubicBezTo>
                    <a:pt x="758029" y="573062"/>
                    <a:pt x="699216" y="631875"/>
                    <a:pt x="626667" y="631875"/>
                  </a:cubicBezTo>
                  <a:lnTo>
                    <a:pt x="131362" y="631875"/>
                  </a:lnTo>
                  <a:cubicBezTo>
                    <a:pt x="58813" y="631875"/>
                    <a:pt x="0" y="573062"/>
                    <a:pt x="0" y="500513"/>
                  </a:cubicBezTo>
                  <a:lnTo>
                    <a:pt x="0" y="131362"/>
                  </a:lnTo>
                  <a:cubicBezTo>
                    <a:pt x="0" y="58813"/>
                    <a:pt x="58813" y="0"/>
                    <a:pt x="131362" y="0"/>
                  </a:cubicBezTo>
                  <a:close/>
                </a:path>
              </a:pathLst>
            </a:custGeom>
            <a:solidFill>
              <a:srgbClr val="CBCFD7"/>
            </a:solidFill>
          </p:spPr>
        </p:sp>
        <p:sp>
          <p:nvSpPr>
            <p:cNvPr name="TextBox 4" id="4"/>
            <p:cNvSpPr txBox="true"/>
            <p:nvPr/>
          </p:nvSpPr>
          <p:spPr>
            <a:xfrm>
              <a:off x="0" y="-85725"/>
              <a:ext cx="758029" cy="717600"/>
            </a:xfrm>
            <a:prstGeom prst="rect">
              <a:avLst/>
            </a:prstGeom>
          </p:spPr>
          <p:txBody>
            <a:bodyPr anchor="ctr" rtlCol="false" tIns="50800" lIns="50800" bIns="50800" rIns="50800"/>
            <a:lstStyle/>
            <a:p>
              <a:pPr algn="ctr">
                <a:lnSpc>
                  <a:spcPts val="3080"/>
                </a:lnSpc>
              </a:pPr>
            </a:p>
          </p:txBody>
        </p:sp>
      </p:grpSp>
      <p:grpSp>
        <p:nvGrpSpPr>
          <p:cNvPr name="Group 5" id="5"/>
          <p:cNvGrpSpPr/>
          <p:nvPr/>
        </p:nvGrpSpPr>
        <p:grpSpPr>
          <a:xfrm rot="0">
            <a:off x="3972935" y="5256074"/>
            <a:ext cx="3005733" cy="2505508"/>
            <a:chOff x="0" y="0"/>
            <a:chExt cx="758029" cy="631875"/>
          </a:xfrm>
        </p:grpSpPr>
        <p:sp>
          <p:nvSpPr>
            <p:cNvPr name="Freeform 6" id="6"/>
            <p:cNvSpPr/>
            <p:nvPr/>
          </p:nvSpPr>
          <p:spPr>
            <a:xfrm flipH="false" flipV="false" rot="0">
              <a:off x="0" y="0"/>
              <a:ext cx="758029" cy="631875"/>
            </a:xfrm>
            <a:custGeom>
              <a:avLst/>
              <a:gdLst/>
              <a:ahLst/>
              <a:cxnLst/>
              <a:rect r="r" b="b" t="t" l="l"/>
              <a:pathLst>
                <a:path h="631875" w="758029">
                  <a:moveTo>
                    <a:pt x="131362" y="0"/>
                  </a:moveTo>
                  <a:lnTo>
                    <a:pt x="626667" y="0"/>
                  </a:lnTo>
                  <a:cubicBezTo>
                    <a:pt x="699216" y="0"/>
                    <a:pt x="758029" y="58813"/>
                    <a:pt x="758029" y="131362"/>
                  </a:cubicBezTo>
                  <a:lnTo>
                    <a:pt x="758029" y="500513"/>
                  </a:lnTo>
                  <a:cubicBezTo>
                    <a:pt x="758029" y="573062"/>
                    <a:pt x="699216" y="631875"/>
                    <a:pt x="626667" y="631875"/>
                  </a:cubicBezTo>
                  <a:lnTo>
                    <a:pt x="131362" y="631875"/>
                  </a:lnTo>
                  <a:cubicBezTo>
                    <a:pt x="58813" y="631875"/>
                    <a:pt x="0" y="573062"/>
                    <a:pt x="0" y="500513"/>
                  </a:cubicBezTo>
                  <a:lnTo>
                    <a:pt x="0" y="131362"/>
                  </a:lnTo>
                  <a:cubicBezTo>
                    <a:pt x="0" y="58813"/>
                    <a:pt x="58813" y="0"/>
                    <a:pt x="131362" y="0"/>
                  </a:cubicBezTo>
                  <a:close/>
                </a:path>
              </a:pathLst>
            </a:custGeom>
            <a:solidFill>
              <a:srgbClr val="CBCFD7"/>
            </a:solidFill>
          </p:spPr>
        </p:sp>
        <p:sp>
          <p:nvSpPr>
            <p:cNvPr name="TextBox 7" id="7"/>
            <p:cNvSpPr txBox="true"/>
            <p:nvPr/>
          </p:nvSpPr>
          <p:spPr>
            <a:xfrm>
              <a:off x="0" y="-85725"/>
              <a:ext cx="758029" cy="717600"/>
            </a:xfrm>
            <a:prstGeom prst="rect">
              <a:avLst/>
            </a:prstGeom>
          </p:spPr>
          <p:txBody>
            <a:bodyPr anchor="ctr" rtlCol="false" tIns="50800" lIns="50800" bIns="50800" rIns="50800"/>
            <a:lstStyle/>
            <a:p>
              <a:pPr algn="ctr">
                <a:lnSpc>
                  <a:spcPts val="3080"/>
                </a:lnSpc>
              </a:pPr>
            </a:p>
          </p:txBody>
        </p:sp>
      </p:grpSp>
      <p:grpSp>
        <p:nvGrpSpPr>
          <p:cNvPr name="Group 8" id="8"/>
          <p:cNvGrpSpPr/>
          <p:nvPr/>
        </p:nvGrpSpPr>
        <p:grpSpPr>
          <a:xfrm rot="0">
            <a:off x="7641133" y="5256074"/>
            <a:ext cx="3005733" cy="2505508"/>
            <a:chOff x="0" y="0"/>
            <a:chExt cx="758029" cy="631875"/>
          </a:xfrm>
        </p:grpSpPr>
        <p:sp>
          <p:nvSpPr>
            <p:cNvPr name="Freeform 9" id="9"/>
            <p:cNvSpPr/>
            <p:nvPr/>
          </p:nvSpPr>
          <p:spPr>
            <a:xfrm flipH="false" flipV="false" rot="0">
              <a:off x="0" y="0"/>
              <a:ext cx="758029" cy="631875"/>
            </a:xfrm>
            <a:custGeom>
              <a:avLst/>
              <a:gdLst/>
              <a:ahLst/>
              <a:cxnLst/>
              <a:rect r="r" b="b" t="t" l="l"/>
              <a:pathLst>
                <a:path h="631875" w="758029">
                  <a:moveTo>
                    <a:pt x="131362" y="0"/>
                  </a:moveTo>
                  <a:lnTo>
                    <a:pt x="626667" y="0"/>
                  </a:lnTo>
                  <a:cubicBezTo>
                    <a:pt x="699216" y="0"/>
                    <a:pt x="758029" y="58813"/>
                    <a:pt x="758029" y="131362"/>
                  </a:cubicBezTo>
                  <a:lnTo>
                    <a:pt x="758029" y="500513"/>
                  </a:lnTo>
                  <a:cubicBezTo>
                    <a:pt x="758029" y="573062"/>
                    <a:pt x="699216" y="631875"/>
                    <a:pt x="626667" y="631875"/>
                  </a:cubicBezTo>
                  <a:lnTo>
                    <a:pt x="131362" y="631875"/>
                  </a:lnTo>
                  <a:cubicBezTo>
                    <a:pt x="58813" y="631875"/>
                    <a:pt x="0" y="573062"/>
                    <a:pt x="0" y="500513"/>
                  </a:cubicBezTo>
                  <a:lnTo>
                    <a:pt x="0" y="131362"/>
                  </a:lnTo>
                  <a:cubicBezTo>
                    <a:pt x="0" y="58813"/>
                    <a:pt x="58813" y="0"/>
                    <a:pt x="131362" y="0"/>
                  </a:cubicBezTo>
                  <a:close/>
                </a:path>
              </a:pathLst>
            </a:custGeom>
            <a:solidFill>
              <a:srgbClr val="CBCFD7"/>
            </a:solidFill>
          </p:spPr>
        </p:sp>
        <p:sp>
          <p:nvSpPr>
            <p:cNvPr name="TextBox 10" id="10"/>
            <p:cNvSpPr txBox="true"/>
            <p:nvPr/>
          </p:nvSpPr>
          <p:spPr>
            <a:xfrm>
              <a:off x="0" y="-85725"/>
              <a:ext cx="758029" cy="717600"/>
            </a:xfrm>
            <a:prstGeom prst="rect">
              <a:avLst/>
            </a:prstGeom>
          </p:spPr>
          <p:txBody>
            <a:bodyPr anchor="ctr" rtlCol="false" tIns="50800" lIns="50800" bIns="50800" rIns="50800"/>
            <a:lstStyle/>
            <a:p>
              <a:pPr algn="ctr">
                <a:lnSpc>
                  <a:spcPts val="3080"/>
                </a:lnSpc>
              </a:pPr>
            </a:p>
          </p:txBody>
        </p:sp>
      </p:grpSp>
      <p:grpSp>
        <p:nvGrpSpPr>
          <p:cNvPr name="Group 11" id="11"/>
          <p:cNvGrpSpPr/>
          <p:nvPr/>
        </p:nvGrpSpPr>
        <p:grpSpPr>
          <a:xfrm rot="0">
            <a:off x="14986100" y="5288655"/>
            <a:ext cx="3005733" cy="2505508"/>
            <a:chOff x="0" y="0"/>
            <a:chExt cx="758029" cy="631875"/>
          </a:xfrm>
        </p:grpSpPr>
        <p:sp>
          <p:nvSpPr>
            <p:cNvPr name="Freeform 12" id="12"/>
            <p:cNvSpPr/>
            <p:nvPr/>
          </p:nvSpPr>
          <p:spPr>
            <a:xfrm flipH="false" flipV="false" rot="0">
              <a:off x="0" y="0"/>
              <a:ext cx="758029" cy="631875"/>
            </a:xfrm>
            <a:custGeom>
              <a:avLst/>
              <a:gdLst/>
              <a:ahLst/>
              <a:cxnLst/>
              <a:rect r="r" b="b" t="t" l="l"/>
              <a:pathLst>
                <a:path h="631875" w="758029">
                  <a:moveTo>
                    <a:pt x="131362" y="0"/>
                  </a:moveTo>
                  <a:lnTo>
                    <a:pt x="626667" y="0"/>
                  </a:lnTo>
                  <a:cubicBezTo>
                    <a:pt x="699216" y="0"/>
                    <a:pt x="758029" y="58813"/>
                    <a:pt x="758029" y="131362"/>
                  </a:cubicBezTo>
                  <a:lnTo>
                    <a:pt x="758029" y="500513"/>
                  </a:lnTo>
                  <a:cubicBezTo>
                    <a:pt x="758029" y="573062"/>
                    <a:pt x="699216" y="631875"/>
                    <a:pt x="626667" y="631875"/>
                  </a:cubicBezTo>
                  <a:lnTo>
                    <a:pt x="131362" y="631875"/>
                  </a:lnTo>
                  <a:cubicBezTo>
                    <a:pt x="58813" y="631875"/>
                    <a:pt x="0" y="573062"/>
                    <a:pt x="0" y="500513"/>
                  </a:cubicBezTo>
                  <a:lnTo>
                    <a:pt x="0" y="131362"/>
                  </a:lnTo>
                  <a:cubicBezTo>
                    <a:pt x="0" y="58813"/>
                    <a:pt x="58813" y="0"/>
                    <a:pt x="131362" y="0"/>
                  </a:cubicBezTo>
                  <a:close/>
                </a:path>
              </a:pathLst>
            </a:custGeom>
            <a:solidFill>
              <a:srgbClr val="CBCFD7"/>
            </a:solidFill>
          </p:spPr>
        </p:sp>
        <p:sp>
          <p:nvSpPr>
            <p:cNvPr name="TextBox 13" id="13"/>
            <p:cNvSpPr txBox="true"/>
            <p:nvPr/>
          </p:nvSpPr>
          <p:spPr>
            <a:xfrm>
              <a:off x="0" y="-85725"/>
              <a:ext cx="758029" cy="717600"/>
            </a:xfrm>
            <a:prstGeom prst="rect">
              <a:avLst/>
            </a:prstGeom>
          </p:spPr>
          <p:txBody>
            <a:bodyPr anchor="ctr" rtlCol="false" tIns="50800" lIns="50800" bIns="50800" rIns="50800"/>
            <a:lstStyle/>
            <a:p>
              <a:pPr algn="ctr">
                <a:lnSpc>
                  <a:spcPts val="3080"/>
                </a:lnSpc>
              </a:pPr>
            </a:p>
          </p:txBody>
        </p:sp>
      </p:grpSp>
      <p:sp>
        <p:nvSpPr>
          <p:cNvPr name="AutoShape 14" id="14"/>
          <p:cNvSpPr/>
          <p:nvPr/>
        </p:nvSpPr>
        <p:spPr>
          <a:xfrm>
            <a:off x="3277765" y="6508828"/>
            <a:ext cx="695169" cy="0"/>
          </a:xfrm>
          <a:prstGeom prst="line">
            <a:avLst/>
          </a:prstGeom>
          <a:ln cap="rnd" w="95250">
            <a:solidFill>
              <a:srgbClr val="A7AAAE"/>
            </a:solidFill>
            <a:prstDash val="lgDash"/>
            <a:headEnd type="none" len="sm" w="sm"/>
            <a:tailEnd type="none" len="sm" w="sm"/>
          </a:ln>
        </p:spPr>
      </p:sp>
      <p:sp>
        <p:nvSpPr>
          <p:cNvPr name="AutoShape 15" id="15"/>
          <p:cNvSpPr/>
          <p:nvPr/>
        </p:nvSpPr>
        <p:spPr>
          <a:xfrm>
            <a:off x="6978668" y="6508828"/>
            <a:ext cx="662466" cy="0"/>
          </a:xfrm>
          <a:prstGeom prst="line">
            <a:avLst/>
          </a:prstGeom>
          <a:ln cap="rnd" w="95250">
            <a:solidFill>
              <a:srgbClr val="A7AAAE"/>
            </a:solidFill>
            <a:prstDash val="lgDash"/>
            <a:headEnd type="none" len="sm" w="sm"/>
            <a:tailEnd type="none" len="sm" w="sm"/>
          </a:ln>
        </p:spPr>
      </p:sp>
      <p:sp>
        <p:nvSpPr>
          <p:cNvPr name="AutoShape 16" id="16"/>
          <p:cNvSpPr/>
          <p:nvPr/>
        </p:nvSpPr>
        <p:spPr>
          <a:xfrm>
            <a:off x="10646867" y="6508828"/>
            <a:ext cx="1067796" cy="0"/>
          </a:xfrm>
          <a:prstGeom prst="line">
            <a:avLst/>
          </a:prstGeom>
          <a:ln cap="rnd" w="95250">
            <a:solidFill>
              <a:srgbClr val="A7AAAE"/>
            </a:solidFill>
            <a:prstDash val="lgDash"/>
            <a:headEnd type="none" len="sm" w="sm"/>
            <a:tailEnd type="none" len="sm" w="sm"/>
          </a:ln>
        </p:spPr>
      </p:sp>
      <p:sp>
        <p:nvSpPr>
          <p:cNvPr name="Freeform 17" id="17"/>
          <p:cNvSpPr/>
          <p:nvPr/>
        </p:nvSpPr>
        <p:spPr>
          <a:xfrm flipH="false" flipV="false" rot="0">
            <a:off x="-768905" y="7819559"/>
            <a:ext cx="3983937" cy="2877483"/>
          </a:xfrm>
          <a:custGeom>
            <a:avLst/>
            <a:gdLst/>
            <a:ahLst/>
            <a:cxnLst/>
            <a:rect r="r" b="b" t="t" l="l"/>
            <a:pathLst>
              <a:path h="2877483" w="3983937">
                <a:moveTo>
                  <a:pt x="0" y="0"/>
                </a:moveTo>
                <a:lnTo>
                  <a:pt x="3983937" y="0"/>
                </a:lnTo>
                <a:lnTo>
                  <a:pt x="3983937" y="2877482"/>
                </a:lnTo>
                <a:lnTo>
                  <a:pt x="0" y="2877482"/>
                </a:lnTo>
                <a:lnTo>
                  <a:pt x="0" y="0"/>
                </a:lnTo>
                <a:close/>
              </a:path>
            </a:pathLst>
          </a:custGeom>
          <a:blipFill>
            <a:blip r:embed="rId2"/>
            <a:stretch>
              <a:fillRect l="0" t="0" r="0" b="0"/>
            </a:stretch>
          </a:blipFill>
        </p:spPr>
      </p:sp>
      <p:sp>
        <p:nvSpPr>
          <p:cNvPr name="Freeform 18" id="18"/>
          <p:cNvSpPr/>
          <p:nvPr/>
        </p:nvSpPr>
        <p:spPr>
          <a:xfrm flipH="false" flipV="false" rot="0">
            <a:off x="16296031" y="7714479"/>
            <a:ext cx="3983937" cy="2877483"/>
          </a:xfrm>
          <a:custGeom>
            <a:avLst/>
            <a:gdLst/>
            <a:ahLst/>
            <a:cxnLst/>
            <a:rect r="r" b="b" t="t" l="l"/>
            <a:pathLst>
              <a:path h="2877483" w="3983937">
                <a:moveTo>
                  <a:pt x="0" y="0"/>
                </a:moveTo>
                <a:lnTo>
                  <a:pt x="3983938" y="0"/>
                </a:lnTo>
                <a:lnTo>
                  <a:pt x="3983938" y="2877483"/>
                </a:lnTo>
                <a:lnTo>
                  <a:pt x="0" y="2877483"/>
                </a:lnTo>
                <a:lnTo>
                  <a:pt x="0" y="0"/>
                </a:lnTo>
                <a:close/>
              </a:path>
            </a:pathLst>
          </a:custGeom>
          <a:blipFill>
            <a:blip r:embed="rId2"/>
            <a:stretch>
              <a:fillRect l="0" t="0" r="0" b="0"/>
            </a:stretch>
          </a:blipFill>
        </p:spPr>
      </p:sp>
      <p:grpSp>
        <p:nvGrpSpPr>
          <p:cNvPr name="Group 19" id="19"/>
          <p:cNvGrpSpPr/>
          <p:nvPr/>
        </p:nvGrpSpPr>
        <p:grpSpPr>
          <a:xfrm rot="0">
            <a:off x="11313617" y="5256074"/>
            <a:ext cx="3005733" cy="2505508"/>
            <a:chOff x="0" y="0"/>
            <a:chExt cx="758029" cy="631875"/>
          </a:xfrm>
        </p:grpSpPr>
        <p:sp>
          <p:nvSpPr>
            <p:cNvPr name="Freeform 20" id="20"/>
            <p:cNvSpPr/>
            <p:nvPr/>
          </p:nvSpPr>
          <p:spPr>
            <a:xfrm flipH="false" flipV="false" rot="0">
              <a:off x="0" y="0"/>
              <a:ext cx="758029" cy="631875"/>
            </a:xfrm>
            <a:custGeom>
              <a:avLst/>
              <a:gdLst/>
              <a:ahLst/>
              <a:cxnLst/>
              <a:rect r="r" b="b" t="t" l="l"/>
              <a:pathLst>
                <a:path h="631875" w="758029">
                  <a:moveTo>
                    <a:pt x="131362" y="0"/>
                  </a:moveTo>
                  <a:lnTo>
                    <a:pt x="626667" y="0"/>
                  </a:lnTo>
                  <a:cubicBezTo>
                    <a:pt x="699216" y="0"/>
                    <a:pt x="758029" y="58813"/>
                    <a:pt x="758029" y="131362"/>
                  </a:cubicBezTo>
                  <a:lnTo>
                    <a:pt x="758029" y="500513"/>
                  </a:lnTo>
                  <a:cubicBezTo>
                    <a:pt x="758029" y="573062"/>
                    <a:pt x="699216" y="631875"/>
                    <a:pt x="626667" y="631875"/>
                  </a:cubicBezTo>
                  <a:lnTo>
                    <a:pt x="131362" y="631875"/>
                  </a:lnTo>
                  <a:cubicBezTo>
                    <a:pt x="58813" y="631875"/>
                    <a:pt x="0" y="573062"/>
                    <a:pt x="0" y="500513"/>
                  </a:cubicBezTo>
                  <a:lnTo>
                    <a:pt x="0" y="131362"/>
                  </a:lnTo>
                  <a:cubicBezTo>
                    <a:pt x="0" y="58813"/>
                    <a:pt x="58813" y="0"/>
                    <a:pt x="131362" y="0"/>
                  </a:cubicBezTo>
                  <a:close/>
                </a:path>
              </a:pathLst>
            </a:custGeom>
            <a:solidFill>
              <a:srgbClr val="CBCFD7"/>
            </a:solidFill>
          </p:spPr>
        </p:sp>
        <p:sp>
          <p:nvSpPr>
            <p:cNvPr name="TextBox 21" id="21"/>
            <p:cNvSpPr txBox="true"/>
            <p:nvPr/>
          </p:nvSpPr>
          <p:spPr>
            <a:xfrm>
              <a:off x="0" y="-85725"/>
              <a:ext cx="758029" cy="717600"/>
            </a:xfrm>
            <a:prstGeom prst="rect">
              <a:avLst/>
            </a:prstGeom>
          </p:spPr>
          <p:txBody>
            <a:bodyPr anchor="ctr" rtlCol="false" tIns="50800" lIns="50800" bIns="50800" rIns="50800"/>
            <a:lstStyle/>
            <a:p>
              <a:pPr algn="ctr">
                <a:lnSpc>
                  <a:spcPts val="3080"/>
                </a:lnSpc>
              </a:pPr>
            </a:p>
          </p:txBody>
        </p:sp>
      </p:grpSp>
      <p:sp>
        <p:nvSpPr>
          <p:cNvPr name="AutoShape 22" id="22"/>
          <p:cNvSpPr/>
          <p:nvPr/>
        </p:nvSpPr>
        <p:spPr>
          <a:xfrm>
            <a:off x="14319350" y="6541409"/>
            <a:ext cx="1067796" cy="0"/>
          </a:xfrm>
          <a:prstGeom prst="line">
            <a:avLst/>
          </a:prstGeom>
          <a:ln cap="rnd" w="95250">
            <a:solidFill>
              <a:srgbClr val="A7AAAE"/>
            </a:solidFill>
            <a:prstDash val="lgDash"/>
            <a:headEnd type="none" len="sm" w="sm"/>
            <a:tailEnd type="none" len="sm" w="sm"/>
          </a:ln>
        </p:spPr>
      </p:sp>
      <p:sp>
        <p:nvSpPr>
          <p:cNvPr name="Freeform 23" id="23"/>
          <p:cNvSpPr/>
          <p:nvPr/>
        </p:nvSpPr>
        <p:spPr>
          <a:xfrm flipH="false" flipV="false" rot="0">
            <a:off x="12927755" y="665026"/>
            <a:ext cx="3918686" cy="4219312"/>
          </a:xfrm>
          <a:custGeom>
            <a:avLst/>
            <a:gdLst/>
            <a:ahLst/>
            <a:cxnLst/>
            <a:rect r="r" b="b" t="t" l="l"/>
            <a:pathLst>
              <a:path h="4219312" w="3918686">
                <a:moveTo>
                  <a:pt x="0" y="0"/>
                </a:moveTo>
                <a:lnTo>
                  <a:pt x="3918687" y="0"/>
                </a:lnTo>
                <a:lnTo>
                  <a:pt x="3918687" y="4219313"/>
                </a:lnTo>
                <a:lnTo>
                  <a:pt x="0" y="42193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4" id="24"/>
          <p:cNvSpPr txBox="true"/>
          <p:nvPr/>
        </p:nvSpPr>
        <p:spPr>
          <a:xfrm rot="0">
            <a:off x="358361" y="5409575"/>
            <a:ext cx="2947824" cy="2143853"/>
          </a:xfrm>
          <a:prstGeom prst="rect">
            <a:avLst/>
          </a:prstGeom>
        </p:spPr>
        <p:txBody>
          <a:bodyPr anchor="t" rtlCol="false" tIns="0" lIns="0" bIns="0" rIns="0">
            <a:spAutoFit/>
          </a:bodyPr>
          <a:lstStyle/>
          <a:p>
            <a:pPr algn="l" marL="0" indent="0" lvl="0">
              <a:lnSpc>
                <a:spcPts val="3448"/>
              </a:lnSpc>
              <a:spcBef>
                <a:spcPct val="0"/>
              </a:spcBef>
            </a:pPr>
            <a:r>
              <a:rPr lang="en-US" sz="2463">
                <a:solidFill>
                  <a:srgbClr val="000000"/>
                </a:solidFill>
                <a:latin typeface="GoodTime Grotesk"/>
                <a:ea typeface="GoodTime Grotesk"/>
                <a:cs typeface="GoodTime Grotesk"/>
                <a:sym typeface="GoodTime Grotesk"/>
              </a:rPr>
              <a:t>Adopsi dan Penerapan Standar Pelaporan yang Diakui Secara Internasional</a:t>
            </a:r>
          </a:p>
        </p:txBody>
      </p:sp>
      <p:sp>
        <p:nvSpPr>
          <p:cNvPr name="TextBox 25" id="25"/>
          <p:cNvSpPr txBox="true"/>
          <p:nvPr/>
        </p:nvSpPr>
        <p:spPr>
          <a:xfrm rot="0">
            <a:off x="1028700" y="1123950"/>
            <a:ext cx="9038400" cy="3228973"/>
          </a:xfrm>
          <a:prstGeom prst="rect">
            <a:avLst/>
          </a:prstGeom>
        </p:spPr>
        <p:txBody>
          <a:bodyPr anchor="t" rtlCol="false" tIns="0" lIns="0" bIns="0" rIns="0">
            <a:spAutoFit/>
          </a:bodyPr>
          <a:lstStyle/>
          <a:p>
            <a:pPr algn="l">
              <a:lnSpc>
                <a:spcPts val="8399"/>
              </a:lnSpc>
            </a:pPr>
            <a:r>
              <a:rPr lang="en-US" sz="7999">
                <a:solidFill>
                  <a:srgbClr val="554F8C"/>
                </a:solidFill>
                <a:latin typeface="GoodTime Grotesk"/>
                <a:ea typeface="GoodTime Grotesk"/>
                <a:cs typeface="GoodTime Grotesk"/>
                <a:sym typeface="GoodTime Grotesk"/>
              </a:rPr>
              <a:t>Upaya Meningkatkan Kualitas Pelaporan </a:t>
            </a:r>
          </a:p>
        </p:txBody>
      </p:sp>
      <p:sp>
        <p:nvSpPr>
          <p:cNvPr name="TextBox 26" id="26"/>
          <p:cNvSpPr txBox="true"/>
          <p:nvPr/>
        </p:nvSpPr>
        <p:spPr>
          <a:xfrm rot="0">
            <a:off x="4110327" y="5503332"/>
            <a:ext cx="2868341" cy="2038053"/>
          </a:xfrm>
          <a:prstGeom prst="rect">
            <a:avLst/>
          </a:prstGeom>
        </p:spPr>
        <p:txBody>
          <a:bodyPr anchor="t" rtlCol="false" tIns="0" lIns="0" bIns="0" rIns="0">
            <a:spAutoFit/>
          </a:bodyPr>
          <a:lstStyle/>
          <a:p>
            <a:pPr algn="l" marL="0" indent="0" lvl="0">
              <a:lnSpc>
                <a:spcPts val="3290"/>
              </a:lnSpc>
              <a:spcBef>
                <a:spcPct val="0"/>
              </a:spcBef>
            </a:pPr>
            <a:r>
              <a:rPr lang="en-US" sz="2350">
                <a:solidFill>
                  <a:srgbClr val="000000"/>
                </a:solidFill>
                <a:latin typeface="GoodTime Grotesk"/>
                <a:ea typeface="GoodTime Grotesk"/>
                <a:cs typeface="GoodTime Grotesk"/>
                <a:sym typeface="GoodTime Grotesk"/>
              </a:rPr>
              <a:t>Peningkatan Kualitas Data, Pengukuran, dan Integrasi Akuntansi Lingkungan</a:t>
            </a:r>
          </a:p>
        </p:txBody>
      </p:sp>
      <p:sp>
        <p:nvSpPr>
          <p:cNvPr name="TextBox 27" id="27"/>
          <p:cNvSpPr txBox="true"/>
          <p:nvPr/>
        </p:nvSpPr>
        <p:spPr>
          <a:xfrm rot="0">
            <a:off x="7979946" y="5425966"/>
            <a:ext cx="2666921" cy="2120597"/>
          </a:xfrm>
          <a:prstGeom prst="rect">
            <a:avLst/>
          </a:prstGeom>
        </p:spPr>
        <p:txBody>
          <a:bodyPr anchor="t" rtlCol="false" tIns="0" lIns="0" bIns="0" rIns="0">
            <a:spAutoFit/>
          </a:bodyPr>
          <a:lstStyle/>
          <a:p>
            <a:pPr algn="l" marL="0" indent="0" lvl="0">
              <a:lnSpc>
                <a:spcPts val="2841"/>
              </a:lnSpc>
              <a:spcBef>
                <a:spcPct val="0"/>
              </a:spcBef>
            </a:pPr>
            <a:r>
              <a:rPr lang="en-US" sz="2029">
                <a:solidFill>
                  <a:srgbClr val="000000"/>
                </a:solidFill>
                <a:latin typeface="GoodTime Grotesk"/>
                <a:ea typeface="GoodTime Grotesk"/>
                <a:cs typeface="GoodTime Grotesk"/>
                <a:sym typeface="GoodTime Grotesk"/>
              </a:rPr>
              <a:t>Penguatan Tata Kelola Perusahaan (Corporate Governance) dan Komitmen Manajemen </a:t>
            </a:r>
          </a:p>
        </p:txBody>
      </p:sp>
      <p:sp>
        <p:nvSpPr>
          <p:cNvPr name="TextBox 28" id="28"/>
          <p:cNvSpPr txBox="true"/>
          <p:nvPr/>
        </p:nvSpPr>
        <p:spPr>
          <a:xfrm rot="0">
            <a:off x="11536161" y="5474757"/>
            <a:ext cx="2783189" cy="1830655"/>
          </a:xfrm>
          <a:prstGeom prst="rect">
            <a:avLst/>
          </a:prstGeom>
        </p:spPr>
        <p:txBody>
          <a:bodyPr anchor="t" rtlCol="false" tIns="0" lIns="0" bIns="0" rIns="0">
            <a:spAutoFit/>
          </a:bodyPr>
          <a:lstStyle/>
          <a:p>
            <a:pPr algn="l" marL="0" indent="0" lvl="0">
              <a:lnSpc>
                <a:spcPts val="3655"/>
              </a:lnSpc>
              <a:spcBef>
                <a:spcPct val="0"/>
              </a:spcBef>
            </a:pPr>
            <a:r>
              <a:rPr lang="en-US" sz="2610">
                <a:solidFill>
                  <a:srgbClr val="000000"/>
                </a:solidFill>
                <a:latin typeface="GoodTime Grotesk"/>
                <a:ea typeface="GoodTime Grotesk"/>
                <a:cs typeface="GoodTime Grotesk"/>
                <a:sym typeface="GoodTime Grotesk"/>
              </a:rPr>
              <a:t>Pengembangan Kompetensi Akuntan dan Audit Eksternal </a:t>
            </a:r>
          </a:p>
        </p:txBody>
      </p:sp>
      <p:sp>
        <p:nvSpPr>
          <p:cNvPr name="TextBox 29" id="29"/>
          <p:cNvSpPr txBox="true"/>
          <p:nvPr/>
        </p:nvSpPr>
        <p:spPr>
          <a:xfrm rot="0">
            <a:off x="15319475" y="5425966"/>
            <a:ext cx="2597050" cy="2141271"/>
          </a:xfrm>
          <a:prstGeom prst="rect">
            <a:avLst/>
          </a:prstGeom>
        </p:spPr>
        <p:txBody>
          <a:bodyPr anchor="t" rtlCol="false" tIns="0" lIns="0" bIns="0" rIns="0">
            <a:spAutoFit/>
          </a:bodyPr>
          <a:lstStyle/>
          <a:p>
            <a:pPr algn="l" marL="0" indent="0" lvl="0">
              <a:lnSpc>
                <a:spcPts val="2869"/>
              </a:lnSpc>
              <a:spcBef>
                <a:spcPct val="0"/>
              </a:spcBef>
            </a:pPr>
            <a:r>
              <a:rPr lang="en-US" sz="2049">
                <a:solidFill>
                  <a:srgbClr val="000000"/>
                </a:solidFill>
                <a:latin typeface="GoodTime Grotesk"/>
                <a:ea typeface="GoodTime Grotesk"/>
                <a:cs typeface="GoodTime Grotesk"/>
                <a:sym typeface="GoodTime Grotesk"/>
              </a:rPr>
              <a:t>Kolaborasi dengan Pemangku Kepentingan (Stakeholders) dan Keterlibatan Pihak Eksternal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D91FF"/>
        </a:solidFill>
      </p:bgPr>
    </p:bg>
    <p:spTree>
      <p:nvGrpSpPr>
        <p:cNvPr id="1" name=""/>
        <p:cNvGrpSpPr/>
        <p:nvPr/>
      </p:nvGrpSpPr>
      <p:grpSpPr>
        <a:xfrm>
          <a:off x="0" y="0"/>
          <a:ext cx="0" cy="0"/>
          <a:chOff x="0" y="0"/>
          <a:chExt cx="0" cy="0"/>
        </a:xfrm>
      </p:grpSpPr>
      <p:sp>
        <p:nvSpPr>
          <p:cNvPr name="Freeform 2" id="2"/>
          <p:cNvSpPr/>
          <p:nvPr/>
        </p:nvSpPr>
        <p:spPr>
          <a:xfrm flipH="false" flipV="false" rot="-1814265">
            <a:off x="3472367" y="-245917"/>
            <a:ext cx="2840373" cy="2549234"/>
          </a:xfrm>
          <a:custGeom>
            <a:avLst/>
            <a:gdLst/>
            <a:ahLst/>
            <a:cxnLst/>
            <a:rect r="r" b="b" t="t" l="l"/>
            <a:pathLst>
              <a:path h="2549234" w="2840373">
                <a:moveTo>
                  <a:pt x="0" y="0"/>
                </a:moveTo>
                <a:lnTo>
                  <a:pt x="2840373" y="0"/>
                </a:lnTo>
                <a:lnTo>
                  <a:pt x="2840373" y="2549234"/>
                </a:lnTo>
                <a:lnTo>
                  <a:pt x="0" y="2549234"/>
                </a:lnTo>
                <a:lnTo>
                  <a:pt x="0" y="0"/>
                </a:lnTo>
                <a:close/>
              </a:path>
            </a:pathLst>
          </a:custGeom>
          <a:blipFill>
            <a:blip r:embed="rId2"/>
            <a:stretch>
              <a:fillRect l="0" t="0" r="0" b="0"/>
            </a:stretch>
          </a:blipFill>
        </p:spPr>
      </p:sp>
      <p:sp>
        <p:nvSpPr>
          <p:cNvPr name="Freeform 3" id="3"/>
          <p:cNvSpPr/>
          <p:nvPr/>
        </p:nvSpPr>
        <p:spPr>
          <a:xfrm flipH="true" flipV="false" rot="-168498">
            <a:off x="1466839" y="-168392"/>
            <a:ext cx="1606047" cy="1441427"/>
          </a:xfrm>
          <a:custGeom>
            <a:avLst/>
            <a:gdLst/>
            <a:ahLst/>
            <a:cxnLst/>
            <a:rect r="r" b="b" t="t" l="l"/>
            <a:pathLst>
              <a:path h="1441427" w="1606047">
                <a:moveTo>
                  <a:pt x="1606048" y="0"/>
                </a:moveTo>
                <a:lnTo>
                  <a:pt x="0" y="0"/>
                </a:lnTo>
                <a:lnTo>
                  <a:pt x="0" y="1441427"/>
                </a:lnTo>
                <a:lnTo>
                  <a:pt x="1606048" y="1441427"/>
                </a:lnTo>
                <a:lnTo>
                  <a:pt x="1606048" y="0"/>
                </a:lnTo>
                <a:close/>
              </a:path>
            </a:pathLst>
          </a:custGeom>
          <a:blipFill>
            <a:blip r:embed="rId2"/>
            <a:stretch>
              <a:fillRect l="0" t="0" r="0" b="0"/>
            </a:stretch>
          </a:blipFill>
        </p:spPr>
      </p:sp>
      <p:sp>
        <p:nvSpPr>
          <p:cNvPr name="Freeform 4" id="4"/>
          <p:cNvSpPr/>
          <p:nvPr/>
        </p:nvSpPr>
        <p:spPr>
          <a:xfrm flipH="false" flipV="false" rot="-1814265">
            <a:off x="14006159" y="-68250"/>
            <a:ext cx="2840373" cy="2549234"/>
          </a:xfrm>
          <a:custGeom>
            <a:avLst/>
            <a:gdLst/>
            <a:ahLst/>
            <a:cxnLst/>
            <a:rect r="r" b="b" t="t" l="l"/>
            <a:pathLst>
              <a:path h="2549234" w="2840373">
                <a:moveTo>
                  <a:pt x="0" y="0"/>
                </a:moveTo>
                <a:lnTo>
                  <a:pt x="2840372" y="0"/>
                </a:lnTo>
                <a:lnTo>
                  <a:pt x="2840372" y="2549235"/>
                </a:lnTo>
                <a:lnTo>
                  <a:pt x="0" y="2549235"/>
                </a:lnTo>
                <a:lnTo>
                  <a:pt x="0" y="0"/>
                </a:lnTo>
                <a:close/>
              </a:path>
            </a:pathLst>
          </a:custGeom>
          <a:blipFill>
            <a:blip r:embed="rId2"/>
            <a:stretch>
              <a:fillRect l="0" t="0" r="0" b="0"/>
            </a:stretch>
          </a:blipFill>
        </p:spPr>
      </p:sp>
      <p:sp>
        <p:nvSpPr>
          <p:cNvPr name="Freeform 5" id="5"/>
          <p:cNvSpPr/>
          <p:nvPr/>
        </p:nvSpPr>
        <p:spPr>
          <a:xfrm flipH="true" flipV="false" rot="-168498">
            <a:off x="16384110" y="-527837"/>
            <a:ext cx="1606047" cy="1441427"/>
          </a:xfrm>
          <a:custGeom>
            <a:avLst/>
            <a:gdLst/>
            <a:ahLst/>
            <a:cxnLst/>
            <a:rect r="r" b="b" t="t" l="l"/>
            <a:pathLst>
              <a:path h="1441427" w="1606047">
                <a:moveTo>
                  <a:pt x="1606047" y="0"/>
                </a:moveTo>
                <a:lnTo>
                  <a:pt x="0" y="0"/>
                </a:lnTo>
                <a:lnTo>
                  <a:pt x="0" y="1441427"/>
                </a:lnTo>
                <a:lnTo>
                  <a:pt x="1606047" y="1441427"/>
                </a:lnTo>
                <a:lnTo>
                  <a:pt x="1606047" y="0"/>
                </a:lnTo>
                <a:close/>
              </a:path>
            </a:pathLst>
          </a:custGeom>
          <a:blipFill>
            <a:blip r:embed="rId2"/>
            <a:stretch>
              <a:fillRect l="0" t="0" r="0" b="0"/>
            </a:stretch>
          </a:blipFill>
        </p:spPr>
      </p:sp>
      <p:sp>
        <p:nvSpPr>
          <p:cNvPr name="Freeform 6" id="6"/>
          <p:cNvSpPr/>
          <p:nvPr/>
        </p:nvSpPr>
        <p:spPr>
          <a:xfrm flipH="true" flipV="false" rot="-168498">
            <a:off x="287471" y="-310194"/>
            <a:ext cx="1121048" cy="1006140"/>
          </a:xfrm>
          <a:custGeom>
            <a:avLst/>
            <a:gdLst/>
            <a:ahLst/>
            <a:cxnLst/>
            <a:rect r="r" b="b" t="t" l="l"/>
            <a:pathLst>
              <a:path h="1006140" w="1121048">
                <a:moveTo>
                  <a:pt x="1121047" y="0"/>
                </a:moveTo>
                <a:lnTo>
                  <a:pt x="0" y="0"/>
                </a:lnTo>
                <a:lnTo>
                  <a:pt x="0" y="1006140"/>
                </a:lnTo>
                <a:lnTo>
                  <a:pt x="1121047" y="1006140"/>
                </a:lnTo>
                <a:lnTo>
                  <a:pt x="1121047" y="0"/>
                </a:lnTo>
                <a:close/>
              </a:path>
            </a:pathLst>
          </a:custGeom>
          <a:blipFill>
            <a:blip r:embed="rId2"/>
            <a:stretch>
              <a:fillRect l="0" t="0" r="0" b="0"/>
            </a:stretch>
          </a:blipFill>
        </p:spPr>
      </p:sp>
      <p:sp>
        <p:nvSpPr>
          <p:cNvPr name="TextBox 7" id="7"/>
          <p:cNvSpPr txBox="true"/>
          <p:nvPr/>
        </p:nvSpPr>
        <p:spPr>
          <a:xfrm rot="0">
            <a:off x="1143873" y="2978438"/>
            <a:ext cx="6989998" cy="1000124"/>
          </a:xfrm>
          <a:prstGeom prst="rect">
            <a:avLst/>
          </a:prstGeom>
        </p:spPr>
        <p:txBody>
          <a:bodyPr anchor="t" rtlCol="false" tIns="0" lIns="0" bIns="0" rIns="0">
            <a:spAutoFit/>
          </a:bodyPr>
          <a:lstStyle/>
          <a:p>
            <a:pPr algn="ctr" marL="0" indent="0" lvl="0">
              <a:lnSpc>
                <a:spcPts val="7424"/>
              </a:lnSpc>
              <a:spcBef>
                <a:spcPct val="0"/>
              </a:spcBef>
            </a:pPr>
            <a:r>
              <a:rPr lang="en-US" sz="7499" strike="noStrike" u="none">
                <a:solidFill>
                  <a:srgbClr val="FFFFFF"/>
                </a:solidFill>
                <a:latin typeface="GoodTime Grotesk"/>
                <a:ea typeface="GoodTime Grotesk"/>
                <a:cs typeface="GoodTime Grotesk"/>
                <a:sym typeface="GoodTime Grotesk"/>
              </a:rPr>
              <a:t>KESIMPULAN</a:t>
            </a:r>
          </a:p>
        </p:txBody>
      </p:sp>
      <p:grpSp>
        <p:nvGrpSpPr>
          <p:cNvPr name="Group 8" id="8"/>
          <p:cNvGrpSpPr/>
          <p:nvPr/>
        </p:nvGrpSpPr>
        <p:grpSpPr>
          <a:xfrm rot="0">
            <a:off x="8393859" y="3978562"/>
            <a:ext cx="8865441" cy="5022852"/>
            <a:chOff x="0" y="0"/>
            <a:chExt cx="2301275" cy="1303823"/>
          </a:xfrm>
        </p:grpSpPr>
        <p:sp>
          <p:nvSpPr>
            <p:cNvPr name="Freeform 9" id="9"/>
            <p:cNvSpPr/>
            <p:nvPr/>
          </p:nvSpPr>
          <p:spPr>
            <a:xfrm flipH="false" flipV="false" rot="0">
              <a:off x="0" y="0"/>
              <a:ext cx="2301275" cy="1303823"/>
            </a:xfrm>
            <a:custGeom>
              <a:avLst/>
              <a:gdLst/>
              <a:ahLst/>
              <a:cxnLst/>
              <a:rect r="r" b="b" t="t" l="l"/>
              <a:pathLst>
                <a:path h="1303823" w="2301275">
                  <a:moveTo>
                    <a:pt x="44537" y="0"/>
                  </a:moveTo>
                  <a:lnTo>
                    <a:pt x="2256738" y="0"/>
                  </a:lnTo>
                  <a:cubicBezTo>
                    <a:pt x="2281335" y="0"/>
                    <a:pt x="2301275" y="19940"/>
                    <a:pt x="2301275" y="44537"/>
                  </a:cubicBezTo>
                  <a:lnTo>
                    <a:pt x="2301275" y="1259286"/>
                  </a:lnTo>
                  <a:cubicBezTo>
                    <a:pt x="2301275" y="1271098"/>
                    <a:pt x="2296583" y="1282426"/>
                    <a:pt x="2288230" y="1290778"/>
                  </a:cubicBezTo>
                  <a:cubicBezTo>
                    <a:pt x="2279878" y="1299130"/>
                    <a:pt x="2268550" y="1303823"/>
                    <a:pt x="2256738" y="1303823"/>
                  </a:cubicBezTo>
                  <a:lnTo>
                    <a:pt x="44537" y="1303823"/>
                  </a:lnTo>
                  <a:cubicBezTo>
                    <a:pt x="19940" y="1303823"/>
                    <a:pt x="0" y="1283883"/>
                    <a:pt x="0" y="1259286"/>
                  </a:cubicBezTo>
                  <a:lnTo>
                    <a:pt x="0" y="44537"/>
                  </a:lnTo>
                  <a:cubicBezTo>
                    <a:pt x="0" y="19940"/>
                    <a:pt x="19940" y="0"/>
                    <a:pt x="44537" y="0"/>
                  </a:cubicBezTo>
                  <a:close/>
                </a:path>
              </a:pathLst>
            </a:custGeom>
            <a:solidFill>
              <a:srgbClr val="6B63AE"/>
            </a:solidFill>
          </p:spPr>
        </p:sp>
        <p:sp>
          <p:nvSpPr>
            <p:cNvPr name="TextBox 10" id="10"/>
            <p:cNvSpPr txBox="true"/>
            <p:nvPr/>
          </p:nvSpPr>
          <p:spPr>
            <a:xfrm>
              <a:off x="0" y="-85725"/>
              <a:ext cx="2301275" cy="1389548"/>
            </a:xfrm>
            <a:prstGeom prst="rect">
              <a:avLst/>
            </a:prstGeom>
          </p:spPr>
          <p:txBody>
            <a:bodyPr anchor="ctr" rtlCol="false" tIns="50800" lIns="50800" bIns="50800" rIns="50800"/>
            <a:lstStyle/>
            <a:p>
              <a:pPr algn="ctr">
                <a:lnSpc>
                  <a:spcPts val="3080"/>
                </a:lnSpc>
              </a:pPr>
            </a:p>
          </p:txBody>
        </p:sp>
      </p:grpSp>
      <p:sp>
        <p:nvSpPr>
          <p:cNvPr name="Freeform 11" id="11"/>
          <p:cNvSpPr/>
          <p:nvPr/>
        </p:nvSpPr>
        <p:spPr>
          <a:xfrm flipH="true" flipV="false" rot="0">
            <a:off x="847994" y="4095082"/>
            <a:ext cx="7581754" cy="7022600"/>
          </a:xfrm>
          <a:custGeom>
            <a:avLst/>
            <a:gdLst/>
            <a:ahLst/>
            <a:cxnLst/>
            <a:rect r="r" b="b" t="t" l="l"/>
            <a:pathLst>
              <a:path h="7022600" w="7581754">
                <a:moveTo>
                  <a:pt x="7581754" y="0"/>
                </a:moveTo>
                <a:lnTo>
                  <a:pt x="0" y="0"/>
                </a:lnTo>
                <a:lnTo>
                  <a:pt x="0" y="7022599"/>
                </a:lnTo>
                <a:lnTo>
                  <a:pt x="7581754" y="7022599"/>
                </a:lnTo>
                <a:lnTo>
                  <a:pt x="7581754" y="0"/>
                </a:lnTo>
                <a:close/>
              </a:path>
            </a:pathLst>
          </a:custGeom>
          <a:blipFill>
            <a:blip r:embed="rId3"/>
            <a:stretch>
              <a:fillRect l="0" t="0" r="0" b="0"/>
            </a:stretch>
          </a:blipFill>
        </p:spPr>
      </p:sp>
      <p:sp>
        <p:nvSpPr>
          <p:cNvPr name="TextBox 12" id="12"/>
          <p:cNvSpPr txBox="true"/>
          <p:nvPr/>
        </p:nvSpPr>
        <p:spPr>
          <a:xfrm rot="0">
            <a:off x="8677227" y="4087340"/>
            <a:ext cx="8273279" cy="4608357"/>
          </a:xfrm>
          <a:prstGeom prst="rect">
            <a:avLst/>
          </a:prstGeom>
        </p:spPr>
        <p:txBody>
          <a:bodyPr anchor="t" rtlCol="false" tIns="0" lIns="0" bIns="0" rIns="0">
            <a:spAutoFit/>
          </a:bodyPr>
          <a:lstStyle/>
          <a:p>
            <a:pPr algn="l">
              <a:lnSpc>
                <a:spcPts val="2428"/>
              </a:lnSpc>
            </a:pPr>
            <a:r>
              <a:rPr lang="en-US" sz="1734">
                <a:solidFill>
                  <a:srgbClr val="FFFFFF"/>
                </a:solidFill>
                <a:latin typeface="Sean Slab"/>
                <a:ea typeface="Sean Slab"/>
                <a:cs typeface="Sean Slab"/>
                <a:sym typeface="Sean Slab"/>
              </a:rPr>
              <a:t>Akuntansi keberlanjutan dan pelaporan SDGs memiliki peran penting dalam mendorong tercapainya pembangunan berkelanjutan yang menyeimbangkan aspek ekonomi, sosial, dan lingkungan. Melalui penerapan akuntansi lingkungan, perusahaan dapat mengukur, mengelola, dan melaporkan dampak aktivitas bisnisnya secara lebih transparan dan akuntabel. Meski masih menghadapi tantangan seperti keterbatasan data, kurangnya standar global, serta risiko greenwashing, berbagai upaya seperti penerapan standar internasional, peningkatan tata kelola perusahaan, pengembangan kompetensi akuntan, dan kolaborasi dengan pemangku kepentingan dapat memperkuat kualitas pelaporan keberlanjutan. Dengan demikian, akuntansi keberlanjutan menjadi instrumen strategis bagi perusahaan untuk menunjukkan komitmen nyata terhadap tanggung jawab sosial dan lingkungan sekaligus meningkatkan kepercayaan publik.</a:t>
            </a:r>
          </a:p>
        </p:txBody>
      </p:sp>
      <p:sp>
        <p:nvSpPr>
          <p:cNvPr name="Freeform 13" id="13"/>
          <p:cNvSpPr/>
          <p:nvPr/>
        </p:nvSpPr>
        <p:spPr>
          <a:xfrm flipH="true" flipV="false" rot="-2626431">
            <a:off x="12459495" y="-590299"/>
            <a:ext cx="1606047" cy="1441427"/>
          </a:xfrm>
          <a:custGeom>
            <a:avLst/>
            <a:gdLst/>
            <a:ahLst/>
            <a:cxnLst/>
            <a:rect r="r" b="b" t="t" l="l"/>
            <a:pathLst>
              <a:path h="1441427" w="1606047">
                <a:moveTo>
                  <a:pt x="1606047" y="0"/>
                </a:moveTo>
                <a:lnTo>
                  <a:pt x="0" y="0"/>
                </a:lnTo>
                <a:lnTo>
                  <a:pt x="0" y="1441427"/>
                </a:lnTo>
                <a:lnTo>
                  <a:pt x="1606047" y="1441427"/>
                </a:lnTo>
                <a:lnTo>
                  <a:pt x="1606047"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DAG2m7wLSh8</dc:identifier>
  <dcterms:modified xsi:type="dcterms:W3CDTF">2011-08-01T06:04:30Z</dcterms:modified>
  <cp:revision>1</cp:revision>
  <dc:title>Ungu dan Putih Ilustrasi Tugas Ekonomi Presentasi</dc:title>
</cp:coreProperties>
</file>