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4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13.png" Type="http://schemas.openxmlformats.org/officeDocument/2006/relationships/image"/><Relationship Id="rId8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13.png" Type="http://schemas.openxmlformats.org/officeDocument/2006/relationships/image"/><Relationship Id="rId8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3.png" Type="http://schemas.openxmlformats.org/officeDocument/2006/relationships/image"/><Relationship Id="rId8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3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13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13.png" Type="http://schemas.openxmlformats.org/officeDocument/2006/relationships/image"/><Relationship Id="rId8" Target="../media/image3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33" r="0" b="-33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99985" y="7151255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7" y="0"/>
                </a:lnTo>
                <a:lnTo>
                  <a:pt x="21378217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70872" y="-876690"/>
            <a:ext cx="7967757" cy="10420640"/>
          </a:xfrm>
          <a:custGeom>
            <a:avLst/>
            <a:gdLst/>
            <a:ahLst/>
            <a:cxnLst/>
            <a:rect r="r" b="b" t="t" l="l"/>
            <a:pathLst>
              <a:path h="10420640" w="7967757">
                <a:moveTo>
                  <a:pt x="0" y="0"/>
                </a:moveTo>
                <a:lnTo>
                  <a:pt x="7967757" y="0"/>
                </a:lnTo>
                <a:lnTo>
                  <a:pt x="7967757" y="10420640"/>
                </a:lnTo>
                <a:lnTo>
                  <a:pt x="0" y="10420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148796" y="6745866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27243" y="2631066"/>
            <a:ext cx="8110495" cy="8229600"/>
          </a:xfrm>
          <a:custGeom>
            <a:avLst/>
            <a:gdLst/>
            <a:ahLst/>
            <a:cxnLst/>
            <a:rect r="r" b="b" t="t" l="l"/>
            <a:pathLst>
              <a:path h="8229600" w="8110495">
                <a:moveTo>
                  <a:pt x="0" y="0"/>
                </a:moveTo>
                <a:lnTo>
                  <a:pt x="8110494" y="0"/>
                </a:lnTo>
                <a:lnTo>
                  <a:pt x="81104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49581" y="7411330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6486" y="8489535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8" y="0"/>
                </a:lnTo>
                <a:lnTo>
                  <a:pt x="1684428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34808" y="8489535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8" y="0"/>
                </a:lnTo>
                <a:lnTo>
                  <a:pt x="1684428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783251" y="5811950"/>
            <a:ext cx="7117121" cy="571783"/>
            <a:chOff x="0" y="0"/>
            <a:chExt cx="1874468" cy="1505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74468" cy="150593"/>
            </a:xfrm>
            <a:custGeom>
              <a:avLst/>
              <a:gdLst/>
              <a:ahLst/>
              <a:cxnLst/>
              <a:rect r="r" b="b" t="t" l="l"/>
              <a:pathLst>
                <a:path h="150593" w="1874468">
                  <a:moveTo>
                    <a:pt x="7615" y="0"/>
                  </a:moveTo>
                  <a:lnTo>
                    <a:pt x="1866853" y="0"/>
                  </a:lnTo>
                  <a:cubicBezTo>
                    <a:pt x="1868873" y="0"/>
                    <a:pt x="1870810" y="802"/>
                    <a:pt x="1872238" y="2230"/>
                  </a:cubicBezTo>
                  <a:cubicBezTo>
                    <a:pt x="1873666" y="3658"/>
                    <a:pt x="1874468" y="5595"/>
                    <a:pt x="1874468" y="7615"/>
                  </a:cubicBezTo>
                  <a:lnTo>
                    <a:pt x="1874468" y="142979"/>
                  </a:lnTo>
                  <a:cubicBezTo>
                    <a:pt x="1874468" y="144998"/>
                    <a:pt x="1873666" y="146935"/>
                    <a:pt x="1872238" y="148363"/>
                  </a:cubicBezTo>
                  <a:cubicBezTo>
                    <a:pt x="1870810" y="149791"/>
                    <a:pt x="1868873" y="150593"/>
                    <a:pt x="1866853" y="150593"/>
                  </a:cubicBezTo>
                  <a:lnTo>
                    <a:pt x="7615" y="150593"/>
                  </a:lnTo>
                  <a:cubicBezTo>
                    <a:pt x="5595" y="150593"/>
                    <a:pt x="3658" y="149791"/>
                    <a:pt x="2230" y="148363"/>
                  </a:cubicBezTo>
                  <a:cubicBezTo>
                    <a:pt x="802" y="146935"/>
                    <a:pt x="0" y="144998"/>
                    <a:pt x="0" y="142979"/>
                  </a:cubicBezTo>
                  <a:lnTo>
                    <a:pt x="0" y="7615"/>
                  </a:lnTo>
                  <a:cubicBezTo>
                    <a:pt x="0" y="5595"/>
                    <a:pt x="802" y="3658"/>
                    <a:pt x="2230" y="2230"/>
                  </a:cubicBezTo>
                  <a:cubicBezTo>
                    <a:pt x="3658" y="802"/>
                    <a:pt x="5595" y="0"/>
                    <a:pt x="7615" y="0"/>
                  </a:cubicBezTo>
                  <a:close/>
                </a:path>
              </a:pathLst>
            </a:custGeom>
            <a:solidFill>
              <a:srgbClr val="714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874468" cy="198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322964" y="1931771"/>
            <a:ext cx="14605815" cy="1458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7"/>
              </a:lnSpc>
            </a:pPr>
            <a:r>
              <a:rPr lang="en-US" sz="11327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MENGEVALUASI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96885" y="3495173"/>
            <a:ext cx="13124532" cy="2205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4550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KEBIJAKAN PENGUKURAN (FAIR VALUE VS </a:t>
            </a:r>
          </a:p>
          <a:p>
            <a:pPr algn="ctr">
              <a:lnSpc>
                <a:spcPts val="4277"/>
              </a:lnSpc>
            </a:pPr>
            <a:r>
              <a:rPr lang="en-US" sz="4550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HISTORICAL COST) KEBIJAKAN PENGUKURAN DAN </a:t>
            </a:r>
          </a:p>
          <a:p>
            <a:pPr algn="ctr" marL="0" indent="0" lvl="0">
              <a:lnSpc>
                <a:spcPts val="4277"/>
              </a:lnSpc>
              <a:spcBef>
                <a:spcPct val="0"/>
              </a:spcBef>
            </a:pPr>
            <a:r>
              <a:rPr lang="en-US" sz="4550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TANTANGANNYA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75264" y="5688125"/>
            <a:ext cx="7167773" cy="751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6"/>
              </a:lnSpc>
            </a:pPr>
            <a:r>
              <a:rPr lang="en-US" sz="4161" b="true">
                <a:solidFill>
                  <a:srgbClr val="F5FBFF"/>
                </a:solidFill>
                <a:latin typeface="Poppins Bold"/>
                <a:ea typeface="Poppins Bold"/>
                <a:cs typeface="Poppins Bold"/>
                <a:sym typeface="Poppins Bold"/>
              </a:rPr>
              <a:t>oleh kelompok 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99985" y="7151255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7" y="0"/>
                </a:lnTo>
                <a:lnTo>
                  <a:pt x="21378217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52428" y="-2127689"/>
            <a:ext cx="14556583" cy="13047992"/>
          </a:xfrm>
          <a:custGeom>
            <a:avLst/>
            <a:gdLst/>
            <a:ahLst/>
            <a:cxnLst/>
            <a:rect r="r" b="b" t="t" l="l"/>
            <a:pathLst>
              <a:path h="13047992" w="14556583">
                <a:moveTo>
                  <a:pt x="0" y="0"/>
                </a:moveTo>
                <a:lnTo>
                  <a:pt x="14556583" y="0"/>
                </a:lnTo>
                <a:lnTo>
                  <a:pt x="14556583" y="13047992"/>
                </a:lnTo>
                <a:lnTo>
                  <a:pt x="0" y="13047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15526" y="611437"/>
            <a:ext cx="10594200" cy="142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4"/>
              </a:lnSpc>
            </a:pPr>
            <a:r>
              <a:rPr lang="en-US" sz="10850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KESIMPULAN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3731868" y="1858256"/>
            <a:ext cx="9521136" cy="9208112"/>
          </a:xfrm>
          <a:custGeom>
            <a:avLst/>
            <a:gdLst/>
            <a:ahLst/>
            <a:cxnLst/>
            <a:rect r="r" b="b" t="t" l="l"/>
            <a:pathLst>
              <a:path h="9208112" w="9521136">
                <a:moveTo>
                  <a:pt x="0" y="0"/>
                </a:moveTo>
                <a:lnTo>
                  <a:pt x="9521136" y="0"/>
                </a:lnTo>
                <a:lnTo>
                  <a:pt x="9521136" y="9208113"/>
                </a:lnTo>
                <a:lnTo>
                  <a:pt x="0" y="92081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67459" y="2031493"/>
            <a:ext cx="5989469" cy="7833335"/>
          </a:xfrm>
          <a:custGeom>
            <a:avLst/>
            <a:gdLst/>
            <a:ahLst/>
            <a:cxnLst/>
            <a:rect r="r" b="b" t="t" l="l"/>
            <a:pathLst>
              <a:path h="7833335" w="5989469">
                <a:moveTo>
                  <a:pt x="0" y="0"/>
                </a:moveTo>
                <a:lnTo>
                  <a:pt x="5989470" y="0"/>
                </a:lnTo>
                <a:lnTo>
                  <a:pt x="5989470" y="7833335"/>
                </a:lnTo>
                <a:lnTo>
                  <a:pt x="0" y="7833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48796" y="6745866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49581" y="7411330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34808" y="8489535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8" y="0"/>
                </a:lnTo>
                <a:lnTo>
                  <a:pt x="1684428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17052" y="1401594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77335" y="1575689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9" y="0"/>
                </a:lnTo>
                <a:lnTo>
                  <a:pt x="799809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850343" y="756036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08360" y="1028700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0"/>
                </a:lnTo>
                <a:lnTo>
                  <a:pt x="0" y="472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66146" y="1537926"/>
            <a:ext cx="1344897" cy="320330"/>
          </a:xfrm>
          <a:custGeom>
            <a:avLst/>
            <a:gdLst/>
            <a:ahLst/>
            <a:cxnLst/>
            <a:rect r="r" b="b" t="t" l="l"/>
            <a:pathLst>
              <a:path h="320330" w="1344897">
                <a:moveTo>
                  <a:pt x="0" y="0"/>
                </a:moveTo>
                <a:lnTo>
                  <a:pt x="1344897" y="0"/>
                </a:lnTo>
                <a:lnTo>
                  <a:pt x="1344897" y="320330"/>
                </a:lnTo>
                <a:lnTo>
                  <a:pt x="0" y="3203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411244" y="1602841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266324" y="2688718"/>
            <a:ext cx="12728792" cy="350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3468" indent="-441734" lvl="1">
              <a:lnSpc>
                <a:spcPts val="3969"/>
              </a:lnSpc>
              <a:buFont typeface="Arial"/>
              <a:buChar char="•"/>
            </a:pP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HC</a:t>
            </a: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→ LEBIH ANDAL TAPI KURANG RELEVAN</a:t>
            </a:r>
          </a:p>
          <a:p>
            <a:pPr algn="l" marL="883468" indent="-441734" lvl="1">
              <a:lnSpc>
                <a:spcPts val="3969"/>
              </a:lnSpc>
              <a:buFont typeface="Arial"/>
              <a:buChar char="•"/>
            </a:pP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F</a:t>
            </a: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V → lebih relevan tapi rawan subjektivitas &amp; volatilitas</a:t>
            </a:r>
          </a:p>
          <a:p>
            <a:pPr algn="l" marL="883468" indent="-441734" lvl="1">
              <a:lnSpc>
                <a:spcPts val="3969"/>
              </a:lnSpc>
              <a:buFont typeface="Arial"/>
              <a:buChar char="•"/>
            </a:pP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Tidak ada metode yang mutlak lebih baik → perlu keseimbangan</a:t>
            </a:r>
          </a:p>
          <a:p>
            <a:pPr algn="l" marL="883468" indent="-441734" lvl="1">
              <a:lnSpc>
                <a:spcPts val="3969"/>
              </a:lnSpc>
              <a:buFont typeface="Arial"/>
              <a:buChar char="•"/>
            </a:pP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P</a:t>
            </a:r>
            <a:r>
              <a:rPr lang="en-US" sz="4092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ilihan tergantung transaksi, kondisi pasar, &amp; tujuan laporan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3661" y="8335842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069798" y="3847292"/>
            <a:ext cx="4346603" cy="756030"/>
            <a:chOff x="0" y="0"/>
            <a:chExt cx="1088444" cy="1893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8444" cy="189319"/>
            </a:xfrm>
            <a:custGeom>
              <a:avLst/>
              <a:gdLst/>
              <a:ahLst/>
              <a:cxnLst/>
              <a:rect r="r" b="b" t="t" l="l"/>
              <a:pathLst>
                <a:path h="189319" w="1088444">
                  <a:moveTo>
                    <a:pt x="90838" y="0"/>
                  </a:moveTo>
                  <a:lnTo>
                    <a:pt x="997606" y="0"/>
                  </a:lnTo>
                  <a:cubicBezTo>
                    <a:pt x="1047774" y="0"/>
                    <a:pt x="1088444" y="40670"/>
                    <a:pt x="1088444" y="90838"/>
                  </a:cubicBezTo>
                  <a:lnTo>
                    <a:pt x="1088444" y="98481"/>
                  </a:lnTo>
                  <a:cubicBezTo>
                    <a:pt x="1088444" y="148650"/>
                    <a:pt x="1047774" y="189319"/>
                    <a:pt x="997606" y="189319"/>
                  </a:cubicBezTo>
                  <a:lnTo>
                    <a:pt x="90838" y="189319"/>
                  </a:lnTo>
                  <a:cubicBezTo>
                    <a:pt x="40670" y="189319"/>
                    <a:pt x="0" y="148650"/>
                    <a:pt x="0" y="98481"/>
                  </a:cubicBezTo>
                  <a:lnTo>
                    <a:pt x="0" y="90838"/>
                  </a:lnTo>
                  <a:cubicBezTo>
                    <a:pt x="0" y="40670"/>
                    <a:pt x="40670" y="0"/>
                    <a:pt x="90838" y="0"/>
                  </a:cubicBezTo>
                  <a:close/>
                </a:path>
              </a:pathLst>
            </a:custGeom>
            <a:solidFill>
              <a:srgbClr val="EBD9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088444" cy="236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530637" y="3847292"/>
            <a:ext cx="4346603" cy="756030"/>
            <a:chOff x="0" y="0"/>
            <a:chExt cx="1088444" cy="1893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8444" cy="189319"/>
            </a:xfrm>
            <a:custGeom>
              <a:avLst/>
              <a:gdLst/>
              <a:ahLst/>
              <a:cxnLst/>
              <a:rect r="r" b="b" t="t" l="l"/>
              <a:pathLst>
                <a:path h="189319" w="1088444">
                  <a:moveTo>
                    <a:pt x="90838" y="0"/>
                  </a:moveTo>
                  <a:lnTo>
                    <a:pt x="997606" y="0"/>
                  </a:lnTo>
                  <a:cubicBezTo>
                    <a:pt x="1047774" y="0"/>
                    <a:pt x="1088444" y="40670"/>
                    <a:pt x="1088444" y="90838"/>
                  </a:cubicBezTo>
                  <a:lnTo>
                    <a:pt x="1088444" y="98481"/>
                  </a:lnTo>
                  <a:cubicBezTo>
                    <a:pt x="1088444" y="148650"/>
                    <a:pt x="1047774" y="189319"/>
                    <a:pt x="997606" y="189319"/>
                  </a:cubicBezTo>
                  <a:lnTo>
                    <a:pt x="90838" y="189319"/>
                  </a:lnTo>
                  <a:cubicBezTo>
                    <a:pt x="40670" y="189319"/>
                    <a:pt x="0" y="148650"/>
                    <a:pt x="0" y="98481"/>
                  </a:cubicBezTo>
                  <a:lnTo>
                    <a:pt x="0" y="90838"/>
                  </a:lnTo>
                  <a:cubicBezTo>
                    <a:pt x="0" y="40670"/>
                    <a:pt x="40670" y="0"/>
                    <a:pt x="90838" y="0"/>
                  </a:cubicBezTo>
                  <a:close/>
                </a:path>
              </a:pathLst>
            </a:custGeom>
            <a:solidFill>
              <a:srgbClr val="EBD96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88444" cy="236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419866" y="7512912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0919" y="8178376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6380" y="8687466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9" y="0"/>
                </a:lnTo>
                <a:lnTo>
                  <a:pt x="1684429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204460" y="7109172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674859" y="8335842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9" y="0"/>
                </a:lnTo>
                <a:lnTo>
                  <a:pt x="1684429" y="2108830"/>
                </a:lnTo>
                <a:lnTo>
                  <a:pt x="0" y="21088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015062" y="2800985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217052" y="1401594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477335" y="1575689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9" y="0"/>
                </a:lnTo>
                <a:lnTo>
                  <a:pt x="799809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850343" y="756036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8360" y="1028700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0"/>
                </a:lnTo>
                <a:lnTo>
                  <a:pt x="0" y="47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66146" y="1537926"/>
            <a:ext cx="1344897" cy="320330"/>
          </a:xfrm>
          <a:custGeom>
            <a:avLst/>
            <a:gdLst/>
            <a:ahLst/>
            <a:cxnLst/>
            <a:rect r="r" b="b" t="t" l="l"/>
            <a:pathLst>
              <a:path h="320330" w="1344897">
                <a:moveTo>
                  <a:pt x="0" y="0"/>
                </a:moveTo>
                <a:lnTo>
                  <a:pt x="1344897" y="0"/>
                </a:lnTo>
                <a:lnTo>
                  <a:pt x="1344897" y="320330"/>
                </a:lnTo>
                <a:lnTo>
                  <a:pt x="0" y="3203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443291" y="2045119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370802" y="3264381"/>
            <a:ext cx="5402749" cy="5423086"/>
          </a:xfrm>
          <a:custGeom>
            <a:avLst/>
            <a:gdLst/>
            <a:ahLst/>
            <a:cxnLst/>
            <a:rect r="r" b="b" t="t" l="l"/>
            <a:pathLst>
              <a:path h="5423086" w="5402749">
                <a:moveTo>
                  <a:pt x="0" y="0"/>
                </a:moveTo>
                <a:lnTo>
                  <a:pt x="5402749" y="0"/>
                </a:lnTo>
                <a:lnTo>
                  <a:pt x="5402749" y="5423085"/>
                </a:lnTo>
                <a:lnTo>
                  <a:pt x="0" y="54230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725824" y="4603322"/>
            <a:ext cx="2677698" cy="1085685"/>
          </a:xfrm>
          <a:custGeom>
            <a:avLst/>
            <a:gdLst/>
            <a:ahLst/>
            <a:cxnLst/>
            <a:rect r="r" b="b" t="t" l="l"/>
            <a:pathLst>
              <a:path h="1085685" w="2677698">
                <a:moveTo>
                  <a:pt x="0" y="0"/>
                </a:moveTo>
                <a:lnTo>
                  <a:pt x="2677698" y="0"/>
                </a:lnTo>
                <a:lnTo>
                  <a:pt x="2677698" y="1085685"/>
                </a:lnTo>
                <a:lnTo>
                  <a:pt x="0" y="1085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554408" y="649733"/>
            <a:ext cx="15179184" cy="158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PENGENALAN ANGGOTA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82677" y="3910185"/>
            <a:ext cx="6320845" cy="56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sz="3313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ANINDI MAHARANI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72176" y="3780617"/>
            <a:ext cx="6922939" cy="56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sz="3313" b="true">
                <a:solidFill>
                  <a:srgbClr val="000000"/>
                </a:solidFill>
                <a:latin typeface="Lookpeach Font TH Bold"/>
                <a:ea typeface="Lookpeach Font TH Bold"/>
                <a:cs typeface="Lookpeach Font TH Bold"/>
                <a:sym typeface="Lookpeach Font TH Bold"/>
              </a:rPr>
              <a:t>ANGGIT YUNIZAR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2007434" y="4600658"/>
            <a:ext cx="2677698" cy="1085685"/>
          </a:xfrm>
          <a:custGeom>
            <a:avLst/>
            <a:gdLst/>
            <a:ahLst/>
            <a:cxnLst/>
            <a:rect r="r" b="b" t="t" l="l"/>
            <a:pathLst>
              <a:path h="1085685" w="2677698">
                <a:moveTo>
                  <a:pt x="0" y="0"/>
                </a:moveTo>
                <a:lnTo>
                  <a:pt x="2677697" y="0"/>
                </a:lnTo>
                <a:lnTo>
                  <a:pt x="2677697" y="1085684"/>
                </a:lnTo>
                <a:lnTo>
                  <a:pt x="0" y="1085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904250" y="4828378"/>
            <a:ext cx="6320845" cy="56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sz="3313" b="true">
                <a:solidFill>
                  <a:srgbClr val="000000"/>
                </a:solidFill>
                <a:latin typeface="Lookpeach Font TH Bold"/>
                <a:ea typeface="Lookpeach Font TH Bold"/>
                <a:cs typeface="Lookpeach Font TH Bold"/>
                <a:sym typeface="Lookpeach Font TH Bold"/>
              </a:rPr>
              <a:t>2413031042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884813" y="4828378"/>
            <a:ext cx="6922939" cy="56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sz="3313" b="true">
                <a:solidFill>
                  <a:srgbClr val="000000"/>
                </a:solidFill>
                <a:latin typeface="Lookpeach Font TH Bold"/>
                <a:ea typeface="Lookpeach Font TH Bold"/>
                <a:cs typeface="Lookpeach Font TH Bold"/>
                <a:sym typeface="Lookpeach Font TH Bold"/>
              </a:rPr>
              <a:t>2413031046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88287" y="2568809"/>
            <a:ext cx="15096922" cy="7007536"/>
            <a:chOff x="0" y="0"/>
            <a:chExt cx="3976144" cy="18456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6144" cy="1845606"/>
            </a:xfrm>
            <a:custGeom>
              <a:avLst/>
              <a:gdLst/>
              <a:ahLst/>
              <a:cxnLst/>
              <a:rect r="r" b="b" t="t" l="l"/>
              <a:pathLst>
                <a:path h="1845606" w="3976144">
                  <a:moveTo>
                    <a:pt x="26154" y="0"/>
                  </a:moveTo>
                  <a:lnTo>
                    <a:pt x="3949991" y="0"/>
                  </a:lnTo>
                  <a:cubicBezTo>
                    <a:pt x="3956927" y="0"/>
                    <a:pt x="3963579" y="2755"/>
                    <a:pt x="3968484" y="7660"/>
                  </a:cubicBezTo>
                  <a:cubicBezTo>
                    <a:pt x="3973389" y="12565"/>
                    <a:pt x="3976144" y="19217"/>
                    <a:pt x="3976144" y="26154"/>
                  </a:cubicBezTo>
                  <a:lnTo>
                    <a:pt x="3976144" y="1819453"/>
                  </a:lnTo>
                  <a:cubicBezTo>
                    <a:pt x="3976144" y="1826389"/>
                    <a:pt x="3973389" y="1833041"/>
                    <a:pt x="3968484" y="1837946"/>
                  </a:cubicBezTo>
                  <a:cubicBezTo>
                    <a:pt x="3963579" y="1842851"/>
                    <a:pt x="3956927" y="1845606"/>
                    <a:pt x="3949991" y="1845606"/>
                  </a:cubicBezTo>
                  <a:lnTo>
                    <a:pt x="26154" y="1845606"/>
                  </a:lnTo>
                  <a:cubicBezTo>
                    <a:pt x="19217" y="1845606"/>
                    <a:pt x="12565" y="1842851"/>
                    <a:pt x="7660" y="1837946"/>
                  </a:cubicBezTo>
                  <a:cubicBezTo>
                    <a:pt x="2755" y="1833041"/>
                    <a:pt x="0" y="1826389"/>
                    <a:pt x="0" y="1819453"/>
                  </a:cubicBezTo>
                  <a:lnTo>
                    <a:pt x="0" y="26154"/>
                  </a:lnTo>
                  <a:cubicBezTo>
                    <a:pt x="0" y="19217"/>
                    <a:pt x="2755" y="12565"/>
                    <a:pt x="7660" y="7660"/>
                  </a:cubicBezTo>
                  <a:cubicBezTo>
                    <a:pt x="12565" y="2755"/>
                    <a:pt x="19217" y="0"/>
                    <a:pt x="2615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76144" cy="18932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985647" y="7721703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413031" y="6917879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36177" y="7369629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064" y="8379760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8" y="0"/>
                </a:lnTo>
                <a:lnTo>
                  <a:pt x="1684428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662082" y="8447899"/>
            <a:ext cx="1210133" cy="1060379"/>
          </a:xfrm>
          <a:custGeom>
            <a:avLst/>
            <a:gdLst/>
            <a:ahLst/>
            <a:cxnLst/>
            <a:rect r="r" b="b" t="t" l="l"/>
            <a:pathLst>
              <a:path h="1060379" w="1210133">
                <a:moveTo>
                  <a:pt x="0" y="0"/>
                </a:moveTo>
                <a:lnTo>
                  <a:pt x="1210134" y="0"/>
                </a:lnTo>
                <a:lnTo>
                  <a:pt x="1210134" y="1060379"/>
                </a:lnTo>
                <a:lnTo>
                  <a:pt x="0" y="10603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75413" y="-718999"/>
            <a:ext cx="6295644" cy="7583452"/>
          </a:xfrm>
          <a:custGeom>
            <a:avLst/>
            <a:gdLst/>
            <a:ahLst/>
            <a:cxnLst/>
            <a:rect r="r" b="b" t="t" l="l"/>
            <a:pathLst>
              <a:path h="7583452" w="6295644">
                <a:moveTo>
                  <a:pt x="0" y="0"/>
                </a:moveTo>
                <a:lnTo>
                  <a:pt x="6295644" y="0"/>
                </a:lnTo>
                <a:lnTo>
                  <a:pt x="6295644" y="7583452"/>
                </a:lnTo>
                <a:lnTo>
                  <a:pt x="0" y="75834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852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46979" y="3565414"/>
            <a:ext cx="13025126" cy="297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Pengukuran = menetapkan nilai uang pada aset, kewajiban, ekuitas, pendapatan, dan beban</a:t>
            </a:r>
          </a:p>
          <a:p>
            <a:pPr algn="just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Tu</a:t>
            </a: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juan: relevan, andal, dapat dibandingkan, mudah dipahami</a:t>
            </a:r>
          </a:p>
          <a:p>
            <a:pPr algn="just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Dasar penilaian: biaya historis, nilai saat ini, NRV, biaya penggantian, nilai wajar</a:t>
            </a:r>
          </a:p>
          <a:p>
            <a:pPr algn="just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M</a:t>
            </a: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odel penilaian campuran digunakan (HC + FV)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598121" y="2568809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0"/>
                </a:lnTo>
                <a:lnTo>
                  <a:pt x="0" y="472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34231" y="649668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0" y="785577"/>
            <a:ext cx="20167405" cy="1067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09"/>
              </a:lnSpc>
            </a:pPr>
            <a:r>
              <a:rPr lang="en-US" sz="6149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KONSEP DASAR PENGUKURAN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4774" y="2813675"/>
            <a:ext cx="7227931" cy="7449550"/>
            <a:chOff x="0" y="0"/>
            <a:chExt cx="1903653" cy="19620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03653" cy="1962021"/>
            </a:xfrm>
            <a:custGeom>
              <a:avLst/>
              <a:gdLst/>
              <a:ahLst/>
              <a:cxnLst/>
              <a:rect r="r" b="b" t="t" l="l"/>
              <a:pathLst>
                <a:path h="1962021" w="1903653">
                  <a:moveTo>
                    <a:pt x="54627" y="0"/>
                  </a:moveTo>
                  <a:lnTo>
                    <a:pt x="1849026" y="0"/>
                  </a:lnTo>
                  <a:cubicBezTo>
                    <a:pt x="1863514" y="0"/>
                    <a:pt x="1877408" y="5755"/>
                    <a:pt x="1887653" y="16000"/>
                  </a:cubicBezTo>
                  <a:cubicBezTo>
                    <a:pt x="1897897" y="26244"/>
                    <a:pt x="1903653" y="40139"/>
                    <a:pt x="1903653" y="54627"/>
                  </a:cubicBezTo>
                  <a:lnTo>
                    <a:pt x="1903653" y="1907395"/>
                  </a:lnTo>
                  <a:cubicBezTo>
                    <a:pt x="1903653" y="1937564"/>
                    <a:pt x="1879195" y="1962021"/>
                    <a:pt x="1849026" y="1962021"/>
                  </a:cubicBezTo>
                  <a:lnTo>
                    <a:pt x="54627" y="1962021"/>
                  </a:lnTo>
                  <a:cubicBezTo>
                    <a:pt x="40139" y="1962021"/>
                    <a:pt x="26244" y="1956266"/>
                    <a:pt x="16000" y="1946022"/>
                  </a:cubicBezTo>
                  <a:cubicBezTo>
                    <a:pt x="5755" y="1935777"/>
                    <a:pt x="0" y="1921882"/>
                    <a:pt x="0" y="1907395"/>
                  </a:cubicBezTo>
                  <a:lnTo>
                    <a:pt x="0" y="54627"/>
                  </a:lnTo>
                  <a:cubicBezTo>
                    <a:pt x="0" y="40139"/>
                    <a:pt x="5755" y="26244"/>
                    <a:pt x="16000" y="16000"/>
                  </a:cubicBezTo>
                  <a:cubicBezTo>
                    <a:pt x="26244" y="5755"/>
                    <a:pt x="40139" y="0"/>
                    <a:pt x="5462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903653" cy="20096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435295" y="2813675"/>
            <a:ext cx="7227931" cy="7473325"/>
            <a:chOff x="0" y="0"/>
            <a:chExt cx="1903653" cy="19682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03653" cy="1968283"/>
            </a:xfrm>
            <a:custGeom>
              <a:avLst/>
              <a:gdLst/>
              <a:ahLst/>
              <a:cxnLst/>
              <a:rect r="r" b="b" t="t" l="l"/>
              <a:pathLst>
                <a:path h="1968283" w="1903653">
                  <a:moveTo>
                    <a:pt x="54627" y="0"/>
                  </a:moveTo>
                  <a:lnTo>
                    <a:pt x="1849026" y="0"/>
                  </a:lnTo>
                  <a:cubicBezTo>
                    <a:pt x="1863514" y="0"/>
                    <a:pt x="1877408" y="5755"/>
                    <a:pt x="1887653" y="16000"/>
                  </a:cubicBezTo>
                  <a:cubicBezTo>
                    <a:pt x="1897897" y="26244"/>
                    <a:pt x="1903653" y="40139"/>
                    <a:pt x="1903653" y="54627"/>
                  </a:cubicBezTo>
                  <a:lnTo>
                    <a:pt x="1903653" y="1913656"/>
                  </a:lnTo>
                  <a:cubicBezTo>
                    <a:pt x="1903653" y="1928144"/>
                    <a:pt x="1897897" y="1942039"/>
                    <a:pt x="1887653" y="1952283"/>
                  </a:cubicBezTo>
                  <a:cubicBezTo>
                    <a:pt x="1877408" y="1962528"/>
                    <a:pt x="1863514" y="1968283"/>
                    <a:pt x="1849026" y="1968283"/>
                  </a:cubicBezTo>
                  <a:lnTo>
                    <a:pt x="54627" y="1968283"/>
                  </a:lnTo>
                  <a:cubicBezTo>
                    <a:pt x="40139" y="1968283"/>
                    <a:pt x="26244" y="1962528"/>
                    <a:pt x="16000" y="1952283"/>
                  </a:cubicBezTo>
                  <a:cubicBezTo>
                    <a:pt x="5755" y="1942039"/>
                    <a:pt x="0" y="1928144"/>
                    <a:pt x="0" y="1913656"/>
                  </a:cubicBezTo>
                  <a:lnTo>
                    <a:pt x="0" y="54627"/>
                  </a:lnTo>
                  <a:cubicBezTo>
                    <a:pt x="0" y="40139"/>
                    <a:pt x="5755" y="26244"/>
                    <a:pt x="16000" y="16000"/>
                  </a:cubicBezTo>
                  <a:cubicBezTo>
                    <a:pt x="26244" y="5755"/>
                    <a:pt x="40139" y="0"/>
                    <a:pt x="5462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03653" cy="2015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985647" y="7721703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840645" y="5936347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02140" y="7559764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682848" y="8203885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9" y="0"/>
                </a:lnTo>
                <a:lnTo>
                  <a:pt x="1684429" y="2108830"/>
                </a:lnTo>
                <a:lnTo>
                  <a:pt x="0" y="21088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74994" y="8154395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5804985" y="-400613"/>
            <a:ext cx="5844648" cy="7040202"/>
          </a:xfrm>
          <a:custGeom>
            <a:avLst/>
            <a:gdLst/>
            <a:ahLst/>
            <a:cxnLst/>
            <a:rect r="r" b="b" t="t" l="l"/>
            <a:pathLst>
              <a:path h="7040202" w="5844648">
                <a:moveTo>
                  <a:pt x="5844648" y="0"/>
                </a:moveTo>
                <a:lnTo>
                  <a:pt x="0" y="0"/>
                </a:lnTo>
                <a:lnTo>
                  <a:pt x="0" y="7040202"/>
                </a:lnTo>
                <a:lnTo>
                  <a:pt x="5844648" y="7040202"/>
                </a:lnTo>
                <a:lnTo>
                  <a:pt x="5844648" y="0"/>
                </a:lnTo>
                <a:close/>
              </a:path>
            </a:pathLst>
          </a:custGeom>
          <a:blipFill>
            <a:blip r:embed="rId8"/>
            <a:stretch>
              <a:fillRect l="0" t="0" r="0" b="-852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0380" y="274863"/>
            <a:ext cx="17367240" cy="2654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8"/>
              </a:lnSpc>
            </a:pPr>
            <a:r>
              <a:rPr lang="en-US" sz="7599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KEBIJAKAN PENGUKURAN DALAM AKUNTANSI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4417208" y="756036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4678" y="54078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993538" y="6639589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4" y="0"/>
                </a:lnTo>
                <a:lnTo>
                  <a:pt x="531524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268300" y="3367635"/>
            <a:ext cx="6089383" cy="2475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76960" indent="-338480" lvl="1">
              <a:lnSpc>
                <a:spcPts val="3919"/>
              </a:lnSpc>
              <a:buFont typeface="Arial"/>
              <a:buChar char="•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Pilihan metode pengukuran aset &amp; kewajiban sesuai standar akuntansi</a:t>
            </a:r>
          </a:p>
          <a:p>
            <a:pPr algn="just">
              <a:lnSpc>
                <a:spcPts val="3919"/>
              </a:lnSpc>
            </a:pPr>
          </a:p>
          <a:p>
            <a:pPr algn="just" marL="676960" indent="-338480" lvl="1">
              <a:lnSpc>
                <a:spcPts val="3919"/>
              </a:lnSpc>
              <a:buFont typeface="Arial"/>
              <a:buChar char="•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HC → andal, stabil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04569" y="3367635"/>
            <a:ext cx="6089383" cy="29709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9"/>
              </a:lnSpc>
            </a:pPr>
          </a:p>
          <a:p>
            <a:pPr algn="just" marL="676960" indent="-338480" lvl="1">
              <a:lnSpc>
                <a:spcPts val="3919"/>
              </a:lnSpc>
              <a:buFont typeface="Arial"/>
              <a:buChar char="•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F</a:t>
            </a: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V → relevan, transparan</a:t>
            </a:r>
          </a:p>
          <a:p>
            <a:pPr algn="just">
              <a:lnSpc>
                <a:spcPts val="3919"/>
              </a:lnSpc>
            </a:pPr>
          </a:p>
          <a:p>
            <a:pPr algn="just" marL="676960" indent="-338480" lvl="1">
              <a:lnSpc>
                <a:spcPts val="3919"/>
              </a:lnSpc>
              <a:buFont typeface="Arial"/>
              <a:buChar char="•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Pemilihan metode harus konsisten &amp; diungkapkan</a:t>
            </a:r>
          </a:p>
          <a:p>
            <a:pPr algn="just">
              <a:lnSpc>
                <a:spcPts val="3919"/>
              </a:lnSpc>
            </a:pP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5779523" y="8767107"/>
            <a:ext cx="1214015" cy="1519893"/>
          </a:xfrm>
          <a:custGeom>
            <a:avLst/>
            <a:gdLst/>
            <a:ahLst/>
            <a:cxnLst/>
            <a:rect r="r" b="b" t="t" l="l"/>
            <a:pathLst>
              <a:path h="1519893" w="1214015">
                <a:moveTo>
                  <a:pt x="0" y="0"/>
                </a:moveTo>
                <a:lnTo>
                  <a:pt x="1214015" y="0"/>
                </a:lnTo>
                <a:lnTo>
                  <a:pt x="1214015" y="1519893"/>
                </a:lnTo>
                <a:lnTo>
                  <a:pt x="0" y="1519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5539" y="2568809"/>
            <a:ext cx="15096922" cy="7007536"/>
            <a:chOff x="0" y="0"/>
            <a:chExt cx="3976144" cy="18456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6144" cy="1845606"/>
            </a:xfrm>
            <a:custGeom>
              <a:avLst/>
              <a:gdLst/>
              <a:ahLst/>
              <a:cxnLst/>
              <a:rect r="r" b="b" t="t" l="l"/>
              <a:pathLst>
                <a:path h="1845606" w="3976144">
                  <a:moveTo>
                    <a:pt x="26154" y="0"/>
                  </a:moveTo>
                  <a:lnTo>
                    <a:pt x="3949991" y="0"/>
                  </a:lnTo>
                  <a:cubicBezTo>
                    <a:pt x="3956927" y="0"/>
                    <a:pt x="3963579" y="2755"/>
                    <a:pt x="3968484" y="7660"/>
                  </a:cubicBezTo>
                  <a:cubicBezTo>
                    <a:pt x="3973389" y="12565"/>
                    <a:pt x="3976144" y="19217"/>
                    <a:pt x="3976144" y="26154"/>
                  </a:cubicBezTo>
                  <a:lnTo>
                    <a:pt x="3976144" y="1819453"/>
                  </a:lnTo>
                  <a:cubicBezTo>
                    <a:pt x="3976144" y="1826389"/>
                    <a:pt x="3973389" y="1833041"/>
                    <a:pt x="3968484" y="1837946"/>
                  </a:cubicBezTo>
                  <a:cubicBezTo>
                    <a:pt x="3963579" y="1842851"/>
                    <a:pt x="3956927" y="1845606"/>
                    <a:pt x="3949991" y="1845606"/>
                  </a:cubicBezTo>
                  <a:lnTo>
                    <a:pt x="26154" y="1845606"/>
                  </a:lnTo>
                  <a:cubicBezTo>
                    <a:pt x="19217" y="1845606"/>
                    <a:pt x="12565" y="1842851"/>
                    <a:pt x="7660" y="1837946"/>
                  </a:cubicBezTo>
                  <a:cubicBezTo>
                    <a:pt x="2755" y="1833041"/>
                    <a:pt x="0" y="1826389"/>
                    <a:pt x="0" y="1819453"/>
                  </a:cubicBezTo>
                  <a:lnTo>
                    <a:pt x="0" y="26154"/>
                  </a:lnTo>
                  <a:cubicBezTo>
                    <a:pt x="0" y="19217"/>
                    <a:pt x="2755" y="12565"/>
                    <a:pt x="7660" y="7660"/>
                  </a:cubicBezTo>
                  <a:cubicBezTo>
                    <a:pt x="12565" y="2755"/>
                    <a:pt x="19217" y="0"/>
                    <a:pt x="2615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76144" cy="18932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833203" y="7973054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7" y="0"/>
                </a:lnTo>
                <a:lnTo>
                  <a:pt x="21378217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700203" y="5296582"/>
            <a:ext cx="5599306" cy="5417328"/>
          </a:xfrm>
          <a:custGeom>
            <a:avLst/>
            <a:gdLst/>
            <a:ahLst/>
            <a:cxnLst/>
            <a:rect r="r" b="b" t="t" l="l"/>
            <a:pathLst>
              <a:path h="5417328" w="5599306">
                <a:moveTo>
                  <a:pt x="0" y="0"/>
                </a:moveTo>
                <a:lnTo>
                  <a:pt x="5599306" y="0"/>
                </a:lnTo>
                <a:lnTo>
                  <a:pt x="5599306" y="5417329"/>
                </a:lnTo>
                <a:lnTo>
                  <a:pt x="0" y="5417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00785" y="8387269"/>
            <a:ext cx="2509301" cy="2274054"/>
          </a:xfrm>
          <a:custGeom>
            <a:avLst/>
            <a:gdLst/>
            <a:ahLst/>
            <a:cxnLst/>
            <a:rect r="r" b="b" t="t" l="l"/>
            <a:pathLst>
              <a:path h="2274054" w="2509301">
                <a:moveTo>
                  <a:pt x="0" y="0"/>
                </a:moveTo>
                <a:lnTo>
                  <a:pt x="2509301" y="0"/>
                </a:lnTo>
                <a:lnTo>
                  <a:pt x="2509301" y="2274054"/>
                </a:lnTo>
                <a:lnTo>
                  <a:pt x="0" y="2274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09109" y="8580819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7175" y="4343279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8"/>
                </a:lnTo>
                <a:lnTo>
                  <a:pt x="0" y="4657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642956" y="-86648"/>
            <a:ext cx="6295644" cy="7583452"/>
          </a:xfrm>
          <a:custGeom>
            <a:avLst/>
            <a:gdLst/>
            <a:ahLst/>
            <a:cxnLst/>
            <a:rect r="r" b="b" t="t" l="l"/>
            <a:pathLst>
              <a:path h="7583452" w="6295644">
                <a:moveTo>
                  <a:pt x="6295644" y="0"/>
                </a:moveTo>
                <a:lnTo>
                  <a:pt x="0" y="0"/>
                </a:lnTo>
                <a:lnTo>
                  <a:pt x="0" y="7583452"/>
                </a:lnTo>
                <a:lnTo>
                  <a:pt x="6295644" y="7583452"/>
                </a:lnTo>
                <a:lnTo>
                  <a:pt x="6295644" y="0"/>
                </a:lnTo>
                <a:close/>
              </a:path>
            </a:pathLst>
          </a:custGeom>
          <a:blipFill>
            <a:blip r:embed="rId8"/>
            <a:stretch>
              <a:fillRect l="0" t="0" r="0" b="-852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4774" y="2112689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82865" y="148374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809710" y="1293242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4678" y="54078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26699" y="7688646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698671" y="4324229"/>
            <a:ext cx="12890657" cy="198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Dicatat berdasarkan harga perolehan (pembelian, pengiriman, pemasangan, dll)</a:t>
            </a:r>
          </a:p>
          <a:p>
            <a:pPr algn="l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Kelebihan: objektif, mudah diverifikasi, konservatif</a:t>
            </a:r>
          </a:p>
          <a:p>
            <a:pPr algn="just" marL="676960" indent="-338480" lvl="1">
              <a:lnSpc>
                <a:spcPts val="3919"/>
              </a:lnSpc>
              <a:buAutoNum type="arabicPeriod" startAt="1"/>
            </a:pPr>
            <a:r>
              <a:rPr lang="en-US" sz="3135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Kekurangan: kurang relevan, sulit perbandingan, bisa undervalued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69590" y="868164"/>
            <a:ext cx="16222871" cy="158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HISTORICAL COST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0" r="-20174" b="-2818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7487" y="1756406"/>
            <a:ext cx="15663761" cy="2727774"/>
            <a:chOff x="0" y="0"/>
            <a:chExt cx="4125435" cy="7184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25435" cy="718426"/>
            </a:xfrm>
            <a:custGeom>
              <a:avLst/>
              <a:gdLst/>
              <a:ahLst/>
              <a:cxnLst/>
              <a:rect r="r" b="b" t="t" l="l"/>
              <a:pathLst>
                <a:path h="718426" w="4125435">
                  <a:moveTo>
                    <a:pt x="25207" y="0"/>
                  </a:moveTo>
                  <a:lnTo>
                    <a:pt x="4100228" y="0"/>
                  </a:lnTo>
                  <a:cubicBezTo>
                    <a:pt x="4114149" y="0"/>
                    <a:pt x="4125435" y="11286"/>
                    <a:pt x="4125435" y="25207"/>
                  </a:cubicBezTo>
                  <a:lnTo>
                    <a:pt x="4125435" y="693219"/>
                  </a:lnTo>
                  <a:cubicBezTo>
                    <a:pt x="4125435" y="699904"/>
                    <a:pt x="4122779" y="706316"/>
                    <a:pt x="4118052" y="711043"/>
                  </a:cubicBezTo>
                  <a:cubicBezTo>
                    <a:pt x="4113325" y="715770"/>
                    <a:pt x="4106913" y="718426"/>
                    <a:pt x="4100228" y="718426"/>
                  </a:cubicBezTo>
                  <a:lnTo>
                    <a:pt x="25207" y="718426"/>
                  </a:lnTo>
                  <a:cubicBezTo>
                    <a:pt x="18522" y="718426"/>
                    <a:pt x="12110" y="715770"/>
                    <a:pt x="7383" y="711043"/>
                  </a:cubicBezTo>
                  <a:cubicBezTo>
                    <a:pt x="2656" y="706316"/>
                    <a:pt x="0" y="699904"/>
                    <a:pt x="0" y="693219"/>
                  </a:cubicBezTo>
                  <a:lnTo>
                    <a:pt x="0" y="25207"/>
                  </a:lnTo>
                  <a:cubicBezTo>
                    <a:pt x="0" y="18522"/>
                    <a:pt x="2656" y="12110"/>
                    <a:pt x="7383" y="7383"/>
                  </a:cubicBezTo>
                  <a:cubicBezTo>
                    <a:pt x="12110" y="2656"/>
                    <a:pt x="18522" y="0"/>
                    <a:pt x="2520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125435" cy="766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54678" y="4617530"/>
            <a:ext cx="15669308" cy="2727774"/>
            <a:chOff x="0" y="0"/>
            <a:chExt cx="4126896" cy="71842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26896" cy="718426"/>
            </a:xfrm>
            <a:custGeom>
              <a:avLst/>
              <a:gdLst/>
              <a:ahLst/>
              <a:cxnLst/>
              <a:rect r="r" b="b" t="t" l="l"/>
              <a:pathLst>
                <a:path h="718426" w="4126896">
                  <a:moveTo>
                    <a:pt x="25198" y="0"/>
                  </a:moveTo>
                  <a:lnTo>
                    <a:pt x="4101698" y="0"/>
                  </a:lnTo>
                  <a:cubicBezTo>
                    <a:pt x="4108381" y="0"/>
                    <a:pt x="4114790" y="2655"/>
                    <a:pt x="4119516" y="7380"/>
                  </a:cubicBezTo>
                  <a:cubicBezTo>
                    <a:pt x="4124241" y="12106"/>
                    <a:pt x="4126896" y="18515"/>
                    <a:pt x="4126896" y="25198"/>
                  </a:cubicBezTo>
                  <a:lnTo>
                    <a:pt x="4126896" y="693228"/>
                  </a:lnTo>
                  <a:cubicBezTo>
                    <a:pt x="4126896" y="699911"/>
                    <a:pt x="4124241" y="706320"/>
                    <a:pt x="4119516" y="711046"/>
                  </a:cubicBezTo>
                  <a:cubicBezTo>
                    <a:pt x="4114790" y="715771"/>
                    <a:pt x="4108381" y="718426"/>
                    <a:pt x="4101698" y="718426"/>
                  </a:cubicBezTo>
                  <a:lnTo>
                    <a:pt x="25198" y="718426"/>
                  </a:lnTo>
                  <a:cubicBezTo>
                    <a:pt x="18515" y="718426"/>
                    <a:pt x="12106" y="715771"/>
                    <a:pt x="7380" y="711046"/>
                  </a:cubicBezTo>
                  <a:cubicBezTo>
                    <a:pt x="2655" y="706320"/>
                    <a:pt x="0" y="699911"/>
                    <a:pt x="0" y="693228"/>
                  </a:cubicBezTo>
                  <a:lnTo>
                    <a:pt x="0" y="25198"/>
                  </a:lnTo>
                  <a:cubicBezTo>
                    <a:pt x="0" y="18515"/>
                    <a:pt x="2655" y="12106"/>
                    <a:pt x="7380" y="7380"/>
                  </a:cubicBezTo>
                  <a:cubicBezTo>
                    <a:pt x="12106" y="2655"/>
                    <a:pt x="18515" y="0"/>
                    <a:pt x="2519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126896" cy="766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2260129" y="8649695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00785" y="8387269"/>
            <a:ext cx="2509301" cy="2274054"/>
          </a:xfrm>
          <a:custGeom>
            <a:avLst/>
            <a:gdLst/>
            <a:ahLst/>
            <a:cxnLst/>
            <a:rect r="r" b="b" t="t" l="l"/>
            <a:pathLst>
              <a:path h="2274054" w="2509301">
                <a:moveTo>
                  <a:pt x="0" y="0"/>
                </a:moveTo>
                <a:lnTo>
                  <a:pt x="2509301" y="0"/>
                </a:lnTo>
                <a:lnTo>
                  <a:pt x="2509301" y="2274054"/>
                </a:lnTo>
                <a:lnTo>
                  <a:pt x="0" y="2274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309109" y="8580819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7175" y="4343279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8"/>
                </a:lnTo>
                <a:lnTo>
                  <a:pt x="0" y="46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5642956" y="-86648"/>
            <a:ext cx="6295644" cy="7583452"/>
          </a:xfrm>
          <a:custGeom>
            <a:avLst/>
            <a:gdLst/>
            <a:ahLst/>
            <a:cxnLst/>
            <a:rect r="r" b="b" t="t" l="l"/>
            <a:pathLst>
              <a:path h="7583452" w="6295644">
                <a:moveTo>
                  <a:pt x="6295644" y="0"/>
                </a:moveTo>
                <a:lnTo>
                  <a:pt x="0" y="0"/>
                </a:lnTo>
                <a:lnTo>
                  <a:pt x="0" y="7583452"/>
                </a:lnTo>
                <a:lnTo>
                  <a:pt x="6295644" y="7583452"/>
                </a:lnTo>
                <a:lnTo>
                  <a:pt x="6295644" y="0"/>
                </a:lnTo>
                <a:close/>
              </a:path>
            </a:pathLst>
          </a:custGeom>
          <a:blipFill>
            <a:blip r:embed="rId7"/>
            <a:stretch>
              <a:fillRect l="0" t="0" r="0" b="-852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4774" y="2112689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582865" y="148374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809710" y="1293242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4678" y="54078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426699" y="7688646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3758660" y="34089"/>
            <a:ext cx="10770680" cy="158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FAIR VALUE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55646" y="2669610"/>
            <a:ext cx="13039758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Nilai pasar saat ini sesuai kondisi ekonomi (IFRS 13/PSAK 68)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17146" y="5613496"/>
            <a:ext cx="15082292" cy="716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3"/>
              </a:lnSpc>
            </a:pPr>
            <a:r>
              <a:rPr lang="en-US" sz="4626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Kelebihan: relevan, akurat, transparan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4678" y="2232051"/>
            <a:ext cx="1973540" cy="158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54678" y="5093174"/>
            <a:ext cx="1973540" cy="158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2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43712" y="8658348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954678" y="7592054"/>
            <a:ext cx="16003546" cy="2107037"/>
            <a:chOff x="0" y="0"/>
            <a:chExt cx="4214926" cy="5549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14926" cy="554940"/>
            </a:xfrm>
            <a:custGeom>
              <a:avLst/>
              <a:gdLst/>
              <a:ahLst/>
              <a:cxnLst/>
              <a:rect r="r" b="b" t="t" l="l"/>
              <a:pathLst>
                <a:path h="554940" w="4214926">
                  <a:moveTo>
                    <a:pt x="24672" y="0"/>
                  </a:moveTo>
                  <a:lnTo>
                    <a:pt x="4190254" y="0"/>
                  </a:lnTo>
                  <a:cubicBezTo>
                    <a:pt x="4196797" y="0"/>
                    <a:pt x="4203073" y="2599"/>
                    <a:pt x="4207699" y="7226"/>
                  </a:cubicBezTo>
                  <a:cubicBezTo>
                    <a:pt x="4212326" y="11853"/>
                    <a:pt x="4214926" y="18129"/>
                    <a:pt x="4214926" y="24672"/>
                  </a:cubicBezTo>
                  <a:lnTo>
                    <a:pt x="4214926" y="530268"/>
                  </a:lnTo>
                  <a:cubicBezTo>
                    <a:pt x="4214926" y="536811"/>
                    <a:pt x="4212326" y="543087"/>
                    <a:pt x="4207699" y="547713"/>
                  </a:cubicBezTo>
                  <a:cubicBezTo>
                    <a:pt x="4203073" y="552340"/>
                    <a:pt x="4196797" y="554940"/>
                    <a:pt x="4190254" y="554940"/>
                  </a:cubicBezTo>
                  <a:lnTo>
                    <a:pt x="24672" y="554940"/>
                  </a:lnTo>
                  <a:cubicBezTo>
                    <a:pt x="18129" y="554940"/>
                    <a:pt x="11853" y="552340"/>
                    <a:pt x="7226" y="547713"/>
                  </a:cubicBezTo>
                  <a:cubicBezTo>
                    <a:pt x="2599" y="543087"/>
                    <a:pt x="0" y="536811"/>
                    <a:pt x="0" y="530268"/>
                  </a:cubicBezTo>
                  <a:lnTo>
                    <a:pt x="0" y="24672"/>
                  </a:lnTo>
                  <a:cubicBezTo>
                    <a:pt x="0" y="18129"/>
                    <a:pt x="2599" y="11853"/>
                    <a:pt x="7226" y="7226"/>
                  </a:cubicBezTo>
                  <a:cubicBezTo>
                    <a:pt x="11853" y="2599"/>
                    <a:pt x="18129" y="0"/>
                    <a:pt x="2467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4214926" cy="602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2555646" y="7839704"/>
            <a:ext cx="15082292" cy="124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Kekurangan: subjektif, sulit verifikasi, volatilitas tinggi, potensi manipulasi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7658729"/>
            <a:ext cx="1973540" cy="158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8"/>
              </a:lnSpc>
            </a:pPr>
            <a:r>
              <a:rPr lang="en-US" sz="9184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5539" y="2568809"/>
            <a:ext cx="15096922" cy="7342587"/>
            <a:chOff x="0" y="0"/>
            <a:chExt cx="3976144" cy="19338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6144" cy="1933850"/>
            </a:xfrm>
            <a:custGeom>
              <a:avLst/>
              <a:gdLst/>
              <a:ahLst/>
              <a:cxnLst/>
              <a:rect r="r" b="b" t="t" l="l"/>
              <a:pathLst>
                <a:path h="1933850" w="3976144">
                  <a:moveTo>
                    <a:pt x="26154" y="0"/>
                  </a:moveTo>
                  <a:lnTo>
                    <a:pt x="3949991" y="0"/>
                  </a:lnTo>
                  <a:cubicBezTo>
                    <a:pt x="3956927" y="0"/>
                    <a:pt x="3963579" y="2755"/>
                    <a:pt x="3968484" y="7660"/>
                  </a:cubicBezTo>
                  <a:cubicBezTo>
                    <a:pt x="3973389" y="12565"/>
                    <a:pt x="3976144" y="19217"/>
                    <a:pt x="3976144" y="26154"/>
                  </a:cubicBezTo>
                  <a:lnTo>
                    <a:pt x="3976144" y="1907697"/>
                  </a:lnTo>
                  <a:cubicBezTo>
                    <a:pt x="3976144" y="1914633"/>
                    <a:pt x="3973389" y="1921285"/>
                    <a:pt x="3968484" y="1926190"/>
                  </a:cubicBezTo>
                  <a:cubicBezTo>
                    <a:pt x="3963579" y="1931095"/>
                    <a:pt x="3956927" y="1933850"/>
                    <a:pt x="3949991" y="1933850"/>
                  </a:cubicBezTo>
                  <a:lnTo>
                    <a:pt x="26154" y="1933850"/>
                  </a:lnTo>
                  <a:cubicBezTo>
                    <a:pt x="19217" y="1933850"/>
                    <a:pt x="12565" y="1931095"/>
                    <a:pt x="7660" y="1926190"/>
                  </a:cubicBezTo>
                  <a:cubicBezTo>
                    <a:pt x="2755" y="1921285"/>
                    <a:pt x="0" y="1914633"/>
                    <a:pt x="0" y="1907697"/>
                  </a:cubicBezTo>
                  <a:lnTo>
                    <a:pt x="0" y="26154"/>
                  </a:lnTo>
                  <a:cubicBezTo>
                    <a:pt x="0" y="19217"/>
                    <a:pt x="2755" y="12565"/>
                    <a:pt x="7660" y="7660"/>
                  </a:cubicBezTo>
                  <a:cubicBezTo>
                    <a:pt x="12565" y="2755"/>
                    <a:pt x="19217" y="0"/>
                    <a:pt x="2615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76144" cy="1981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613583" y="8580819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00785" y="8387269"/>
            <a:ext cx="2509301" cy="2274054"/>
          </a:xfrm>
          <a:custGeom>
            <a:avLst/>
            <a:gdLst/>
            <a:ahLst/>
            <a:cxnLst/>
            <a:rect r="r" b="b" t="t" l="l"/>
            <a:pathLst>
              <a:path h="2274054" w="2509301">
                <a:moveTo>
                  <a:pt x="0" y="0"/>
                </a:moveTo>
                <a:lnTo>
                  <a:pt x="2509301" y="0"/>
                </a:lnTo>
                <a:lnTo>
                  <a:pt x="2509301" y="2274054"/>
                </a:lnTo>
                <a:lnTo>
                  <a:pt x="0" y="22740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09109" y="8580819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97175" y="4343279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8"/>
                </a:lnTo>
                <a:lnTo>
                  <a:pt x="0" y="46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642956" y="-86648"/>
            <a:ext cx="6295644" cy="7583452"/>
          </a:xfrm>
          <a:custGeom>
            <a:avLst/>
            <a:gdLst/>
            <a:ahLst/>
            <a:cxnLst/>
            <a:rect r="r" b="b" t="t" l="l"/>
            <a:pathLst>
              <a:path h="7583452" w="6295644">
                <a:moveTo>
                  <a:pt x="6295644" y="0"/>
                </a:moveTo>
                <a:lnTo>
                  <a:pt x="0" y="0"/>
                </a:lnTo>
                <a:lnTo>
                  <a:pt x="0" y="7583452"/>
                </a:lnTo>
                <a:lnTo>
                  <a:pt x="6295644" y="7583452"/>
                </a:lnTo>
                <a:lnTo>
                  <a:pt x="6295644" y="0"/>
                </a:lnTo>
                <a:close/>
              </a:path>
            </a:pathLst>
          </a:custGeom>
          <a:blipFill>
            <a:blip r:embed="rId7"/>
            <a:stretch>
              <a:fillRect l="0" t="0" r="0" b="-852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24774" y="2112689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82865" y="148374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09710" y="1293242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4678" y="54078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426699" y="7688646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374901" y="7749941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81598" y="954797"/>
            <a:ext cx="16376626" cy="1162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79"/>
              </a:lnSpc>
            </a:pPr>
            <a:r>
              <a:rPr lang="en-US" sz="6770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KONTROVERSI &amp; TANTANGAN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10807" y="3503996"/>
            <a:ext cx="14115892" cy="375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599" indent="-431800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Relevansi vs realitas ekonomi → FV lebih unggul</a:t>
            </a:r>
          </a:p>
          <a:p>
            <a:pPr algn="just" marL="863599" indent="-431800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Subjektivitas &amp; fraud → FV rawan manipulasi</a:t>
            </a:r>
          </a:p>
          <a:p>
            <a:pPr algn="just" marL="863599" indent="-431800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Volatilitas → mempersulit analisis kinerja &amp; persepsi risiko</a:t>
            </a:r>
          </a:p>
          <a:p>
            <a:pPr algn="just" marL="863599" indent="-431800" lvl="1">
              <a:lnSpc>
                <a:spcPts val="49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Liabilitas Fair Value bisa menghasilkan hasil kontra-intuitif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3570" b="-2114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4774" y="2921584"/>
            <a:ext cx="15096922" cy="4927995"/>
            <a:chOff x="0" y="0"/>
            <a:chExt cx="3976144" cy="12979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6144" cy="1297908"/>
            </a:xfrm>
            <a:custGeom>
              <a:avLst/>
              <a:gdLst/>
              <a:ahLst/>
              <a:cxnLst/>
              <a:rect r="r" b="b" t="t" l="l"/>
              <a:pathLst>
                <a:path h="1297908" w="3976144">
                  <a:moveTo>
                    <a:pt x="26154" y="0"/>
                  </a:moveTo>
                  <a:lnTo>
                    <a:pt x="3949991" y="0"/>
                  </a:lnTo>
                  <a:cubicBezTo>
                    <a:pt x="3956927" y="0"/>
                    <a:pt x="3963579" y="2755"/>
                    <a:pt x="3968484" y="7660"/>
                  </a:cubicBezTo>
                  <a:cubicBezTo>
                    <a:pt x="3973389" y="12565"/>
                    <a:pt x="3976144" y="19217"/>
                    <a:pt x="3976144" y="26154"/>
                  </a:cubicBezTo>
                  <a:lnTo>
                    <a:pt x="3976144" y="1271755"/>
                  </a:lnTo>
                  <a:cubicBezTo>
                    <a:pt x="3976144" y="1278691"/>
                    <a:pt x="3973389" y="1285343"/>
                    <a:pt x="3968484" y="1290248"/>
                  </a:cubicBezTo>
                  <a:cubicBezTo>
                    <a:pt x="3963579" y="1295153"/>
                    <a:pt x="3956927" y="1297908"/>
                    <a:pt x="3949991" y="1297908"/>
                  </a:cubicBezTo>
                  <a:lnTo>
                    <a:pt x="26154" y="1297908"/>
                  </a:lnTo>
                  <a:cubicBezTo>
                    <a:pt x="19217" y="1297908"/>
                    <a:pt x="12565" y="1295153"/>
                    <a:pt x="7660" y="1290248"/>
                  </a:cubicBezTo>
                  <a:cubicBezTo>
                    <a:pt x="2755" y="1285343"/>
                    <a:pt x="0" y="1278691"/>
                    <a:pt x="0" y="1271755"/>
                  </a:cubicBezTo>
                  <a:lnTo>
                    <a:pt x="0" y="26154"/>
                  </a:lnTo>
                  <a:cubicBezTo>
                    <a:pt x="0" y="19217"/>
                    <a:pt x="2755" y="12565"/>
                    <a:pt x="7660" y="7660"/>
                  </a:cubicBezTo>
                  <a:cubicBezTo>
                    <a:pt x="12565" y="2755"/>
                    <a:pt x="19217" y="0"/>
                    <a:pt x="2615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76144" cy="1345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096950" y="4409936"/>
            <a:ext cx="3965290" cy="4899486"/>
          </a:xfrm>
          <a:custGeom>
            <a:avLst/>
            <a:gdLst/>
            <a:ahLst/>
            <a:cxnLst/>
            <a:rect r="r" b="b" t="t" l="l"/>
            <a:pathLst>
              <a:path h="4899486" w="3965290">
                <a:moveTo>
                  <a:pt x="0" y="0"/>
                </a:moveTo>
                <a:lnTo>
                  <a:pt x="3965290" y="0"/>
                </a:lnTo>
                <a:lnTo>
                  <a:pt x="3965290" y="4899486"/>
                </a:lnTo>
                <a:lnTo>
                  <a:pt x="0" y="48994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04827" y="8154395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6" y="0"/>
                </a:lnTo>
                <a:lnTo>
                  <a:pt x="21378216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00785" y="8387269"/>
            <a:ext cx="2509301" cy="2274054"/>
          </a:xfrm>
          <a:custGeom>
            <a:avLst/>
            <a:gdLst/>
            <a:ahLst/>
            <a:cxnLst/>
            <a:rect r="r" b="b" t="t" l="l"/>
            <a:pathLst>
              <a:path h="2274054" w="2509301">
                <a:moveTo>
                  <a:pt x="0" y="0"/>
                </a:moveTo>
                <a:lnTo>
                  <a:pt x="2509301" y="0"/>
                </a:lnTo>
                <a:lnTo>
                  <a:pt x="2509301" y="2274054"/>
                </a:lnTo>
                <a:lnTo>
                  <a:pt x="0" y="2274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09109" y="8580819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3153" y="3317100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642956" y="-86648"/>
            <a:ext cx="6295644" cy="7583452"/>
          </a:xfrm>
          <a:custGeom>
            <a:avLst/>
            <a:gdLst/>
            <a:ahLst/>
            <a:cxnLst/>
            <a:rect r="r" b="b" t="t" l="l"/>
            <a:pathLst>
              <a:path h="7583452" w="6295644">
                <a:moveTo>
                  <a:pt x="6295644" y="0"/>
                </a:moveTo>
                <a:lnTo>
                  <a:pt x="0" y="0"/>
                </a:lnTo>
                <a:lnTo>
                  <a:pt x="0" y="7583452"/>
                </a:lnTo>
                <a:lnTo>
                  <a:pt x="6295644" y="7583452"/>
                </a:lnTo>
                <a:lnTo>
                  <a:pt x="6295644" y="0"/>
                </a:lnTo>
                <a:close/>
              </a:path>
            </a:pathLst>
          </a:custGeom>
          <a:blipFill>
            <a:blip r:embed="rId8"/>
            <a:stretch>
              <a:fillRect l="0" t="0" r="0" b="-852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4774" y="2112689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82865" y="148374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809710" y="1293242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4678" y="540782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426699" y="7688646"/>
            <a:ext cx="531525" cy="465749"/>
          </a:xfrm>
          <a:custGeom>
            <a:avLst/>
            <a:gdLst/>
            <a:ahLst/>
            <a:cxnLst/>
            <a:rect r="r" b="b" t="t" l="l"/>
            <a:pathLst>
              <a:path h="465749" w="531525">
                <a:moveTo>
                  <a:pt x="0" y="0"/>
                </a:moveTo>
                <a:lnTo>
                  <a:pt x="531525" y="0"/>
                </a:lnTo>
                <a:lnTo>
                  <a:pt x="531525" y="465749"/>
                </a:lnTo>
                <a:lnTo>
                  <a:pt x="0" y="4657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225951" y="8383746"/>
            <a:ext cx="2509301" cy="2274054"/>
          </a:xfrm>
          <a:custGeom>
            <a:avLst/>
            <a:gdLst/>
            <a:ahLst/>
            <a:cxnLst/>
            <a:rect r="r" b="b" t="t" l="l"/>
            <a:pathLst>
              <a:path h="2274054" w="2509301">
                <a:moveTo>
                  <a:pt x="0" y="0"/>
                </a:moveTo>
                <a:lnTo>
                  <a:pt x="2509302" y="0"/>
                </a:lnTo>
                <a:lnTo>
                  <a:pt x="2509302" y="2274054"/>
                </a:lnTo>
                <a:lnTo>
                  <a:pt x="0" y="22740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800546" y="3652476"/>
            <a:ext cx="12745380" cy="187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• Peningkatan panduan (SFAS 157, IFRS 13)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• Pengawasan lebih ketat &amp; penegakan hukum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000000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• Pengembangan keahlian akuntan &amp; auditor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33893" y="243650"/>
            <a:ext cx="14020214" cy="2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65"/>
              </a:lnSpc>
            </a:pPr>
            <a:r>
              <a:rPr lang="en-US" sz="8261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UPAYA MENGATASI TANTANGAN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817625" y="8925904"/>
            <a:ext cx="1383352" cy="1731896"/>
          </a:xfrm>
          <a:custGeom>
            <a:avLst/>
            <a:gdLst/>
            <a:ahLst/>
            <a:cxnLst/>
            <a:rect r="r" b="b" t="t" l="l"/>
            <a:pathLst>
              <a:path h="1731896" w="1383352">
                <a:moveTo>
                  <a:pt x="0" y="0"/>
                </a:moveTo>
                <a:lnTo>
                  <a:pt x="1383352" y="0"/>
                </a:lnTo>
                <a:lnTo>
                  <a:pt x="1383352" y="1731896"/>
                </a:lnTo>
                <a:lnTo>
                  <a:pt x="0" y="17318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14072" y="3057801"/>
            <a:ext cx="10659856" cy="2085699"/>
            <a:chOff x="0" y="0"/>
            <a:chExt cx="3976144" cy="77796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76144" cy="777969"/>
            </a:xfrm>
            <a:custGeom>
              <a:avLst/>
              <a:gdLst/>
              <a:ahLst/>
              <a:cxnLst/>
              <a:rect r="r" b="b" t="t" l="l"/>
              <a:pathLst>
                <a:path h="777969" w="3976144">
                  <a:moveTo>
                    <a:pt x="37040" y="0"/>
                  </a:moveTo>
                  <a:lnTo>
                    <a:pt x="3939105" y="0"/>
                  </a:lnTo>
                  <a:cubicBezTo>
                    <a:pt x="3948928" y="0"/>
                    <a:pt x="3958349" y="3902"/>
                    <a:pt x="3965296" y="10849"/>
                  </a:cubicBezTo>
                  <a:cubicBezTo>
                    <a:pt x="3972242" y="17795"/>
                    <a:pt x="3976144" y="27216"/>
                    <a:pt x="3976144" y="37040"/>
                  </a:cubicBezTo>
                  <a:lnTo>
                    <a:pt x="3976144" y="740930"/>
                  </a:lnTo>
                  <a:cubicBezTo>
                    <a:pt x="3976144" y="750753"/>
                    <a:pt x="3972242" y="760174"/>
                    <a:pt x="3965296" y="767121"/>
                  </a:cubicBezTo>
                  <a:cubicBezTo>
                    <a:pt x="3958349" y="774067"/>
                    <a:pt x="3948928" y="777969"/>
                    <a:pt x="3939105" y="777969"/>
                  </a:cubicBezTo>
                  <a:lnTo>
                    <a:pt x="37040" y="777969"/>
                  </a:lnTo>
                  <a:cubicBezTo>
                    <a:pt x="16583" y="777969"/>
                    <a:pt x="0" y="761386"/>
                    <a:pt x="0" y="740930"/>
                  </a:cubicBezTo>
                  <a:lnTo>
                    <a:pt x="0" y="37040"/>
                  </a:lnTo>
                  <a:cubicBezTo>
                    <a:pt x="0" y="27216"/>
                    <a:pt x="3902" y="17795"/>
                    <a:pt x="10849" y="10849"/>
                  </a:cubicBezTo>
                  <a:cubicBezTo>
                    <a:pt x="17795" y="3902"/>
                    <a:pt x="27216" y="0"/>
                    <a:pt x="3704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2649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76144" cy="825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199985" y="7151255"/>
            <a:ext cx="21378217" cy="11593050"/>
          </a:xfrm>
          <a:custGeom>
            <a:avLst/>
            <a:gdLst/>
            <a:ahLst/>
            <a:cxnLst/>
            <a:rect r="r" b="b" t="t" l="l"/>
            <a:pathLst>
              <a:path h="11593050" w="21378217">
                <a:moveTo>
                  <a:pt x="0" y="0"/>
                </a:moveTo>
                <a:lnTo>
                  <a:pt x="21378217" y="0"/>
                </a:lnTo>
                <a:lnTo>
                  <a:pt x="21378217" y="11593050"/>
                </a:lnTo>
                <a:lnTo>
                  <a:pt x="0" y="1159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34229" y="-555813"/>
            <a:ext cx="7967757" cy="10420640"/>
          </a:xfrm>
          <a:custGeom>
            <a:avLst/>
            <a:gdLst/>
            <a:ahLst/>
            <a:cxnLst/>
            <a:rect r="r" b="b" t="t" l="l"/>
            <a:pathLst>
              <a:path h="10420640" w="7967757">
                <a:moveTo>
                  <a:pt x="0" y="0"/>
                </a:moveTo>
                <a:lnTo>
                  <a:pt x="7967757" y="0"/>
                </a:lnTo>
                <a:lnTo>
                  <a:pt x="7967757" y="10420641"/>
                </a:lnTo>
                <a:lnTo>
                  <a:pt x="0" y="10420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48796" y="6745866"/>
            <a:ext cx="5940880" cy="3118962"/>
          </a:xfrm>
          <a:custGeom>
            <a:avLst/>
            <a:gdLst/>
            <a:ahLst/>
            <a:cxnLst/>
            <a:rect r="r" b="b" t="t" l="l"/>
            <a:pathLst>
              <a:path h="3118962" w="5940880">
                <a:moveTo>
                  <a:pt x="0" y="0"/>
                </a:moveTo>
                <a:lnTo>
                  <a:pt x="5940880" y="0"/>
                </a:lnTo>
                <a:lnTo>
                  <a:pt x="5940880" y="3118962"/>
                </a:lnTo>
                <a:lnTo>
                  <a:pt x="0" y="3118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5101140" y="184655"/>
            <a:ext cx="10521499" cy="10676010"/>
          </a:xfrm>
          <a:custGeom>
            <a:avLst/>
            <a:gdLst/>
            <a:ahLst/>
            <a:cxnLst/>
            <a:rect r="r" b="b" t="t" l="l"/>
            <a:pathLst>
              <a:path h="10676010" w="10521499">
                <a:moveTo>
                  <a:pt x="0" y="0"/>
                </a:moveTo>
                <a:lnTo>
                  <a:pt x="10521499" y="0"/>
                </a:lnTo>
                <a:lnTo>
                  <a:pt x="10521499" y="10676011"/>
                </a:lnTo>
                <a:lnTo>
                  <a:pt x="0" y="106760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49581" y="7411330"/>
            <a:ext cx="3940095" cy="3570711"/>
          </a:xfrm>
          <a:custGeom>
            <a:avLst/>
            <a:gdLst/>
            <a:ahLst/>
            <a:cxnLst/>
            <a:rect r="r" b="b" t="t" l="l"/>
            <a:pathLst>
              <a:path h="3570711" w="3940095">
                <a:moveTo>
                  <a:pt x="0" y="0"/>
                </a:moveTo>
                <a:lnTo>
                  <a:pt x="3940095" y="0"/>
                </a:lnTo>
                <a:lnTo>
                  <a:pt x="3940095" y="3570712"/>
                </a:lnTo>
                <a:lnTo>
                  <a:pt x="0" y="3570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34808" y="8489535"/>
            <a:ext cx="1684428" cy="2108830"/>
          </a:xfrm>
          <a:custGeom>
            <a:avLst/>
            <a:gdLst/>
            <a:ahLst/>
            <a:cxnLst/>
            <a:rect r="r" b="b" t="t" l="l"/>
            <a:pathLst>
              <a:path h="2108830" w="1684428">
                <a:moveTo>
                  <a:pt x="0" y="0"/>
                </a:moveTo>
                <a:lnTo>
                  <a:pt x="1684428" y="0"/>
                </a:lnTo>
                <a:lnTo>
                  <a:pt x="1684428" y="2108831"/>
                </a:lnTo>
                <a:lnTo>
                  <a:pt x="0" y="210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30880" y="3219553"/>
            <a:ext cx="9826240" cy="1444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0"/>
              </a:lnSpc>
            </a:pPr>
            <a:r>
              <a:rPr lang="en-US" sz="8379">
                <a:solidFill>
                  <a:srgbClr val="714131"/>
                </a:solidFill>
                <a:latin typeface="Rubik Spray Paint"/>
                <a:ea typeface="Rubik Spray Paint"/>
                <a:cs typeface="Rubik Spray Paint"/>
                <a:sym typeface="Rubik Spray Paint"/>
              </a:rPr>
              <a:t>Ada Pertanyaan?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015062" y="2800985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007434" y="1333496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267717" y="1507591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640725" y="687938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458547" y="824270"/>
            <a:ext cx="1984744" cy="472730"/>
          </a:xfrm>
          <a:custGeom>
            <a:avLst/>
            <a:gdLst/>
            <a:ahLst/>
            <a:cxnLst/>
            <a:rect r="r" b="b" t="t" l="l"/>
            <a:pathLst>
              <a:path h="472730" w="1984744">
                <a:moveTo>
                  <a:pt x="0" y="0"/>
                </a:moveTo>
                <a:lnTo>
                  <a:pt x="1984744" y="0"/>
                </a:lnTo>
                <a:lnTo>
                  <a:pt x="1984744" y="472731"/>
                </a:lnTo>
                <a:lnTo>
                  <a:pt x="0" y="472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16333" y="1333496"/>
            <a:ext cx="1344897" cy="320330"/>
          </a:xfrm>
          <a:custGeom>
            <a:avLst/>
            <a:gdLst/>
            <a:ahLst/>
            <a:cxnLst/>
            <a:rect r="r" b="b" t="t" l="l"/>
            <a:pathLst>
              <a:path h="320330" w="1344897">
                <a:moveTo>
                  <a:pt x="0" y="0"/>
                </a:moveTo>
                <a:lnTo>
                  <a:pt x="1344897" y="0"/>
                </a:lnTo>
                <a:lnTo>
                  <a:pt x="1344897" y="320331"/>
                </a:lnTo>
                <a:lnTo>
                  <a:pt x="0" y="3203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443291" y="2045119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083909" y="5522661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344192" y="5696756"/>
            <a:ext cx="799808" cy="190500"/>
          </a:xfrm>
          <a:custGeom>
            <a:avLst/>
            <a:gdLst/>
            <a:ahLst/>
            <a:cxnLst/>
            <a:rect r="r" b="b" t="t" l="l"/>
            <a:pathLst>
              <a:path h="190500" w="799808">
                <a:moveTo>
                  <a:pt x="0" y="0"/>
                </a:moveTo>
                <a:lnTo>
                  <a:pt x="799808" y="0"/>
                </a:lnTo>
                <a:lnTo>
                  <a:pt x="799808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599324" y="1197164"/>
            <a:ext cx="1144772" cy="272664"/>
          </a:xfrm>
          <a:custGeom>
            <a:avLst/>
            <a:gdLst/>
            <a:ahLst/>
            <a:cxnLst/>
            <a:rect r="r" b="b" t="t" l="l"/>
            <a:pathLst>
              <a:path h="272664" w="1144772">
                <a:moveTo>
                  <a:pt x="0" y="0"/>
                </a:moveTo>
                <a:lnTo>
                  <a:pt x="1144772" y="0"/>
                </a:lnTo>
                <a:lnTo>
                  <a:pt x="1144772" y="272664"/>
                </a:lnTo>
                <a:lnTo>
                  <a:pt x="0" y="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-37634" b="-16476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DAGz52cDDMs</dc:identifier>
  <dcterms:modified xsi:type="dcterms:W3CDTF">2011-08-01T06:04:30Z</dcterms:modified>
  <cp:revision>1</cp:revision>
  <dc:title>PPT KELOMPOK 5 TAK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3652172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