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Codec Pro Bold" charset="1" panose="00000600000000000000"/>
      <p:regular r:id="rId16"/>
    </p:embeddedFont>
    <p:embeddedFont>
      <p:font typeface="Montserrat" charset="1" panose="00000500000000000000"/>
      <p:regular r:id="rId17"/>
    </p:embeddedFont>
    <p:embeddedFont>
      <p:font typeface="Open Sans Bold" charset="1" panose="020B0806030504020204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0.png" Type="http://schemas.openxmlformats.org/officeDocument/2006/relationships/image"/><Relationship Id="rId3" Target="../media/image31.svg" Type="http://schemas.openxmlformats.org/officeDocument/2006/relationships/image"/><Relationship Id="rId4" Target="../media/image21.png" Type="http://schemas.openxmlformats.org/officeDocument/2006/relationships/image"/><Relationship Id="rId5" Target="../media/image2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jpeg" Type="http://schemas.openxmlformats.org/officeDocument/2006/relationships/image"/><Relationship Id="rId3" Target="../media/image7.png" Type="http://schemas.openxmlformats.org/officeDocument/2006/relationships/image"/><Relationship Id="rId4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jpe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jpeg" Type="http://schemas.openxmlformats.org/officeDocument/2006/relationships/image"/><Relationship Id="rId3" Target="../media/image14.png" Type="http://schemas.openxmlformats.org/officeDocument/2006/relationships/image"/><Relationship Id="rId4" Target="../media/image15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jpeg" Type="http://schemas.openxmlformats.org/officeDocument/2006/relationships/image"/><Relationship Id="rId3" Target="../media/image17.jpeg" Type="http://schemas.openxmlformats.org/officeDocument/2006/relationships/image"/><Relationship Id="rId4" Target="../media/image18.jpeg" Type="http://schemas.openxmlformats.org/officeDocument/2006/relationships/image"/><Relationship Id="rId5" Target="../media/image19.png" Type="http://schemas.openxmlformats.org/officeDocument/2006/relationships/image"/><Relationship Id="rId6" Target="../media/image20.svg" Type="http://schemas.openxmlformats.org/officeDocument/2006/relationships/image"/><Relationship Id="rId7" Target="../media/image21.png" Type="http://schemas.openxmlformats.org/officeDocument/2006/relationships/image"/><Relationship Id="rId8" Target="../media/image2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3.png" Type="http://schemas.openxmlformats.org/officeDocument/2006/relationships/image"/><Relationship Id="rId3" Target="../media/image24.svg" Type="http://schemas.openxmlformats.org/officeDocument/2006/relationships/image"/><Relationship Id="rId4" Target="../media/image10.png" Type="http://schemas.openxmlformats.org/officeDocument/2006/relationships/image"/><Relationship Id="rId5" Target="../media/image11.svg" Type="http://schemas.openxmlformats.org/officeDocument/2006/relationships/image"/><Relationship Id="rId6" Target="../media/image21.png" Type="http://schemas.openxmlformats.org/officeDocument/2006/relationships/image"/><Relationship Id="rId7" Target="../media/image2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5.png" Type="http://schemas.openxmlformats.org/officeDocument/2006/relationships/image"/><Relationship Id="rId3" Target="../media/image26.svg" Type="http://schemas.openxmlformats.org/officeDocument/2006/relationships/image"/><Relationship Id="rId4" Target="../media/image4.png" Type="http://schemas.openxmlformats.org/officeDocument/2006/relationships/image"/><Relationship Id="rId5" Target="../media/image5.svg" Type="http://schemas.openxmlformats.org/officeDocument/2006/relationships/image"/><Relationship Id="rId6" Target="../media/image21.png" Type="http://schemas.openxmlformats.org/officeDocument/2006/relationships/image"/><Relationship Id="rId7" Target="../media/image22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jpeg" Type="http://schemas.openxmlformats.org/officeDocument/2006/relationships/image"/><Relationship Id="rId3" Target="../media/image4.png" Type="http://schemas.openxmlformats.org/officeDocument/2006/relationships/image"/><Relationship Id="rId4" Target="../media/image5.svg" Type="http://schemas.openxmlformats.org/officeDocument/2006/relationships/image"/><Relationship Id="rId5" Target="../media/image28.png" Type="http://schemas.openxmlformats.org/officeDocument/2006/relationships/image"/><Relationship Id="rId6" Target="../media/image29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05085" y="711002"/>
            <a:ext cx="17477831" cy="8780589"/>
            <a:chOff x="0" y="0"/>
            <a:chExt cx="4148220" cy="208400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148220" cy="2084001"/>
            </a:xfrm>
            <a:custGeom>
              <a:avLst/>
              <a:gdLst/>
              <a:ahLst/>
              <a:cxnLst/>
              <a:rect r="r" b="b" t="t" l="l"/>
              <a:pathLst>
                <a:path h="2084001" w="4148220">
                  <a:moveTo>
                    <a:pt x="0" y="0"/>
                  </a:moveTo>
                  <a:lnTo>
                    <a:pt x="4148220" y="0"/>
                  </a:lnTo>
                  <a:lnTo>
                    <a:pt x="4148220" y="2084001"/>
                  </a:lnTo>
                  <a:lnTo>
                    <a:pt x="0" y="2084001"/>
                  </a:lnTo>
                  <a:close/>
                </a:path>
              </a:pathLst>
            </a:custGeom>
            <a:solidFill>
              <a:srgbClr val="4D87D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148220" cy="21221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1389839" y="701477"/>
            <a:ext cx="6493076" cy="8864996"/>
            <a:chOff x="0" y="0"/>
            <a:chExt cx="906517" cy="123766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906517" cy="1237667"/>
            </a:xfrm>
            <a:custGeom>
              <a:avLst/>
              <a:gdLst/>
              <a:ahLst/>
              <a:cxnLst/>
              <a:rect r="r" b="b" t="t" l="l"/>
              <a:pathLst>
                <a:path h="1237667" w="906517">
                  <a:moveTo>
                    <a:pt x="0" y="0"/>
                  </a:moveTo>
                  <a:lnTo>
                    <a:pt x="906517" y="0"/>
                  </a:lnTo>
                  <a:lnTo>
                    <a:pt x="906517" y="1237667"/>
                  </a:lnTo>
                  <a:lnTo>
                    <a:pt x="0" y="1237667"/>
                  </a:lnTo>
                  <a:close/>
                </a:path>
              </a:pathLst>
            </a:custGeom>
            <a:blipFill>
              <a:blip r:embed="rId2"/>
              <a:stretch>
                <a:fillRect l="-20787" t="0" r="-161650" b="-37826"/>
              </a:stretch>
            </a:blipFill>
          </p:spPr>
        </p:sp>
      </p:grpSp>
      <p:sp>
        <p:nvSpPr>
          <p:cNvPr name="Freeform 7" id="7"/>
          <p:cNvSpPr/>
          <p:nvPr/>
        </p:nvSpPr>
        <p:spPr>
          <a:xfrm flipH="false" flipV="true" rot="0">
            <a:off x="9876818" y="701477"/>
            <a:ext cx="3026042" cy="2934730"/>
          </a:xfrm>
          <a:custGeom>
            <a:avLst/>
            <a:gdLst/>
            <a:ahLst/>
            <a:cxnLst/>
            <a:rect r="r" b="b" t="t" l="l"/>
            <a:pathLst>
              <a:path h="2934730" w="3026042">
                <a:moveTo>
                  <a:pt x="0" y="2934730"/>
                </a:moveTo>
                <a:lnTo>
                  <a:pt x="3026042" y="2934730"/>
                </a:lnTo>
                <a:lnTo>
                  <a:pt x="3026042" y="0"/>
                </a:lnTo>
                <a:lnTo>
                  <a:pt x="0" y="0"/>
                </a:lnTo>
                <a:lnTo>
                  <a:pt x="0" y="293473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6872722" y="7712061"/>
            <a:ext cx="3859892" cy="676143"/>
          </a:xfrm>
          <a:custGeom>
            <a:avLst/>
            <a:gdLst/>
            <a:ahLst/>
            <a:cxnLst/>
            <a:rect r="r" b="b" t="t" l="l"/>
            <a:pathLst>
              <a:path h="676143" w="3859892">
                <a:moveTo>
                  <a:pt x="0" y="0"/>
                </a:moveTo>
                <a:lnTo>
                  <a:pt x="3859892" y="0"/>
                </a:lnTo>
                <a:lnTo>
                  <a:pt x="3859892" y="676143"/>
                </a:lnTo>
                <a:lnTo>
                  <a:pt x="0" y="67614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-21242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1453589" y="5885476"/>
            <a:ext cx="8038906" cy="1121920"/>
            <a:chOff x="0" y="0"/>
            <a:chExt cx="2035048" cy="284014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35048" cy="284014"/>
            </a:xfrm>
            <a:custGeom>
              <a:avLst/>
              <a:gdLst/>
              <a:ahLst/>
              <a:cxnLst/>
              <a:rect r="r" b="b" t="t" l="l"/>
              <a:pathLst>
                <a:path h="284014" w="2035048">
                  <a:moveTo>
                    <a:pt x="49116" y="0"/>
                  </a:moveTo>
                  <a:lnTo>
                    <a:pt x="1985932" y="0"/>
                  </a:lnTo>
                  <a:cubicBezTo>
                    <a:pt x="1998958" y="0"/>
                    <a:pt x="2011451" y="5175"/>
                    <a:pt x="2020662" y="14386"/>
                  </a:cubicBezTo>
                  <a:cubicBezTo>
                    <a:pt x="2029873" y="23597"/>
                    <a:pt x="2035048" y="36090"/>
                    <a:pt x="2035048" y="49116"/>
                  </a:cubicBezTo>
                  <a:lnTo>
                    <a:pt x="2035048" y="234898"/>
                  </a:lnTo>
                  <a:cubicBezTo>
                    <a:pt x="2035048" y="247924"/>
                    <a:pt x="2029873" y="260417"/>
                    <a:pt x="2020662" y="269628"/>
                  </a:cubicBezTo>
                  <a:cubicBezTo>
                    <a:pt x="2011451" y="278839"/>
                    <a:pt x="1998958" y="284014"/>
                    <a:pt x="1985932" y="284014"/>
                  </a:cubicBezTo>
                  <a:lnTo>
                    <a:pt x="49116" y="284014"/>
                  </a:lnTo>
                  <a:cubicBezTo>
                    <a:pt x="36090" y="284014"/>
                    <a:pt x="23597" y="278839"/>
                    <a:pt x="14386" y="269628"/>
                  </a:cubicBezTo>
                  <a:cubicBezTo>
                    <a:pt x="5175" y="260417"/>
                    <a:pt x="0" y="247924"/>
                    <a:pt x="0" y="234898"/>
                  </a:cubicBezTo>
                  <a:lnTo>
                    <a:pt x="0" y="49116"/>
                  </a:lnTo>
                  <a:cubicBezTo>
                    <a:pt x="0" y="36090"/>
                    <a:pt x="5175" y="23597"/>
                    <a:pt x="14386" y="14386"/>
                  </a:cubicBezTo>
                  <a:cubicBezTo>
                    <a:pt x="23597" y="5175"/>
                    <a:pt x="36090" y="0"/>
                    <a:pt x="49116" y="0"/>
                  </a:cubicBezTo>
                  <a:close/>
                </a:path>
              </a:pathLst>
            </a:custGeom>
            <a:solidFill>
              <a:srgbClr val="FFC700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2035048" cy="322114"/>
            </a:xfrm>
            <a:prstGeom prst="rect">
              <a:avLst/>
            </a:prstGeom>
          </p:spPr>
          <p:txBody>
            <a:bodyPr anchor="ctr" rtlCol="false" tIns="51658" lIns="51658" bIns="51658" rIns="51658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1453589" y="2242393"/>
            <a:ext cx="8791472" cy="32263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1"/>
              </a:lnSpc>
            </a:pPr>
            <a:r>
              <a:rPr lang="en-US" sz="6876" b="true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STRUKTUR</a:t>
            </a:r>
          </a:p>
          <a:p>
            <a:pPr algn="l">
              <a:lnSpc>
                <a:spcPts val="8251"/>
              </a:lnSpc>
            </a:pPr>
            <a:r>
              <a:rPr lang="en-US" sz="6876" b="true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TEORI</a:t>
            </a:r>
          </a:p>
          <a:p>
            <a:pPr algn="l">
              <a:lnSpc>
                <a:spcPts val="8251"/>
              </a:lnSpc>
            </a:pPr>
            <a:r>
              <a:rPr lang="en-US" sz="6876" b="true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AKUNTANSI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860819" y="6188550"/>
            <a:ext cx="7224444" cy="457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Dibuat oleh kelompok 2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D87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520880">
            <a:off x="-1041608" y="-629748"/>
            <a:ext cx="2668224" cy="3588076"/>
          </a:xfrm>
          <a:custGeom>
            <a:avLst/>
            <a:gdLst/>
            <a:ahLst/>
            <a:cxnLst/>
            <a:rect r="r" b="b" t="t" l="l"/>
            <a:pathLst>
              <a:path h="3588076" w="2668224">
                <a:moveTo>
                  <a:pt x="0" y="0"/>
                </a:moveTo>
                <a:lnTo>
                  <a:pt x="2668225" y="0"/>
                </a:lnTo>
                <a:lnTo>
                  <a:pt x="2668225" y="3588076"/>
                </a:lnTo>
                <a:lnTo>
                  <a:pt x="0" y="35880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007454" y="4441280"/>
            <a:ext cx="12275746" cy="22266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973"/>
              </a:lnSpc>
            </a:pPr>
            <a:r>
              <a:rPr lang="en-US" b="true" sz="13310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TERIMA KASIH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16498348" y="7194756"/>
            <a:ext cx="2754011" cy="3703438"/>
          </a:xfrm>
          <a:custGeom>
            <a:avLst/>
            <a:gdLst/>
            <a:ahLst/>
            <a:cxnLst/>
            <a:rect r="r" b="b" t="t" l="l"/>
            <a:pathLst>
              <a:path h="3703438" w="2754011">
                <a:moveTo>
                  <a:pt x="2754011" y="0"/>
                </a:moveTo>
                <a:lnTo>
                  <a:pt x="0" y="0"/>
                </a:lnTo>
                <a:lnTo>
                  <a:pt x="0" y="3703438"/>
                </a:lnTo>
                <a:lnTo>
                  <a:pt x="2754011" y="3703438"/>
                </a:lnTo>
                <a:lnTo>
                  <a:pt x="275401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5" id="5"/>
          <p:cNvSpPr/>
          <p:nvPr/>
        </p:nvSpPr>
        <p:spPr>
          <a:xfrm flipV="true">
            <a:off x="1883837" y="9050727"/>
            <a:ext cx="2549381" cy="18155"/>
          </a:xfrm>
          <a:prstGeom prst="line">
            <a:avLst/>
          </a:prstGeom>
          <a:ln cap="flat" w="38100">
            <a:solidFill>
              <a:srgbClr val="FFFFFF">
                <a:alpha val="53725"/>
              </a:srgbClr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6" id="6"/>
          <p:cNvSpPr/>
          <p:nvPr/>
        </p:nvSpPr>
        <p:spPr>
          <a:xfrm flipV="true">
            <a:off x="14709783" y="1434186"/>
            <a:ext cx="2549381" cy="18155"/>
          </a:xfrm>
          <a:prstGeom prst="line">
            <a:avLst/>
          </a:prstGeom>
          <a:ln cap="flat" w="38100">
            <a:solidFill>
              <a:srgbClr val="FFFFFF">
                <a:alpha val="53725"/>
              </a:srgbClr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1916032" y="5360783"/>
            <a:ext cx="587656" cy="587656"/>
          </a:xfrm>
          <a:custGeom>
            <a:avLst/>
            <a:gdLst/>
            <a:ahLst/>
            <a:cxnLst/>
            <a:rect r="r" b="b" t="t" l="l"/>
            <a:pathLst>
              <a:path h="587656" w="587656">
                <a:moveTo>
                  <a:pt x="0" y="0"/>
                </a:moveTo>
                <a:lnTo>
                  <a:pt x="587656" y="0"/>
                </a:lnTo>
                <a:lnTo>
                  <a:pt x="587656" y="587656"/>
                </a:lnTo>
                <a:lnTo>
                  <a:pt x="0" y="58765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786966" y="5773295"/>
            <a:ext cx="587656" cy="587656"/>
          </a:xfrm>
          <a:custGeom>
            <a:avLst/>
            <a:gdLst/>
            <a:ahLst/>
            <a:cxnLst/>
            <a:rect r="r" b="b" t="t" l="l"/>
            <a:pathLst>
              <a:path h="587656" w="587656">
                <a:moveTo>
                  <a:pt x="0" y="0"/>
                </a:moveTo>
                <a:lnTo>
                  <a:pt x="587656" y="0"/>
                </a:lnTo>
                <a:lnTo>
                  <a:pt x="587656" y="587656"/>
                </a:lnTo>
                <a:lnTo>
                  <a:pt x="0" y="58765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-102870"/>
            <a:ext cx="18625656" cy="5246370"/>
            <a:chOff x="0" y="0"/>
            <a:chExt cx="2885601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85602" cy="812800"/>
            </a:xfrm>
            <a:custGeom>
              <a:avLst/>
              <a:gdLst/>
              <a:ahLst/>
              <a:cxnLst/>
              <a:rect r="r" b="b" t="t" l="l"/>
              <a:pathLst>
                <a:path h="812800" w="2885602">
                  <a:moveTo>
                    <a:pt x="0" y="0"/>
                  </a:moveTo>
                  <a:lnTo>
                    <a:pt x="2885602" y="0"/>
                  </a:lnTo>
                  <a:lnTo>
                    <a:pt x="2885602" y="812800"/>
                  </a:lnTo>
                  <a:lnTo>
                    <a:pt x="0" y="812800"/>
                  </a:lnTo>
                  <a:close/>
                </a:path>
              </a:pathLst>
            </a:custGeom>
            <a:blipFill>
              <a:blip r:embed="rId2"/>
              <a:stretch>
                <a:fillRect l="0" t="-17340" r="0" b="-119191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2254358" y="1225428"/>
            <a:ext cx="13779285" cy="2810831"/>
            <a:chOff x="0" y="0"/>
            <a:chExt cx="3568838" cy="728006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3568838" cy="728006"/>
            </a:xfrm>
            <a:custGeom>
              <a:avLst/>
              <a:gdLst/>
              <a:ahLst/>
              <a:cxnLst/>
              <a:rect r="r" b="b" t="t" l="l"/>
              <a:pathLst>
                <a:path h="728006" w="3568838">
                  <a:moveTo>
                    <a:pt x="28654" y="0"/>
                  </a:moveTo>
                  <a:lnTo>
                    <a:pt x="3540184" y="0"/>
                  </a:lnTo>
                  <a:cubicBezTo>
                    <a:pt x="3547783" y="0"/>
                    <a:pt x="3555071" y="3019"/>
                    <a:pt x="3560445" y="8393"/>
                  </a:cubicBezTo>
                  <a:cubicBezTo>
                    <a:pt x="3565819" y="13766"/>
                    <a:pt x="3568838" y="21055"/>
                    <a:pt x="3568838" y="28654"/>
                  </a:cubicBezTo>
                  <a:lnTo>
                    <a:pt x="3568838" y="699351"/>
                  </a:lnTo>
                  <a:cubicBezTo>
                    <a:pt x="3568838" y="715177"/>
                    <a:pt x="3556009" y="728006"/>
                    <a:pt x="3540184" y="728006"/>
                  </a:cubicBezTo>
                  <a:lnTo>
                    <a:pt x="28654" y="728006"/>
                  </a:lnTo>
                  <a:cubicBezTo>
                    <a:pt x="12829" y="728006"/>
                    <a:pt x="0" y="715177"/>
                    <a:pt x="0" y="699351"/>
                  </a:cubicBezTo>
                  <a:lnTo>
                    <a:pt x="0" y="28654"/>
                  </a:lnTo>
                  <a:cubicBezTo>
                    <a:pt x="0" y="12829"/>
                    <a:pt x="12829" y="0"/>
                    <a:pt x="28654" y="0"/>
                  </a:cubicBezTo>
                  <a:close/>
                </a:path>
              </a:pathLst>
            </a:custGeom>
            <a:solidFill>
              <a:srgbClr val="4D87DD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3568838" cy="766106"/>
            </a:xfrm>
            <a:prstGeom prst="rect">
              <a:avLst/>
            </a:prstGeom>
          </p:spPr>
          <p:txBody>
            <a:bodyPr anchor="ctr" rtlCol="false" tIns="51658" lIns="51658" bIns="51658" rIns="51658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3209124" y="1902993"/>
            <a:ext cx="11869751" cy="13319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560"/>
              </a:lnSpc>
            </a:pPr>
            <a:r>
              <a:rPr lang="en-US" b="true" sz="7966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ANGGOTA KELOMPOK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1780041" y="4434672"/>
            <a:ext cx="8052506" cy="1484891"/>
            <a:chOff x="0" y="0"/>
            <a:chExt cx="2509969" cy="462841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509969" cy="462841"/>
            </a:xfrm>
            <a:custGeom>
              <a:avLst/>
              <a:gdLst/>
              <a:ahLst/>
              <a:cxnLst/>
              <a:rect r="r" b="b" t="t" l="l"/>
              <a:pathLst>
                <a:path h="462841" w="2509969">
                  <a:moveTo>
                    <a:pt x="49033" y="0"/>
                  </a:moveTo>
                  <a:lnTo>
                    <a:pt x="2460936" y="0"/>
                  </a:lnTo>
                  <a:cubicBezTo>
                    <a:pt x="2473940" y="0"/>
                    <a:pt x="2486412" y="5166"/>
                    <a:pt x="2495608" y="14361"/>
                  </a:cubicBezTo>
                  <a:cubicBezTo>
                    <a:pt x="2504803" y="23557"/>
                    <a:pt x="2509969" y="36029"/>
                    <a:pt x="2509969" y="49033"/>
                  </a:cubicBezTo>
                  <a:lnTo>
                    <a:pt x="2509969" y="413808"/>
                  </a:lnTo>
                  <a:cubicBezTo>
                    <a:pt x="2509969" y="440888"/>
                    <a:pt x="2488016" y="462841"/>
                    <a:pt x="2460936" y="462841"/>
                  </a:cubicBezTo>
                  <a:lnTo>
                    <a:pt x="49033" y="462841"/>
                  </a:lnTo>
                  <a:cubicBezTo>
                    <a:pt x="36029" y="462841"/>
                    <a:pt x="23557" y="457675"/>
                    <a:pt x="14361" y="448480"/>
                  </a:cubicBezTo>
                  <a:cubicBezTo>
                    <a:pt x="5166" y="439284"/>
                    <a:pt x="0" y="426813"/>
                    <a:pt x="0" y="413808"/>
                  </a:cubicBezTo>
                  <a:lnTo>
                    <a:pt x="0" y="49033"/>
                  </a:lnTo>
                  <a:cubicBezTo>
                    <a:pt x="0" y="36029"/>
                    <a:pt x="5166" y="23557"/>
                    <a:pt x="14361" y="14361"/>
                  </a:cubicBezTo>
                  <a:cubicBezTo>
                    <a:pt x="23557" y="5166"/>
                    <a:pt x="36029" y="0"/>
                    <a:pt x="49033" y="0"/>
                  </a:cubicBezTo>
                  <a:close/>
                </a:path>
              </a:pathLst>
            </a:custGeom>
            <a:solidFill>
              <a:srgbClr val="F3BD68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2509969" cy="500941"/>
            </a:xfrm>
            <a:prstGeom prst="rect">
              <a:avLst/>
            </a:prstGeom>
          </p:spPr>
          <p:txBody>
            <a:bodyPr anchor="ctr" rtlCol="false" tIns="51658" lIns="51658" bIns="51658" rIns="51658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13522163" y="8604027"/>
            <a:ext cx="2985796" cy="523027"/>
          </a:xfrm>
          <a:custGeom>
            <a:avLst/>
            <a:gdLst/>
            <a:ahLst/>
            <a:cxnLst/>
            <a:rect r="r" b="b" t="t" l="l"/>
            <a:pathLst>
              <a:path h="523027" w="2985796">
                <a:moveTo>
                  <a:pt x="0" y="0"/>
                </a:moveTo>
                <a:lnTo>
                  <a:pt x="2985796" y="0"/>
                </a:lnTo>
                <a:lnTo>
                  <a:pt x="2985796" y="523026"/>
                </a:lnTo>
                <a:lnTo>
                  <a:pt x="0" y="52302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-21242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1780041" y="6221273"/>
            <a:ext cx="8052506" cy="1538019"/>
            <a:chOff x="0" y="0"/>
            <a:chExt cx="2509969" cy="47940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509969" cy="479401"/>
            </a:xfrm>
            <a:custGeom>
              <a:avLst/>
              <a:gdLst/>
              <a:ahLst/>
              <a:cxnLst/>
              <a:rect r="r" b="b" t="t" l="l"/>
              <a:pathLst>
                <a:path h="479401" w="2509969">
                  <a:moveTo>
                    <a:pt x="49033" y="0"/>
                  </a:moveTo>
                  <a:lnTo>
                    <a:pt x="2460936" y="0"/>
                  </a:lnTo>
                  <a:cubicBezTo>
                    <a:pt x="2473940" y="0"/>
                    <a:pt x="2486412" y="5166"/>
                    <a:pt x="2495608" y="14361"/>
                  </a:cubicBezTo>
                  <a:cubicBezTo>
                    <a:pt x="2504803" y="23557"/>
                    <a:pt x="2509969" y="36029"/>
                    <a:pt x="2509969" y="49033"/>
                  </a:cubicBezTo>
                  <a:lnTo>
                    <a:pt x="2509969" y="430368"/>
                  </a:lnTo>
                  <a:cubicBezTo>
                    <a:pt x="2509969" y="457448"/>
                    <a:pt x="2488016" y="479401"/>
                    <a:pt x="2460936" y="479401"/>
                  </a:cubicBezTo>
                  <a:lnTo>
                    <a:pt x="49033" y="479401"/>
                  </a:lnTo>
                  <a:cubicBezTo>
                    <a:pt x="36029" y="479401"/>
                    <a:pt x="23557" y="474235"/>
                    <a:pt x="14361" y="465040"/>
                  </a:cubicBezTo>
                  <a:cubicBezTo>
                    <a:pt x="5166" y="455844"/>
                    <a:pt x="0" y="443372"/>
                    <a:pt x="0" y="430368"/>
                  </a:cubicBezTo>
                  <a:lnTo>
                    <a:pt x="0" y="49033"/>
                  </a:lnTo>
                  <a:cubicBezTo>
                    <a:pt x="0" y="36029"/>
                    <a:pt x="5166" y="23557"/>
                    <a:pt x="14361" y="14361"/>
                  </a:cubicBezTo>
                  <a:cubicBezTo>
                    <a:pt x="23557" y="5166"/>
                    <a:pt x="36029" y="0"/>
                    <a:pt x="49033" y="0"/>
                  </a:cubicBezTo>
                  <a:close/>
                </a:path>
              </a:pathLst>
            </a:custGeom>
            <a:solidFill>
              <a:srgbClr val="F3BD68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509969" cy="517501"/>
            </a:xfrm>
            <a:prstGeom prst="rect">
              <a:avLst/>
            </a:prstGeom>
          </p:spPr>
          <p:txBody>
            <a:bodyPr anchor="ctr" rtlCol="false" tIns="51658" lIns="51658" bIns="51658" rIns="51658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780041" y="7949213"/>
            <a:ext cx="8052506" cy="1547168"/>
            <a:chOff x="0" y="0"/>
            <a:chExt cx="2509969" cy="482253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509969" cy="482253"/>
            </a:xfrm>
            <a:custGeom>
              <a:avLst/>
              <a:gdLst/>
              <a:ahLst/>
              <a:cxnLst/>
              <a:rect r="r" b="b" t="t" l="l"/>
              <a:pathLst>
                <a:path h="482253" w="2509969">
                  <a:moveTo>
                    <a:pt x="49033" y="0"/>
                  </a:moveTo>
                  <a:lnTo>
                    <a:pt x="2460936" y="0"/>
                  </a:lnTo>
                  <a:cubicBezTo>
                    <a:pt x="2473940" y="0"/>
                    <a:pt x="2486412" y="5166"/>
                    <a:pt x="2495608" y="14361"/>
                  </a:cubicBezTo>
                  <a:cubicBezTo>
                    <a:pt x="2504803" y="23557"/>
                    <a:pt x="2509969" y="36029"/>
                    <a:pt x="2509969" y="49033"/>
                  </a:cubicBezTo>
                  <a:lnTo>
                    <a:pt x="2509969" y="433220"/>
                  </a:lnTo>
                  <a:cubicBezTo>
                    <a:pt x="2509969" y="446224"/>
                    <a:pt x="2504803" y="458696"/>
                    <a:pt x="2495608" y="467891"/>
                  </a:cubicBezTo>
                  <a:cubicBezTo>
                    <a:pt x="2486412" y="477087"/>
                    <a:pt x="2473940" y="482253"/>
                    <a:pt x="2460936" y="482253"/>
                  </a:cubicBezTo>
                  <a:lnTo>
                    <a:pt x="49033" y="482253"/>
                  </a:lnTo>
                  <a:cubicBezTo>
                    <a:pt x="36029" y="482253"/>
                    <a:pt x="23557" y="477087"/>
                    <a:pt x="14361" y="467891"/>
                  </a:cubicBezTo>
                  <a:cubicBezTo>
                    <a:pt x="5166" y="458696"/>
                    <a:pt x="0" y="446224"/>
                    <a:pt x="0" y="433220"/>
                  </a:cubicBezTo>
                  <a:lnTo>
                    <a:pt x="0" y="49033"/>
                  </a:lnTo>
                  <a:cubicBezTo>
                    <a:pt x="0" y="36029"/>
                    <a:pt x="5166" y="23557"/>
                    <a:pt x="14361" y="14361"/>
                  </a:cubicBezTo>
                  <a:cubicBezTo>
                    <a:pt x="23557" y="5166"/>
                    <a:pt x="36029" y="0"/>
                    <a:pt x="49033" y="0"/>
                  </a:cubicBezTo>
                  <a:close/>
                </a:path>
              </a:pathLst>
            </a:custGeom>
            <a:solidFill>
              <a:srgbClr val="F3BD68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2509969" cy="520353"/>
            </a:xfrm>
            <a:prstGeom prst="rect">
              <a:avLst/>
            </a:prstGeom>
          </p:spPr>
          <p:txBody>
            <a:bodyPr anchor="ctr" rtlCol="false" tIns="51658" lIns="51658" bIns="51658" rIns="51658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1083610" y="8214880"/>
            <a:ext cx="9445367" cy="7020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06"/>
              </a:lnSpc>
            </a:pPr>
            <a:r>
              <a:rPr lang="en-US" sz="4147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Vina Rahmadani 2413031067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28700" y="4839408"/>
            <a:ext cx="9537165" cy="7436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049"/>
              </a:lnSpc>
            </a:pPr>
            <a:r>
              <a:rPr lang="en-US" sz="432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Ria Agustina 2413031048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496865" y="6594547"/>
            <a:ext cx="10600835" cy="7152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75"/>
              </a:lnSpc>
            </a:pPr>
            <a:r>
              <a:rPr lang="en-US" sz="419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Mega Marsanda  2413031054</a:t>
            </a:r>
          </a:p>
        </p:txBody>
      </p:sp>
      <p:sp>
        <p:nvSpPr>
          <p:cNvPr name="Freeform 21" id="21"/>
          <p:cNvSpPr/>
          <p:nvPr/>
        </p:nvSpPr>
        <p:spPr>
          <a:xfrm flipH="false" flipV="false" rot="0">
            <a:off x="13522163" y="5865819"/>
            <a:ext cx="2985796" cy="523027"/>
          </a:xfrm>
          <a:custGeom>
            <a:avLst/>
            <a:gdLst/>
            <a:ahLst/>
            <a:cxnLst/>
            <a:rect r="r" b="b" t="t" l="l"/>
            <a:pathLst>
              <a:path h="523027" w="2985796">
                <a:moveTo>
                  <a:pt x="0" y="0"/>
                </a:moveTo>
                <a:lnTo>
                  <a:pt x="2985796" y="0"/>
                </a:lnTo>
                <a:lnTo>
                  <a:pt x="2985796" y="523027"/>
                </a:lnTo>
                <a:lnTo>
                  <a:pt x="0" y="52302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-21242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11" t="0" r="-111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774711" y="1272586"/>
            <a:ext cx="16738578" cy="7741829"/>
            <a:chOff x="0" y="0"/>
            <a:chExt cx="4064576" cy="187992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4576" cy="1879924"/>
            </a:xfrm>
            <a:custGeom>
              <a:avLst/>
              <a:gdLst/>
              <a:ahLst/>
              <a:cxnLst/>
              <a:rect r="r" b="b" t="t" l="l"/>
              <a:pathLst>
                <a:path h="1879924" w="4064576">
                  <a:moveTo>
                    <a:pt x="0" y="0"/>
                  </a:moveTo>
                  <a:lnTo>
                    <a:pt x="4064576" y="0"/>
                  </a:lnTo>
                  <a:lnTo>
                    <a:pt x="4064576" y="1879924"/>
                  </a:lnTo>
                  <a:lnTo>
                    <a:pt x="0" y="1879924"/>
                  </a:lnTo>
                  <a:close/>
                </a:path>
              </a:pathLst>
            </a:custGeom>
            <a:solidFill>
              <a:srgbClr val="4D87DD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4576" cy="19180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true" flipV="false" rot="5283304">
            <a:off x="1355739" y="7172570"/>
            <a:ext cx="1061253" cy="3008706"/>
          </a:xfrm>
          <a:custGeom>
            <a:avLst/>
            <a:gdLst/>
            <a:ahLst/>
            <a:cxnLst/>
            <a:rect r="r" b="b" t="t" l="l"/>
            <a:pathLst>
              <a:path h="3008706" w="1061253">
                <a:moveTo>
                  <a:pt x="1061253" y="0"/>
                </a:moveTo>
                <a:lnTo>
                  <a:pt x="0" y="0"/>
                </a:lnTo>
                <a:lnTo>
                  <a:pt x="0" y="3008707"/>
                </a:lnTo>
                <a:lnTo>
                  <a:pt x="1061253" y="3008707"/>
                </a:lnTo>
                <a:lnTo>
                  <a:pt x="1061253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5537822" y="2588042"/>
            <a:ext cx="7212356" cy="7781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33"/>
              </a:lnSpc>
            </a:pPr>
            <a:r>
              <a:rPr lang="en-US" sz="4694" b="true">
                <a:solidFill>
                  <a:srgbClr val="FFDE59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Latar Belakang</a:t>
            </a:r>
          </a:p>
        </p:txBody>
      </p:sp>
      <p:sp>
        <p:nvSpPr>
          <p:cNvPr name="Freeform 8" id="8"/>
          <p:cNvSpPr/>
          <p:nvPr/>
        </p:nvSpPr>
        <p:spPr>
          <a:xfrm flipH="true" flipV="false" rot="5283304">
            <a:off x="1517322" y="-63725"/>
            <a:ext cx="1056584" cy="2995469"/>
          </a:xfrm>
          <a:custGeom>
            <a:avLst/>
            <a:gdLst/>
            <a:ahLst/>
            <a:cxnLst/>
            <a:rect r="r" b="b" t="t" l="l"/>
            <a:pathLst>
              <a:path h="2995469" w="1056584">
                <a:moveTo>
                  <a:pt x="1056583" y="0"/>
                </a:moveTo>
                <a:lnTo>
                  <a:pt x="0" y="0"/>
                </a:lnTo>
                <a:lnTo>
                  <a:pt x="0" y="2995469"/>
                </a:lnTo>
                <a:lnTo>
                  <a:pt x="1056583" y="2995469"/>
                </a:lnTo>
                <a:lnTo>
                  <a:pt x="1056583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694783" y="3632972"/>
            <a:ext cx="13324997" cy="348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memberikan pedoman penyusunan laporan keuangan. </a:t>
            </a:r>
          </a:p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menyediakan informasi yang berguna bagi investor, kreditor, dan pengguna lain. </a:t>
            </a:r>
          </a:p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membantu pengambilan keputusan ekonomi. </a:t>
            </a:r>
          </a:p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menilai prospek arus kas. </a:t>
            </a:r>
          </a:p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memuat sumber daya perusahaan, klaim terhadap sumber daya tersebut dan perubahan didalamnya. 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579625" y="-218122"/>
            <a:ext cx="5708375" cy="10723245"/>
            <a:chOff x="0" y="0"/>
            <a:chExt cx="815380" cy="153170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5380" cy="1531701"/>
            </a:xfrm>
            <a:custGeom>
              <a:avLst/>
              <a:gdLst/>
              <a:ahLst/>
              <a:cxnLst/>
              <a:rect r="r" b="b" t="t" l="l"/>
              <a:pathLst>
                <a:path h="1531701" w="815380">
                  <a:moveTo>
                    <a:pt x="0" y="0"/>
                  </a:moveTo>
                  <a:lnTo>
                    <a:pt x="815380" y="0"/>
                  </a:lnTo>
                  <a:lnTo>
                    <a:pt x="815380" y="1531701"/>
                  </a:lnTo>
                  <a:lnTo>
                    <a:pt x="0" y="1531701"/>
                  </a:lnTo>
                  <a:close/>
                </a:path>
              </a:pathLst>
            </a:custGeom>
            <a:blipFill>
              <a:blip r:embed="rId2"/>
              <a:stretch>
                <a:fillRect l="-90712" t="0" r="-90712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-1021793" y="1456873"/>
            <a:ext cx="17470115" cy="7470603"/>
            <a:chOff x="0" y="0"/>
            <a:chExt cx="4524764" cy="1934888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524764" cy="1934888"/>
            </a:xfrm>
            <a:custGeom>
              <a:avLst/>
              <a:gdLst/>
              <a:ahLst/>
              <a:cxnLst/>
              <a:rect r="r" b="b" t="t" l="l"/>
              <a:pathLst>
                <a:path h="1934888" w="4524764">
                  <a:moveTo>
                    <a:pt x="22601" y="0"/>
                  </a:moveTo>
                  <a:lnTo>
                    <a:pt x="4502164" y="0"/>
                  </a:lnTo>
                  <a:cubicBezTo>
                    <a:pt x="4514645" y="0"/>
                    <a:pt x="4524764" y="10119"/>
                    <a:pt x="4524764" y="22601"/>
                  </a:cubicBezTo>
                  <a:lnTo>
                    <a:pt x="4524764" y="1912287"/>
                  </a:lnTo>
                  <a:cubicBezTo>
                    <a:pt x="4524764" y="1924769"/>
                    <a:pt x="4514645" y="1934888"/>
                    <a:pt x="4502164" y="1934888"/>
                  </a:cubicBezTo>
                  <a:lnTo>
                    <a:pt x="22601" y="1934888"/>
                  </a:lnTo>
                  <a:cubicBezTo>
                    <a:pt x="10119" y="1934888"/>
                    <a:pt x="0" y="1924769"/>
                    <a:pt x="0" y="1912287"/>
                  </a:cubicBezTo>
                  <a:lnTo>
                    <a:pt x="0" y="22601"/>
                  </a:lnTo>
                  <a:cubicBezTo>
                    <a:pt x="0" y="10119"/>
                    <a:pt x="10119" y="0"/>
                    <a:pt x="22601" y="0"/>
                  </a:cubicBezTo>
                  <a:close/>
                </a:path>
              </a:pathLst>
            </a:custGeom>
            <a:solidFill>
              <a:srgbClr val="4D87DD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4524764" cy="1972988"/>
            </a:xfrm>
            <a:prstGeom prst="rect">
              <a:avLst/>
            </a:prstGeom>
          </p:spPr>
          <p:txBody>
            <a:bodyPr anchor="ctr" rtlCol="false" tIns="51658" lIns="51658" bIns="51658" rIns="51658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14733395" y="7159871"/>
            <a:ext cx="2525905" cy="2449685"/>
          </a:xfrm>
          <a:custGeom>
            <a:avLst/>
            <a:gdLst/>
            <a:ahLst/>
            <a:cxnLst/>
            <a:rect r="r" b="b" t="t" l="l"/>
            <a:pathLst>
              <a:path h="2449685" w="2525905">
                <a:moveTo>
                  <a:pt x="0" y="0"/>
                </a:moveTo>
                <a:lnTo>
                  <a:pt x="2525905" y="0"/>
                </a:lnTo>
                <a:lnTo>
                  <a:pt x="2525905" y="2449685"/>
                </a:lnTo>
                <a:lnTo>
                  <a:pt x="0" y="244968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8" id="8"/>
          <p:cNvSpPr/>
          <p:nvPr/>
        </p:nvSpPr>
        <p:spPr>
          <a:xfrm>
            <a:off x="1028700" y="9239250"/>
            <a:ext cx="6492240" cy="0"/>
          </a:xfrm>
          <a:prstGeom prst="line">
            <a:avLst/>
          </a:prstGeom>
          <a:ln cap="flat" w="38100">
            <a:solidFill>
              <a:srgbClr val="000000">
                <a:alpha val="53725"/>
              </a:srgbClr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>
            <a:off x="5294034" y="1235147"/>
            <a:ext cx="6492240" cy="0"/>
          </a:xfrm>
          <a:prstGeom prst="line">
            <a:avLst/>
          </a:prstGeom>
          <a:ln cap="flat" w="38100">
            <a:solidFill>
              <a:srgbClr val="000000">
                <a:alpha val="53725"/>
              </a:srgbClr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0" id="10"/>
          <p:cNvSpPr txBox="true"/>
          <p:nvPr/>
        </p:nvSpPr>
        <p:spPr>
          <a:xfrm rot="0">
            <a:off x="4605238" y="1659637"/>
            <a:ext cx="7974387" cy="12683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043"/>
              </a:lnSpc>
            </a:pPr>
            <a:r>
              <a:rPr lang="en-US" sz="7536" b="true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PEMBAHASAN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2285880">
            <a:off x="-515693" y="708089"/>
            <a:ext cx="2626725" cy="2547462"/>
          </a:xfrm>
          <a:custGeom>
            <a:avLst/>
            <a:gdLst/>
            <a:ahLst/>
            <a:cxnLst/>
            <a:rect r="r" b="b" t="t" l="l"/>
            <a:pathLst>
              <a:path h="2547462" w="2626725">
                <a:moveTo>
                  <a:pt x="0" y="0"/>
                </a:moveTo>
                <a:lnTo>
                  <a:pt x="2626725" y="0"/>
                </a:lnTo>
                <a:lnTo>
                  <a:pt x="2626725" y="2547462"/>
                </a:lnTo>
                <a:lnTo>
                  <a:pt x="0" y="254746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858441" y="4329923"/>
            <a:ext cx="13324997" cy="3488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memberikan pedoman penyusunan laporan keuangan. </a:t>
            </a:r>
          </a:p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menyediakan informasi yang berguna bagi investor, kreditor, dan pengguna lain. </a:t>
            </a:r>
          </a:p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membantu pengambilan keputusan ekonomi. </a:t>
            </a:r>
          </a:p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menilai prospek arus kas. </a:t>
            </a:r>
          </a:p>
          <a:p>
            <a:pPr algn="l" marL="709649" indent="-354824" lvl="1">
              <a:lnSpc>
                <a:spcPts val="3944"/>
              </a:lnSpc>
              <a:buAutoNum type="arabicPeriod" startAt="1"/>
            </a:pPr>
            <a:r>
              <a:rPr lang="en-US" sz="3286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memuat sumber daya perusahaan, klaim terhadap sumber daya tersebut dan perubahan didalamnya. 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028700" y="2956550"/>
            <a:ext cx="9508888" cy="8870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Tujuan Kerangka Konseptual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D87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259390" y="1866247"/>
            <a:ext cx="18933430" cy="3277253"/>
            <a:chOff x="0" y="0"/>
            <a:chExt cx="2933284" cy="50773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933284" cy="507732"/>
            </a:xfrm>
            <a:custGeom>
              <a:avLst/>
              <a:gdLst/>
              <a:ahLst/>
              <a:cxnLst/>
              <a:rect r="r" b="b" t="t" l="l"/>
              <a:pathLst>
                <a:path h="507732" w="2933284">
                  <a:moveTo>
                    <a:pt x="0" y="0"/>
                  </a:moveTo>
                  <a:lnTo>
                    <a:pt x="2933284" y="0"/>
                  </a:lnTo>
                  <a:lnTo>
                    <a:pt x="2933284" y="507732"/>
                  </a:lnTo>
                  <a:lnTo>
                    <a:pt x="0" y="507732"/>
                  </a:lnTo>
                  <a:close/>
                </a:path>
              </a:pathLst>
            </a:custGeom>
            <a:blipFill>
              <a:blip r:embed="rId2"/>
              <a:stretch>
                <a:fillRect l="0" t="-67504" r="0" b="-217402"/>
              </a:stretch>
            </a:blipFill>
          </p:spPr>
        </p:sp>
      </p:grpSp>
      <p:sp>
        <p:nvSpPr>
          <p:cNvPr name="Freeform 4" id="4"/>
          <p:cNvSpPr/>
          <p:nvPr/>
        </p:nvSpPr>
        <p:spPr>
          <a:xfrm flipH="false" flipV="false" rot="-663574">
            <a:off x="-13486" y="-738258"/>
            <a:ext cx="2838592" cy="2838592"/>
          </a:xfrm>
          <a:custGeom>
            <a:avLst/>
            <a:gdLst/>
            <a:ahLst/>
            <a:cxnLst/>
            <a:rect r="r" b="b" t="t" l="l"/>
            <a:pathLst>
              <a:path h="2838592" w="2838592">
                <a:moveTo>
                  <a:pt x="0" y="0"/>
                </a:moveTo>
                <a:lnTo>
                  <a:pt x="2838592" y="0"/>
                </a:lnTo>
                <a:lnTo>
                  <a:pt x="2838592" y="2838591"/>
                </a:lnTo>
                <a:lnTo>
                  <a:pt x="0" y="283859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true" rot="-4896319">
            <a:off x="15891144" y="-687119"/>
            <a:ext cx="2736312" cy="2736312"/>
          </a:xfrm>
          <a:custGeom>
            <a:avLst/>
            <a:gdLst/>
            <a:ahLst/>
            <a:cxnLst/>
            <a:rect r="r" b="b" t="t" l="l"/>
            <a:pathLst>
              <a:path h="2736312" w="2736312">
                <a:moveTo>
                  <a:pt x="2736312" y="2736313"/>
                </a:moveTo>
                <a:lnTo>
                  <a:pt x="0" y="2736313"/>
                </a:lnTo>
                <a:lnTo>
                  <a:pt x="0" y="0"/>
                </a:lnTo>
                <a:lnTo>
                  <a:pt x="2736312" y="0"/>
                </a:lnTo>
                <a:lnTo>
                  <a:pt x="2736312" y="2736313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841247" y="9258300"/>
            <a:ext cx="2985796" cy="523027"/>
          </a:xfrm>
          <a:custGeom>
            <a:avLst/>
            <a:gdLst/>
            <a:ahLst/>
            <a:cxnLst/>
            <a:rect r="r" b="b" t="t" l="l"/>
            <a:pathLst>
              <a:path h="523027" w="2985796">
                <a:moveTo>
                  <a:pt x="0" y="0"/>
                </a:moveTo>
                <a:lnTo>
                  <a:pt x="2985796" y="0"/>
                </a:lnTo>
                <a:lnTo>
                  <a:pt x="2985796" y="523027"/>
                </a:lnTo>
                <a:lnTo>
                  <a:pt x="0" y="52302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-21242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60957" y="9258300"/>
            <a:ext cx="2985796" cy="523027"/>
          </a:xfrm>
          <a:custGeom>
            <a:avLst/>
            <a:gdLst/>
            <a:ahLst/>
            <a:cxnLst/>
            <a:rect r="r" b="b" t="t" l="l"/>
            <a:pathLst>
              <a:path h="523027" w="2985796">
                <a:moveTo>
                  <a:pt x="0" y="0"/>
                </a:moveTo>
                <a:lnTo>
                  <a:pt x="2985796" y="0"/>
                </a:lnTo>
                <a:lnTo>
                  <a:pt x="2985796" y="523027"/>
                </a:lnTo>
                <a:lnTo>
                  <a:pt x="0" y="52302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-21242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4183061" y="595312"/>
            <a:ext cx="9921879" cy="781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26"/>
              </a:lnSpc>
            </a:pPr>
            <a:r>
              <a:rPr lang="en-US" b="true" sz="4605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ASUMSI DASAR AKUNTANSI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552905" y="5852688"/>
            <a:ext cx="9182190" cy="3667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51928" indent="-375964" lvl="1">
              <a:lnSpc>
                <a:spcPts val="4179"/>
              </a:lnSpc>
              <a:buAutoNum type="arabicPeriod" startAt="1"/>
            </a:pPr>
            <a:r>
              <a:rPr lang="en-US" sz="34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ENTITAS EKONOMI (ECONOMIC ENTITY)</a:t>
            </a:r>
          </a:p>
          <a:p>
            <a:pPr algn="l" marL="751928" indent="-375964" lvl="1">
              <a:lnSpc>
                <a:spcPts val="4179"/>
              </a:lnSpc>
              <a:buAutoNum type="arabicPeriod" startAt="1"/>
            </a:pPr>
            <a:r>
              <a:rPr lang="en-US" sz="34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KELANGSUNGAN USAHA (GOING CONCERN)</a:t>
            </a:r>
          </a:p>
          <a:p>
            <a:pPr algn="l" marL="751928" indent="-375964" lvl="1">
              <a:lnSpc>
                <a:spcPts val="4179"/>
              </a:lnSpc>
              <a:buAutoNum type="arabicPeriod" startAt="1"/>
            </a:pPr>
            <a:r>
              <a:rPr lang="en-US" sz="34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UNIT MONETER (MONETARY UNIT)</a:t>
            </a:r>
          </a:p>
          <a:p>
            <a:pPr algn="l" marL="751928" indent="-375964" lvl="1">
              <a:lnSpc>
                <a:spcPts val="4179"/>
              </a:lnSpc>
              <a:buAutoNum type="arabicPeriod" startAt="1"/>
            </a:pPr>
            <a:r>
              <a:rPr lang="en-US" sz="34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PERIODE AKUNTANSI (PERIODICITY)</a:t>
            </a:r>
          </a:p>
          <a:p>
            <a:pPr algn="l" marL="751928" indent="-375964" lvl="1">
              <a:lnSpc>
                <a:spcPts val="4179"/>
              </a:lnSpc>
              <a:buAutoNum type="arabicPeriod" startAt="1"/>
            </a:pPr>
            <a:r>
              <a:rPr lang="en-US" sz="34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DASAR AKRUAL (ACCRUAL BASIS)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D87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517046" y="-724888"/>
            <a:ext cx="6943514" cy="6943514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2"/>
              <a:stretch>
                <a:fillRect l="-76600" t="0" r="0" b="0"/>
              </a:stretch>
            </a:blipFill>
            <a:ln w="66675" cap="sq">
              <a:solidFill>
                <a:srgbClr val="FFFFFF"/>
              </a:solidFill>
              <a:prstDash val="solid"/>
              <a:miter/>
            </a:ln>
          </p:spPr>
        </p:sp>
      </p:grpSp>
      <p:grpSp>
        <p:nvGrpSpPr>
          <p:cNvPr name="Group 4" id="4"/>
          <p:cNvGrpSpPr/>
          <p:nvPr/>
        </p:nvGrpSpPr>
        <p:grpSpPr>
          <a:xfrm rot="0">
            <a:off x="1576974" y="4654682"/>
            <a:ext cx="3127887" cy="3127887"/>
            <a:chOff x="0" y="0"/>
            <a:chExt cx="812800" cy="8128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3"/>
              <a:stretch>
                <a:fillRect l="-25046" t="0" r="-25046" b="0"/>
              </a:stretch>
            </a:blipFill>
            <a:ln w="66675" cap="sq">
              <a:solidFill>
                <a:srgbClr val="FFFFFF"/>
              </a:solidFill>
              <a:prstDash val="solid"/>
              <a:miter/>
            </a:ln>
          </p:spPr>
        </p:sp>
      </p:grpSp>
      <p:grpSp>
        <p:nvGrpSpPr>
          <p:cNvPr name="Group 6" id="6"/>
          <p:cNvGrpSpPr/>
          <p:nvPr/>
        </p:nvGrpSpPr>
        <p:grpSpPr>
          <a:xfrm rot="0">
            <a:off x="3558496" y="2746869"/>
            <a:ext cx="3127887" cy="3127887"/>
            <a:chOff x="0" y="0"/>
            <a:chExt cx="812800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25046" t="0" r="-25046" b="0"/>
              </a:stretch>
            </a:blipFill>
            <a:ln w="66675" cap="sq">
              <a:solidFill>
                <a:srgbClr val="FFFFFF"/>
              </a:solidFill>
              <a:prstDash val="solid"/>
              <a:miter/>
            </a:ln>
          </p:spPr>
        </p:sp>
      </p:grpSp>
      <p:sp>
        <p:nvSpPr>
          <p:cNvPr name="Freeform 8" id="8"/>
          <p:cNvSpPr/>
          <p:nvPr/>
        </p:nvSpPr>
        <p:spPr>
          <a:xfrm flipH="true" flipV="false" rot="0">
            <a:off x="16291247" y="-197807"/>
            <a:ext cx="2453014" cy="2453014"/>
          </a:xfrm>
          <a:custGeom>
            <a:avLst/>
            <a:gdLst/>
            <a:ahLst/>
            <a:cxnLst/>
            <a:rect r="r" b="b" t="t" l="l"/>
            <a:pathLst>
              <a:path h="2453014" w="2453014">
                <a:moveTo>
                  <a:pt x="2453014" y="0"/>
                </a:moveTo>
                <a:lnTo>
                  <a:pt x="0" y="0"/>
                </a:lnTo>
                <a:lnTo>
                  <a:pt x="0" y="2453014"/>
                </a:lnTo>
                <a:lnTo>
                  <a:pt x="2453014" y="2453014"/>
                </a:lnTo>
                <a:lnTo>
                  <a:pt x="2453014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9" id="9"/>
          <p:cNvSpPr/>
          <p:nvPr/>
        </p:nvSpPr>
        <p:spPr>
          <a:xfrm>
            <a:off x="10258191" y="8349447"/>
            <a:ext cx="6492240" cy="0"/>
          </a:xfrm>
          <a:prstGeom prst="line">
            <a:avLst/>
          </a:prstGeom>
          <a:ln cap="flat" w="38100">
            <a:solidFill>
              <a:srgbClr val="FFFFFF">
                <a:alpha val="53725"/>
              </a:srgbClr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>
            <a:off x="8554786" y="1598019"/>
            <a:ext cx="6492240" cy="0"/>
          </a:xfrm>
          <a:prstGeom prst="line">
            <a:avLst/>
          </a:prstGeom>
          <a:ln cap="flat" w="38100">
            <a:solidFill>
              <a:srgbClr val="FFFFFF">
                <a:alpha val="53725"/>
              </a:srgbClr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1" id="11"/>
          <p:cNvGrpSpPr/>
          <p:nvPr/>
        </p:nvGrpSpPr>
        <p:grpSpPr>
          <a:xfrm rot="0">
            <a:off x="6247464" y="8198852"/>
            <a:ext cx="2514214" cy="301190"/>
            <a:chOff x="0" y="0"/>
            <a:chExt cx="662180" cy="7932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62180" cy="79326"/>
            </a:xfrm>
            <a:custGeom>
              <a:avLst/>
              <a:gdLst/>
              <a:ahLst/>
              <a:cxnLst/>
              <a:rect r="r" b="b" t="t" l="l"/>
              <a:pathLst>
                <a:path h="79326" w="662180">
                  <a:moveTo>
                    <a:pt x="0" y="0"/>
                  </a:moveTo>
                  <a:lnTo>
                    <a:pt x="662180" y="0"/>
                  </a:lnTo>
                  <a:lnTo>
                    <a:pt x="662180" y="79326"/>
                  </a:lnTo>
                  <a:lnTo>
                    <a:pt x="0" y="79326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662180" cy="1174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4591311" y="6947412"/>
            <a:ext cx="835157" cy="835157"/>
          </a:xfrm>
          <a:custGeom>
            <a:avLst/>
            <a:gdLst/>
            <a:ahLst/>
            <a:cxnLst/>
            <a:rect r="r" b="b" t="t" l="l"/>
            <a:pathLst>
              <a:path h="835157" w="835157">
                <a:moveTo>
                  <a:pt x="0" y="0"/>
                </a:moveTo>
                <a:lnTo>
                  <a:pt x="835157" y="0"/>
                </a:lnTo>
                <a:lnTo>
                  <a:pt x="835157" y="835157"/>
                </a:lnTo>
                <a:lnTo>
                  <a:pt x="0" y="83515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6686382" y="3559928"/>
            <a:ext cx="9182190" cy="4638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14444" indent="-257222" lvl="1">
              <a:lnSpc>
                <a:spcPts val="2859"/>
              </a:lnSpc>
              <a:buFont typeface="Arial"/>
              <a:buChar char="•"/>
            </a:pPr>
            <a:r>
              <a:rPr lang="en-US" sz="23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Landasan praktik akuntansi: entitas ekonomi, periode akuntansi, konsistensi, konservatisme</a:t>
            </a:r>
          </a:p>
          <a:p>
            <a:pPr algn="just" marL="514444" indent="-257222" lvl="1">
              <a:lnSpc>
                <a:spcPts val="2859"/>
              </a:lnSpc>
              <a:buFont typeface="Arial"/>
              <a:buChar char="•"/>
            </a:pPr>
            <a:r>
              <a:rPr lang="en-US" sz="23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Teori modern: akuntansi positif (empiris), agensi (principal-agent), stakeholder (kepentingan pihak terkait)</a:t>
            </a:r>
          </a:p>
          <a:p>
            <a:pPr algn="l" marL="514444" indent="-257222" lvl="1">
              <a:lnSpc>
                <a:spcPts val="2859"/>
              </a:lnSpc>
              <a:buFont typeface="Arial"/>
              <a:buChar char="•"/>
            </a:pPr>
            <a:r>
              <a:rPr lang="en-US" sz="23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Peran: mendukung keputusan, pengembangan standar, inovasi &amp; adaptasi bisnis</a:t>
            </a:r>
          </a:p>
          <a:p>
            <a:pPr algn="just" marL="514444" indent="-257222" lvl="1">
              <a:lnSpc>
                <a:spcPts val="2859"/>
              </a:lnSpc>
              <a:buFont typeface="Arial"/>
              <a:buChar char="•"/>
            </a:pPr>
            <a:r>
              <a:rPr lang="en-US" sz="23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Penerapan pada SIA:</a:t>
            </a:r>
          </a:p>
          <a:p>
            <a:pPr algn="just">
              <a:lnSpc>
                <a:spcPts val="2859"/>
              </a:lnSpc>
            </a:pPr>
            <a:r>
              <a:rPr lang="en-US" sz="23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      </a:t>
            </a:r>
            <a:r>
              <a:rPr lang="en-US" sz="23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peningkatan efisiensi pengelolaan data</a:t>
            </a:r>
          </a:p>
          <a:p>
            <a:pPr algn="just">
              <a:lnSpc>
                <a:spcPts val="2859"/>
              </a:lnSpc>
            </a:pPr>
            <a:r>
              <a:rPr lang="en-US" sz="23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      Ketepatan &amp; akurasi laporan keuangan</a:t>
            </a:r>
          </a:p>
          <a:p>
            <a:pPr algn="just">
              <a:lnSpc>
                <a:spcPts val="2859"/>
              </a:lnSpc>
            </a:pPr>
            <a:r>
              <a:rPr lang="en-US" sz="238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  Tantangan: keamanan data, perubahan regulasi, risiko      ketergantungan teknologi</a:t>
            </a:r>
          </a:p>
          <a:p>
            <a:pPr algn="r">
              <a:lnSpc>
                <a:spcPts val="2859"/>
              </a:lnSpc>
            </a:pPr>
          </a:p>
        </p:txBody>
      </p:sp>
      <p:sp>
        <p:nvSpPr>
          <p:cNvPr name="TextBox 16" id="16"/>
          <p:cNvSpPr txBox="true"/>
          <p:nvPr/>
        </p:nvSpPr>
        <p:spPr>
          <a:xfrm rot="0">
            <a:off x="8058173" y="1844793"/>
            <a:ext cx="7443861" cy="17151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43"/>
              </a:lnSpc>
            </a:pPr>
            <a:r>
              <a:rPr lang="en-US" b="true" sz="5369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KONSEP DASAR LAPORAN KEUANGAN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6433804" y="1617069"/>
            <a:ext cx="835157" cy="835157"/>
          </a:xfrm>
          <a:custGeom>
            <a:avLst/>
            <a:gdLst/>
            <a:ahLst/>
            <a:cxnLst/>
            <a:rect r="r" b="b" t="t" l="l"/>
            <a:pathLst>
              <a:path h="835157" w="835157">
                <a:moveTo>
                  <a:pt x="0" y="0"/>
                </a:moveTo>
                <a:lnTo>
                  <a:pt x="835157" y="0"/>
                </a:lnTo>
                <a:lnTo>
                  <a:pt x="835157" y="835157"/>
                </a:lnTo>
                <a:lnTo>
                  <a:pt x="0" y="83515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true" flipV="false" rot="-10800000">
            <a:off x="-197807" y="8848419"/>
            <a:ext cx="2453014" cy="2453014"/>
          </a:xfrm>
          <a:custGeom>
            <a:avLst/>
            <a:gdLst/>
            <a:ahLst/>
            <a:cxnLst/>
            <a:rect r="r" b="b" t="t" l="l"/>
            <a:pathLst>
              <a:path h="2453014" w="2453014">
                <a:moveTo>
                  <a:pt x="2453014" y="0"/>
                </a:moveTo>
                <a:lnTo>
                  <a:pt x="0" y="0"/>
                </a:lnTo>
                <a:lnTo>
                  <a:pt x="0" y="2453014"/>
                </a:lnTo>
                <a:lnTo>
                  <a:pt x="2453014" y="2453014"/>
                </a:lnTo>
                <a:lnTo>
                  <a:pt x="2453014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D87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643825" y="0"/>
            <a:ext cx="3034803" cy="2174023"/>
          </a:xfrm>
          <a:custGeom>
            <a:avLst/>
            <a:gdLst/>
            <a:ahLst/>
            <a:cxnLst/>
            <a:rect r="r" b="b" t="t" l="l"/>
            <a:pathLst>
              <a:path h="2174023" w="3034803">
                <a:moveTo>
                  <a:pt x="0" y="0"/>
                </a:moveTo>
                <a:lnTo>
                  <a:pt x="3034803" y="0"/>
                </a:lnTo>
                <a:lnTo>
                  <a:pt x="3034803" y="2174023"/>
                </a:lnTo>
                <a:lnTo>
                  <a:pt x="0" y="21740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38490" y="1550390"/>
            <a:ext cx="12075641" cy="11909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564"/>
              </a:lnSpc>
            </a:pPr>
            <a:r>
              <a:rPr lang="en-US" b="true" sz="7136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PRINSIP AKUNTANSI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744459" y="3646475"/>
            <a:ext cx="10330218" cy="21841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29101" indent="-314551" lvl="1">
              <a:lnSpc>
                <a:spcPts val="3496"/>
              </a:lnSpc>
              <a:buFont typeface="Arial"/>
              <a:buChar char="•"/>
            </a:pPr>
            <a:r>
              <a:rPr lang="en-US" sz="291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Relevansi → informasi bermanfaat &amp; tepat waktu</a:t>
            </a:r>
          </a:p>
          <a:p>
            <a:pPr algn="l" marL="629101" indent="-314551" lvl="1">
              <a:lnSpc>
                <a:spcPts val="3496"/>
              </a:lnSpc>
              <a:buFont typeface="Arial"/>
              <a:buChar char="•"/>
            </a:pPr>
            <a:r>
              <a:rPr lang="en-US" sz="291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Keandalan → data benar &amp; bebas kesalahan</a:t>
            </a:r>
          </a:p>
          <a:p>
            <a:pPr algn="l" marL="629101" indent="-314551" lvl="1">
              <a:lnSpc>
                <a:spcPts val="3496"/>
              </a:lnSpc>
              <a:buFont typeface="Arial"/>
              <a:buChar char="•"/>
            </a:pPr>
            <a:r>
              <a:rPr lang="en-US" sz="291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Konsistensi → prosedur seragam &amp; bisa dibandingkan</a:t>
            </a:r>
          </a:p>
          <a:p>
            <a:pPr algn="ctr">
              <a:lnSpc>
                <a:spcPts val="3496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true" flipV="false" rot="0">
            <a:off x="15725967" y="8090152"/>
            <a:ext cx="3066665" cy="2196848"/>
          </a:xfrm>
          <a:custGeom>
            <a:avLst/>
            <a:gdLst/>
            <a:ahLst/>
            <a:cxnLst/>
            <a:rect r="r" b="b" t="t" l="l"/>
            <a:pathLst>
              <a:path h="2196848" w="3066665">
                <a:moveTo>
                  <a:pt x="3066666" y="0"/>
                </a:moveTo>
                <a:lnTo>
                  <a:pt x="0" y="0"/>
                </a:lnTo>
                <a:lnTo>
                  <a:pt x="0" y="2196848"/>
                </a:lnTo>
                <a:lnTo>
                  <a:pt x="3066666" y="2196848"/>
                </a:lnTo>
                <a:lnTo>
                  <a:pt x="306666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false" rot="5283304">
            <a:off x="1913015" y="7613104"/>
            <a:ext cx="947130" cy="2685162"/>
          </a:xfrm>
          <a:custGeom>
            <a:avLst/>
            <a:gdLst/>
            <a:ahLst/>
            <a:cxnLst/>
            <a:rect r="r" b="b" t="t" l="l"/>
            <a:pathLst>
              <a:path h="2685162" w="947130">
                <a:moveTo>
                  <a:pt x="947130" y="0"/>
                </a:moveTo>
                <a:lnTo>
                  <a:pt x="0" y="0"/>
                </a:lnTo>
                <a:lnTo>
                  <a:pt x="0" y="2685162"/>
                </a:lnTo>
                <a:lnTo>
                  <a:pt x="947130" y="2685162"/>
                </a:lnTo>
                <a:lnTo>
                  <a:pt x="94713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5283304">
            <a:off x="14958992" y="831442"/>
            <a:ext cx="947130" cy="2685162"/>
          </a:xfrm>
          <a:custGeom>
            <a:avLst/>
            <a:gdLst/>
            <a:ahLst/>
            <a:cxnLst/>
            <a:rect r="r" b="b" t="t" l="l"/>
            <a:pathLst>
              <a:path h="2685162" w="947130">
                <a:moveTo>
                  <a:pt x="0" y="2685162"/>
                </a:moveTo>
                <a:lnTo>
                  <a:pt x="947130" y="2685162"/>
                </a:lnTo>
                <a:lnTo>
                  <a:pt x="947130" y="0"/>
                </a:lnTo>
                <a:lnTo>
                  <a:pt x="0" y="0"/>
                </a:lnTo>
                <a:lnTo>
                  <a:pt x="0" y="268516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603334" y="4725922"/>
            <a:ext cx="835157" cy="835157"/>
          </a:xfrm>
          <a:custGeom>
            <a:avLst/>
            <a:gdLst/>
            <a:ahLst/>
            <a:cxnLst/>
            <a:rect r="r" b="b" t="t" l="l"/>
            <a:pathLst>
              <a:path h="835157" w="835157">
                <a:moveTo>
                  <a:pt x="0" y="0"/>
                </a:moveTo>
                <a:lnTo>
                  <a:pt x="835156" y="0"/>
                </a:lnTo>
                <a:lnTo>
                  <a:pt x="835156" y="835156"/>
                </a:lnTo>
                <a:lnTo>
                  <a:pt x="0" y="8351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849510" y="4725922"/>
            <a:ext cx="835157" cy="835157"/>
          </a:xfrm>
          <a:custGeom>
            <a:avLst/>
            <a:gdLst/>
            <a:ahLst/>
            <a:cxnLst/>
            <a:rect r="r" b="b" t="t" l="l"/>
            <a:pathLst>
              <a:path h="835157" w="835157">
                <a:moveTo>
                  <a:pt x="0" y="0"/>
                </a:moveTo>
                <a:lnTo>
                  <a:pt x="835156" y="0"/>
                </a:lnTo>
                <a:lnTo>
                  <a:pt x="835156" y="835156"/>
                </a:lnTo>
                <a:lnTo>
                  <a:pt x="0" y="8351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D87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5932543" y="-229189"/>
            <a:ext cx="2515779" cy="2515779"/>
          </a:xfrm>
          <a:custGeom>
            <a:avLst/>
            <a:gdLst/>
            <a:ahLst/>
            <a:cxnLst/>
            <a:rect r="r" b="b" t="t" l="l"/>
            <a:pathLst>
              <a:path h="2515779" w="2515779">
                <a:moveTo>
                  <a:pt x="0" y="0"/>
                </a:moveTo>
                <a:lnTo>
                  <a:pt x="2515778" y="0"/>
                </a:lnTo>
                <a:lnTo>
                  <a:pt x="2515778" y="2515778"/>
                </a:lnTo>
                <a:lnTo>
                  <a:pt x="0" y="25157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207085" y="3705225"/>
            <a:ext cx="9873830" cy="2743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322"/>
              </a:lnSpc>
            </a:pPr>
            <a:r>
              <a:rPr lang="en-US" b="true" sz="8602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﻿DO YOU HAVE ﻿ANY QUESTIONS? </a:t>
            </a:r>
          </a:p>
        </p:txBody>
      </p:sp>
      <p:sp>
        <p:nvSpPr>
          <p:cNvPr name="Freeform 4" id="4"/>
          <p:cNvSpPr/>
          <p:nvPr/>
        </p:nvSpPr>
        <p:spPr>
          <a:xfrm flipH="true" flipV="false" rot="0">
            <a:off x="-160321" y="-229189"/>
            <a:ext cx="2515779" cy="2515779"/>
          </a:xfrm>
          <a:custGeom>
            <a:avLst/>
            <a:gdLst/>
            <a:ahLst/>
            <a:cxnLst/>
            <a:rect r="r" b="b" t="t" l="l"/>
            <a:pathLst>
              <a:path h="2515779" w="2515779">
                <a:moveTo>
                  <a:pt x="2515778" y="0"/>
                </a:moveTo>
                <a:lnTo>
                  <a:pt x="0" y="0"/>
                </a:lnTo>
                <a:lnTo>
                  <a:pt x="0" y="2515778"/>
                </a:lnTo>
                <a:lnTo>
                  <a:pt x="2515778" y="2515778"/>
                </a:lnTo>
                <a:lnTo>
                  <a:pt x="2515778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008726" y="9258300"/>
            <a:ext cx="2985796" cy="523027"/>
          </a:xfrm>
          <a:custGeom>
            <a:avLst/>
            <a:gdLst/>
            <a:ahLst/>
            <a:cxnLst/>
            <a:rect r="r" b="b" t="t" l="l"/>
            <a:pathLst>
              <a:path h="523027" w="2985796">
                <a:moveTo>
                  <a:pt x="0" y="0"/>
                </a:moveTo>
                <a:lnTo>
                  <a:pt x="2985796" y="0"/>
                </a:lnTo>
                <a:lnTo>
                  <a:pt x="2985796" y="523027"/>
                </a:lnTo>
                <a:lnTo>
                  <a:pt x="0" y="52302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-21242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706522" y="9258300"/>
            <a:ext cx="2985796" cy="523027"/>
          </a:xfrm>
          <a:custGeom>
            <a:avLst/>
            <a:gdLst/>
            <a:ahLst/>
            <a:cxnLst/>
            <a:rect r="r" b="b" t="t" l="l"/>
            <a:pathLst>
              <a:path h="523027" w="2985796">
                <a:moveTo>
                  <a:pt x="0" y="0"/>
                </a:moveTo>
                <a:lnTo>
                  <a:pt x="2985796" y="0"/>
                </a:lnTo>
                <a:lnTo>
                  <a:pt x="2985796" y="523027"/>
                </a:lnTo>
                <a:lnTo>
                  <a:pt x="0" y="52302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-21242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061629" y="3547654"/>
            <a:ext cx="587656" cy="587656"/>
          </a:xfrm>
          <a:custGeom>
            <a:avLst/>
            <a:gdLst/>
            <a:ahLst/>
            <a:cxnLst/>
            <a:rect r="r" b="b" t="t" l="l"/>
            <a:pathLst>
              <a:path h="587656" w="587656">
                <a:moveTo>
                  <a:pt x="0" y="0"/>
                </a:moveTo>
                <a:lnTo>
                  <a:pt x="587657" y="0"/>
                </a:lnTo>
                <a:lnTo>
                  <a:pt x="587657" y="587657"/>
                </a:lnTo>
                <a:lnTo>
                  <a:pt x="0" y="58765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638714" y="3841483"/>
            <a:ext cx="587656" cy="587656"/>
          </a:xfrm>
          <a:custGeom>
            <a:avLst/>
            <a:gdLst/>
            <a:ahLst/>
            <a:cxnLst/>
            <a:rect r="r" b="b" t="t" l="l"/>
            <a:pathLst>
              <a:path h="587656" w="587656">
                <a:moveTo>
                  <a:pt x="0" y="0"/>
                </a:moveTo>
                <a:lnTo>
                  <a:pt x="587657" y="0"/>
                </a:lnTo>
                <a:lnTo>
                  <a:pt x="587657" y="587656"/>
                </a:lnTo>
                <a:lnTo>
                  <a:pt x="0" y="5876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4D87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1580951" y="2720672"/>
            <a:ext cx="4845656" cy="4845656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652780" y="0"/>
                  </a:moveTo>
                  <a:lnTo>
                    <a:pt x="160020" y="0"/>
                  </a:lnTo>
                  <a:lnTo>
                    <a:pt x="0" y="160020"/>
                  </a:lnTo>
                  <a:lnTo>
                    <a:pt x="0" y="652780"/>
                  </a:lnTo>
                  <a:lnTo>
                    <a:pt x="160020" y="812800"/>
                  </a:lnTo>
                  <a:lnTo>
                    <a:pt x="652780" y="812800"/>
                  </a:lnTo>
                  <a:lnTo>
                    <a:pt x="812800" y="652780"/>
                  </a:lnTo>
                  <a:lnTo>
                    <a:pt x="812800" y="160020"/>
                  </a:lnTo>
                  <a:lnTo>
                    <a:pt x="652780" y="0"/>
                  </a:lnTo>
                  <a:close/>
                </a:path>
              </a:pathLst>
            </a:custGeom>
            <a:blipFill>
              <a:blip r:embed="rId2"/>
              <a:stretch>
                <a:fillRect l="-38888" t="0" r="-38888" b="0"/>
              </a:stretch>
            </a:blipFill>
            <a:ln w="66675" cap="sq">
              <a:solidFill>
                <a:srgbClr val="FFFFFF"/>
              </a:solidFill>
              <a:prstDash val="solid"/>
              <a:miter/>
            </a:ln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2073537" y="8996787"/>
            <a:ext cx="2985796" cy="523027"/>
          </a:xfrm>
          <a:custGeom>
            <a:avLst/>
            <a:gdLst/>
            <a:ahLst/>
            <a:cxnLst/>
            <a:rect r="r" b="b" t="t" l="l"/>
            <a:pathLst>
              <a:path h="523027" w="2985796">
                <a:moveTo>
                  <a:pt x="0" y="0"/>
                </a:moveTo>
                <a:lnTo>
                  <a:pt x="2985796" y="0"/>
                </a:lnTo>
                <a:lnTo>
                  <a:pt x="2985796" y="523026"/>
                </a:lnTo>
                <a:lnTo>
                  <a:pt x="0" y="52302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-21242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3440810" y="1229183"/>
            <a:ext cx="2985796" cy="523027"/>
          </a:xfrm>
          <a:custGeom>
            <a:avLst/>
            <a:gdLst/>
            <a:ahLst/>
            <a:cxnLst/>
            <a:rect r="r" b="b" t="t" l="l"/>
            <a:pathLst>
              <a:path h="523027" w="2985796">
                <a:moveTo>
                  <a:pt x="0" y="0"/>
                </a:moveTo>
                <a:lnTo>
                  <a:pt x="2985796" y="0"/>
                </a:lnTo>
                <a:lnTo>
                  <a:pt x="2985796" y="523027"/>
                </a:lnTo>
                <a:lnTo>
                  <a:pt x="0" y="52302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-21242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099190" y="-828217"/>
            <a:ext cx="2760657" cy="4114800"/>
          </a:xfrm>
          <a:custGeom>
            <a:avLst/>
            <a:gdLst/>
            <a:ahLst/>
            <a:cxnLst/>
            <a:rect r="r" b="b" t="t" l="l"/>
            <a:pathLst>
              <a:path h="4114800" w="2760657">
                <a:moveTo>
                  <a:pt x="0" y="0"/>
                </a:moveTo>
                <a:lnTo>
                  <a:pt x="2760657" y="0"/>
                </a:lnTo>
                <a:lnTo>
                  <a:pt x="276065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false" rot="0">
            <a:off x="16755361" y="7200900"/>
            <a:ext cx="2760657" cy="4114800"/>
          </a:xfrm>
          <a:custGeom>
            <a:avLst/>
            <a:gdLst/>
            <a:ahLst/>
            <a:cxnLst/>
            <a:rect r="r" b="b" t="t" l="l"/>
            <a:pathLst>
              <a:path h="4114800" w="2760657">
                <a:moveTo>
                  <a:pt x="2760657" y="0"/>
                </a:moveTo>
                <a:lnTo>
                  <a:pt x="0" y="0"/>
                </a:lnTo>
                <a:lnTo>
                  <a:pt x="0" y="4114800"/>
                </a:lnTo>
                <a:lnTo>
                  <a:pt x="2760657" y="4114800"/>
                </a:lnTo>
                <a:lnTo>
                  <a:pt x="276065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525687" y="600114"/>
            <a:ext cx="8135929" cy="16287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672"/>
              </a:lnSpc>
            </a:pPr>
            <a:r>
              <a:rPr lang="en-US" sz="9727" b="true">
                <a:solidFill>
                  <a:srgbClr val="FFFFFF"/>
                </a:solidFill>
                <a:latin typeface="Codec Pro Bold"/>
                <a:ea typeface="Codec Pro Bold"/>
                <a:cs typeface="Codec Pro Bold"/>
                <a:sym typeface="Codec Pro Bold"/>
              </a:rPr>
              <a:t>KESIMPULAN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028700" y="2730197"/>
            <a:ext cx="10330218" cy="56864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6"/>
              </a:lnSpc>
            </a:pPr>
            <a:r>
              <a:rPr lang="en-US" sz="291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Kerangka konseptual akuntansi berfungsi sebagai landasan teori </a:t>
            </a:r>
            <a:r>
              <a:rPr lang="en-US" sz="291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dalam penyusunan standar dan laporan keuangan. Asumsi dasar seperti going concern, accrual basis, monetary unit, dan economic entity memberikan</a:t>
            </a:r>
          </a:p>
          <a:p>
            <a:pPr algn="just">
              <a:lnSpc>
                <a:spcPts val="3496"/>
              </a:lnSpc>
            </a:pPr>
            <a:r>
              <a:rPr lang="en-US" sz="291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fondasi agar laporan keuangan konsisten, relevan, serta dapat dipercaya. Konsep dasar seperti entitas ekonomi, periode akuntansi, konsistensi, dan </a:t>
            </a:r>
            <a:r>
              <a:rPr lang="en-US" sz="291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k</a:t>
            </a:r>
            <a:r>
              <a:rPr lang="en-US" sz="2913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onservatisme memastikan laporan keuangan dapat digunakan secara efektif oleh berbagai pemangku kepentingan. Sementara itu, prinsip akuntansi(relevansi, keandalan, konsistensi, keterbandingan, dan pengungkapan penuh) menjadi pedoman praktis dalam penyajian informasi keuangan.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DAGyrSTLZCg</dc:identifier>
  <dcterms:modified xsi:type="dcterms:W3CDTF">2011-08-01T06:04:30Z</dcterms:modified>
  <cp:revision>1</cp:revision>
  <dc:title>Biru Kuning Modern Presentasi Keuangan</dc:title>
</cp:coreProperties>
</file>