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4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F0F7"/>
    <a:srgbClr val="FFC305"/>
    <a:srgbClr val="FFC301"/>
    <a:srgbClr val="1C1C1C"/>
    <a:srgbClr val="000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734" y="-7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A050DB-4570-408A-B09E-DB7B3677171F}" type="datetimeFigureOut">
              <a:rPr lang="en-GB" smtClean="0"/>
              <a:t>05/12/2020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33A5E0-FF68-43CE-941D-7ACB6BB781AC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audio" Target="../media/audio3.wav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544616"/>
          </a:xfrm>
        </p:spPr>
        <p:txBody>
          <a:bodyPr>
            <a:normAutofit/>
          </a:bodyPr>
          <a:lstStyle/>
          <a:p>
            <a:endParaRPr lang="en-GB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1412776"/>
            <a:ext cx="7128792" cy="2448272"/>
          </a:xfrm>
        </p:spPr>
        <p:txBody>
          <a:bodyPr/>
          <a:lstStyle/>
          <a:p>
            <a:pPr algn="l"/>
            <a:r>
              <a:rPr lang="en-ID" i="0" dirty="0"/>
              <a:t>	</a:t>
            </a:r>
            <a:r>
              <a:rPr lang="en-ID" sz="2400" i="0" dirty="0" err="1" smtClean="0"/>
              <a:t>Nama</a:t>
            </a:r>
            <a:r>
              <a:rPr lang="en-ID" sz="2400" i="0" dirty="0" smtClean="0"/>
              <a:t>		: </a:t>
            </a:r>
            <a:r>
              <a:rPr lang="en-ID" sz="2400" i="0" dirty="0" err="1" smtClean="0"/>
              <a:t>Nurmania</a:t>
            </a:r>
            <a:r>
              <a:rPr lang="en-ID" sz="2400" i="0" dirty="0" smtClean="0"/>
              <a:t> Lestari</a:t>
            </a:r>
          </a:p>
          <a:p>
            <a:pPr algn="l"/>
            <a:r>
              <a:rPr lang="en-ID" sz="2400" i="0" dirty="0" smtClean="0"/>
              <a:t>	NPM		: 2017061036</a:t>
            </a:r>
          </a:p>
          <a:p>
            <a:pPr algn="l"/>
            <a:r>
              <a:rPr lang="en-ID" sz="2400" i="0" dirty="0" smtClean="0"/>
              <a:t>	Prodi		: </a:t>
            </a:r>
            <a:r>
              <a:rPr lang="en-ID" sz="2400" i="0" dirty="0" err="1" smtClean="0"/>
              <a:t>Biologi</a:t>
            </a:r>
            <a:r>
              <a:rPr lang="en-ID" sz="2400" i="0" dirty="0" smtClean="0"/>
              <a:t> </a:t>
            </a:r>
            <a:r>
              <a:rPr lang="en-ID" sz="2400" i="0" dirty="0" err="1" smtClean="0"/>
              <a:t>Terapan</a:t>
            </a:r>
            <a:endParaRPr lang="en-ID" sz="2400" i="0" dirty="0" smtClean="0"/>
          </a:p>
          <a:p>
            <a:pPr algn="l"/>
            <a:r>
              <a:rPr lang="en-ID" sz="2400" i="0" dirty="0" smtClean="0"/>
              <a:t>	Mata </a:t>
            </a:r>
            <a:r>
              <a:rPr lang="en-ID" sz="2400" i="0" dirty="0" err="1" smtClean="0"/>
              <a:t>Kuliah</a:t>
            </a:r>
            <a:r>
              <a:rPr lang="en-ID" sz="2400" i="0" dirty="0" smtClean="0"/>
              <a:t>	: </a:t>
            </a:r>
            <a:r>
              <a:rPr lang="en-ID" sz="2400" i="0" dirty="0" err="1" smtClean="0"/>
              <a:t>Pendidikan</a:t>
            </a:r>
            <a:r>
              <a:rPr lang="en-ID" sz="2400" i="0" dirty="0" smtClean="0"/>
              <a:t> </a:t>
            </a:r>
            <a:r>
              <a:rPr lang="en-ID" sz="2400" i="0" dirty="0" err="1" smtClean="0"/>
              <a:t>Pancasila</a:t>
            </a:r>
            <a:endParaRPr lang="en-GB" sz="2400" i="0" dirty="0"/>
          </a:p>
        </p:txBody>
      </p:sp>
    </p:spTree>
    <p:extLst>
      <p:ext uri="{BB962C8B-B14F-4D97-AF65-F5344CB8AC3E}">
        <p14:creationId xmlns:p14="http://schemas.microsoft.com/office/powerpoint/2010/main" val="901204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188640"/>
            <a:ext cx="5256584" cy="576064"/>
          </a:xfrm>
          <a:blipFill>
            <a:blip r:embed="rId2"/>
            <a:tile tx="0" ty="0" sx="100000" sy="100000" flip="none" algn="tl"/>
          </a:blip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en-ID" sz="2800" b="0" dirty="0" smtClean="0">
                <a:effectLst/>
              </a:rPr>
              <a:t>	</a:t>
            </a:r>
            <a:r>
              <a:rPr lang="en-ID" sz="2800" b="0" dirty="0" err="1" smtClean="0">
                <a:solidFill>
                  <a:schemeClr val="bg1"/>
                </a:solidFill>
                <a:effectLst/>
              </a:rPr>
              <a:t>Etika</a:t>
            </a:r>
            <a:r>
              <a:rPr lang="en-ID" sz="2800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en-ID" sz="2800" b="0" dirty="0" err="1" smtClean="0">
                <a:solidFill>
                  <a:schemeClr val="bg1"/>
                </a:solidFill>
                <a:effectLst/>
              </a:rPr>
              <a:t>Bangsa</a:t>
            </a:r>
            <a:r>
              <a:rPr lang="en-ID" sz="2800" b="0" dirty="0" smtClean="0">
                <a:solidFill>
                  <a:schemeClr val="bg1"/>
                </a:solidFill>
                <a:effectLst/>
              </a:rPr>
              <a:t> Indonesia</a:t>
            </a:r>
            <a:endParaRPr lang="en-GB" sz="2800" b="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7488832" cy="5661248"/>
          </a:xfrm>
        </p:spPr>
        <p:txBody>
          <a:bodyPr>
            <a:normAutofit/>
          </a:bodyPr>
          <a:lstStyle/>
          <a:p>
            <a:pPr lvl="1" algn="l">
              <a:buClr>
                <a:schemeClr val="bg1"/>
              </a:buClr>
            </a:pPr>
            <a:r>
              <a:rPr lang="en-ID" sz="18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Preview</a:t>
            </a:r>
          </a:p>
        </p:txBody>
      </p:sp>
      <p:sp>
        <p:nvSpPr>
          <p:cNvPr id="7" name="TextBox 6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1116720" y="1735829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Etika</a:t>
            </a:r>
            <a:r>
              <a:rPr lang="en-ID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ID" dirty="0" err="1" smtClean="0">
                <a:solidFill>
                  <a:srgbClr val="5EF0F7"/>
                </a:solidFill>
                <a:hlinkClick r:id="rId3" action="ppaction://hlinksldjump">
                  <a:snd r:embed="rId5" name="hammer.wav"/>
                </a:hlinkClick>
              </a:rPr>
              <a:t>Berbangsa</a:t>
            </a:r>
            <a:r>
              <a:rPr lang="en-ID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endParaRPr lang="en-GB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0488" y="393305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Etika</a:t>
            </a:r>
            <a:r>
              <a:rPr lang="en-ID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Pancasila</a:t>
            </a:r>
            <a:endParaRPr lang="en-GB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3630" y="2462262"/>
            <a:ext cx="3110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rgbClr val="FFC000"/>
                </a:solidFill>
              </a:rPr>
              <a:t>Etika</a:t>
            </a:r>
            <a:r>
              <a:rPr lang="en-ID" sz="1600" dirty="0" smtClean="0">
                <a:solidFill>
                  <a:srgbClr val="FFC000"/>
                </a:solidFill>
              </a:rPr>
              <a:t> </a:t>
            </a:r>
            <a:r>
              <a:rPr lang="en-ID" sz="1600" dirty="0" err="1" smtClean="0">
                <a:solidFill>
                  <a:srgbClr val="FFC000"/>
                </a:solidFill>
              </a:rPr>
              <a:t>dan</a:t>
            </a:r>
            <a:r>
              <a:rPr lang="en-ID" sz="1600" dirty="0" smtClean="0">
                <a:solidFill>
                  <a:srgbClr val="FFC000"/>
                </a:solidFill>
              </a:rPr>
              <a:t> </a:t>
            </a:r>
            <a:r>
              <a:rPr lang="en-ID" sz="1600" dirty="0" err="1" smtClean="0">
                <a:solidFill>
                  <a:srgbClr val="FFC000"/>
                </a:solidFill>
              </a:rPr>
              <a:t>hakikat</a:t>
            </a:r>
            <a:r>
              <a:rPr lang="en-ID" sz="1600" dirty="0" smtClean="0">
                <a:solidFill>
                  <a:srgbClr val="FFC000"/>
                </a:solidFill>
              </a:rPr>
              <a:t> </a:t>
            </a:r>
            <a:r>
              <a:rPr lang="en-ID" sz="1600" dirty="0" err="1" smtClean="0">
                <a:solidFill>
                  <a:srgbClr val="FFC000"/>
                </a:solidFill>
              </a:rPr>
              <a:t>manusia</a:t>
            </a:r>
            <a:endParaRPr lang="en-GB" sz="1600" dirty="0">
              <a:solidFill>
                <a:srgbClr val="00B0F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63630" y="2800816"/>
            <a:ext cx="38322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rgbClr val="FFC000"/>
                </a:solidFill>
              </a:rPr>
              <a:t>Keberadaan</a:t>
            </a:r>
            <a:r>
              <a:rPr lang="en-ID" sz="1600" dirty="0" smtClean="0">
                <a:solidFill>
                  <a:srgbClr val="FFC000"/>
                </a:solidFill>
              </a:rPr>
              <a:t> </a:t>
            </a:r>
            <a:r>
              <a:rPr lang="en-ID" sz="1600" dirty="0" err="1" smtClean="0">
                <a:solidFill>
                  <a:srgbClr val="FFC000"/>
                </a:solidFill>
              </a:rPr>
              <a:t>dan</a:t>
            </a:r>
            <a:r>
              <a:rPr lang="en-ID" sz="1600" dirty="0" smtClean="0">
                <a:solidFill>
                  <a:srgbClr val="FFC000"/>
                </a:solidFill>
              </a:rPr>
              <a:t> </a:t>
            </a:r>
            <a:r>
              <a:rPr lang="en-ID" sz="1600" dirty="0" err="1" smtClean="0">
                <a:solidFill>
                  <a:srgbClr val="FFC000"/>
                </a:solidFill>
              </a:rPr>
              <a:t>munculnya</a:t>
            </a:r>
            <a:r>
              <a:rPr lang="en-ID" sz="1600" dirty="0" smtClean="0">
                <a:solidFill>
                  <a:srgbClr val="FFC000"/>
                </a:solidFill>
              </a:rPr>
              <a:t> </a:t>
            </a:r>
            <a:r>
              <a:rPr lang="en-ID" sz="1600" dirty="0" err="1" smtClean="0">
                <a:solidFill>
                  <a:srgbClr val="FFC000"/>
                </a:solidFill>
              </a:rPr>
              <a:t>etika</a:t>
            </a:r>
            <a:endParaRPr lang="en-GB" sz="1600" dirty="0">
              <a:solidFill>
                <a:srgbClr val="FFC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5352" y="2123708"/>
            <a:ext cx="2094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rgbClr val="FFC000"/>
                </a:solidFill>
              </a:rPr>
              <a:t>Lagu</a:t>
            </a:r>
            <a:r>
              <a:rPr lang="en-ID" sz="1600" dirty="0" smtClean="0">
                <a:solidFill>
                  <a:srgbClr val="FFC000"/>
                </a:solidFill>
              </a:rPr>
              <a:t> </a:t>
            </a:r>
            <a:r>
              <a:rPr lang="en-ID" sz="1600" dirty="0" err="1" smtClean="0">
                <a:solidFill>
                  <a:srgbClr val="FFC000"/>
                </a:solidFill>
              </a:rPr>
              <a:t>wajib</a:t>
            </a:r>
            <a:endParaRPr lang="en-GB" sz="1600" dirty="0">
              <a:solidFill>
                <a:srgbClr val="FFC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63630" y="313666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ID" dirty="0" err="1" smtClean="0">
                <a:solidFill>
                  <a:srgbClr val="FFC000"/>
                </a:solidFill>
              </a:rPr>
              <a:t>Etika</a:t>
            </a:r>
            <a:r>
              <a:rPr lang="en-ID" dirty="0" smtClean="0">
                <a:solidFill>
                  <a:srgbClr val="FFC000"/>
                </a:solidFill>
              </a:rPr>
              <a:t>- </a:t>
            </a:r>
            <a:r>
              <a:rPr lang="en-ID" dirty="0" err="1" smtClean="0">
                <a:solidFill>
                  <a:srgbClr val="FFC000"/>
                </a:solidFill>
              </a:rPr>
              <a:t>berbangsa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63630" y="3486248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ID" dirty="0" err="1" smtClean="0">
                <a:solidFill>
                  <a:srgbClr val="FFC000"/>
                </a:solidFill>
              </a:rPr>
              <a:t>Macam-macam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etika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berbangsa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80488" y="4252446"/>
            <a:ext cx="2979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ID" dirty="0" err="1" smtClean="0">
                <a:solidFill>
                  <a:srgbClr val="FFC000"/>
                </a:solidFill>
              </a:rPr>
              <a:t>Apa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itu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etika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pancasila</a:t>
            </a:r>
            <a:r>
              <a:rPr lang="en-ID" dirty="0" smtClean="0">
                <a:solidFill>
                  <a:srgbClr val="FFC000"/>
                </a:solidFill>
              </a:rPr>
              <a:t>?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80488" y="4621778"/>
            <a:ext cx="5407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ID" dirty="0" err="1" smtClean="0">
                <a:solidFill>
                  <a:srgbClr val="FFC000"/>
                </a:solidFill>
              </a:rPr>
              <a:t>Nilai-nilai</a:t>
            </a:r>
            <a:r>
              <a:rPr lang="en-ID" dirty="0" smtClean="0">
                <a:solidFill>
                  <a:srgbClr val="FFC000"/>
                </a:solidFill>
              </a:rPr>
              <a:t> yang </a:t>
            </a:r>
            <a:r>
              <a:rPr lang="en-ID" dirty="0" err="1" smtClean="0">
                <a:solidFill>
                  <a:srgbClr val="FFC000"/>
                </a:solidFill>
              </a:rPr>
              <a:t>terkandung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dalam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etika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pancasila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5145" y="5011385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>
                <a:solidFill>
                  <a:srgbClr val="5EF0F7"/>
                </a:solidFill>
              </a:rPr>
              <a:t>Etika</a:t>
            </a:r>
            <a:r>
              <a:rPr lang="en-ID" dirty="0" smtClean="0">
                <a:solidFill>
                  <a:srgbClr val="5EF0F7"/>
                </a:solidFill>
              </a:rPr>
              <a:t> </a:t>
            </a:r>
            <a:r>
              <a:rPr lang="en-ID" dirty="0" err="1" smtClean="0">
                <a:solidFill>
                  <a:srgbClr val="5EF0F7"/>
                </a:solidFill>
              </a:rPr>
              <a:t>Tutur</a:t>
            </a:r>
            <a:r>
              <a:rPr lang="en-ID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6" action="ppaction://hlinksldjump">
                  <a:snd r:embed="rId7" name="type.wav"/>
                </a:hlinkClick>
              </a:rPr>
              <a:t>Bahasa</a:t>
            </a:r>
            <a:r>
              <a:rPr lang="en-ID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ID" dirty="0" smtClean="0">
                <a:solidFill>
                  <a:srgbClr val="5EF0F7"/>
                </a:solidFill>
              </a:rPr>
              <a:t>Indonesia</a:t>
            </a:r>
            <a:endParaRPr lang="en-GB" dirty="0">
              <a:solidFill>
                <a:srgbClr val="5EF0F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0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35696" y="188640"/>
            <a:ext cx="5544616" cy="648072"/>
          </a:xfrm>
        </p:spPr>
        <p:txBody>
          <a:bodyPr/>
          <a:lstStyle/>
          <a:p>
            <a:pPr algn="ctr"/>
            <a:r>
              <a:rPr lang="en-ID" sz="2400" b="0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Etika</a:t>
            </a:r>
            <a:r>
              <a:rPr lang="en-ID" sz="2400" b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ID" sz="2400" b="0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Berbangsa</a:t>
            </a:r>
            <a:endParaRPr lang="en-GB" sz="2400" b="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9552" y="1124744"/>
            <a:ext cx="8074096" cy="5544616"/>
          </a:xfrm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en-ID" sz="1200" dirty="0" err="1" smtClean="0">
                <a:solidFill>
                  <a:srgbClr val="FFC000"/>
                </a:solidFill>
              </a:rPr>
              <a:t>Lagu</a:t>
            </a:r>
            <a:r>
              <a:rPr lang="en-ID" sz="1200" dirty="0" smtClean="0">
                <a:solidFill>
                  <a:srgbClr val="FFC000"/>
                </a:solidFill>
              </a:rPr>
              <a:t> </a:t>
            </a:r>
            <a:r>
              <a:rPr lang="en-ID" sz="1200" dirty="0" err="1" smtClean="0">
                <a:solidFill>
                  <a:srgbClr val="FFC000"/>
                </a:solidFill>
              </a:rPr>
              <a:t>wajib</a:t>
            </a:r>
            <a:endParaRPr lang="en-ID" sz="1200" dirty="0" smtClean="0">
              <a:solidFill>
                <a:srgbClr val="FFC000"/>
              </a:solidFill>
            </a:endParaRPr>
          </a:p>
          <a:p>
            <a:r>
              <a:rPr lang="en-ID" sz="1200" dirty="0" smtClean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en-ID" sz="1200" dirty="0" err="1" smtClean="0">
                <a:solidFill>
                  <a:srgbClr val="000000"/>
                </a:solidFill>
              </a:rPr>
              <a:t>Bangun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pemudi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pemuda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indonesia</a:t>
            </a:r>
            <a:endParaRPr lang="en-ID" sz="1200" dirty="0" smtClean="0">
              <a:solidFill>
                <a:srgbClr val="000000"/>
              </a:solidFill>
            </a:endParaRPr>
          </a:p>
          <a:p>
            <a:r>
              <a:rPr lang="en-ID" sz="1200" dirty="0" smtClean="0">
                <a:solidFill>
                  <a:srgbClr val="000000"/>
                </a:solidFill>
              </a:rPr>
              <a:t>	</a:t>
            </a:r>
            <a:r>
              <a:rPr lang="en-ID" sz="1200" dirty="0" err="1" smtClean="0">
                <a:solidFill>
                  <a:srgbClr val="000000"/>
                </a:solidFill>
              </a:rPr>
              <a:t>Lengan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bajumu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singsingkan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ID" sz="1200" dirty="0" smtClean="0">
                <a:solidFill>
                  <a:srgbClr val="000000"/>
                </a:solidFill>
              </a:rPr>
              <a:t>	</a:t>
            </a:r>
            <a:r>
              <a:rPr lang="en-ID" sz="1200" dirty="0" err="1" smtClean="0">
                <a:solidFill>
                  <a:srgbClr val="000000"/>
                </a:solidFill>
              </a:rPr>
              <a:t>untuk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negara</a:t>
            </a:r>
            <a:endParaRPr lang="en-ID" sz="1200" dirty="0" smtClean="0">
              <a:solidFill>
                <a:srgbClr val="000000"/>
              </a:solidFill>
            </a:endParaRPr>
          </a:p>
          <a:p>
            <a:r>
              <a:rPr lang="en-ID" sz="1200" dirty="0" smtClean="0">
                <a:solidFill>
                  <a:srgbClr val="000000"/>
                </a:solidFill>
              </a:rPr>
              <a:t>	</a:t>
            </a:r>
            <a:r>
              <a:rPr lang="en-ID" sz="1200" dirty="0" err="1" smtClean="0">
                <a:solidFill>
                  <a:srgbClr val="000000"/>
                </a:solidFill>
              </a:rPr>
              <a:t>Masa</a:t>
            </a:r>
            <a:r>
              <a:rPr lang="en-ID" sz="1200" dirty="0" smtClean="0">
                <a:solidFill>
                  <a:srgbClr val="000000"/>
                </a:solidFill>
              </a:rPr>
              <a:t> yang </a:t>
            </a:r>
            <a:r>
              <a:rPr lang="en-ID" sz="1200" dirty="0" err="1" smtClean="0">
                <a:solidFill>
                  <a:srgbClr val="000000"/>
                </a:solidFill>
              </a:rPr>
              <a:t>akan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datang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ID" sz="1200" dirty="0" smtClean="0">
                <a:solidFill>
                  <a:srgbClr val="000000"/>
                </a:solidFill>
              </a:rPr>
              <a:t>	</a:t>
            </a:r>
            <a:r>
              <a:rPr lang="en-ID" sz="1200" dirty="0" err="1" smtClean="0">
                <a:solidFill>
                  <a:srgbClr val="000000"/>
                </a:solidFill>
              </a:rPr>
              <a:t>kewajibanmulah</a:t>
            </a:r>
            <a:endParaRPr lang="en-ID" sz="1200" dirty="0" smtClean="0">
              <a:solidFill>
                <a:srgbClr val="000000"/>
              </a:solidFill>
            </a:endParaRPr>
          </a:p>
          <a:p>
            <a:r>
              <a:rPr lang="en-ID" sz="1200" dirty="0" smtClean="0">
                <a:solidFill>
                  <a:srgbClr val="000000"/>
                </a:solidFill>
              </a:rPr>
              <a:t>	</a:t>
            </a:r>
            <a:r>
              <a:rPr lang="en-ID" sz="1200" dirty="0" err="1" smtClean="0">
                <a:solidFill>
                  <a:srgbClr val="000000"/>
                </a:solidFill>
              </a:rPr>
              <a:t>Menjadi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tanggunganmu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terhadap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nusa</a:t>
            </a:r>
            <a:endParaRPr lang="en-ID" sz="1200" dirty="0" smtClean="0">
              <a:solidFill>
                <a:srgbClr val="000000"/>
              </a:solidFill>
            </a:endParaRPr>
          </a:p>
          <a:p>
            <a:r>
              <a:rPr lang="en-ID" sz="1200" dirty="0" smtClean="0">
                <a:solidFill>
                  <a:srgbClr val="000000"/>
                </a:solidFill>
              </a:rPr>
              <a:t>	</a:t>
            </a:r>
            <a:r>
              <a:rPr lang="en-ID" sz="1200" dirty="0" err="1" smtClean="0">
                <a:solidFill>
                  <a:srgbClr val="000000"/>
                </a:solidFill>
              </a:rPr>
              <a:t>Menjadi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tanggunganmu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terhadap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nusa</a:t>
            </a:r>
            <a:endParaRPr lang="en-ID" sz="1200" dirty="0" smtClean="0">
              <a:solidFill>
                <a:srgbClr val="000000"/>
              </a:solidFill>
            </a:endParaRPr>
          </a:p>
          <a:p>
            <a:endParaRPr lang="en-ID" sz="1200" dirty="0">
              <a:solidFill>
                <a:srgbClr val="000000"/>
              </a:solidFill>
            </a:endParaRPr>
          </a:p>
          <a:p>
            <a:r>
              <a:rPr lang="en-ID" sz="1200" dirty="0" err="1" smtClean="0">
                <a:solidFill>
                  <a:srgbClr val="FFC000"/>
                </a:solidFill>
              </a:rPr>
              <a:t>Etika</a:t>
            </a:r>
            <a:r>
              <a:rPr lang="en-ID" sz="1200" dirty="0" smtClean="0">
                <a:solidFill>
                  <a:srgbClr val="FFC000"/>
                </a:solidFill>
              </a:rPr>
              <a:t> </a:t>
            </a:r>
            <a:r>
              <a:rPr lang="en-ID" sz="1200" dirty="0" err="1" smtClean="0">
                <a:solidFill>
                  <a:srgbClr val="FFC000"/>
                </a:solidFill>
              </a:rPr>
              <a:t>dan</a:t>
            </a:r>
            <a:r>
              <a:rPr lang="en-ID" sz="1200" dirty="0" smtClean="0">
                <a:solidFill>
                  <a:srgbClr val="FFC000"/>
                </a:solidFill>
              </a:rPr>
              <a:t> </a:t>
            </a:r>
            <a:r>
              <a:rPr lang="en-ID" sz="1200" dirty="0" err="1" smtClean="0">
                <a:solidFill>
                  <a:srgbClr val="FFC000"/>
                </a:solidFill>
              </a:rPr>
              <a:t>hakikat</a:t>
            </a:r>
            <a:r>
              <a:rPr lang="en-ID" sz="1200" dirty="0" smtClean="0">
                <a:solidFill>
                  <a:srgbClr val="FFC000"/>
                </a:solidFill>
              </a:rPr>
              <a:t> </a:t>
            </a:r>
            <a:r>
              <a:rPr lang="en-ID" sz="1200" dirty="0" err="1" smtClean="0">
                <a:solidFill>
                  <a:srgbClr val="FFC000"/>
                </a:solidFill>
              </a:rPr>
              <a:t>manusia</a:t>
            </a:r>
            <a:endParaRPr lang="en-ID" sz="1200" dirty="0" smtClean="0">
              <a:solidFill>
                <a:srgbClr val="FFC000"/>
              </a:solidFill>
            </a:endParaRPr>
          </a:p>
          <a:p>
            <a:r>
              <a:rPr lang="en-ID" sz="1200" b="1" dirty="0" err="1" smtClean="0">
                <a:solidFill>
                  <a:srgbClr val="000000"/>
                </a:solidFill>
              </a:rPr>
              <a:t>Etika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dari</a:t>
            </a:r>
            <a:r>
              <a:rPr lang="en-ID" sz="1200" dirty="0" smtClean="0">
                <a:solidFill>
                  <a:srgbClr val="000000"/>
                </a:solidFill>
              </a:rPr>
              <a:t> kata </a:t>
            </a:r>
            <a:r>
              <a:rPr lang="en-ID" sz="1200" dirty="0" err="1" smtClean="0">
                <a:solidFill>
                  <a:srgbClr val="000000"/>
                </a:solidFill>
              </a:rPr>
              <a:t>Yunani</a:t>
            </a:r>
            <a:r>
              <a:rPr lang="en-ID" sz="1200" dirty="0">
                <a:solidFill>
                  <a:srgbClr val="000000"/>
                </a:solidFill>
              </a:rPr>
              <a:t> </a:t>
            </a:r>
            <a:r>
              <a:rPr lang="en-ID" sz="1200" dirty="0" smtClean="0">
                <a:solidFill>
                  <a:srgbClr val="000000"/>
                </a:solidFill>
              </a:rPr>
              <a:t>: </a:t>
            </a:r>
            <a:r>
              <a:rPr lang="en-ID" sz="1200" b="1" dirty="0" smtClean="0">
                <a:solidFill>
                  <a:srgbClr val="000000"/>
                </a:solidFill>
              </a:rPr>
              <a:t>Ethos </a:t>
            </a:r>
            <a:r>
              <a:rPr lang="en-ID" sz="1200" dirty="0" smtClean="0">
                <a:solidFill>
                  <a:srgbClr val="000000"/>
                </a:solidFill>
              </a:rPr>
              <a:t>(</a:t>
            </a:r>
            <a:r>
              <a:rPr lang="en-ID" sz="1200" dirty="0" err="1" smtClean="0">
                <a:solidFill>
                  <a:srgbClr val="000000"/>
                </a:solidFill>
              </a:rPr>
              <a:t>tunggal</a:t>
            </a:r>
            <a:r>
              <a:rPr lang="en-ID" sz="1200" dirty="0" smtClean="0">
                <a:solidFill>
                  <a:srgbClr val="000000"/>
                </a:solidFill>
              </a:rPr>
              <a:t>)  </a:t>
            </a:r>
            <a:r>
              <a:rPr lang="en-ID" sz="1200" b="1" dirty="0" smtClean="0">
                <a:solidFill>
                  <a:srgbClr val="000000"/>
                </a:solidFill>
              </a:rPr>
              <a:t>Ta </a:t>
            </a:r>
            <a:r>
              <a:rPr lang="en-ID" sz="1200" b="1" dirty="0" err="1" smtClean="0">
                <a:solidFill>
                  <a:srgbClr val="000000"/>
                </a:solidFill>
              </a:rPr>
              <a:t>Etha</a:t>
            </a:r>
            <a:r>
              <a:rPr lang="en-ID" sz="1200" b="1" dirty="0" smtClean="0">
                <a:solidFill>
                  <a:srgbClr val="000000"/>
                </a:solidFill>
              </a:rPr>
              <a:t>  </a:t>
            </a:r>
            <a:r>
              <a:rPr lang="en-ID" sz="1200" dirty="0" smtClean="0">
                <a:solidFill>
                  <a:srgbClr val="000000"/>
                </a:solidFill>
              </a:rPr>
              <a:t>(</a:t>
            </a:r>
            <a:r>
              <a:rPr lang="en-ID" sz="1200" dirty="0" err="1" smtClean="0">
                <a:solidFill>
                  <a:srgbClr val="000000"/>
                </a:solidFill>
              </a:rPr>
              <a:t>jamak</a:t>
            </a:r>
            <a:r>
              <a:rPr lang="en-ID" sz="1200" dirty="0" smtClean="0">
                <a:solidFill>
                  <a:srgbClr val="000000"/>
                </a:solidFill>
              </a:rPr>
              <a:t>) </a:t>
            </a:r>
            <a:r>
              <a:rPr lang="en-ID" sz="1200" dirty="0" err="1" smtClean="0">
                <a:solidFill>
                  <a:srgbClr val="000000"/>
                </a:solidFill>
              </a:rPr>
              <a:t>artinya</a:t>
            </a:r>
            <a:r>
              <a:rPr lang="en-ID" sz="1200" dirty="0" smtClean="0">
                <a:solidFill>
                  <a:srgbClr val="000000"/>
                </a:solidFill>
              </a:rPr>
              <a:t>: </a:t>
            </a:r>
            <a:r>
              <a:rPr lang="en-ID" sz="1200" dirty="0" err="1" smtClean="0">
                <a:solidFill>
                  <a:srgbClr val="000000"/>
                </a:solidFill>
              </a:rPr>
              <a:t>adat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istiadat</a:t>
            </a:r>
            <a:r>
              <a:rPr lang="en-ID" sz="1200" dirty="0" smtClean="0">
                <a:solidFill>
                  <a:srgbClr val="000000"/>
                </a:solidFill>
              </a:rPr>
              <a:t>, </a:t>
            </a:r>
            <a:r>
              <a:rPr lang="en-ID" sz="1200" dirty="0" err="1" smtClean="0">
                <a:solidFill>
                  <a:srgbClr val="000000"/>
                </a:solidFill>
              </a:rPr>
              <a:t>kebiasaan</a:t>
            </a:r>
            <a:r>
              <a:rPr lang="en-ID" sz="1200" dirty="0" smtClean="0">
                <a:solidFill>
                  <a:srgbClr val="000000"/>
                </a:solidFill>
              </a:rPr>
              <a:t>, </a:t>
            </a:r>
            <a:r>
              <a:rPr lang="en-ID" sz="1200" dirty="0" err="1" smtClean="0">
                <a:solidFill>
                  <a:srgbClr val="000000"/>
                </a:solidFill>
              </a:rPr>
              <a:t>kecendrungan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batin</a:t>
            </a:r>
            <a:r>
              <a:rPr lang="en-ID" sz="1200" dirty="0">
                <a:solidFill>
                  <a:srgbClr val="000000"/>
                </a:solidFill>
              </a:rPr>
              <a:t> </a:t>
            </a:r>
            <a:r>
              <a:rPr lang="en-ID" sz="1200" dirty="0" smtClean="0">
                <a:solidFill>
                  <a:srgbClr val="000000"/>
                </a:solidFill>
              </a:rPr>
              <a:t>yang </a:t>
            </a:r>
            <a:r>
              <a:rPr lang="en-ID" sz="1200" dirty="0" err="1" smtClean="0">
                <a:solidFill>
                  <a:srgbClr val="000000"/>
                </a:solidFill>
              </a:rPr>
              <a:t>mendorong</a:t>
            </a:r>
            <a:r>
              <a:rPr lang="en-ID" sz="1200" dirty="0" smtClean="0">
                <a:solidFill>
                  <a:srgbClr val="000000"/>
                </a:solidFill>
              </a:rPr>
              <a:t>  </a:t>
            </a:r>
            <a:r>
              <a:rPr lang="en-ID" sz="1200" dirty="0" err="1" smtClean="0">
                <a:solidFill>
                  <a:srgbClr val="000000"/>
                </a:solidFill>
              </a:rPr>
              <a:t>manusia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dalam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perilakunya</a:t>
            </a:r>
            <a:r>
              <a:rPr lang="en-ID" sz="1200" dirty="0" smtClean="0">
                <a:solidFill>
                  <a:srgbClr val="000000"/>
                </a:solidFill>
              </a:rPr>
              <a:t> . </a:t>
            </a:r>
            <a:r>
              <a:rPr lang="en-ID" sz="1200" dirty="0" err="1" smtClean="0">
                <a:solidFill>
                  <a:srgbClr val="000000"/>
                </a:solidFill>
              </a:rPr>
              <a:t>Adalagi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diartikan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b="1" dirty="0" err="1" smtClean="0">
                <a:solidFill>
                  <a:srgbClr val="000000"/>
                </a:solidFill>
              </a:rPr>
              <a:t>Etika</a:t>
            </a:r>
            <a:r>
              <a:rPr lang="en-ID" sz="1200" b="1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adalah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nilai-nilai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dan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norma</a:t>
            </a:r>
            <a:r>
              <a:rPr lang="en-ID" sz="1200" dirty="0" smtClean="0">
                <a:solidFill>
                  <a:srgbClr val="000000"/>
                </a:solidFill>
              </a:rPr>
              <a:t> – </a:t>
            </a:r>
            <a:r>
              <a:rPr lang="en-ID" sz="1200" dirty="0" err="1" smtClean="0">
                <a:solidFill>
                  <a:srgbClr val="000000"/>
                </a:solidFill>
              </a:rPr>
              <a:t>norma</a:t>
            </a:r>
            <a:r>
              <a:rPr lang="en-ID" sz="1200" dirty="0" smtClean="0">
                <a:solidFill>
                  <a:srgbClr val="000000"/>
                </a:solidFill>
              </a:rPr>
              <a:t> moral yang </a:t>
            </a:r>
            <a:r>
              <a:rPr lang="en-ID" sz="1200" dirty="0" err="1" smtClean="0">
                <a:solidFill>
                  <a:srgbClr val="000000"/>
                </a:solidFill>
              </a:rPr>
              <a:t>menjadi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pegangan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bagi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seseorang</a:t>
            </a:r>
            <a:r>
              <a:rPr lang="en-ID" sz="1200" dirty="0" smtClean="0">
                <a:solidFill>
                  <a:srgbClr val="000000"/>
                </a:solidFill>
              </a:rPr>
              <a:t>/</a:t>
            </a:r>
            <a:r>
              <a:rPr lang="en-ID" sz="1200" dirty="0" err="1" smtClean="0">
                <a:solidFill>
                  <a:srgbClr val="000000"/>
                </a:solidFill>
              </a:rPr>
              <a:t>sekelompok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masyarakat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dalam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mengatur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perilakunya</a:t>
            </a:r>
            <a:r>
              <a:rPr lang="en-ID" sz="1200" dirty="0" smtClean="0">
                <a:solidFill>
                  <a:srgbClr val="000000"/>
                </a:solidFill>
              </a:rPr>
              <a:t> (</a:t>
            </a:r>
            <a:r>
              <a:rPr lang="en-ID" sz="1200" dirty="0" err="1" smtClean="0">
                <a:solidFill>
                  <a:srgbClr val="000000"/>
                </a:solidFill>
              </a:rPr>
              <a:t>Bertens</a:t>
            </a:r>
            <a:r>
              <a:rPr lang="en-ID" sz="1200" dirty="0" smtClean="0">
                <a:solidFill>
                  <a:srgbClr val="000000"/>
                </a:solidFill>
              </a:rPr>
              <a:t> )</a:t>
            </a:r>
          </a:p>
          <a:p>
            <a:endParaRPr lang="en-ID" sz="1200" dirty="0">
              <a:solidFill>
                <a:srgbClr val="000000"/>
              </a:solidFill>
            </a:endParaRPr>
          </a:p>
          <a:p>
            <a:r>
              <a:rPr lang="en-ID" sz="1200" b="1" dirty="0" err="1" smtClean="0">
                <a:solidFill>
                  <a:srgbClr val="000000"/>
                </a:solidFill>
              </a:rPr>
              <a:t>Hakikat</a:t>
            </a:r>
            <a:r>
              <a:rPr lang="en-ID" sz="1200" b="1" dirty="0" smtClean="0">
                <a:solidFill>
                  <a:srgbClr val="000000"/>
                </a:solidFill>
              </a:rPr>
              <a:t> </a:t>
            </a:r>
            <a:r>
              <a:rPr lang="en-ID" sz="1200" b="1" dirty="0" err="1" smtClean="0">
                <a:solidFill>
                  <a:srgbClr val="000000"/>
                </a:solidFill>
              </a:rPr>
              <a:t>manusia</a:t>
            </a:r>
            <a:r>
              <a:rPr lang="en-ID" sz="1200" b="1" dirty="0">
                <a:solidFill>
                  <a:srgbClr val="000000"/>
                </a:solidFill>
              </a:rPr>
              <a:t> </a:t>
            </a:r>
            <a:r>
              <a:rPr lang="en-ID" sz="1200" b="1" dirty="0" smtClean="0">
                <a:solidFill>
                  <a:srgbClr val="000000"/>
                </a:solidFill>
              </a:rPr>
              <a:t>:</a:t>
            </a:r>
          </a:p>
          <a:p>
            <a:pPr marL="228600" indent="-228600">
              <a:buClr>
                <a:schemeClr val="bg1"/>
              </a:buClr>
              <a:buFont typeface="+mj-lt"/>
              <a:buAutoNum type="arabicPeriod"/>
            </a:pPr>
            <a:r>
              <a:rPr lang="en-ID" sz="1200" dirty="0" err="1" smtClean="0">
                <a:solidFill>
                  <a:srgbClr val="000000"/>
                </a:solidFill>
              </a:rPr>
              <a:t>Manusia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sebagai</a:t>
            </a:r>
            <a:r>
              <a:rPr lang="en-ID" sz="1200" dirty="0" smtClean="0">
                <a:solidFill>
                  <a:srgbClr val="000000"/>
                </a:solidFill>
              </a:rPr>
              <a:t> </a:t>
            </a:r>
            <a:r>
              <a:rPr lang="en-ID" sz="1200" dirty="0" err="1" smtClean="0">
                <a:solidFill>
                  <a:srgbClr val="000000"/>
                </a:solidFill>
              </a:rPr>
              <a:t>makhluk</a:t>
            </a:r>
            <a:r>
              <a:rPr lang="en-ID" sz="1200" dirty="0" smtClean="0">
                <a:solidFill>
                  <a:srgbClr val="000000"/>
                </a:solidFill>
              </a:rPr>
              <a:t> yang paling </a:t>
            </a:r>
            <a:r>
              <a:rPr lang="en-ID" sz="1200" dirty="0" err="1" smtClean="0">
                <a:solidFill>
                  <a:srgbClr val="000000"/>
                </a:solidFill>
              </a:rPr>
              <a:t>sempurna</a:t>
            </a:r>
            <a:endParaRPr lang="en-ID" sz="1200" dirty="0">
              <a:solidFill>
                <a:srgbClr val="000000"/>
              </a:solidFill>
            </a:endParaRPr>
          </a:p>
          <a:p>
            <a:pPr marL="811530" lvl="1" indent="-171450">
              <a:buClr>
                <a:schemeClr val="bg1"/>
              </a:buClr>
              <a:buFont typeface="Arial" pitchFamily="34" charset="0"/>
              <a:buChar char="•"/>
            </a:pPr>
            <a:r>
              <a:rPr lang="en-ID" sz="1200" dirty="0" err="1" smtClean="0">
                <a:solidFill>
                  <a:srgbClr val="1C1C1C"/>
                </a:solidFill>
              </a:rPr>
              <a:t>Memiliki</a:t>
            </a:r>
            <a:r>
              <a:rPr lang="en-ID" sz="1200" dirty="0" smtClean="0">
                <a:solidFill>
                  <a:srgbClr val="1C1C1C"/>
                </a:solidFill>
              </a:rPr>
              <a:t> </a:t>
            </a:r>
            <a:r>
              <a:rPr lang="en-ID" sz="1200" dirty="0" err="1" smtClean="0">
                <a:solidFill>
                  <a:srgbClr val="1C1C1C"/>
                </a:solidFill>
              </a:rPr>
              <a:t>akal</a:t>
            </a:r>
            <a:r>
              <a:rPr lang="en-ID" sz="1200" dirty="0" smtClean="0">
                <a:solidFill>
                  <a:srgbClr val="1C1C1C"/>
                </a:solidFill>
              </a:rPr>
              <a:t> : </a:t>
            </a:r>
            <a:r>
              <a:rPr lang="en-ID" sz="1200" dirty="0" err="1" smtClean="0">
                <a:solidFill>
                  <a:srgbClr val="1C1C1C"/>
                </a:solidFill>
              </a:rPr>
              <a:t>Pikiran</a:t>
            </a:r>
            <a:r>
              <a:rPr lang="en-ID" sz="1200" dirty="0" smtClean="0">
                <a:solidFill>
                  <a:srgbClr val="1C1C1C"/>
                </a:solidFill>
              </a:rPr>
              <a:t> yang </a:t>
            </a:r>
            <a:r>
              <a:rPr lang="en-ID" sz="1200" dirty="0" err="1" smtClean="0">
                <a:solidFill>
                  <a:srgbClr val="1C1C1C"/>
                </a:solidFill>
              </a:rPr>
              <a:t>menentukan</a:t>
            </a:r>
            <a:r>
              <a:rPr lang="en-ID" sz="1200" dirty="0" smtClean="0">
                <a:solidFill>
                  <a:srgbClr val="1C1C1C"/>
                </a:solidFill>
              </a:rPr>
              <a:t> </a:t>
            </a:r>
            <a:r>
              <a:rPr lang="en-ID" sz="1200" dirty="0" err="1" smtClean="0">
                <a:solidFill>
                  <a:srgbClr val="1C1C1C"/>
                </a:solidFill>
              </a:rPr>
              <a:t>benar-salah</a:t>
            </a:r>
            <a:endParaRPr lang="en-ID" sz="1200" dirty="0" smtClean="0">
              <a:solidFill>
                <a:srgbClr val="1C1C1C"/>
              </a:solidFill>
            </a:endParaRPr>
          </a:p>
          <a:p>
            <a:pPr marL="811530" lvl="1" indent="-171450">
              <a:buClr>
                <a:schemeClr val="bg1"/>
              </a:buClr>
              <a:buFont typeface="Arial" pitchFamily="34" charset="0"/>
              <a:buChar char="•"/>
            </a:pPr>
            <a:r>
              <a:rPr lang="en-ID" sz="1200" dirty="0" err="1" smtClean="0">
                <a:solidFill>
                  <a:srgbClr val="1C1C1C"/>
                </a:solidFill>
              </a:rPr>
              <a:t>Perasaan</a:t>
            </a:r>
            <a:r>
              <a:rPr lang="en-ID" sz="1200" dirty="0" smtClean="0">
                <a:solidFill>
                  <a:srgbClr val="1C1C1C"/>
                </a:solidFill>
              </a:rPr>
              <a:t> : </a:t>
            </a:r>
            <a:r>
              <a:rPr lang="en-ID" sz="1200" dirty="0" err="1" smtClean="0">
                <a:solidFill>
                  <a:srgbClr val="1C1C1C"/>
                </a:solidFill>
              </a:rPr>
              <a:t>Menentukan</a:t>
            </a:r>
            <a:r>
              <a:rPr lang="en-ID" sz="1200" dirty="0" smtClean="0">
                <a:solidFill>
                  <a:srgbClr val="1C1C1C"/>
                </a:solidFill>
              </a:rPr>
              <a:t> </a:t>
            </a:r>
            <a:r>
              <a:rPr lang="en-ID" sz="1200" dirty="0" err="1" smtClean="0">
                <a:solidFill>
                  <a:srgbClr val="1C1C1C"/>
                </a:solidFill>
              </a:rPr>
              <a:t>baik</a:t>
            </a:r>
            <a:r>
              <a:rPr lang="en-ID" sz="1200" dirty="0" smtClean="0">
                <a:solidFill>
                  <a:srgbClr val="1C1C1C"/>
                </a:solidFill>
              </a:rPr>
              <a:t> </a:t>
            </a:r>
            <a:r>
              <a:rPr lang="en-ID" sz="1200" dirty="0" err="1" smtClean="0">
                <a:solidFill>
                  <a:srgbClr val="1C1C1C"/>
                </a:solidFill>
              </a:rPr>
              <a:t>dan</a:t>
            </a:r>
            <a:r>
              <a:rPr lang="en-ID" sz="1200" dirty="0" smtClean="0">
                <a:solidFill>
                  <a:srgbClr val="1C1C1C"/>
                </a:solidFill>
              </a:rPr>
              <a:t> </a:t>
            </a:r>
            <a:r>
              <a:rPr lang="en-ID" sz="1200" dirty="0" err="1" smtClean="0">
                <a:solidFill>
                  <a:srgbClr val="1C1C1C"/>
                </a:solidFill>
              </a:rPr>
              <a:t>buruk</a:t>
            </a:r>
            <a:endParaRPr lang="en-ID" sz="1200" dirty="0" smtClean="0">
              <a:solidFill>
                <a:srgbClr val="1C1C1C"/>
              </a:solidFill>
            </a:endParaRPr>
          </a:p>
          <a:p>
            <a:pPr marL="811530" lvl="1" indent="-171450">
              <a:buClr>
                <a:schemeClr val="bg1"/>
              </a:buClr>
              <a:buFont typeface="Arial" pitchFamily="34" charset="0"/>
              <a:buChar char="•"/>
            </a:pPr>
            <a:r>
              <a:rPr lang="en-ID" sz="1200" dirty="0" err="1" smtClean="0">
                <a:solidFill>
                  <a:srgbClr val="1C1C1C"/>
                </a:solidFill>
              </a:rPr>
              <a:t>Kehendak</a:t>
            </a:r>
            <a:r>
              <a:rPr lang="en-ID" sz="1200" dirty="0" smtClean="0">
                <a:solidFill>
                  <a:srgbClr val="1C1C1C"/>
                </a:solidFill>
              </a:rPr>
              <a:t> : </a:t>
            </a:r>
            <a:r>
              <a:rPr lang="en-ID" sz="1200" dirty="0" err="1" smtClean="0">
                <a:solidFill>
                  <a:srgbClr val="1C1C1C"/>
                </a:solidFill>
              </a:rPr>
              <a:t>Baik</a:t>
            </a:r>
            <a:r>
              <a:rPr lang="en-ID" sz="1200" dirty="0" smtClean="0">
                <a:solidFill>
                  <a:srgbClr val="1C1C1C"/>
                </a:solidFill>
              </a:rPr>
              <a:t> – </a:t>
            </a:r>
            <a:r>
              <a:rPr lang="en-ID" sz="1200" dirty="0" err="1" smtClean="0">
                <a:solidFill>
                  <a:srgbClr val="1C1C1C"/>
                </a:solidFill>
              </a:rPr>
              <a:t>buruk</a:t>
            </a:r>
            <a:r>
              <a:rPr lang="en-ID" sz="1200" dirty="0" smtClean="0">
                <a:solidFill>
                  <a:srgbClr val="1C1C1C"/>
                </a:solidFill>
              </a:rPr>
              <a:t>, </a:t>
            </a:r>
            <a:r>
              <a:rPr lang="en-ID" sz="1200" dirty="0" err="1" smtClean="0">
                <a:solidFill>
                  <a:srgbClr val="1C1C1C"/>
                </a:solidFill>
              </a:rPr>
              <a:t>bermanfaat</a:t>
            </a:r>
            <a:r>
              <a:rPr lang="en-ID" sz="1200" dirty="0">
                <a:solidFill>
                  <a:srgbClr val="1C1C1C"/>
                </a:solidFill>
              </a:rPr>
              <a:t> </a:t>
            </a:r>
            <a:r>
              <a:rPr lang="en-ID" sz="1200" dirty="0" smtClean="0">
                <a:solidFill>
                  <a:srgbClr val="1C1C1C"/>
                </a:solidFill>
              </a:rPr>
              <a:t>– </a:t>
            </a:r>
            <a:r>
              <a:rPr lang="en-ID" sz="1200" dirty="0" err="1" smtClean="0">
                <a:solidFill>
                  <a:srgbClr val="1C1C1C"/>
                </a:solidFill>
              </a:rPr>
              <a:t>tidak</a:t>
            </a:r>
            <a:r>
              <a:rPr lang="en-ID" sz="1200" dirty="0" smtClean="0">
                <a:solidFill>
                  <a:srgbClr val="1C1C1C"/>
                </a:solidFill>
              </a:rPr>
              <a:t> </a:t>
            </a:r>
            <a:r>
              <a:rPr lang="en-ID" sz="1200" dirty="0" err="1" smtClean="0">
                <a:solidFill>
                  <a:srgbClr val="1C1C1C"/>
                </a:solidFill>
              </a:rPr>
              <a:t>bermanfaat</a:t>
            </a:r>
            <a:endParaRPr lang="en-ID" sz="1200" dirty="0" smtClean="0">
              <a:solidFill>
                <a:srgbClr val="1C1C1C"/>
              </a:solidFill>
            </a:endParaRPr>
          </a:p>
          <a:p>
            <a:pPr lvl="1" indent="0">
              <a:buClr>
                <a:schemeClr val="bg1"/>
              </a:buClr>
            </a:pPr>
            <a:endParaRPr lang="en-ID" sz="1200" dirty="0" smtClean="0">
              <a:solidFill>
                <a:srgbClr val="1C1C1C"/>
              </a:solidFill>
            </a:endParaRPr>
          </a:p>
          <a:p>
            <a:pPr marL="228600" indent="-228600">
              <a:buClr>
                <a:schemeClr val="bg1"/>
              </a:buClr>
              <a:buFont typeface="+mj-lt"/>
              <a:buAutoNum type="arabicPeriod"/>
            </a:pPr>
            <a:r>
              <a:rPr lang="en-ID" sz="1200" dirty="0" err="1" smtClean="0">
                <a:solidFill>
                  <a:srgbClr val="1C1C1C"/>
                </a:solidFill>
              </a:rPr>
              <a:t>Manusia</a:t>
            </a:r>
            <a:r>
              <a:rPr lang="en-ID" sz="1200" dirty="0" smtClean="0">
                <a:solidFill>
                  <a:srgbClr val="1C1C1C"/>
                </a:solidFill>
              </a:rPr>
              <a:t> </a:t>
            </a:r>
            <a:r>
              <a:rPr lang="en-ID" sz="1200" dirty="0" err="1" smtClean="0">
                <a:solidFill>
                  <a:srgbClr val="1C1C1C"/>
                </a:solidFill>
              </a:rPr>
              <a:t>sebagai</a:t>
            </a:r>
            <a:r>
              <a:rPr lang="en-ID" sz="1200" dirty="0" smtClean="0">
                <a:solidFill>
                  <a:srgbClr val="1C1C1C"/>
                </a:solidFill>
              </a:rPr>
              <a:t> </a:t>
            </a:r>
            <a:r>
              <a:rPr lang="en-ID" sz="1200" dirty="0" err="1" smtClean="0">
                <a:solidFill>
                  <a:srgbClr val="1C1C1C"/>
                </a:solidFill>
              </a:rPr>
              <a:t>makhluk</a:t>
            </a:r>
            <a:r>
              <a:rPr lang="en-ID" sz="1200" dirty="0" smtClean="0">
                <a:solidFill>
                  <a:srgbClr val="1C1C1C"/>
                </a:solidFill>
              </a:rPr>
              <a:t> individual </a:t>
            </a:r>
            <a:r>
              <a:rPr lang="en-ID" sz="1200" dirty="0" err="1" smtClean="0">
                <a:solidFill>
                  <a:srgbClr val="1C1C1C"/>
                </a:solidFill>
              </a:rPr>
              <a:t>dan</a:t>
            </a:r>
            <a:r>
              <a:rPr lang="en-ID" sz="1200" dirty="0" smtClean="0">
                <a:solidFill>
                  <a:srgbClr val="1C1C1C"/>
                </a:solidFill>
              </a:rPr>
              <a:t> </a:t>
            </a:r>
            <a:r>
              <a:rPr lang="en-ID" sz="1200" dirty="0" err="1" smtClean="0">
                <a:solidFill>
                  <a:srgbClr val="1C1C1C"/>
                </a:solidFill>
              </a:rPr>
              <a:t>makhluk</a:t>
            </a:r>
            <a:r>
              <a:rPr lang="en-ID" sz="1200" dirty="0" smtClean="0">
                <a:solidFill>
                  <a:srgbClr val="1C1C1C"/>
                </a:solidFill>
              </a:rPr>
              <a:t> </a:t>
            </a:r>
            <a:r>
              <a:rPr lang="en-ID" sz="1200" dirty="0" err="1" smtClean="0">
                <a:solidFill>
                  <a:srgbClr val="1C1C1C"/>
                </a:solidFill>
              </a:rPr>
              <a:t>sosial</a:t>
            </a:r>
            <a:r>
              <a:rPr lang="en-ID" sz="1200" dirty="0">
                <a:solidFill>
                  <a:srgbClr val="1C1C1C"/>
                </a:solidFill>
              </a:rPr>
              <a:t>.</a:t>
            </a:r>
            <a:endParaRPr lang="en-ID" sz="1200" dirty="0" smtClean="0">
              <a:solidFill>
                <a:srgbClr val="1C1C1C"/>
              </a:solidFill>
            </a:endParaRPr>
          </a:p>
          <a:p>
            <a:endParaRPr lang="en-ID" sz="1200" dirty="0">
              <a:solidFill>
                <a:srgbClr val="000000"/>
              </a:solidFill>
            </a:endParaRPr>
          </a:p>
          <a:p>
            <a:endParaRPr lang="en-ID" sz="1600" dirty="0" smtClean="0">
              <a:solidFill>
                <a:srgbClr val="FFC000"/>
              </a:solidFill>
            </a:endParaRPr>
          </a:p>
          <a:p>
            <a:endParaRPr lang="en-GB" sz="1800" dirty="0">
              <a:solidFill>
                <a:srgbClr val="FFC3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11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04664"/>
            <a:ext cx="835292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>
                <a:solidFill>
                  <a:srgbClr val="FFC301"/>
                </a:solidFill>
              </a:rPr>
              <a:t>Keberadaan</a:t>
            </a:r>
            <a:r>
              <a:rPr lang="en-ID" dirty="0" smtClean="0">
                <a:solidFill>
                  <a:srgbClr val="FFC301"/>
                </a:solidFill>
              </a:rPr>
              <a:t> </a:t>
            </a:r>
            <a:r>
              <a:rPr lang="en-ID" dirty="0" err="1" smtClean="0">
                <a:solidFill>
                  <a:srgbClr val="FFC301"/>
                </a:solidFill>
              </a:rPr>
              <a:t>dan</a:t>
            </a:r>
            <a:r>
              <a:rPr lang="en-ID" dirty="0" smtClean="0">
                <a:solidFill>
                  <a:srgbClr val="FFC301"/>
                </a:solidFill>
              </a:rPr>
              <a:t> </a:t>
            </a:r>
            <a:r>
              <a:rPr lang="en-ID" dirty="0" err="1" smtClean="0">
                <a:solidFill>
                  <a:srgbClr val="FFC301"/>
                </a:solidFill>
              </a:rPr>
              <a:t>Munculnya</a:t>
            </a:r>
            <a:r>
              <a:rPr lang="en-ID" dirty="0" smtClean="0">
                <a:solidFill>
                  <a:srgbClr val="FFC301"/>
                </a:solidFill>
              </a:rPr>
              <a:t> </a:t>
            </a:r>
            <a:r>
              <a:rPr lang="en-ID" dirty="0" err="1" smtClean="0">
                <a:solidFill>
                  <a:srgbClr val="FFC301"/>
                </a:solidFill>
              </a:rPr>
              <a:t>Etika</a:t>
            </a:r>
            <a:r>
              <a:rPr lang="en-ID" dirty="0" smtClean="0">
                <a:solidFill>
                  <a:srgbClr val="FFC301"/>
                </a:solidFill>
              </a:rPr>
              <a:t> 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chemeClr val="bg1"/>
                </a:solidFill>
              </a:rPr>
              <a:t>Sesuai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dengan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sifat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kodrat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manusia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sebagai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makhluk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individu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makhluk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sosial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etika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ada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pada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masing</a:t>
            </a:r>
            <a:r>
              <a:rPr lang="en-ID" sz="1600" dirty="0" smtClean="0">
                <a:solidFill>
                  <a:schemeClr val="bg1"/>
                </a:solidFill>
              </a:rPr>
              <a:t> – </a:t>
            </a:r>
            <a:r>
              <a:rPr lang="en-ID" sz="1600" dirty="0" err="1" smtClean="0">
                <a:solidFill>
                  <a:schemeClr val="bg1"/>
                </a:solidFill>
              </a:rPr>
              <a:t>masing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individu</a:t>
            </a:r>
            <a:r>
              <a:rPr lang="en-ID" sz="1600" dirty="0" smtClean="0">
                <a:solidFill>
                  <a:schemeClr val="bg1"/>
                </a:solidFill>
              </a:rPr>
              <a:t>, </a:t>
            </a:r>
            <a:r>
              <a:rPr lang="en-ID" sz="1600" dirty="0" err="1" smtClean="0">
                <a:solidFill>
                  <a:schemeClr val="bg1"/>
                </a:solidFill>
              </a:rPr>
              <a:t>dan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sebagai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makhlusosial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manusia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tidak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bisa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hidup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sendiri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melainkan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selalu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hidup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bermasyarakat</a:t>
            </a:r>
            <a:r>
              <a:rPr lang="en-ID" sz="1600" dirty="0" smtClean="0">
                <a:solidFill>
                  <a:schemeClr val="bg1"/>
                </a:solidFill>
              </a:rPr>
              <a:t> .</a:t>
            </a:r>
            <a:r>
              <a:rPr lang="en-ID" sz="1600" dirty="0" err="1" smtClean="0">
                <a:solidFill>
                  <a:schemeClr val="bg1"/>
                </a:solidFill>
              </a:rPr>
              <a:t>Pada</a:t>
            </a:r>
            <a:r>
              <a:rPr lang="en-ID" sz="1600" dirty="0" smtClean="0">
                <a:solidFill>
                  <a:schemeClr val="bg1"/>
                </a:solidFill>
              </a:rPr>
              <a:t> sat </a:t>
            </a:r>
            <a:r>
              <a:rPr lang="en-ID" sz="1600" dirty="0" err="1" smtClean="0">
                <a:solidFill>
                  <a:schemeClr val="bg1"/>
                </a:solidFill>
              </a:rPr>
              <a:t>berinteraksi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antara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satu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individu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dengan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individu</a:t>
            </a:r>
            <a:r>
              <a:rPr lang="en-ID" sz="1600" dirty="0" smtClean="0">
                <a:solidFill>
                  <a:schemeClr val="bg1"/>
                </a:solidFill>
              </a:rPr>
              <a:t> lain </a:t>
            </a:r>
            <a:r>
              <a:rPr lang="en-ID" sz="1600" dirty="0" err="1" smtClean="0">
                <a:solidFill>
                  <a:schemeClr val="bg1"/>
                </a:solidFill>
              </a:rPr>
              <a:t>timbullah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penilaian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apa</a:t>
            </a:r>
            <a:r>
              <a:rPr lang="en-ID" sz="1600" dirty="0" smtClean="0">
                <a:solidFill>
                  <a:schemeClr val="bg1"/>
                </a:solidFill>
              </a:rPr>
              <a:t> yang </a:t>
            </a:r>
            <a:r>
              <a:rPr lang="en-ID" sz="1600" dirty="0" err="1" smtClean="0">
                <a:solidFill>
                  <a:schemeClr val="bg1"/>
                </a:solidFill>
              </a:rPr>
              <a:t>boleh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dilakukan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apa</a:t>
            </a:r>
            <a:r>
              <a:rPr lang="en-ID" sz="1600" dirty="0" smtClean="0">
                <a:solidFill>
                  <a:schemeClr val="bg1"/>
                </a:solidFill>
              </a:rPr>
              <a:t> yang </a:t>
            </a:r>
            <a:r>
              <a:rPr lang="en-ID" sz="1600" dirty="0" err="1" smtClean="0">
                <a:solidFill>
                  <a:schemeClr val="bg1"/>
                </a:solidFill>
              </a:rPr>
              <a:t>tidak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boleh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dilakukan</a:t>
            </a:r>
            <a:r>
              <a:rPr lang="en-ID" sz="1600" dirty="0" smtClean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chemeClr val="bg1"/>
                </a:solidFill>
              </a:rPr>
              <a:t>Kemudian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timbullah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etika</a:t>
            </a:r>
            <a:endParaRPr lang="en-ID" sz="16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ID" sz="1600" dirty="0">
              <a:solidFill>
                <a:schemeClr val="bg1"/>
              </a:solidFill>
            </a:endParaRPr>
          </a:p>
          <a:p>
            <a:r>
              <a:rPr lang="en-ID" sz="1600" dirty="0" err="1" smtClean="0">
                <a:solidFill>
                  <a:srgbClr val="FFC301"/>
                </a:solidFill>
              </a:rPr>
              <a:t>Etika</a:t>
            </a:r>
            <a:r>
              <a:rPr lang="en-ID" sz="1600" dirty="0" smtClean="0">
                <a:solidFill>
                  <a:srgbClr val="FFC301"/>
                </a:solidFill>
              </a:rPr>
              <a:t>- </a:t>
            </a:r>
            <a:r>
              <a:rPr lang="en-ID" sz="1600" dirty="0" err="1" smtClean="0">
                <a:solidFill>
                  <a:srgbClr val="FFC301"/>
                </a:solidFill>
              </a:rPr>
              <a:t>Berbangsa</a:t>
            </a:r>
            <a:endParaRPr lang="en-ID" sz="1600" dirty="0" smtClean="0">
              <a:solidFill>
                <a:srgbClr val="FFC30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chemeClr val="bg1"/>
                </a:solidFill>
              </a:rPr>
              <a:t>Adat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istiadat,kebiasaan</a:t>
            </a:r>
            <a:r>
              <a:rPr lang="en-ID" sz="1600" dirty="0" smtClean="0">
                <a:solidFill>
                  <a:schemeClr val="bg1"/>
                </a:solidFill>
              </a:rPr>
              <a:t>, </a:t>
            </a:r>
            <a:r>
              <a:rPr lang="en-ID" sz="1600" dirty="0" err="1" smtClean="0">
                <a:solidFill>
                  <a:schemeClr val="bg1"/>
                </a:solidFill>
              </a:rPr>
              <a:t>nilai</a:t>
            </a:r>
            <a:r>
              <a:rPr lang="en-ID" sz="1600" dirty="0" smtClean="0">
                <a:solidFill>
                  <a:schemeClr val="bg1"/>
                </a:solidFill>
              </a:rPr>
              <a:t>- </a:t>
            </a:r>
            <a:r>
              <a:rPr lang="en-ID" sz="1600" dirty="0" err="1" smtClean="0">
                <a:solidFill>
                  <a:schemeClr val="bg1"/>
                </a:solidFill>
              </a:rPr>
              <a:t>nilai</a:t>
            </a:r>
            <a:r>
              <a:rPr lang="en-ID" sz="1600" dirty="0" smtClean="0">
                <a:solidFill>
                  <a:schemeClr val="bg1"/>
                </a:solidFill>
              </a:rPr>
              <a:t>, </a:t>
            </a:r>
            <a:r>
              <a:rPr lang="en-ID" sz="1600" dirty="0" err="1" smtClean="0">
                <a:solidFill>
                  <a:schemeClr val="bg1"/>
                </a:solidFill>
              </a:rPr>
              <a:t>norma</a:t>
            </a:r>
            <a:r>
              <a:rPr lang="en-ID" sz="1600" dirty="0" smtClean="0">
                <a:solidFill>
                  <a:schemeClr val="bg1"/>
                </a:solidFill>
              </a:rPr>
              <a:t>- </a:t>
            </a:r>
            <a:r>
              <a:rPr lang="en-ID" sz="1600" dirty="0" err="1" smtClean="0">
                <a:solidFill>
                  <a:schemeClr val="bg1"/>
                </a:solidFill>
              </a:rPr>
              <a:t>norma</a:t>
            </a:r>
            <a:r>
              <a:rPr lang="en-ID" sz="1600" dirty="0" smtClean="0">
                <a:solidFill>
                  <a:schemeClr val="bg1"/>
                </a:solidFill>
              </a:rPr>
              <a:t> yang </a:t>
            </a:r>
            <a:r>
              <a:rPr lang="en-ID" sz="1600" dirty="0" err="1" smtClean="0">
                <a:solidFill>
                  <a:schemeClr val="bg1"/>
                </a:solidFill>
              </a:rPr>
              <a:t>harus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dipahami,dihayati</a:t>
            </a:r>
            <a:r>
              <a:rPr lang="en-ID" sz="1600" dirty="0" smtClean="0">
                <a:solidFill>
                  <a:schemeClr val="bg1"/>
                </a:solidFill>
              </a:rPr>
              <a:t>, </a:t>
            </a:r>
            <a:r>
              <a:rPr lang="en-ID" sz="1600" dirty="0" err="1" smtClean="0">
                <a:solidFill>
                  <a:schemeClr val="bg1"/>
                </a:solidFill>
              </a:rPr>
              <a:t>dipanuti</a:t>
            </a:r>
            <a:r>
              <a:rPr lang="en-ID" sz="1600" dirty="0" smtClean="0">
                <a:solidFill>
                  <a:schemeClr val="bg1"/>
                </a:solidFill>
              </a:rPr>
              <a:t>, </a:t>
            </a:r>
            <a:r>
              <a:rPr lang="en-ID" sz="1600" dirty="0" err="1" smtClean="0">
                <a:solidFill>
                  <a:schemeClr val="bg1"/>
                </a:solidFill>
              </a:rPr>
              <a:t>diikuti</a:t>
            </a:r>
            <a:r>
              <a:rPr lang="en-ID" sz="1600" dirty="0" smtClean="0">
                <a:solidFill>
                  <a:schemeClr val="bg1"/>
                </a:solidFill>
              </a:rPr>
              <a:t>, di </a:t>
            </a:r>
            <a:r>
              <a:rPr lang="en-ID" sz="1600" dirty="0" err="1" smtClean="0">
                <a:solidFill>
                  <a:schemeClr val="bg1"/>
                </a:solidFill>
              </a:rPr>
              <a:t>implementasikan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dalam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kehidupan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berbangsa</a:t>
            </a:r>
            <a:r>
              <a:rPr lang="en-ID" sz="1600" dirty="0" smtClean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chemeClr val="bg1"/>
                </a:solidFill>
              </a:rPr>
              <a:t>Etika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merupakan</a:t>
            </a:r>
            <a:r>
              <a:rPr lang="en-ID" sz="1600" dirty="0" smtClean="0">
                <a:solidFill>
                  <a:schemeClr val="bg1"/>
                </a:solidFill>
              </a:rPr>
              <a:t> barometer </a:t>
            </a:r>
            <a:r>
              <a:rPr lang="en-ID" sz="1600" dirty="0" err="1" smtClean="0">
                <a:solidFill>
                  <a:schemeClr val="bg1"/>
                </a:solidFill>
              </a:rPr>
              <a:t>martabat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bangsa</a:t>
            </a:r>
            <a:r>
              <a:rPr lang="en-ID" sz="1600" dirty="0" smtClean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chemeClr val="bg1"/>
                </a:solidFill>
              </a:rPr>
              <a:t>Nilai</a:t>
            </a:r>
            <a:r>
              <a:rPr lang="en-ID" sz="1600" dirty="0" smtClean="0">
                <a:solidFill>
                  <a:schemeClr val="bg1"/>
                </a:solidFill>
              </a:rPr>
              <a:t>- </a:t>
            </a:r>
            <a:r>
              <a:rPr lang="en-ID" sz="1600" dirty="0" err="1" smtClean="0">
                <a:solidFill>
                  <a:schemeClr val="bg1"/>
                </a:solidFill>
              </a:rPr>
              <a:t>nilai</a:t>
            </a:r>
            <a:r>
              <a:rPr lang="en-ID" sz="1600" dirty="0" smtClean="0">
                <a:solidFill>
                  <a:schemeClr val="bg1"/>
                </a:solidFill>
              </a:rPr>
              <a:t> yang </a:t>
            </a:r>
            <a:r>
              <a:rPr lang="en-ID" sz="1600" dirty="0" err="1" smtClean="0">
                <a:solidFill>
                  <a:schemeClr val="bg1"/>
                </a:solidFill>
              </a:rPr>
              <a:t>mengedepankan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kejujuran</a:t>
            </a:r>
            <a:r>
              <a:rPr lang="en-ID" sz="1600" dirty="0" smtClean="0">
                <a:solidFill>
                  <a:schemeClr val="bg1"/>
                </a:solidFill>
              </a:rPr>
              <a:t>, </a:t>
            </a:r>
            <a:r>
              <a:rPr lang="en-ID" sz="1600" dirty="0" err="1" smtClean="0">
                <a:solidFill>
                  <a:schemeClr val="bg1"/>
                </a:solidFill>
              </a:rPr>
              <a:t>keteladanan</a:t>
            </a:r>
            <a:r>
              <a:rPr lang="en-ID" sz="1600" dirty="0" smtClean="0">
                <a:solidFill>
                  <a:schemeClr val="bg1"/>
                </a:solidFill>
              </a:rPr>
              <a:t>, </a:t>
            </a:r>
            <a:r>
              <a:rPr lang="en-ID" sz="1600" dirty="0" err="1" smtClean="0">
                <a:solidFill>
                  <a:schemeClr val="bg1"/>
                </a:solidFill>
              </a:rPr>
              <a:t>sportifitas</a:t>
            </a:r>
            <a:r>
              <a:rPr lang="en-ID" sz="1600" dirty="0" smtClean="0">
                <a:solidFill>
                  <a:schemeClr val="bg1"/>
                </a:solidFill>
              </a:rPr>
              <a:t>, rasa </a:t>
            </a:r>
            <a:r>
              <a:rPr lang="en-ID" sz="1600" dirty="0" err="1" smtClean="0">
                <a:solidFill>
                  <a:schemeClr val="bg1"/>
                </a:solidFill>
              </a:rPr>
              <a:t>malu</a:t>
            </a:r>
            <a:r>
              <a:rPr lang="en-ID" sz="1600" dirty="0" smtClean="0">
                <a:solidFill>
                  <a:schemeClr val="bg1"/>
                </a:solidFill>
              </a:rPr>
              <a:t>, </a:t>
            </a:r>
            <a:r>
              <a:rPr lang="en-ID" sz="1600" dirty="0" err="1" smtClean="0">
                <a:solidFill>
                  <a:schemeClr val="bg1"/>
                </a:solidFill>
              </a:rPr>
              <a:t>dan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tanggung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jawab</a:t>
            </a:r>
            <a:r>
              <a:rPr lang="en-ID" sz="1600" dirty="0" smtClean="0">
                <a:solidFill>
                  <a:schemeClr val="bg1"/>
                </a:solidFill>
              </a:rPr>
              <a:t>, </a:t>
            </a:r>
            <a:r>
              <a:rPr lang="en-ID" sz="1600" dirty="0" err="1" smtClean="0">
                <a:solidFill>
                  <a:schemeClr val="bg1"/>
                </a:solidFill>
              </a:rPr>
              <a:t>menjaga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kehormatan</a:t>
            </a:r>
            <a:r>
              <a:rPr lang="en-ID" sz="1600" dirty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dan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martabat</a:t>
            </a:r>
            <a:r>
              <a:rPr lang="en-ID" sz="1600" dirty="0" smtClean="0">
                <a:solidFill>
                  <a:schemeClr val="bg1"/>
                </a:solidFill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</a:rPr>
              <a:t>diri</a:t>
            </a:r>
            <a:endParaRPr lang="en-ID" sz="1600" dirty="0" smtClean="0">
              <a:solidFill>
                <a:schemeClr val="bg1"/>
              </a:solidFill>
            </a:endParaRPr>
          </a:p>
          <a:p>
            <a:endParaRPr lang="en-ID" sz="1600" dirty="0" smtClean="0">
              <a:solidFill>
                <a:srgbClr val="FFC301"/>
              </a:solidFill>
            </a:endParaRPr>
          </a:p>
          <a:p>
            <a:r>
              <a:rPr lang="en-ID" sz="1600" dirty="0" err="1" smtClean="0">
                <a:solidFill>
                  <a:srgbClr val="FFC301"/>
                </a:solidFill>
              </a:rPr>
              <a:t>Perangkat</a:t>
            </a:r>
            <a:r>
              <a:rPr lang="en-ID" sz="1600" dirty="0" smtClean="0">
                <a:solidFill>
                  <a:srgbClr val="FFC301"/>
                </a:solidFill>
              </a:rPr>
              <a:t> yang </a:t>
            </a:r>
            <a:r>
              <a:rPr lang="en-ID" sz="1600" dirty="0" err="1" smtClean="0">
                <a:solidFill>
                  <a:srgbClr val="FFC301"/>
                </a:solidFill>
              </a:rPr>
              <a:t>perlu</a:t>
            </a:r>
            <a:r>
              <a:rPr lang="en-ID" sz="1600" dirty="0" smtClean="0">
                <a:solidFill>
                  <a:srgbClr val="FFC301"/>
                </a:solidFill>
              </a:rPr>
              <a:t> </a:t>
            </a:r>
            <a:r>
              <a:rPr lang="en-ID" sz="1600" dirty="0" err="1" smtClean="0">
                <a:solidFill>
                  <a:srgbClr val="FFC301"/>
                </a:solidFill>
              </a:rPr>
              <a:t>dipahami</a:t>
            </a:r>
            <a:r>
              <a:rPr lang="en-ID" sz="1600" dirty="0" smtClean="0">
                <a:solidFill>
                  <a:srgbClr val="FFC301"/>
                </a:solidFill>
              </a:rPr>
              <a:t> </a:t>
            </a:r>
            <a:r>
              <a:rPr lang="en-ID" sz="1600" dirty="0" err="1" smtClean="0">
                <a:solidFill>
                  <a:srgbClr val="FFC301"/>
                </a:solidFill>
              </a:rPr>
              <a:t>dalam</a:t>
            </a:r>
            <a:r>
              <a:rPr lang="en-ID" sz="1600" dirty="0" smtClean="0">
                <a:solidFill>
                  <a:srgbClr val="FFC301"/>
                </a:solidFill>
              </a:rPr>
              <a:t> </a:t>
            </a:r>
            <a:r>
              <a:rPr lang="en-ID" sz="1600" dirty="0" err="1" smtClean="0">
                <a:solidFill>
                  <a:srgbClr val="FFC301"/>
                </a:solidFill>
              </a:rPr>
              <a:t>etika</a:t>
            </a:r>
            <a:r>
              <a:rPr lang="en-ID" sz="1600" dirty="0" smtClean="0">
                <a:solidFill>
                  <a:srgbClr val="FFC301"/>
                </a:solidFill>
              </a:rPr>
              <a:t> </a:t>
            </a:r>
            <a:r>
              <a:rPr lang="en-ID" sz="1600" dirty="0" err="1" smtClean="0">
                <a:solidFill>
                  <a:srgbClr val="FFC301"/>
                </a:solidFill>
              </a:rPr>
              <a:t>berbangsa</a:t>
            </a:r>
            <a:r>
              <a:rPr lang="en-ID" sz="1600" dirty="0" smtClean="0">
                <a:solidFill>
                  <a:srgbClr val="FFC301"/>
                </a:solidFill>
              </a:rPr>
              <a:t> </a:t>
            </a:r>
            <a:r>
              <a:rPr lang="en-ID" sz="1600" dirty="0" err="1" smtClean="0">
                <a:solidFill>
                  <a:srgbClr val="FFC301"/>
                </a:solidFill>
              </a:rPr>
              <a:t>antara</a:t>
            </a:r>
            <a:r>
              <a:rPr lang="en-ID" sz="1600" dirty="0" smtClean="0">
                <a:solidFill>
                  <a:srgbClr val="FFC301"/>
                </a:solidFill>
              </a:rPr>
              <a:t> lain 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chemeClr val="bg1"/>
                </a:solidFill>
              </a:rPr>
              <a:t>Proklamasi</a:t>
            </a:r>
            <a:endParaRPr lang="en-ID" sz="16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chemeClr val="bg1"/>
                </a:solidFill>
              </a:rPr>
              <a:t>Pancasial</a:t>
            </a:r>
            <a:endParaRPr lang="en-ID" sz="16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ID" sz="1600" dirty="0" smtClean="0">
                <a:solidFill>
                  <a:schemeClr val="bg1"/>
                </a:solidFill>
              </a:rPr>
              <a:t>UUD  </a:t>
            </a:r>
            <a:r>
              <a:rPr lang="en-ID" sz="1600" dirty="0" smtClean="0">
                <a:solidFill>
                  <a:schemeClr val="bg1"/>
                </a:solidFill>
                <a:latin typeface="+mj-lt"/>
              </a:rPr>
              <a:t>1945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chemeClr val="bg1"/>
                </a:solidFill>
                <a:latin typeface="+mj-lt"/>
              </a:rPr>
              <a:t>Peraturan</a:t>
            </a:r>
            <a:r>
              <a:rPr lang="en-ID" sz="16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  <a:latin typeface="+mj-lt"/>
              </a:rPr>
              <a:t>Perundang-undangan</a:t>
            </a:r>
            <a:endParaRPr lang="en-ID" sz="1600" dirty="0" smtClean="0">
              <a:solidFill>
                <a:schemeClr val="bg1"/>
              </a:solidFill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ID" sz="1600" dirty="0" err="1" smtClean="0">
                <a:solidFill>
                  <a:schemeClr val="bg1"/>
                </a:solidFill>
                <a:latin typeface="+mj-lt"/>
              </a:rPr>
              <a:t>Berbagai</a:t>
            </a:r>
            <a:r>
              <a:rPr lang="en-ID" sz="16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  <a:latin typeface="+mj-lt"/>
              </a:rPr>
              <a:t>etika</a:t>
            </a:r>
            <a:r>
              <a:rPr lang="en-ID" sz="16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  <a:latin typeface="+mj-lt"/>
              </a:rPr>
              <a:t>sosial</a:t>
            </a:r>
            <a:r>
              <a:rPr lang="en-ID" sz="16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  <a:latin typeface="+mj-lt"/>
              </a:rPr>
              <a:t>kearifan</a:t>
            </a:r>
            <a:r>
              <a:rPr lang="en-ID" sz="16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  <a:latin typeface="+mj-lt"/>
              </a:rPr>
              <a:t>lokal</a:t>
            </a:r>
            <a:endParaRPr lang="en-ID" sz="16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ID" sz="16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040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84249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>
                <a:solidFill>
                  <a:srgbClr val="FFC301"/>
                </a:solidFill>
              </a:rPr>
              <a:t>Macam</a:t>
            </a:r>
            <a:r>
              <a:rPr lang="en-ID" dirty="0" smtClean="0">
                <a:solidFill>
                  <a:srgbClr val="FFC301"/>
                </a:solidFill>
              </a:rPr>
              <a:t> – </a:t>
            </a:r>
            <a:r>
              <a:rPr lang="en-ID" dirty="0" err="1" smtClean="0">
                <a:solidFill>
                  <a:srgbClr val="FFC301"/>
                </a:solidFill>
              </a:rPr>
              <a:t>macam</a:t>
            </a:r>
            <a:r>
              <a:rPr lang="en-ID" dirty="0" smtClean="0">
                <a:solidFill>
                  <a:srgbClr val="FFC301"/>
                </a:solidFill>
              </a:rPr>
              <a:t> </a:t>
            </a:r>
            <a:r>
              <a:rPr lang="en-ID" dirty="0" err="1" smtClean="0">
                <a:solidFill>
                  <a:srgbClr val="FFC301"/>
                </a:solidFill>
              </a:rPr>
              <a:t>etika</a:t>
            </a:r>
            <a:r>
              <a:rPr lang="en-ID" dirty="0" smtClean="0">
                <a:solidFill>
                  <a:srgbClr val="FFC301"/>
                </a:solidFill>
              </a:rPr>
              <a:t> </a:t>
            </a:r>
            <a:r>
              <a:rPr lang="en-ID" dirty="0" err="1" smtClean="0">
                <a:solidFill>
                  <a:srgbClr val="FFC301"/>
                </a:solidFill>
              </a:rPr>
              <a:t>Berbangsa</a:t>
            </a:r>
            <a:endParaRPr lang="en-ID" dirty="0" smtClean="0">
              <a:solidFill>
                <a:srgbClr val="FFC30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>
                <a:solidFill>
                  <a:schemeClr val="bg1"/>
                </a:solidFill>
              </a:rPr>
              <a:t>Etika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sosial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budaya</a:t>
            </a:r>
            <a:endParaRPr lang="en-ID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>
                <a:solidFill>
                  <a:schemeClr val="bg1"/>
                </a:solidFill>
              </a:rPr>
              <a:t>Etika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politik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dan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Pemerintahan</a:t>
            </a:r>
            <a:endParaRPr lang="en-ID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>
                <a:solidFill>
                  <a:schemeClr val="bg1"/>
                </a:solidFill>
              </a:rPr>
              <a:t>Etika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ekonomi</a:t>
            </a:r>
            <a:endParaRPr lang="en-ID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>
                <a:solidFill>
                  <a:schemeClr val="bg1"/>
                </a:solidFill>
              </a:rPr>
              <a:t>Etika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keilmuan</a:t>
            </a:r>
            <a:endParaRPr lang="en-ID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>
                <a:solidFill>
                  <a:schemeClr val="bg1"/>
                </a:solidFill>
              </a:rPr>
              <a:t>Etika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penegakan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hukum</a:t>
            </a:r>
            <a:r>
              <a:rPr lang="en-ID" dirty="0" smtClean="0">
                <a:solidFill>
                  <a:schemeClr val="bg1"/>
                </a:solidFill>
              </a:rPr>
              <a:t> yang </a:t>
            </a:r>
            <a:r>
              <a:rPr lang="en-ID" dirty="0" err="1" smtClean="0">
                <a:solidFill>
                  <a:schemeClr val="bg1"/>
                </a:solidFill>
              </a:rPr>
              <a:t>berkeadilan</a:t>
            </a:r>
            <a:endParaRPr lang="en-ID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09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60648"/>
            <a:ext cx="784887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Etika</a:t>
            </a:r>
            <a:r>
              <a:rPr lang="en-ID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Pancasila</a:t>
            </a:r>
            <a:endParaRPr lang="en-ID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en-ID" dirty="0" smtClean="0">
              <a:solidFill>
                <a:srgbClr val="FFC000"/>
              </a:solidFill>
            </a:endParaRPr>
          </a:p>
          <a:p>
            <a:endParaRPr lang="en-ID" dirty="0">
              <a:solidFill>
                <a:srgbClr val="FFC000"/>
              </a:solidFill>
            </a:endParaRPr>
          </a:p>
          <a:p>
            <a:endParaRPr lang="en-ID" dirty="0" smtClean="0">
              <a:solidFill>
                <a:srgbClr val="FFC000"/>
              </a:solidFill>
            </a:endParaRPr>
          </a:p>
          <a:p>
            <a:endParaRPr lang="en-ID" dirty="0">
              <a:solidFill>
                <a:srgbClr val="FFC000"/>
              </a:solidFill>
            </a:endParaRPr>
          </a:p>
          <a:p>
            <a:endParaRPr lang="en-ID" dirty="0" smtClean="0">
              <a:solidFill>
                <a:srgbClr val="FFC000"/>
              </a:solidFill>
            </a:endParaRPr>
          </a:p>
          <a:p>
            <a:r>
              <a:rPr lang="en-ID" dirty="0" err="1" smtClean="0">
                <a:solidFill>
                  <a:srgbClr val="FFC000"/>
                </a:solidFill>
              </a:rPr>
              <a:t>Apa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itu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etika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pancasila</a:t>
            </a:r>
            <a:r>
              <a:rPr lang="en-ID" dirty="0" smtClean="0">
                <a:solidFill>
                  <a:srgbClr val="FFC000"/>
                </a:solidFill>
              </a:rPr>
              <a:t>? </a:t>
            </a:r>
          </a:p>
          <a:p>
            <a:r>
              <a:rPr lang="en-ID" dirty="0" err="1" smtClean="0"/>
              <a:t>Etika</a:t>
            </a:r>
            <a:r>
              <a:rPr lang="en-ID" dirty="0" smtClean="0"/>
              <a:t> </a:t>
            </a:r>
            <a:r>
              <a:rPr lang="en-ID" dirty="0" err="1" smtClean="0"/>
              <a:t>pancasila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cabang</a:t>
            </a:r>
            <a:r>
              <a:rPr lang="en-ID" dirty="0" smtClean="0"/>
              <a:t> </a:t>
            </a:r>
            <a:r>
              <a:rPr lang="en-ID" dirty="0" err="1" smtClean="0"/>
              <a:t>filsafat</a:t>
            </a:r>
            <a:r>
              <a:rPr lang="en-ID" dirty="0" smtClean="0"/>
              <a:t> yang </a:t>
            </a:r>
            <a:r>
              <a:rPr lang="en-ID" dirty="0" err="1" smtClean="0"/>
              <a:t>dijabarkan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sila-sila</a:t>
            </a:r>
            <a:r>
              <a:rPr lang="en-ID" dirty="0" smtClean="0"/>
              <a:t> </a:t>
            </a:r>
            <a:r>
              <a:rPr lang="en-ID" dirty="0" err="1" smtClean="0"/>
              <a:t>pancasila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mengatur</a:t>
            </a:r>
            <a:r>
              <a:rPr lang="en-ID" dirty="0" smtClean="0"/>
              <a:t>  </a:t>
            </a:r>
            <a:r>
              <a:rPr lang="en-ID" dirty="0" err="1" smtClean="0"/>
              <a:t>perilaku</a:t>
            </a:r>
            <a:r>
              <a:rPr lang="en-ID" dirty="0" smtClean="0"/>
              <a:t> </a:t>
            </a:r>
            <a:r>
              <a:rPr lang="en-ID" dirty="0" err="1" smtClean="0"/>
              <a:t>kehidupan</a:t>
            </a:r>
            <a:r>
              <a:rPr lang="en-ID" dirty="0" smtClean="0"/>
              <a:t> </a:t>
            </a:r>
            <a:r>
              <a:rPr lang="en-ID" dirty="0" err="1" smtClean="0"/>
              <a:t>masyarakat</a:t>
            </a:r>
            <a:r>
              <a:rPr lang="en-ID" dirty="0" smtClean="0"/>
              <a:t>, </a:t>
            </a:r>
            <a:r>
              <a:rPr lang="en-ID" dirty="0" err="1" smtClean="0"/>
              <a:t>berbangsa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bernegara</a:t>
            </a:r>
            <a:r>
              <a:rPr lang="en-ID" dirty="0" smtClean="0"/>
              <a:t> di Indonesia.</a:t>
            </a:r>
          </a:p>
          <a:p>
            <a:endParaRPr lang="en-ID" dirty="0">
              <a:solidFill>
                <a:srgbClr val="FFC000"/>
              </a:solidFill>
            </a:endParaRPr>
          </a:p>
          <a:p>
            <a:r>
              <a:rPr lang="en-ID" dirty="0" err="1" smtClean="0">
                <a:solidFill>
                  <a:srgbClr val="FFC000"/>
                </a:solidFill>
              </a:rPr>
              <a:t>Nilai</a:t>
            </a:r>
            <a:r>
              <a:rPr lang="en-ID" dirty="0" smtClean="0">
                <a:solidFill>
                  <a:srgbClr val="FFC000"/>
                </a:solidFill>
              </a:rPr>
              <a:t>- </a:t>
            </a:r>
            <a:r>
              <a:rPr lang="en-ID" dirty="0" err="1" smtClean="0">
                <a:solidFill>
                  <a:srgbClr val="FFC000"/>
                </a:solidFill>
              </a:rPr>
              <a:t>nilai</a:t>
            </a:r>
            <a:r>
              <a:rPr lang="en-ID" dirty="0" smtClean="0">
                <a:solidFill>
                  <a:srgbClr val="FFC000"/>
                </a:solidFill>
              </a:rPr>
              <a:t> yang </a:t>
            </a:r>
            <a:r>
              <a:rPr lang="en-ID" dirty="0" err="1" smtClean="0">
                <a:solidFill>
                  <a:srgbClr val="FFC000"/>
                </a:solidFill>
              </a:rPr>
              <a:t>terkandung</a:t>
            </a:r>
            <a:r>
              <a:rPr lang="en-ID" dirty="0" smtClean="0">
                <a:solidFill>
                  <a:srgbClr val="FFC000"/>
                </a:solidFill>
              </a:rPr>
              <a:t>  </a:t>
            </a:r>
            <a:r>
              <a:rPr lang="en-ID" dirty="0" err="1" smtClean="0">
                <a:solidFill>
                  <a:srgbClr val="FFC000"/>
                </a:solidFill>
              </a:rPr>
              <a:t>dalam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etika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Pancasila</a:t>
            </a:r>
            <a:r>
              <a:rPr lang="en-ID" dirty="0" smtClean="0">
                <a:solidFill>
                  <a:srgbClr val="FFC000"/>
                </a:solidFill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Sila</a:t>
            </a:r>
            <a:r>
              <a:rPr lang="en-ID" dirty="0" smtClean="0"/>
              <a:t> </a:t>
            </a:r>
            <a:r>
              <a:rPr lang="en-ID" dirty="0" err="1" smtClean="0"/>
              <a:t>ketuhanan</a:t>
            </a:r>
            <a:r>
              <a:rPr lang="en-ID" dirty="0" smtClean="0"/>
              <a:t>, </a:t>
            </a:r>
            <a:r>
              <a:rPr lang="en-ID" dirty="0" err="1" smtClean="0"/>
              <a:t>mengandung</a:t>
            </a:r>
            <a:r>
              <a:rPr lang="en-ID" dirty="0" smtClean="0"/>
              <a:t> moral </a:t>
            </a:r>
            <a:r>
              <a:rPr lang="en-ID" dirty="0" err="1" smtClean="0"/>
              <a:t>spiritualitas</a:t>
            </a:r>
            <a:r>
              <a:rPr lang="en-ID" dirty="0" smtClean="0"/>
              <a:t> yang </a:t>
            </a:r>
            <a:r>
              <a:rPr lang="en-ID" dirty="0" err="1" smtClean="0"/>
              <a:t>mendekatkan</a:t>
            </a:r>
            <a:r>
              <a:rPr lang="en-ID" dirty="0" smtClean="0"/>
              <a:t> </a:t>
            </a:r>
            <a:r>
              <a:rPr lang="en-ID" dirty="0" err="1" smtClean="0"/>
              <a:t>diri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sang </a:t>
            </a:r>
            <a:r>
              <a:rPr lang="en-ID" dirty="0" err="1" smtClean="0"/>
              <a:t>pencipta</a:t>
            </a:r>
            <a:r>
              <a:rPr lang="en-ID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Sila</a:t>
            </a:r>
            <a:r>
              <a:rPr lang="en-ID" dirty="0" smtClean="0"/>
              <a:t> </a:t>
            </a:r>
            <a:r>
              <a:rPr lang="en-ID" dirty="0" err="1" smtClean="0"/>
              <a:t>kemanusiaan</a:t>
            </a:r>
            <a:r>
              <a:rPr lang="en-ID" dirty="0" smtClean="0"/>
              <a:t>, </a:t>
            </a:r>
            <a:r>
              <a:rPr lang="en-ID" dirty="0" err="1" smtClean="0"/>
              <a:t>mengandung</a:t>
            </a:r>
            <a:r>
              <a:rPr lang="en-ID" dirty="0" smtClean="0"/>
              <a:t> </a:t>
            </a:r>
            <a:r>
              <a:rPr lang="en-ID" dirty="0" err="1" smtClean="0"/>
              <a:t>dimensi</a:t>
            </a:r>
            <a:r>
              <a:rPr lang="en-ID" dirty="0" smtClean="0"/>
              <a:t> </a:t>
            </a:r>
            <a:r>
              <a:rPr lang="en-ID" dirty="0" err="1" smtClean="0"/>
              <a:t>humanus</a:t>
            </a:r>
            <a:r>
              <a:rPr lang="en-ID" dirty="0" smtClean="0"/>
              <a:t> yang </a:t>
            </a:r>
            <a:r>
              <a:rPr lang="en-ID" dirty="0" err="1" smtClean="0"/>
              <a:t>artinya</a:t>
            </a:r>
            <a:r>
              <a:rPr lang="en-ID" dirty="0" smtClean="0"/>
              <a:t>  </a:t>
            </a:r>
            <a:r>
              <a:rPr lang="en-ID" dirty="0" err="1" smtClean="0"/>
              <a:t>menjadikan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manusiawi</a:t>
            </a:r>
            <a:r>
              <a:rPr lang="en-ID" dirty="0"/>
              <a:t> </a:t>
            </a:r>
            <a:r>
              <a:rPr lang="en-ID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Sila</a:t>
            </a:r>
            <a:r>
              <a:rPr lang="en-ID" dirty="0" smtClean="0"/>
              <a:t> </a:t>
            </a:r>
            <a:r>
              <a:rPr lang="en-ID" dirty="0" err="1" smtClean="0"/>
              <a:t>persatuan</a:t>
            </a:r>
            <a:r>
              <a:rPr lang="en-ID" dirty="0" smtClean="0"/>
              <a:t> , </a:t>
            </a:r>
            <a:r>
              <a:rPr lang="en-ID" dirty="0" err="1" smtClean="0"/>
              <a:t>mengandung</a:t>
            </a:r>
            <a:r>
              <a:rPr lang="en-ID" dirty="0" smtClean="0"/>
              <a:t> </a:t>
            </a:r>
            <a:r>
              <a:rPr lang="en-ID" dirty="0" err="1" smtClean="0"/>
              <a:t>dimensi</a:t>
            </a:r>
            <a:r>
              <a:rPr lang="en-ID" dirty="0" smtClean="0"/>
              <a:t> </a:t>
            </a:r>
            <a:r>
              <a:rPr lang="en-ID" dirty="0" err="1" smtClean="0"/>
              <a:t>nilai</a:t>
            </a:r>
            <a:r>
              <a:rPr lang="en-ID" dirty="0" smtClean="0"/>
              <a:t> </a:t>
            </a:r>
            <a:r>
              <a:rPr lang="en-ID" dirty="0" err="1" smtClean="0"/>
              <a:t>solidaritas</a:t>
            </a:r>
            <a:r>
              <a:rPr lang="en-ID" dirty="0" smtClean="0"/>
              <a:t> , rasa </a:t>
            </a:r>
            <a:r>
              <a:rPr lang="en-ID" dirty="0" err="1" smtClean="0"/>
              <a:t>kebersamaan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cinta</a:t>
            </a:r>
            <a:r>
              <a:rPr lang="en-ID" dirty="0" smtClean="0"/>
              <a:t> </a:t>
            </a:r>
            <a:r>
              <a:rPr lang="en-ID" dirty="0" err="1" smtClean="0"/>
              <a:t>tanah</a:t>
            </a:r>
            <a:r>
              <a:rPr lang="en-ID" dirty="0" smtClean="0"/>
              <a:t> air.</a:t>
            </a:r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Sila</a:t>
            </a:r>
            <a:r>
              <a:rPr lang="en-ID" dirty="0" smtClean="0"/>
              <a:t> </a:t>
            </a:r>
            <a:r>
              <a:rPr lang="en-ID" dirty="0" err="1" smtClean="0"/>
              <a:t>kerakyatan</a:t>
            </a:r>
            <a:r>
              <a:rPr lang="en-ID" dirty="0" smtClean="0"/>
              <a:t>, </a:t>
            </a:r>
            <a:r>
              <a:rPr lang="en-ID" dirty="0" err="1" smtClean="0"/>
              <a:t>mengandung</a:t>
            </a:r>
            <a:r>
              <a:rPr lang="en-ID" dirty="0" smtClean="0"/>
              <a:t> </a:t>
            </a:r>
            <a:r>
              <a:rPr lang="en-ID" dirty="0" err="1" smtClean="0"/>
              <a:t>nilai</a:t>
            </a:r>
            <a:r>
              <a:rPr lang="en-ID" dirty="0" smtClean="0"/>
              <a:t> </a:t>
            </a:r>
            <a:r>
              <a:rPr lang="en-ID" dirty="0" err="1" smtClean="0"/>
              <a:t>sikap</a:t>
            </a:r>
            <a:r>
              <a:rPr lang="en-ID" dirty="0" smtClean="0"/>
              <a:t> </a:t>
            </a:r>
            <a:r>
              <a:rPr lang="en-ID" dirty="0" err="1" smtClean="0"/>
              <a:t>menghargai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mau</a:t>
            </a:r>
            <a:r>
              <a:rPr lang="en-ID" dirty="0" smtClean="0"/>
              <a:t> </a:t>
            </a:r>
            <a:r>
              <a:rPr lang="en-ID" dirty="0" err="1" smtClean="0"/>
              <a:t>mendengarkan</a:t>
            </a:r>
            <a:r>
              <a:rPr lang="en-ID" dirty="0" smtClean="0"/>
              <a:t> </a:t>
            </a:r>
            <a:r>
              <a:rPr lang="en-ID" dirty="0" err="1" smtClean="0"/>
              <a:t>pendapat</a:t>
            </a:r>
            <a:r>
              <a:rPr lang="en-ID" dirty="0" smtClean="0"/>
              <a:t> orang lain.</a:t>
            </a:r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Sila</a:t>
            </a:r>
            <a:r>
              <a:rPr lang="en-ID" dirty="0" smtClean="0"/>
              <a:t> </a:t>
            </a:r>
            <a:r>
              <a:rPr lang="en-ID" dirty="0" err="1" smtClean="0"/>
              <a:t>keadilan</a:t>
            </a:r>
            <a:r>
              <a:rPr lang="en-ID" dirty="0" smtClean="0"/>
              <a:t>, </a:t>
            </a:r>
            <a:r>
              <a:rPr lang="en-ID" dirty="0" err="1" smtClean="0"/>
              <a:t>mengandung</a:t>
            </a:r>
            <a:r>
              <a:rPr lang="en-ID" dirty="0" smtClean="0"/>
              <a:t> </a:t>
            </a:r>
            <a:r>
              <a:rPr lang="en-ID" dirty="0" err="1" smtClean="0"/>
              <a:t>dimensi</a:t>
            </a:r>
            <a:r>
              <a:rPr lang="en-ID" dirty="0" smtClean="0"/>
              <a:t> </a:t>
            </a:r>
            <a:r>
              <a:rPr lang="en-ID" dirty="0" err="1" smtClean="0"/>
              <a:t>nilai</a:t>
            </a:r>
            <a:r>
              <a:rPr lang="en-ID" dirty="0" smtClean="0"/>
              <a:t> </a:t>
            </a:r>
            <a:r>
              <a:rPr lang="en-ID" dirty="0" err="1" smtClean="0"/>
              <a:t>peduli</a:t>
            </a:r>
            <a:r>
              <a:rPr lang="en-ID" dirty="0" smtClean="0"/>
              <a:t> </a:t>
            </a:r>
            <a:r>
              <a:rPr lang="en-ID" dirty="0" err="1" smtClean="0"/>
              <a:t>atas</a:t>
            </a:r>
            <a:r>
              <a:rPr lang="en-ID" dirty="0" smtClean="0"/>
              <a:t> </a:t>
            </a:r>
            <a:r>
              <a:rPr lang="en-ID" dirty="0" err="1" smtClean="0"/>
              <a:t>nasib</a:t>
            </a:r>
            <a:r>
              <a:rPr lang="en-ID" dirty="0" smtClean="0"/>
              <a:t> orang </a:t>
            </a:r>
            <a:r>
              <a:rPr lang="en-ID" dirty="0" err="1" smtClean="0"/>
              <a:t>lain,kesediaan</a:t>
            </a:r>
            <a:r>
              <a:rPr lang="en-ID" dirty="0" smtClean="0"/>
              <a:t> </a:t>
            </a:r>
            <a:r>
              <a:rPr lang="en-ID" dirty="0" err="1" smtClean="0"/>
              <a:t>membantu</a:t>
            </a:r>
            <a:r>
              <a:rPr lang="en-ID" dirty="0" smtClean="0"/>
              <a:t> </a:t>
            </a:r>
            <a:r>
              <a:rPr lang="en-ID" dirty="0" err="1" smtClean="0"/>
              <a:t>kesulitan</a:t>
            </a:r>
            <a:r>
              <a:rPr lang="en-ID" dirty="0" smtClean="0"/>
              <a:t> orang lain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568" y="260648"/>
            <a:ext cx="2657475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207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93838"/>
            <a:ext cx="8856984" cy="10341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Etika</a:t>
            </a:r>
            <a:r>
              <a:rPr lang="en-ID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Tutur</a:t>
            </a:r>
            <a:r>
              <a:rPr lang="en-ID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Bahasa</a:t>
            </a:r>
            <a:r>
              <a:rPr lang="en-ID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Indonesia</a:t>
            </a: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en-ID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	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Sukatman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(2012 )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menjelaskan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sejumlah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aturan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tutur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dasar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bahasa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indonesia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yang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perlu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dipatuhi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agar 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tuturan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komunikasi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terasa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sopan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.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Aturan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dasar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 yang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dimaksud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ID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antara</a:t>
            </a:r>
            <a:r>
              <a:rPr lang="en-ID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lain:</a:t>
            </a:r>
          </a:p>
          <a:p>
            <a:pPr marL="400050" indent="-400050">
              <a:buFont typeface="+mj-lt"/>
              <a:buAutoNum type="romanUcPeriod"/>
            </a:pPr>
            <a:r>
              <a:rPr lang="en-ID" dirty="0" err="1" smtClean="0">
                <a:solidFill>
                  <a:schemeClr val="bg1"/>
                </a:solidFill>
              </a:rPr>
              <a:t>Sikap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terbuka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dan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bersahabat</a:t>
            </a:r>
            <a:endParaRPr lang="en-ID" dirty="0" smtClean="0">
              <a:solidFill>
                <a:schemeClr val="bg1"/>
              </a:solidFill>
            </a:endParaRPr>
          </a:p>
          <a:p>
            <a:r>
              <a:rPr lang="en-ID" dirty="0" smtClean="0">
                <a:solidFill>
                  <a:schemeClr val="bg1"/>
                </a:solidFill>
              </a:rPr>
              <a:t>	Terbuka </a:t>
            </a:r>
            <a:r>
              <a:rPr lang="en-ID" dirty="0" err="1" smtClean="0">
                <a:solidFill>
                  <a:schemeClr val="bg1"/>
                </a:solidFill>
              </a:rPr>
              <a:t>untuk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mendengarkan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siapa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saja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dalam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masyarakat</a:t>
            </a:r>
            <a:r>
              <a:rPr lang="en-ID" dirty="0" smtClean="0">
                <a:solidFill>
                  <a:schemeClr val="bg1"/>
                </a:solidFill>
              </a:rPr>
              <a:t>.</a:t>
            </a:r>
          </a:p>
          <a:p>
            <a:pPr marL="400050" indent="-400050">
              <a:buAutoNum type="romanUcPeriod" startAt="2"/>
            </a:pPr>
            <a:r>
              <a:rPr lang="en-ID" dirty="0" err="1" smtClean="0">
                <a:solidFill>
                  <a:schemeClr val="bg1"/>
                </a:solidFill>
              </a:rPr>
              <a:t>Pertimbangan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tabu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bahasa</a:t>
            </a:r>
            <a:endParaRPr lang="en-ID" dirty="0" smtClean="0">
              <a:solidFill>
                <a:schemeClr val="bg1"/>
              </a:solidFill>
            </a:endParaRPr>
          </a:p>
          <a:p>
            <a:pPr marL="400050" indent="-400050">
              <a:buAutoNum type="romanUcPeriod" startAt="2"/>
            </a:pPr>
            <a:r>
              <a:rPr lang="en-ID" dirty="0" err="1" smtClean="0">
                <a:solidFill>
                  <a:schemeClr val="bg1"/>
                </a:solidFill>
              </a:rPr>
              <a:t>Penggunaan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bahasa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ilmiah</a:t>
            </a:r>
            <a:endParaRPr lang="en-ID" dirty="0" smtClean="0">
              <a:solidFill>
                <a:schemeClr val="bg1"/>
              </a:solidFill>
            </a:endParaRPr>
          </a:p>
          <a:p>
            <a:pPr marL="400050" indent="-400050">
              <a:buAutoNum type="romanUcPeriod" startAt="2"/>
            </a:pPr>
            <a:r>
              <a:rPr lang="en-ID" dirty="0" err="1" smtClean="0">
                <a:solidFill>
                  <a:schemeClr val="bg1"/>
                </a:solidFill>
              </a:rPr>
              <a:t>Penghalusan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bahasa</a:t>
            </a:r>
            <a:r>
              <a:rPr lang="en-ID" dirty="0" smtClean="0">
                <a:solidFill>
                  <a:schemeClr val="bg1"/>
                </a:solidFill>
              </a:rPr>
              <a:t> (</a:t>
            </a:r>
            <a:r>
              <a:rPr lang="en-ID" dirty="0" err="1" smtClean="0">
                <a:solidFill>
                  <a:schemeClr val="bg1"/>
                </a:solidFill>
              </a:rPr>
              <a:t>Eufimisme</a:t>
            </a:r>
            <a:r>
              <a:rPr lang="en-ID" dirty="0" smtClean="0">
                <a:solidFill>
                  <a:schemeClr val="bg1"/>
                </a:solidFill>
              </a:rPr>
              <a:t>)</a:t>
            </a:r>
          </a:p>
          <a:p>
            <a:pPr marL="400050" indent="-400050">
              <a:buAutoNum type="romanUcPeriod" startAt="2"/>
            </a:pPr>
            <a:r>
              <a:rPr lang="en-ID" dirty="0" err="1" smtClean="0">
                <a:solidFill>
                  <a:schemeClr val="bg1"/>
                </a:solidFill>
              </a:rPr>
              <a:t>Penggunaan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ungkapan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normatif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khusus</a:t>
            </a:r>
            <a:endParaRPr lang="en-ID" dirty="0" smtClean="0">
              <a:solidFill>
                <a:schemeClr val="bg1"/>
              </a:solidFill>
            </a:endParaRPr>
          </a:p>
          <a:p>
            <a:pPr marL="400050" indent="-400050">
              <a:buAutoNum type="romanUcPeriod" startAt="2"/>
            </a:pPr>
            <a:r>
              <a:rPr lang="en-ID" dirty="0" err="1" smtClean="0">
                <a:solidFill>
                  <a:schemeClr val="bg1"/>
                </a:solidFill>
              </a:rPr>
              <a:t>Penggunaan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Pronomina</a:t>
            </a:r>
            <a:endParaRPr lang="en-ID" dirty="0" smtClean="0">
              <a:solidFill>
                <a:schemeClr val="bg1"/>
              </a:solidFill>
            </a:endParaRPr>
          </a:p>
          <a:p>
            <a:pPr marL="400050" indent="-400050">
              <a:buAutoNum type="romanUcPeriod" startAt="2"/>
            </a:pPr>
            <a:endParaRPr lang="en-ID" dirty="0" smtClean="0">
              <a:solidFill>
                <a:schemeClr val="accent6"/>
              </a:solidFill>
            </a:endParaRPr>
          </a:p>
          <a:p>
            <a:pPr marL="400050" indent="-400050">
              <a:buAutoNum type="romanUcPeriod" startAt="2"/>
            </a:pPr>
            <a:endParaRPr lang="en-ID" dirty="0" smtClean="0">
              <a:solidFill>
                <a:schemeClr val="accent6"/>
              </a:solidFill>
            </a:endParaRPr>
          </a:p>
          <a:p>
            <a:endParaRPr lang="en-ID" dirty="0" smtClean="0">
              <a:solidFill>
                <a:schemeClr val="bg1"/>
              </a:solidFill>
            </a:endParaRPr>
          </a:p>
          <a:p>
            <a:pPr algn="ctr"/>
            <a:r>
              <a:rPr lang="en-ID" sz="2000" dirty="0" smtClean="0">
                <a:solidFill>
                  <a:srgbClr val="FF0000"/>
                </a:solidFill>
              </a:rPr>
              <a:t>TERIMAKASIH</a:t>
            </a: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endParaRPr lang="en-ID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ID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endParaRPr lang="en-GB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680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urmania Lestari_2017061036_PPT Etika Bangsa Indonesia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Nurmania Lestari_2017061036_PPT Etika Bangsa Indonesia</Template>
  <TotalTime>37</TotalTime>
  <Words>307</Words>
  <Application>Microsoft Office PowerPoint</Application>
  <PresentationFormat>On-screen Show (4:3)</PresentationFormat>
  <Paragraphs>108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Nurmania Lestari_2017061036_PPT Etika Bangsa Indonesia</vt:lpstr>
      <vt:lpstr>PowerPoint Presentation</vt:lpstr>
      <vt:lpstr> Etika Bangsa Indonesia</vt:lpstr>
      <vt:lpstr>Etika Berbangsa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2020-12-05T07:42:02Z</dcterms:created>
  <dcterms:modified xsi:type="dcterms:W3CDTF">2020-12-05T08:28:13Z</dcterms:modified>
</cp:coreProperties>
</file>