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59" r:id="rId7"/>
    <p:sldId id="260"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2F9C472-1015-4EDC-854D-AE5520278997}"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9C472-1015-4EDC-854D-AE5520278997}"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9C472-1015-4EDC-854D-AE5520278997}"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2F9C472-1015-4EDC-854D-AE5520278997}"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2F9C472-1015-4EDC-854D-AE5520278997}"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9C472-1015-4EDC-854D-AE5520278997}"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2F9C472-1015-4EDC-854D-AE5520278997}"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2F9C472-1015-4EDC-854D-AE5520278997}"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2F9C472-1015-4EDC-854D-AE5520278997}"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2F9C472-1015-4EDC-854D-AE5520278997}"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BFA75F-3B4D-4B95-A5FD-E3CBF4BCBCC0}" type="datetimeFigureOut">
              <a:rPr lang="id-ID" smtClean="0"/>
              <a:pPr/>
              <a:t>03/12/2020</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F2F9C472-1015-4EDC-854D-AE5520278997}"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CBFA75F-3B4D-4B95-A5FD-E3CBF4BCBCC0}" type="datetimeFigureOut">
              <a:rPr lang="id-ID" smtClean="0"/>
              <a:pPr/>
              <a:t>03/12/2020</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2F9C472-1015-4EDC-854D-AE5520278997}"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dirty="0" smtClean="0"/>
              <a:t>Oleh Gustiyana</a:t>
            </a:r>
          </a:p>
          <a:p>
            <a:r>
              <a:rPr lang="id-ID" dirty="0" smtClean="0"/>
              <a:t>Npm : 2017061010</a:t>
            </a:r>
            <a:endParaRPr lang="id-ID" dirty="0"/>
          </a:p>
        </p:txBody>
      </p:sp>
      <p:sp>
        <p:nvSpPr>
          <p:cNvPr id="2" name="Title 1"/>
          <p:cNvSpPr>
            <a:spLocks noGrp="1"/>
          </p:cNvSpPr>
          <p:nvPr>
            <p:ph type="ctrTitle"/>
          </p:nvPr>
        </p:nvSpPr>
        <p:spPr/>
        <p:txBody>
          <a:bodyPr/>
          <a:lstStyle/>
          <a:p>
            <a:r>
              <a:rPr lang="id-ID" dirty="0" smtClean="0"/>
              <a:t>Pancasila Sebagai Sistem Etika Bangsa Indonesia</a:t>
            </a:r>
            <a:endParaRPr lang="id-ID" dirty="0"/>
          </a:p>
        </p:txBody>
      </p:sp>
      <p:sp>
        <p:nvSpPr>
          <p:cNvPr id="4" name="Rectangle 3"/>
          <p:cNvSpPr/>
          <p:nvPr/>
        </p:nvSpPr>
        <p:spPr>
          <a:xfrm>
            <a:off x="5181236" y="266185"/>
            <a:ext cx="1664238" cy="369332"/>
          </a:xfrm>
          <a:prstGeom prst="rect">
            <a:avLst/>
          </a:prstGeom>
        </p:spPr>
        <p:txBody>
          <a:bodyPr wrap="none">
            <a:spAutoFit/>
          </a:bodyPr>
          <a:lstStyle/>
          <a:p>
            <a:r>
              <a:rPr lang="id-ID" dirty="0" smtClean="0"/>
              <a:t>5-desember-2020</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3174" y="2214554"/>
            <a:ext cx="4143404" cy="1285884"/>
          </a:xfrm>
        </p:spPr>
        <p:txBody>
          <a:bodyPr/>
          <a:lstStyle/>
          <a:p>
            <a:r>
              <a:rPr lang="id-ID" b="1" dirty="0" smtClean="0">
                <a:solidFill>
                  <a:schemeClr val="accent1">
                    <a:lumMod val="50000"/>
                  </a:schemeClr>
                </a:solidFill>
              </a:rPr>
              <a:t>Terimakasih..........</a:t>
            </a:r>
            <a:endParaRPr lang="id-ID" b="1" dirty="0">
              <a:solidFill>
                <a:schemeClr val="accent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latin typeface="Batang" pitchFamily="18" charset="-127"/>
                <a:ea typeface="Batang" pitchFamily="18" charset="-127"/>
              </a:rPr>
              <a:t>Pancasila sebagai  sistem etika</a:t>
            </a:r>
            <a:endParaRPr lang="id-ID" b="1" dirty="0">
              <a:latin typeface="Batang" pitchFamily="18" charset="-127"/>
              <a:ea typeface="Batang" pitchFamily="18" charset="-127"/>
            </a:endParaRPr>
          </a:p>
        </p:txBody>
      </p:sp>
      <p:sp>
        <p:nvSpPr>
          <p:cNvPr id="3" name="Content Placeholder 2"/>
          <p:cNvSpPr>
            <a:spLocks noGrp="1"/>
          </p:cNvSpPr>
          <p:nvPr>
            <p:ph sz="quarter" idx="1"/>
          </p:nvPr>
        </p:nvSpPr>
        <p:spPr/>
        <p:txBody>
          <a:bodyPr>
            <a:normAutofit lnSpcReduction="10000"/>
          </a:bodyPr>
          <a:lstStyle/>
          <a:p>
            <a:pPr>
              <a:buNone/>
            </a:pPr>
            <a:r>
              <a:rPr lang="id-ID" dirty="0" smtClean="0">
                <a:latin typeface="Arial Narrow" pitchFamily="34" charset="0"/>
              </a:rPr>
              <a:t>    Sebagai suatu usaha ilmiah,  filsafat dibagi menjadi beberapa cabang  menurut  lingkaran bahasanya masing-masing. Cabang-cabang  itu dibagi menjadi dua kelompok bahasa pokok yaitu filsafat teoritis dan filsafat praktis.</a:t>
            </a:r>
          </a:p>
          <a:p>
            <a:pPr>
              <a:buNone/>
            </a:pPr>
            <a:r>
              <a:rPr lang="id-ID" dirty="0" smtClean="0">
                <a:latin typeface="Arial Narrow" pitchFamily="34" charset="0"/>
              </a:rPr>
              <a:t>    sifat teoritis mempertanyakan dan berusaha mencari jawabnnya tentang segala sesuatu, misalnya hakikat manusia, alam, hakikat realitas sebagai suatu keseluruhan, tentang pengetahuan, tentang apa yang kita ketahui, tentang yang transenden dan sebagainya. Dalam hal ini filsafat teoritispun juga mempunyai maksud-maksud dan baerkaitan erat dengan hal-hal yang bersifat praktis, karena pemahaman yang dicari menggerakkan kehidupannya.</a:t>
            </a:r>
            <a:endParaRPr lang="id-ID" dirty="0">
              <a:latin typeface="Arial Narrow"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46"/>
          </a:xfrm>
        </p:spPr>
        <p:txBody>
          <a:bodyPr/>
          <a:lstStyle/>
          <a:p>
            <a:r>
              <a:rPr lang="id-ID" dirty="0" smtClean="0"/>
              <a:t>1. </a:t>
            </a:r>
            <a:r>
              <a:rPr lang="id-ID" dirty="0" smtClean="0">
                <a:solidFill>
                  <a:schemeClr val="bg2">
                    <a:lumMod val="10000"/>
                  </a:schemeClr>
                </a:solidFill>
              </a:rPr>
              <a:t>Pengertian Etika</a:t>
            </a:r>
            <a:endParaRPr lang="id-ID" dirty="0">
              <a:solidFill>
                <a:schemeClr val="bg2">
                  <a:lumMod val="10000"/>
                </a:schemeClr>
              </a:solidFill>
            </a:endParaRPr>
          </a:p>
        </p:txBody>
      </p:sp>
      <p:sp>
        <p:nvSpPr>
          <p:cNvPr id="3" name="Content Placeholder 2"/>
          <p:cNvSpPr>
            <a:spLocks noGrp="1"/>
          </p:cNvSpPr>
          <p:nvPr>
            <p:ph sz="quarter" idx="1"/>
          </p:nvPr>
        </p:nvSpPr>
        <p:spPr>
          <a:xfrm>
            <a:off x="1071538" y="1571612"/>
            <a:ext cx="7615262" cy="3786214"/>
          </a:xfrm>
        </p:spPr>
        <p:txBody>
          <a:bodyPr>
            <a:normAutofit/>
          </a:bodyPr>
          <a:lstStyle/>
          <a:p>
            <a:pPr marL="514350" indent="-514350">
              <a:buNone/>
            </a:pPr>
            <a:r>
              <a:rPr lang="id-ID" dirty="0" smtClean="0">
                <a:solidFill>
                  <a:schemeClr val="accent2">
                    <a:lumMod val="50000"/>
                  </a:schemeClr>
                </a:solidFill>
              </a:rPr>
              <a:t>      Secara etimologi “etika” berasal dari bahasa Yunani yaitu “ethos” yang berarti watak, adat ataupun kesusilaan.</a:t>
            </a:r>
          </a:p>
          <a:p>
            <a:pPr marL="514350" indent="-514350">
              <a:buNone/>
            </a:pPr>
            <a:endParaRPr lang="id-ID" dirty="0" smtClean="0">
              <a:solidFill>
                <a:schemeClr val="accent2">
                  <a:lumMod val="50000"/>
                </a:schemeClr>
              </a:solidFill>
            </a:endParaRPr>
          </a:p>
          <a:p>
            <a:pPr marL="514350" indent="-514350">
              <a:buNone/>
            </a:pPr>
            <a:r>
              <a:rPr lang="id-ID" dirty="0" smtClean="0">
                <a:solidFill>
                  <a:schemeClr val="accent2">
                    <a:lumMod val="50000"/>
                  </a:schemeClr>
                </a:solidFill>
              </a:rPr>
              <a:t>      etika adalah ilmu yang membahas tentang bagimana dan mengapa kita mengikuti suatu ajaran atau bagaimana kita bersikap dan bertanggung jawab dengan berbagai ajaran moral. </a:t>
            </a:r>
            <a:endParaRPr lang="id-ID" dirty="0">
              <a:solidFill>
                <a:schemeClr val="accent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1071546"/>
            <a:ext cx="7772400" cy="4948254"/>
          </a:xfrm>
        </p:spPr>
        <p:txBody>
          <a:bodyPr/>
          <a:lstStyle/>
          <a:p>
            <a:pPr>
              <a:buNone/>
            </a:pPr>
            <a:r>
              <a:rPr lang="id-ID" u="sng" dirty="0" smtClean="0">
                <a:solidFill>
                  <a:schemeClr val="accent1">
                    <a:lumMod val="50000"/>
                  </a:schemeClr>
                </a:solidFill>
              </a:rPr>
              <a:t>Pendekatan Etika</a:t>
            </a:r>
          </a:p>
          <a:p>
            <a:pPr>
              <a:buFont typeface="Arial" charset="0"/>
              <a:buChar char="•"/>
            </a:pPr>
            <a:r>
              <a:rPr lang="id-ID" u="sng" dirty="0" smtClean="0">
                <a:solidFill>
                  <a:schemeClr val="accent1">
                    <a:lumMod val="50000"/>
                  </a:schemeClr>
                </a:solidFill>
              </a:rPr>
              <a:t>Normatif Etik</a:t>
            </a:r>
          </a:p>
          <a:p>
            <a:pPr>
              <a:buFont typeface="Arial" charset="0"/>
              <a:buChar char="•"/>
            </a:pPr>
            <a:r>
              <a:rPr lang="id-ID" u="sng" dirty="0" smtClean="0">
                <a:solidFill>
                  <a:schemeClr val="accent1">
                    <a:lumMod val="50000"/>
                  </a:schemeClr>
                </a:solidFill>
              </a:rPr>
              <a:t>Deskriptif  Etik</a:t>
            </a:r>
          </a:p>
          <a:p>
            <a:pPr>
              <a:buFont typeface="Arial" charset="0"/>
              <a:buChar char="•"/>
            </a:pPr>
            <a:r>
              <a:rPr lang="id-ID" u="sng" dirty="0" smtClean="0">
                <a:solidFill>
                  <a:schemeClr val="accent1">
                    <a:lumMod val="50000"/>
                  </a:schemeClr>
                </a:solidFill>
              </a:rPr>
              <a:t>Practical Etik</a:t>
            </a:r>
          </a:p>
          <a:p>
            <a:pPr>
              <a:buNone/>
            </a:pPr>
            <a:endParaRPr lang="id-ID" u="sng" dirty="0" smtClean="0">
              <a:solidFill>
                <a:schemeClr val="accent1">
                  <a:lumMod val="50000"/>
                </a:schemeClr>
              </a:solidFill>
            </a:endParaRPr>
          </a:p>
          <a:p>
            <a:pPr>
              <a:buNone/>
            </a:pPr>
            <a:r>
              <a:rPr lang="id-ID" u="sng" dirty="0" smtClean="0">
                <a:solidFill>
                  <a:schemeClr val="accent1">
                    <a:lumMod val="50000"/>
                  </a:schemeClr>
                </a:solidFill>
              </a:rPr>
              <a:t>Norma Dasar Etika</a:t>
            </a:r>
          </a:p>
          <a:p>
            <a:pPr>
              <a:buFont typeface="Arial" charset="0"/>
              <a:buChar char="•"/>
            </a:pPr>
            <a:r>
              <a:rPr lang="id-ID" u="sng" dirty="0" smtClean="0">
                <a:solidFill>
                  <a:schemeClr val="accent1">
                    <a:lumMod val="50000"/>
                  </a:schemeClr>
                </a:solidFill>
              </a:rPr>
              <a:t>Norma Ketuhanan</a:t>
            </a:r>
          </a:p>
          <a:p>
            <a:pPr>
              <a:buFont typeface="Arial" charset="0"/>
              <a:buChar char="•"/>
            </a:pPr>
            <a:r>
              <a:rPr lang="id-ID" u="sng" dirty="0" smtClean="0">
                <a:solidFill>
                  <a:schemeClr val="accent1">
                    <a:lumMod val="50000"/>
                  </a:schemeClr>
                </a:solidFill>
              </a:rPr>
              <a:t>Norma Kemanusiaan</a:t>
            </a:r>
            <a:endParaRPr lang="id-ID" u="sng" dirty="0">
              <a:solidFill>
                <a:schemeClr val="accent1">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accent1">
                    <a:lumMod val="50000"/>
                  </a:schemeClr>
                </a:solidFill>
              </a:rPr>
              <a:t>Nilai, Norma, dan Moral</a:t>
            </a:r>
            <a:endParaRPr lang="id-ID" b="1" dirty="0">
              <a:solidFill>
                <a:schemeClr val="accent1">
                  <a:lumMod val="50000"/>
                </a:schemeClr>
              </a:solidFill>
            </a:endParaRPr>
          </a:p>
        </p:txBody>
      </p:sp>
      <p:sp>
        <p:nvSpPr>
          <p:cNvPr id="3" name="Content Placeholder 2"/>
          <p:cNvSpPr>
            <a:spLocks noGrp="1"/>
          </p:cNvSpPr>
          <p:nvPr>
            <p:ph sz="quarter" idx="1"/>
          </p:nvPr>
        </p:nvSpPr>
        <p:spPr/>
        <p:txBody>
          <a:bodyPr/>
          <a:lstStyle/>
          <a:p>
            <a:pPr>
              <a:buFont typeface="Arial" charset="0"/>
              <a:buChar char="•"/>
            </a:pPr>
            <a:r>
              <a:rPr lang="id-ID" dirty="0" smtClean="0"/>
              <a:t>Nilai</a:t>
            </a:r>
          </a:p>
          <a:p>
            <a:pPr>
              <a:buNone/>
            </a:pPr>
            <a:r>
              <a:rPr lang="id-ID" dirty="0" smtClean="0"/>
              <a:t>    sesutau yang berharga, berguna, indah, memperkaya batin dan menyadarkan manusia akan harkat, martabatnya.</a:t>
            </a:r>
          </a:p>
          <a:p>
            <a:pPr>
              <a:buFont typeface="Arial" charset="0"/>
              <a:buChar char="•"/>
            </a:pPr>
            <a:r>
              <a:rPr lang="id-ID" dirty="0" smtClean="0"/>
              <a:t>Norma</a:t>
            </a:r>
          </a:p>
          <a:p>
            <a:pPr>
              <a:buNone/>
            </a:pPr>
            <a:r>
              <a:rPr lang="id-ID" dirty="0" smtClean="0"/>
              <a:t>    petunjuk tingkah laku yang harus dijalankan dalam kehidupan sehari-hari berdasarkan motivasi tertentu.</a:t>
            </a:r>
          </a:p>
          <a:p>
            <a:pPr>
              <a:buFont typeface="Arial" charset="0"/>
              <a:buChar char="•"/>
            </a:pPr>
            <a:r>
              <a:rPr lang="id-ID" dirty="0" smtClean="0"/>
              <a:t>Moral </a:t>
            </a:r>
          </a:p>
          <a:p>
            <a:pPr>
              <a:buNone/>
            </a:pPr>
            <a:r>
              <a:rPr lang="id-ID" dirty="0" smtClean="0"/>
              <a:t>    ajaran tentang hal yang baik dan buruk, yang menyangkut tingkah laku dan perbuatan manusia.     </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357166"/>
            <a:ext cx="8329642" cy="6143668"/>
          </a:xfrm>
        </p:spPr>
        <p:txBody>
          <a:bodyPr>
            <a:normAutofit lnSpcReduction="10000"/>
          </a:bodyPr>
          <a:lstStyle/>
          <a:p>
            <a:pPr>
              <a:buNone/>
            </a:pPr>
            <a:r>
              <a:rPr lang="id-ID" dirty="0" smtClean="0"/>
              <a:t>Fungsi Etika :</a:t>
            </a:r>
          </a:p>
          <a:p>
            <a:pPr marL="514350" indent="-514350">
              <a:buAutoNum type="arabicPeriod"/>
            </a:pPr>
            <a:r>
              <a:rPr lang="id-ID" dirty="0" smtClean="0"/>
              <a:t>Sarana untuk memperoleh orientasi kritis berhadapan dengan berbagai moralitas yang membingungkan.</a:t>
            </a:r>
          </a:p>
          <a:p>
            <a:pPr marL="514350" indent="-514350">
              <a:buAutoNum type="arabicPeriod"/>
            </a:pPr>
            <a:r>
              <a:rPr lang="id-ID" dirty="0" smtClean="0"/>
              <a:t>Etika ingin menampilkan ketrampilan intelektual yaitu keterampilan untuk berargumentasi secara rasional dan kritis.</a:t>
            </a:r>
          </a:p>
          <a:p>
            <a:pPr marL="514350" indent="-514350">
              <a:buAutoNum type="arabicPeriod"/>
            </a:pPr>
            <a:r>
              <a:rPr lang="id-ID" dirty="0" smtClean="0"/>
              <a:t>Orientasi etis ini diperlukan dalam mengambil sikap yang wajar dalam suasana pluralisme.</a:t>
            </a:r>
          </a:p>
          <a:p>
            <a:pPr marL="514350" indent="-514350">
              <a:buNone/>
            </a:pPr>
            <a:r>
              <a:rPr lang="id-ID" dirty="0" smtClean="0"/>
              <a:t>Faktor pelanggaran Etika ;</a:t>
            </a:r>
          </a:p>
          <a:p>
            <a:pPr marL="514350" indent="-514350">
              <a:buAutoNum type="arabicPeriod"/>
            </a:pPr>
            <a:r>
              <a:rPr lang="id-ID" dirty="0" smtClean="0"/>
              <a:t>Kebutuhan individu</a:t>
            </a:r>
          </a:p>
          <a:p>
            <a:pPr marL="514350" indent="-514350">
              <a:buAutoNum type="arabicPeriod"/>
            </a:pPr>
            <a:r>
              <a:rPr lang="id-ID" dirty="0" smtClean="0"/>
              <a:t>Tidak ada pedoman</a:t>
            </a:r>
          </a:p>
          <a:p>
            <a:pPr marL="514350" indent="-514350">
              <a:buAutoNum type="arabicPeriod"/>
            </a:pPr>
            <a:r>
              <a:rPr lang="id-ID" dirty="0" smtClean="0"/>
              <a:t>Perilaku dan kebiasaan individuu yang terakumulasi dan dikoreksi</a:t>
            </a:r>
          </a:p>
          <a:p>
            <a:pPr marL="514350" indent="-514350">
              <a:buAutoNum type="arabicPeriod"/>
            </a:pPr>
            <a:r>
              <a:rPr lang="id-ID" dirty="0" smtClean="0"/>
              <a:t>Lingkaran yang tidak etis</a:t>
            </a:r>
          </a:p>
          <a:p>
            <a:pPr marL="514350" indent="-514350">
              <a:buAutoNum type="arabicPeriod"/>
            </a:pPr>
            <a:r>
              <a:rPr lang="id-ID" dirty="0" smtClean="0"/>
              <a:t>Perilaku dari komunitas</a:t>
            </a:r>
          </a:p>
          <a:p>
            <a:pPr marL="514350" indent="-514350">
              <a:buAutoNum type="arabicPeriod"/>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14356"/>
            <a:ext cx="7772400" cy="1071570"/>
          </a:xfrm>
        </p:spPr>
        <p:txBody>
          <a:bodyPr/>
          <a:lstStyle/>
          <a:p>
            <a:r>
              <a:rPr lang="id-ID" dirty="0" smtClean="0">
                <a:solidFill>
                  <a:schemeClr val="accent1">
                    <a:lumMod val="50000"/>
                  </a:schemeClr>
                </a:solidFill>
              </a:rPr>
              <a:t>2. Etika Pancasila</a:t>
            </a:r>
            <a:endParaRPr lang="id-ID" dirty="0">
              <a:solidFill>
                <a:schemeClr val="accent1">
                  <a:lumMod val="50000"/>
                </a:schemeClr>
              </a:solidFill>
            </a:endParaRPr>
          </a:p>
        </p:txBody>
      </p:sp>
      <p:sp>
        <p:nvSpPr>
          <p:cNvPr id="3" name="Content Placeholder 2"/>
          <p:cNvSpPr>
            <a:spLocks noGrp="1"/>
          </p:cNvSpPr>
          <p:nvPr>
            <p:ph sz="quarter" idx="1"/>
          </p:nvPr>
        </p:nvSpPr>
        <p:spPr>
          <a:xfrm>
            <a:off x="428596" y="2143116"/>
            <a:ext cx="8258204" cy="4286280"/>
          </a:xfrm>
        </p:spPr>
        <p:txBody>
          <a:bodyPr/>
          <a:lstStyle/>
          <a:p>
            <a:pPr marL="514350" indent="-514350">
              <a:buNone/>
            </a:pPr>
            <a:r>
              <a:rPr lang="id-ID" dirty="0" smtClean="0"/>
              <a:t>       Etika pancasila yaitu bagaimana sikap kita terhadap pancasila.</a:t>
            </a:r>
          </a:p>
          <a:p>
            <a:pPr marL="514350" indent="-514350">
              <a:buNone/>
            </a:pPr>
            <a:endParaRPr lang="id-ID" dirty="0" smtClean="0"/>
          </a:p>
          <a:p>
            <a:pPr marL="514350" indent="-514350">
              <a:buNone/>
            </a:pPr>
            <a:r>
              <a:rPr lang="id-ID" dirty="0" smtClean="0"/>
              <a:t>       Pancasila sebagai nilai dasar yang fundamental adalah seperangkat nilai  yang terpadu berkenaan dengan hidup bermasyarakat, berbangsa, dan bernegara. Apabila kita memahami  pokok-pokok pikiran yang terkandung dalam pembukaan UUD 1945, yang pada hakikatnya adalah nilai-nilai Pancasila.</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14348" y="571480"/>
            <a:ext cx="7972452" cy="5448320"/>
          </a:xfrm>
        </p:spPr>
        <p:txBody>
          <a:bodyPr>
            <a:normAutofit fontScale="92500" lnSpcReduction="20000"/>
          </a:bodyPr>
          <a:lstStyle/>
          <a:p>
            <a:pPr>
              <a:buNone/>
            </a:pPr>
            <a:r>
              <a:rPr lang="id-ID" dirty="0" smtClean="0"/>
              <a:t>Nilai-Nilai  Pancasila menurut jenjangnya :</a:t>
            </a:r>
          </a:p>
          <a:p>
            <a:pPr>
              <a:buFont typeface="Arial" charset="0"/>
              <a:buChar char="•"/>
            </a:pPr>
            <a:r>
              <a:rPr lang="id-ID" dirty="0" smtClean="0"/>
              <a:t>Nilai Religius</a:t>
            </a:r>
          </a:p>
          <a:p>
            <a:pPr>
              <a:buFont typeface="Arial" charset="0"/>
              <a:buChar char="•"/>
            </a:pPr>
            <a:r>
              <a:rPr lang="id-ID" dirty="0" smtClean="0"/>
              <a:t>Nilai Spiritual</a:t>
            </a:r>
          </a:p>
          <a:p>
            <a:pPr>
              <a:buFont typeface="Arial" charset="0"/>
              <a:buChar char="•"/>
            </a:pPr>
            <a:r>
              <a:rPr lang="id-ID" dirty="0" smtClean="0"/>
              <a:t>Nilai Vitalitas</a:t>
            </a:r>
          </a:p>
          <a:p>
            <a:pPr>
              <a:buFont typeface="Arial" charset="0"/>
              <a:buChar char="•"/>
            </a:pPr>
            <a:r>
              <a:rPr lang="id-ID" dirty="0" smtClean="0"/>
              <a:t>Nilai moral</a:t>
            </a:r>
          </a:p>
          <a:p>
            <a:pPr>
              <a:buFont typeface="Arial" charset="0"/>
              <a:buChar char="•"/>
            </a:pPr>
            <a:r>
              <a:rPr lang="id-ID" dirty="0" smtClean="0"/>
              <a:t>Nilai Materil</a:t>
            </a:r>
          </a:p>
          <a:p>
            <a:pPr>
              <a:buNone/>
            </a:pPr>
            <a:r>
              <a:rPr lang="id-ID" dirty="0" smtClean="0"/>
              <a:t>Nilai-nilai Panvcasila menrut jenisnya ;</a:t>
            </a:r>
          </a:p>
          <a:p>
            <a:pPr>
              <a:buFont typeface="Arial" charset="0"/>
              <a:buChar char="•"/>
            </a:pPr>
            <a:r>
              <a:rPr lang="id-ID" dirty="0" smtClean="0"/>
              <a:t>Nilai Ilahiah</a:t>
            </a:r>
          </a:p>
          <a:p>
            <a:pPr>
              <a:buFont typeface="Arial" charset="0"/>
              <a:buChar char="•"/>
            </a:pPr>
            <a:r>
              <a:rPr lang="id-ID" dirty="0" smtClean="0"/>
              <a:t>Nilai etis</a:t>
            </a:r>
          </a:p>
          <a:p>
            <a:pPr>
              <a:buFont typeface="Arial" charset="0"/>
              <a:buChar char="•"/>
            </a:pPr>
            <a:r>
              <a:rPr lang="id-ID" dirty="0" smtClean="0"/>
              <a:t>Nilai Estetis</a:t>
            </a:r>
          </a:p>
          <a:p>
            <a:pPr>
              <a:buFont typeface="Arial" charset="0"/>
              <a:buChar char="•"/>
            </a:pPr>
            <a:r>
              <a:rPr lang="id-ID" dirty="0" smtClean="0"/>
              <a:t>Nilai Intelek</a:t>
            </a:r>
          </a:p>
          <a:p>
            <a:pPr>
              <a:buFont typeface="Arial" charset="0"/>
              <a:buChar char="•"/>
            </a:pPr>
            <a:r>
              <a:rPr lang="id-ID" dirty="0" smtClean="0"/>
              <a:t>Nilai Dasar</a:t>
            </a:r>
          </a:p>
          <a:p>
            <a:pPr>
              <a:buFont typeface="Arial" charset="0"/>
              <a:buChar char="•"/>
            </a:pPr>
            <a:r>
              <a:rPr lang="id-ID" dirty="0" smtClean="0"/>
              <a:t>Nilai Instrumental</a:t>
            </a:r>
          </a:p>
          <a:p>
            <a:pPr>
              <a:buFont typeface="Arial" charset="0"/>
              <a:buChar char="•"/>
            </a:pPr>
            <a:r>
              <a:rPr lang="id-ID" dirty="0" smtClean="0"/>
              <a:t>Nilai Praksis</a:t>
            </a:r>
          </a:p>
          <a:p>
            <a:pPr>
              <a:buFont typeface="Arial" charset="0"/>
              <a:buChar char="•"/>
            </a:pP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71546"/>
            <a:ext cx="7772400" cy="1214446"/>
          </a:xfrm>
        </p:spPr>
        <p:txBody>
          <a:bodyPr>
            <a:normAutofit fontScale="90000"/>
          </a:bodyPr>
          <a:lstStyle/>
          <a:p>
            <a:r>
              <a:rPr lang="id-ID" dirty="0" smtClean="0">
                <a:solidFill>
                  <a:schemeClr val="accent1">
                    <a:lumMod val="50000"/>
                  </a:schemeClr>
                </a:solidFill>
              </a:rPr>
              <a:t>Pancasila Sebagai Solusi Problem   </a:t>
            </a:r>
            <a:br>
              <a:rPr lang="id-ID" dirty="0" smtClean="0">
                <a:solidFill>
                  <a:schemeClr val="accent1">
                    <a:lumMod val="50000"/>
                  </a:schemeClr>
                </a:solidFill>
              </a:rPr>
            </a:br>
            <a:r>
              <a:rPr lang="id-ID" dirty="0" smtClean="0">
                <a:solidFill>
                  <a:schemeClr val="accent1">
                    <a:lumMod val="50000"/>
                  </a:schemeClr>
                </a:solidFill>
              </a:rPr>
              <a:t>                        Bangsa</a:t>
            </a:r>
            <a:endParaRPr lang="id-ID" dirty="0">
              <a:solidFill>
                <a:schemeClr val="accent1">
                  <a:lumMod val="50000"/>
                </a:schemeClr>
              </a:solidFill>
            </a:endParaRPr>
          </a:p>
        </p:txBody>
      </p:sp>
      <p:sp>
        <p:nvSpPr>
          <p:cNvPr id="3" name="Content Placeholder 2"/>
          <p:cNvSpPr>
            <a:spLocks noGrp="1"/>
          </p:cNvSpPr>
          <p:nvPr>
            <p:ph sz="quarter" idx="1"/>
          </p:nvPr>
        </p:nvSpPr>
        <p:spPr>
          <a:xfrm>
            <a:off x="914400" y="2500306"/>
            <a:ext cx="7772400" cy="3519494"/>
          </a:xfrm>
        </p:spPr>
        <p:txBody>
          <a:bodyPr/>
          <a:lstStyle/>
          <a:p>
            <a:pPr>
              <a:buNone/>
            </a:pPr>
            <a:r>
              <a:rPr lang="id-ID" dirty="0" smtClean="0"/>
              <a:t>          Pakar eika politik Franz Suseno mengatakan bahwa Pancasila dicetuskan sebagai solusi dalam menghadapi berbagai masalah bangsa yang tersirat dalam lima sila didalamnya</a:t>
            </a: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198</TotalTime>
  <Words>420</Words>
  <Application>Microsoft Office PowerPoint</Application>
  <PresentationFormat>On-screen Show (4:3)</PresentationFormat>
  <Paragraphs>57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Pancasila Sebagai Sistem Etika Bangsa Indonesia</vt:lpstr>
      <vt:lpstr>Pancasila sebagai  sistem etika</vt:lpstr>
      <vt:lpstr>1. Pengertian Etika</vt:lpstr>
      <vt:lpstr>Slide 4</vt:lpstr>
      <vt:lpstr>Nilai, Norma, dan Moral</vt:lpstr>
      <vt:lpstr>Slide 6</vt:lpstr>
      <vt:lpstr>2. Etika Pancasila</vt:lpstr>
      <vt:lpstr>Slide 8</vt:lpstr>
      <vt:lpstr>Pancasila Sebagai Solusi Problem                            Bangsa</vt:lpstr>
      <vt:lpstr>Terimakasih..........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dc:title>
  <dc:creator>acer</dc:creator>
  <cp:lastModifiedBy>acer</cp:lastModifiedBy>
  <cp:revision>22</cp:revision>
  <dcterms:created xsi:type="dcterms:W3CDTF">2020-12-02T13:14:20Z</dcterms:created>
  <dcterms:modified xsi:type="dcterms:W3CDTF">2020-12-03T12:08:55Z</dcterms:modified>
</cp:coreProperties>
</file>