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57" r:id="rId5"/>
    <p:sldId id="259" r:id="rId6"/>
    <p:sldId id="258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01"/>
        <p:guide pos="28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CEC0A905-5053-4613-888B-56C293E1FBFE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2E224442-B91A-4160-85E5-00C81A4A33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5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PANCASILA SEBAGAI SISTEM ETIKA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ontent Placeholder 3"/>
          <p:cNvSpPr/>
          <p:nvPr>
            <p:ph idx="1"/>
          </p:nvPr>
        </p:nvSpPr>
        <p:spPr>
          <a:xfrm>
            <a:off x="-100965" y="635"/>
            <a:ext cx="9245600" cy="6857365"/>
          </a:xfrm>
        </p:spPr>
        <p:txBody>
          <a:bodyPr/>
          <a:p>
            <a:endParaRPr lang="en-US"/>
          </a:p>
        </p:txBody>
      </p:sp>
      <p:pic>
        <p:nvPicPr>
          <p:cNvPr id="5" name="图片 3"/>
          <p:cNvPicPr>
            <a:picLocks noChangeAspect="1"/>
          </p:cNvPicPr>
          <p:nvPr/>
        </p:nvPicPr>
        <p:blipFill>
          <a:blip r:embed="rId1"/>
          <a:srcRect l="5727" r="16841" b="26530"/>
          <a:stretch>
            <a:fillRect/>
          </a:stretch>
        </p:blipFill>
        <p:spPr>
          <a:xfrm>
            <a:off x="-100330" y="0"/>
            <a:ext cx="9244965" cy="685736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" name="组合 1"/>
          <p:cNvGrpSpPr/>
          <p:nvPr/>
        </p:nvGrpSpPr>
        <p:grpSpPr>
          <a:xfrm>
            <a:off x="211138" y="257175"/>
            <a:ext cx="558800" cy="463550"/>
            <a:chOff x="3448565" y="1912142"/>
            <a:chExt cx="4927433" cy="2485075"/>
          </a:xfrm>
        </p:grpSpPr>
        <p:cxnSp>
          <p:nvCxnSpPr>
            <p:cNvPr id="3145816" name="直接连接符 18"/>
            <p:cNvCxnSpPr/>
            <p:nvPr/>
          </p:nvCxnSpPr>
          <p:spPr>
            <a:xfrm>
              <a:off x="3773726" y="1912142"/>
              <a:ext cx="0" cy="798197"/>
            </a:xfrm>
            <a:prstGeom prst="line">
              <a:avLst/>
            </a:prstGeom>
            <a:ln w="31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17" name="直接连接符 19"/>
            <p:cNvCxnSpPr/>
            <p:nvPr/>
          </p:nvCxnSpPr>
          <p:spPr>
            <a:xfrm>
              <a:off x="3772566" y="1912142"/>
              <a:ext cx="4603432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18" name="直接连接符 20"/>
            <p:cNvCxnSpPr/>
            <p:nvPr/>
          </p:nvCxnSpPr>
          <p:spPr>
            <a:xfrm>
              <a:off x="8364977" y="1912142"/>
              <a:ext cx="0" cy="386837"/>
            </a:xfrm>
            <a:prstGeom prst="line">
              <a:avLst/>
            </a:prstGeom>
            <a:ln w="31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19" name="直接连接符 22"/>
            <p:cNvCxnSpPr/>
            <p:nvPr/>
          </p:nvCxnSpPr>
          <p:spPr>
            <a:xfrm flipV="1">
              <a:off x="8362673" y="3976971"/>
              <a:ext cx="0" cy="420246"/>
            </a:xfrm>
            <a:prstGeom prst="line">
              <a:avLst/>
            </a:prstGeom>
            <a:ln w="31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20" name="直接连接符 23"/>
            <p:cNvCxnSpPr/>
            <p:nvPr/>
          </p:nvCxnSpPr>
          <p:spPr>
            <a:xfrm flipH="1" flipV="1">
              <a:off x="3814013" y="4397217"/>
              <a:ext cx="4549805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21" name="直接连接符 24"/>
            <p:cNvCxnSpPr/>
            <p:nvPr/>
          </p:nvCxnSpPr>
          <p:spPr>
            <a:xfrm flipH="1" flipV="1">
              <a:off x="3824904" y="3544871"/>
              <a:ext cx="0" cy="852346"/>
            </a:xfrm>
            <a:prstGeom prst="line">
              <a:avLst/>
            </a:prstGeom>
            <a:ln w="31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822" name="直接连接符 25"/>
            <p:cNvCxnSpPr/>
            <p:nvPr/>
          </p:nvCxnSpPr>
          <p:spPr>
            <a:xfrm flipH="1">
              <a:off x="3448565" y="3544868"/>
              <a:ext cx="377483" cy="234209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8796" name="椭圆 11"/>
          <p:cNvSpPr/>
          <p:nvPr/>
        </p:nvSpPr>
        <p:spPr>
          <a:xfrm>
            <a:off x="971550" y="3209925"/>
            <a:ext cx="857250" cy="8572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97" name="圆角矩形 12"/>
          <p:cNvSpPr/>
          <p:nvPr/>
        </p:nvSpPr>
        <p:spPr>
          <a:xfrm>
            <a:off x="2486025" y="2038350"/>
            <a:ext cx="2286000" cy="3200400"/>
          </a:xfrm>
          <a:prstGeom prst="roundRect">
            <a:avLst/>
          </a:prstGeom>
          <a:noFill/>
          <a:ln>
            <a:solidFill>
              <a:srgbClr val="7E7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145823" name="直接连接符 13"/>
          <p:cNvCxnSpPr>
            <a:stCxn id="1048797" idx="3"/>
          </p:cNvCxnSpPr>
          <p:nvPr/>
        </p:nvCxnSpPr>
        <p:spPr>
          <a:xfrm flipV="1">
            <a:off x="4772025" y="2303463"/>
            <a:ext cx="1335088" cy="1335088"/>
          </a:xfrm>
          <a:prstGeom prst="line">
            <a:avLst/>
          </a:prstGeom>
          <a:ln>
            <a:solidFill>
              <a:srgbClr val="7E7E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4" name="直接连接符 14"/>
          <p:cNvCxnSpPr>
            <a:stCxn id="1048797" idx="3"/>
          </p:cNvCxnSpPr>
          <p:nvPr/>
        </p:nvCxnSpPr>
        <p:spPr>
          <a:xfrm>
            <a:off x="4772025" y="3638550"/>
            <a:ext cx="1323975" cy="1323975"/>
          </a:xfrm>
          <a:prstGeom prst="line">
            <a:avLst/>
          </a:prstGeom>
          <a:ln>
            <a:solidFill>
              <a:srgbClr val="7E7E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825" name="直接连接符 15"/>
          <p:cNvCxnSpPr>
            <a:stCxn id="1048797" idx="3"/>
          </p:cNvCxnSpPr>
          <p:nvPr/>
        </p:nvCxnSpPr>
        <p:spPr>
          <a:xfrm>
            <a:off x="4772025" y="3638550"/>
            <a:ext cx="1335088" cy="0"/>
          </a:xfrm>
          <a:prstGeom prst="line">
            <a:avLst/>
          </a:prstGeom>
          <a:ln>
            <a:solidFill>
              <a:srgbClr val="7E7E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98" name="椭圆 16"/>
          <p:cNvSpPr/>
          <p:nvPr/>
        </p:nvSpPr>
        <p:spPr>
          <a:xfrm>
            <a:off x="6327775" y="1765300"/>
            <a:ext cx="857250" cy="8572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99" name="椭圆 17"/>
          <p:cNvSpPr/>
          <p:nvPr/>
        </p:nvSpPr>
        <p:spPr>
          <a:xfrm>
            <a:off x="6327775" y="3209925"/>
            <a:ext cx="857250" cy="8572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800" name="椭圆 21"/>
          <p:cNvSpPr/>
          <p:nvPr/>
        </p:nvSpPr>
        <p:spPr>
          <a:xfrm>
            <a:off x="6327775" y="4656138"/>
            <a:ext cx="857250" cy="857250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806" name="文本框 17"/>
          <p:cNvSpPr txBox="1"/>
          <p:nvPr/>
        </p:nvSpPr>
        <p:spPr>
          <a:xfrm>
            <a:off x="6426200" y="4822825"/>
            <a:ext cx="760413" cy="5238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buFont typeface="Arial" panose="020B0604020202020204" pitchFamily="34" charset="0"/>
            </a:pPr>
            <a:r>
              <a:rPr lang="en-US" altLang="zh-CN" sz="2800" b="1" dirty="0">
                <a:solidFill>
                  <a:srgbClr val="404040"/>
                </a:solidFill>
                <a:ea typeface="Calibri" panose="020F0502020204030204" charset="0"/>
              </a:rPr>
              <a:t>03</a:t>
            </a:r>
            <a:endParaRPr lang="zh-CN" altLang="en-US" sz="2800" b="1" dirty="0">
              <a:solidFill>
                <a:srgbClr val="404040"/>
              </a:solidFill>
              <a:ea typeface="Calibri" panose="020F0502020204030204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7346950" y="1870075"/>
            <a:ext cx="1575435" cy="857885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Pengertian 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etika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7346950" y="3335655"/>
            <a:ext cx="1575435" cy="857885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aliran-aliran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etika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4" name="Flowchart: Alternate Process 33"/>
          <p:cNvSpPr/>
          <p:nvPr/>
        </p:nvSpPr>
        <p:spPr>
          <a:xfrm>
            <a:off x="7346950" y="4656455"/>
            <a:ext cx="1575435" cy="857885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etika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pancasila</a:t>
            </a:r>
            <a:endParaRPr kumimoji="0" lang="id-ID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5" name="Flowchart: Alternate Process 34"/>
          <p:cNvSpPr/>
          <p:nvPr/>
        </p:nvSpPr>
        <p:spPr>
          <a:xfrm>
            <a:off x="2485390" y="2038350"/>
            <a:ext cx="2286635" cy="3201035"/>
          </a:xfrm>
          <a:prstGeom prst="flowChartAlternateProcess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PANCASILA </a:t>
            </a:r>
            <a:endParaRPr kumimoji="0" lang="id-ID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SEBAGAI</a:t>
            </a:r>
            <a:endParaRPr kumimoji="0" lang="id-ID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SISTEM ETIKA</a:t>
            </a:r>
            <a:endParaRPr kumimoji="0" lang="id-ID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8" name="Flowchart: Connector 37"/>
          <p:cNvSpPr/>
          <p:nvPr/>
        </p:nvSpPr>
        <p:spPr>
          <a:xfrm>
            <a:off x="6327775" y="1765300"/>
            <a:ext cx="855980" cy="857250"/>
          </a:xfrm>
          <a:prstGeom prst="flowChartConnector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1</a:t>
            </a:r>
            <a:endParaRPr kumimoji="0" lang="id-ID" altLang="zh-CN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9" name="Flowchart: Connector 38">
            <a:hlinkClick r:id="rId2" action="ppaction://hlinksldjump"/>
          </p:cNvPr>
          <p:cNvSpPr/>
          <p:nvPr/>
        </p:nvSpPr>
        <p:spPr>
          <a:xfrm>
            <a:off x="6330950" y="3210560"/>
            <a:ext cx="855980" cy="857250"/>
          </a:xfrm>
          <a:prstGeom prst="flowChartConnector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2</a:t>
            </a:r>
            <a:endParaRPr kumimoji="0" lang="id-ID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0" name="Flowchart: Connector 39"/>
          <p:cNvSpPr/>
          <p:nvPr/>
        </p:nvSpPr>
        <p:spPr>
          <a:xfrm>
            <a:off x="6327775" y="4657090"/>
            <a:ext cx="855980" cy="857250"/>
          </a:xfrm>
          <a:prstGeom prst="flowChartConnector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anchor="ctr" anchorCtr="0" compatLnSpc="1"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id-ID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3</a:t>
            </a:r>
            <a:endParaRPr kumimoji="0" lang="id-ID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Pengertian Etika</a:t>
            </a:r>
            <a:endParaRPr lang="id-ID" dirty="0" smtClean="0"/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, Ethos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, </a:t>
            </a:r>
            <a:r>
              <a:rPr lang="en-US" dirty="0" err="1"/>
              <a:t>padang</a:t>
            </a:r>
            <a:r>
              <a:rPr lang="en-US" dirty="0"/>
              <a:t> </a:t>
            </a:r>
            <a:r>
              <a:rPr lang="en-US" dirty="0" err="1"/>
              <a:t>rumput</a:t>
            </a:r>
            <a:r>
              <a:rPr lang="en-US" dirty="0"/>
              <a:t>, </a:t>
            </a:r>
            <a:r>
              <a:rPr lang="en-US" dirty="0" err="1"/>
              <a:t>kandang</a:t>
            </a:r>
            <a:r>
              <a:rPr lang="en-US" dirty="0"/>
              <a:t>, </a:t>
            </a:r>
            <a:r>
              <a:rPr lang="en-US" dirty="0" err="1"/>
              <a:t>kebiasaan</a:t>
            </a:r>
            <a:r>
              <a:rPr lang="en-US" dirty="0"/>
              <a:t>,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watak</a:t>
            </a:r>
            <a:r>
              <a:rPr lang="en-US" dirty="0"/>
              <a:t>, </a:t>
            </a:r>
            <a:r>
              <a:rPr lang="en-US" dirty="0" err="1"/>
              <a:t>perasaan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 smtClean="0"/>
              <a:t>.</a:t>
            </a:r>
            <a:endParaRPr lang="id-ID" dirty="0" smtClean="0"/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 smtClean="0"/>
              <a:t>.</a:t>
            </a:r>
            <a:endParaRPr lang="id-ID" dirty="0" smtClean="0"/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dimengerti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filosofis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8615"/>
            <a:ext cx="8229600" cy="5777865"/>
          </a:xfrm>
        </p:spPr>
        <p:txBody>
          <a:bodyPr/>
          <a:p>
            <a:pPr lvl="1" algn="just">
              <a:buFont typeface="Wingdings" panose="05000000000000000000" charset="0"/>
              <a:buChar char="§"/>
            </a:pPr>
            <a:r>
              <a:rPr lang="id-ID" altLang="en-US" sz="2800"/>
              <a:t>etika adalah kelomok filsafat praktis dan dibagi menjadi dua kelompok yaitu :</a:t>
            </a:r>
            <a:endParaRPr lang="id-ID" altLang="en-US" sz="2800"/>
          </a:p>
          <a:p>
            <a:pPr lvl="2" algn="just"/>
            <a:r>
              <a:rPr lang="id-ID" altLang="en-US" sz="2800"/>
              <a:t>etika umum, mempertanyakan prinsip-prinsip yang berlaku bagi setiap tindakan manusia</a:t>
            </a:r>
            <a:endParaRPr lang="id-ID" altLang="en-US" sz="2800"/>
          </a:p>
          <a:p>
            <a:pPr lvl="2" algn="just"/>
            <a:r>
              <a:rPr lang="id-ID" altLang="en-US" sz="2800"/>
              <a:t>etika khusus, membahas prinsip-prinsip dalam hubungannya dengan berbagai aspek kehidupan manusia, baik sebagai individu (etika individual) maupun makhluk sosial (etika sosial)</a:t>
            </a:r>
            <a:endParaRPr lang="id-ID" altLang="en-US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2. Aliran-aliran etika</a:t>
            </a:r>
            <a:endParaRPr lang="id-ID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d-ID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/>
              <a:t>Keutamaan</a:t>
            </a:r>
            <a:r>
              <a:rPr lang="en-US" dirty="0"/>
              <a:t> (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 smtClean="0"/>
              <a:t>Kebajikan</a:t>
            </a:r>
            <a:r>
              <a:rPr lang="en-US" dirty="0" smtClean="0"/>
              <a:t>)</a:t>
            </a:r>
            <a:r>
              <a:rPr lang="id-ID" dirty="0" smtClean="0"/>
              <a:t> a</a:t>
            </a:r>
            <a:r>
              <a:rPr lang="en-US" dirty="0" err="1" smtClean="0"/>
              <a:t>dalah</a:t>
            </a:r>
            <a:r>
              <a:rPr lang="en-US" dirty="0" smtClean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keutamaan</a:t>
            </a:r>
            <a:r>
              <a:rPr lang="en-US" dirty="0"/>
              <a:t> (virtue),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id-ID" dirty="0" smtClean="0"/>
              <a:t>.</a:t>
            </a:r>
            <a:endParaRPr lang="id-ID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d-ID" dirty="0" smtClean="0"/>
              <a:t>E</a:t>
            </a:r>
            <a:r>
              <a:rPr lang="en-US" dirty="0" err="1" smtClean="0"/>
              <a:t>tika</a:t>
            </a:r>
            <a:r>
              <a:rPr lang="en-US" dirty="0" smtClean="0"/>
              <a:t> </a:t>
            </a:r>
            <a:r>
              <a:rPr lang="en-US" dirty="0" err="1" smtClean="0"/>
              <a:t>Teleologis</a:t>
            </a:r>
            <a:r>
              <a:rPr lang="id-ID" dirty="0" smtClean="0"/>
              <a:t> a</a:t>
            </a:r>
            <a:r>
              <a:rPr lang="en-US" dirty="0" err="1" smtClean="0"/>
              <a:t>dalah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id-ID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moral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dilawankan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. </a:t>
            </a:r>
            <a:endParaRPr lang="id-ID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dirty="0"/>
              <a:t> 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 smtClean="0"/>
              <a:t>Deontologis</a:t>
            </a:r>
            <a:r>
              <a:rPr lang="id-ID" dirty="0" smtClean="0"/>
              <a:t> a</a:t>
            </a:r>
            <a:r>
              <a:rPr lang="en-US" dirty="0" err="1" smtClean="0"/>
              <a:t>dalah</a:t>
            </a:r>
            <a:r>
              <a:rPr lang="en-US" dirty="0" smtClean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moral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bukannya</a:t>
            </a:r>
            <a:r>
              <a:rPr lang="en-US" dirty="0"/>
              <a:t>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260"/>
            <a:ext cx="8229600" cy="549783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id-ID" altLang="en-US"/>
              <a:t>3. pengertian etika pancasila</a:t>
            </a:r>
            <a:endParaRPr lang="id-ID" altLang="en-US"/>
          </a:p>
          <a:p>
            <a:pPr lvl="1">
              <a:buFont typeface="Wingdings" panose="05000000000000000000" charset="0"/>
              <a:buChar char="§"/>
            </a:pPr>
            <a:r>
              <a:rPr lang="id-ID" altLang="en-US"/>
              <a:t>etika pancasila adalah cabang filsafat yang dijabarkan dari sila-sila pancasila untuk mengatur perilaku kehidupan bermasyarakat, berbangsa dan bernegara di Indonesia.</a:t>
            </a:r>
            <a:endParaRPr lang="id-ID" altLang="en-US"/>
          </a:p>
          <a:p>
            <a:pPr lvl="1">
              <a:buFont typeface="Wingdings" panose="05000000000000000000" charset="0"/>
              <a:buChar char="§"/>
            </a:pPr>
            <a:r>
              <a:rPr lang="id-ID" altLang="en-US"/>
              <a:t>dalam pancasila terkandung nilai-nilai etika yaitu:</a:t>
            </a:r>
            <a:endParaRPr lang="id-ID" altLang="en-US"/>
          </a:p>
          <a:p>
            <a:pPr lvl="2">
              <a:buFont typeface="Wingdings" panose="05000000000000000000" charset="0"/>
              <a:buChar char="§"/>
            </a:pPr>
            <a:r>
              <a:rPr lang="id-ID" altLang="en-US" sz="2400"/>
              <a:t>ketuhanan,mengandung dimensi moral berupa yang mendekatkan diri kepada sang pencipta, ketaatan kepada nilai agama yang dianut.</a:t>
            </a:r>
            <a:endParaRPr lang="id-ID" altLang="en-US" sz="2400"/>
          </a:p>
          <a:p>
            <a:pPr lvl="2">
              <a:buFont typeface="Wingdings" panose="05000000000000000000" charset="0"/>
              <a:buChar char="§"/>
            </a:pPr>
            <a:r>
              <a:rPr lang="id-ID" altLang="en-US"/>
              <a:t>kemanusiaan, mengandung dimensi humanus, artinya menjadikan manusia menjadi manusiawi, yaitu upaya meningkatkan kualitas kemanusiaan dalam pergaulan antar sesama.</a:t>
            </a:r>
            <a:endParaRPr lang="id-ID" altLang="en-US"/>
          </a:p>
          <a:p>
            <a:pPr marL="0" indent="0">
              <a:buNone/>
            </a:pPr>
            <a:endParaRPr lang="id-ID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260"/>
            <a:ext cx="8229600" cy="5697220"/>
          </a:xfrm>
        </p:spPr>
        <p:txBody>
          <a:bodyPr/>
          <a:p>
            <a:pPr marL="914400" lvl="2" indent="0">
              <a:buFont typeface="Wingdings" panose="05000000000000000000" charset="0"/>
              <a:buNone/>
            </a:pPr>
            <a:endParaRPr lang="id-ID" altLang="en-US"/>
          </a:p>
          <a:p>
            <a:pPr lvl="2">
              <a:buFont typeface="Wingdings" panose="05000000000000000000" charset="0"/>
              <a:buChar char="§"/>
            </a:pPr>
            <a:r>
              <a:rPr lang="id-ID" altLang="en-US"/>
              <a:t>persatuan, mengandung dimensi nilai solidaritas, rasa kebersamaan, cinta tanah air</a:t>
            </a:r>
            <a:endParaRPr lang="id-ID" altLang="en-US"/>
          </a:p>
          <a:p>
            <a:pPr lvl="2">
              <a:buFont typeface="Wingdings" panose="05000000000000000000" charset="0"/>
              <a:buChar char="§"/>
            </a:pPr>
            <a:r>
              <a:rPr lang="id-ID" altLang="en-US"/>
              <a:t>kerakyatan, mengandung dimensi berupa sikap menghargai orang lain, mau mendengarkan pendapat orang lain tidak memaksakan kehendak kpada orang lain.</a:t>
            </a:r>
            <a:endParaRPr lang="id-ID" altLang="en-US"/>
          </a:p>
          <a:p>
            <a:pPr lvl="2">
              <a:buFont typeface="Wingdings" panose="05000000000000000000" charset="0"/>
              <a:buChar char="§"/>
            </a:pPr>
            <a:r>
              <a:rPr lang="id-ID" altLang="en-US"/>
              <a:t>keadilan mengandung dimensi nilai mau peduli atas nasib orang lain,  kesediaan membantu kesulitan orang lain.</a:t>
            </a:r>
            <a:endParaRPr lang="id-ID" altLang="en-US"/>
          </a:p>
          <a:p>
            <a:pPr marL="914400" lvl="2" indent="0">
              <a:buFont typeface="Wingdings" panose="05000000000000000000" charset="0"/>
              <a:buNone/>
            </a:pPr>
            <a:endParaRPr lang="id-ID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"/>
            <a:ext cx="8229600" cy="5791200"/>
          </a:xfrm>
        </p:spPr>
        <p:txBody>
          <a:bodyPr/>
          <a:p>
            <a:pPr lvl="1">
              <a:buFont typeface="Wingdings" panose="05000000000000000000" charset="0"/>
              <a:buChar char="§"/>
            </a:pPr>
            <a:r>
              <a:rPr lang="id-ID" altLang="en-US" sz="3200"/>
              <a:t>empat tabiat saleh dalam etika pancasila sebagai berikut :</a:t>
            </a:r>
            <a:endParaRPr lang="id-ID" altLang="en-US" sz="3200"/>
          </a:p>
          <a:p>
            <a:pPr lvl="2">
              <a:buFont typeface="Wingdings" panose="05000000000000000000" charset="0"/>
              <a:buChar char="§"/>
            </a:pPr>
            <a:r>
              <a:rPr lang="id-ID" altLang="en-US" sz="3200"/>
              <a:t>kebijaksanaan</a:t>
            </a:r>
            <a:endParaRPr lang="id-ID" altLang="en-US" sz="3200"/>
          </a:p>
          <a:p>
            <a:pPr lvl="2">
              <a:buFont typeface="Wingdings" panose="05000000000000000000" charset="0"/>
              <a:buChar char="§"/>
            </a:pPr>
            <a:r>
              <a:rPr lang="id-ID" altLang="en-US" sz="3200"/>
              <a:t>kesederhanaan</a:t>
            </a:r>
            <a:endParaRPr lang="id-ID" altLang="en-US" sz="3200"/>
          </a:p>
          <a:p>
            <a:pPr lvl="2">
              <a:buFont typeface="Wingdings" panose="05000000000000000000" charset="0"/>
              <a:buChar char="§"/>
            </a:pPr>
            <a:r>
              <a:rPr lang="id-ID" altLang="en-US" sz="3200"/>
              <a:t>keteguhan</a:t>
            </a:r>
            <a:endParaRPr lang="id-ID" altLang="en-US" sz="3200"/>
          </a:p>
          <a:p>
            <a:pPr lvl="2">
              <a:buFont typeface="Wingdings" panose="05000000000000000000" charset="0"/>
              <a:buChar char="§"/>
            </a:pPr>
            <a:r>
              <a:rPr lang="id-ID" altLang="en-US" sz="3200"/>
              <a:t>keadilan </a:t>
            </a:r>
            <a:endParaRPr lang="id-ID" altLang="en-US" sz="3200"/>
          </a:p>
          <a:p>
            <a:pPr marL="914400" lvl="2" indent="0">
              <a:buFont typeface="Wingdings" panose="05000000000000000000" charset="0"/>
              <a:buNone/>
            </a:pPr>
            <a:endParaRPr lang="id-ID" altLang="en-US" sz="3200"/>
          </a:p>
          <a:p>
            <a:pPr lvl="2">
              <a:buFont typeface="Wingdings" panose="05000000000000000000" charset="0"/>
              <a:buChar char="§"/>
            </a:pPr>
            <a:endParaRPr lang="id-ID" altLang="en-US"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235"/>
            <a:ext cx="8229600" cy="5751195"/>
          </a:xfrm>
        </p:spPr>
        <p:txBody>
          <a:bodyPr>
            <a:normAutofit fontScale="90000" lnSpcReduction="10000"/>
          </a:bodyPr>
          <a:p>
            <a:pPr>
              <a:buFont typeface="Wingdings" panose="05000000000000000000" charset="0"/>
              <a:buChar char="§"/>
            </a:pPr>
            <a:r>
              <a:rPr lang="id-ID" altLang="en-US"/>
              <a:t>hal-hal penting yang sangat urgen bagi pengembangan pancasila sebagai sistem etika meliputi hal- hal berikut.</a:t>
            </a:r>
            <a:endParaRPr lang="id-ID" altLang="en-US"/>
          </a:p>
          <a:p>
            <a:pPr marL="971550" lvl="1" indent="-514350">
              <a:buFont typeface="+mj-lt"/>
              <a:buAutoNum type="arabicPeriod"/>
            </a:pPr>
            <a:r>
              <a:rPr lang="id-ID" altLang="en-US"/>
              <a:t>meletakan sila-sila pancasila sebagai sistem etika</a:t>
            </a:r>
            <a:endParaRPr lang="id-ID" altLang="en-US"/>
          </a:p>
          <a:p>
            <a:pPr marL="971550" lvl="1" indent="-514350">
              <a:buFont typeface="+mj-lt"/>
              <a:buAutoNum type="arabicPeriod"/>
            </a:pPr>
            <a:r>
              <a:rPr lang="id-ID" altLang="en-US"/>
              <a:t>pancasila sebagai sistem etika memberi guidance </a:t>
            </a:r>
            <a:endParaRPr lang="id-ID" altLang="en-US"/>
          </a:p>
          <a:p>
            <a:pPr marL="971550" lvl="1" indent="-514350">
              <a:buFont typeface="+mj-lt"/>
              <a:buAutoNum type="arabicPeriod"/>
            </a:pPr>
            <a:r>
              <a:rPr lang="id-ID" altLang="en-US"/>
              <a:t>pancasila sebagai sistem etika dapat menjadi dasar analisis bagi berbagai kebijakan yang dibuat oleh penyelenggara negara sehingga tidak keluar dari semangat negara kebangsaan yang berjiwa pancasila</a:t>
            </a:r>
            <a:endParaRPr lang="id-ID" altLang="en-US"/>
          </a:p>
          <a:p>
            <a:pPr marL="971550" lvl="1" indent="-514350">
              <a:buFont typeface="+mj-lt"/>
              <a:buAutoNum type="arabicPeriod"/>
            </a:pPr>
            <a:r>
              <a:rPr lang="id-ID" altLang="en-US"/>
              <a:t>pancasila sebagai sistem etika dapat menjadi filter untuk menyaring pluralitas nilai yang berkembang dalam kehidupan masyarakat sebagai dampak globalisasi yang memengaruhi pemikiran warga negara.</a:t>
            </a:r>
            <a:endParaRPr lang="id-ID" altLang="en-US"/>
          </a:p>
          <a:p>
            <a:pPr marL="514350" indent="-514350">
              <a:buFont typeface="+mj-lt"/>
              <a:buAutoNum type="arabicPeriod"/>
            </a:pPr>
            <a:endParaRPr lang="id-ID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2936</Words>
  <Application>WPS Presentation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Microsoft YaHei</vt:lpstr>
      <vt:lpstr>Arial Unicode MS</vt:lpstr>
      <vt:lpstr>Wingdings</vt:lpstr>
      <vt:lpstr>Blue Waves</vt:lpstr>
      <vt:lpstr>PANCASILA SEBAGAI SISTEM ETIKA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SISTEM ETIKA</dc:title>
  <dc:creator>MERAPI</dc:creator>
  <cp:lastModifiedBy>MERAPI</cp:lastModifiedBy>
  <cp:revision>25</cp:revision>
  <dcterms:created xsi:type="dcterms:W3CDTF">2020-12-04T11:45:00Z</dcterms:created>
  <dcterms:modified xsi:type="dcterms:W3CDTF">2020-12-05T08:42:32Z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