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6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714" r:id="rId3"/>
    <p:sldMasterId id="2147483766" r:id="rId4"/>
    <p:sldMasterId id="2147483796" r:id="rId5"/>
    <p:sldMasterId id="2147483813" r:id="rId6"/>
    <p:sldMasterId id="2147483831" r:id="rId7"/>
  </p:sldMasterIdLst>
  <p:sldIdLst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99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3455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3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2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290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981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99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32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611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5151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541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03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0821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7258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01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9960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66085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19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534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09435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7298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71923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450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035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5307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0950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031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6156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2767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452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0574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8011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250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4164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31543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87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25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9216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6484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107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4514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7639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35229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056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535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338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54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9507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9401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472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307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3272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668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8716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69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570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6842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613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9614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208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3611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760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231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57479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263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9154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1955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5875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320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1097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6907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40590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27914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3884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6179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64005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581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30479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8750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8453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88196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71914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96094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88458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094258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61420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952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80293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2046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2329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9469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6509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5665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50475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71497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3900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68345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790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21" Type="http://schemas.openxmlformats.org/officeDocument/2006/relationships/image" Target="../media/image14.png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image" Target="../media/image1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138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450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111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665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52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58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  <p:sldLayoutId id="214748383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866B6D1-18A1-4E05-A27E-1157EF17684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F2022E2-7A9F-43B6-BE68-E4F4524DCDA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81397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id.wikipedia.org/w/index.php?title=Benar&amp;action=edit&amp;redlink=1" TargetMode="External"/><Relationship Id="rId13" Type="http://schemas.openxmlformats.org/officeDocument/2006/relationships/slide" Target="slide3.xml"/><Relationship Id="rId3" Type="http://schemas.openxmlformats.org/officeDocument/2006/relationships/hyperlink" Target="http://id.wikipedia.org/wiki/Yunani_Kuno" TargetMode="External"/><Relationship Id="rId7" Type="http://schemas.openxmlformats.org/officeDocument/2006/relationships/hyperlink" Target="http://id.wikipedia.org/wiki/Wikipedia:Kutip_sumber_tulisan" TargetMode="External"/><Relationship Id="rId12" Type="http://schemas.openxmlformats.org/officeDocument/2006/relationships/hyperlink" Target="http://id.wikipedia.org/w/index.php?title=Tanggung_jawab&amp;action=edit&amp;redlink=1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7.xml"/><Relationship Id="rId6" Type="http://schemas.openxmlformats.org/officeDocument/2006/relationships/hyperlink" Target="http://id.wikipedia.org/wiki/Moral" TargetMode="External"/><Relationship Id="rId11" Type="http://schemas.openxmlformats.org/officeDocument/2006/relationships/hyperlink" Target="http://id.wikipedia.org/w/index.php?title=Buruk&amp;action=edit&amp;redlink=1" TargetMode="External"/><Relationship Id="rId5" Type="http://schemas.openxmlformats.org/officeDocument/2006/relationships/hyperlink" Target="http://id.wikipedia.org/wiki/Nilai" TargetMode="External"/><Relationship Id="rId10" Type="http://schemas.openxmlformats.org/officeDocument/2006/relationships/hyperlink" Target="http://id.wikipedia.org/w/index.php?title=Baik&amp;action=edit&amp;redlink=1" TargetMode="External"/><Relationship Id="rId4" Type="http://schemas.openxmlformats.org/officeDocument/2006/relationships/hyperlink" Target="http://id.wikipedia.org/wiki/Filsafat" TargetMode="External"/><Relationship Id="rId9" Type="http://schemas.openxmlformats.org/officeDocument/2006/relationships/hyperlink" Target="http://id.wikipedia.org/w/index.php?title=Salah&amp;action=edit&amp;redlink=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9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10297758" cy="3035808"/>
          </a:xfrm>
        </p:spPr>
        <p:txBody>
          <a:bodyPr>
            <a:noAutofit/>
          </a:bodyPr>
          <a:lstStyle/>
          <a:p>
            <a:r>
              <a:rPr lang="en-US" sz="4000" dirty="0" err="1"/>
              <a:t>Assalamualaikum</a:t>
            </a:r>
            <a:r>
              <a:rPr lang="en-US" sz="4000" dirty="0"/>
              <a:t>. </a:t>
            </a:r>
            <a:r>
              <a:rPr lang="en-US" sz="4000" dirty="0" err="1"/>
              <a:t>wr</a:t>
            </a:r>
            <a:r>
              <a:rPr lang="en-US" sz="4000" dirty="0"/>
              <a:t>. </a:t>
            </a:r>
            <a:r>
              <a:rPr lang="en-US" sz="4000" dirty="0" err="1"/>
              <a:t>wb</a:t>
            </a:r>
            <a:endParaRPr lang="en-US" sz="4000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666706" y="1453325"/>
            <a:ext cx="857256" cy="57150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442721" y="3964801"/>
            <a:ext cx="785818" cy="57148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3575720" y="665840"/>
            <a:ext cx="714380" cy="642942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2399095" y="3581075"/>
            <a:ext cx="714380" cy="642942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7971452" y="665840"/>
            <a:ext cx="714380" cy="642942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8328642" y="3607599"/>
            <a:ext cx="714380" cy="642942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5663952" y="4655804"/>
            <a:ext cx="714380" cy="642942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hlinkClick r:id="rId2" action="ppaction://hlinksldjump"/>
          </p:cNvPr>
          <p:cNvSpPr/>
          <p:nvPr/>
        </p:nvSpPr>
        <p:spPr>
          <a:xfrm>
            <a:off x="1023764" y="5276076"/>
            <a:ext cx="1500198" cy="64294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NEXT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9010" y="1453325"/>
            <a:ext cx="798645" cy="7254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164" y="4655804"/>
            <a:ext cx="798645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37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" presetClass="emph" presetSubtype="2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8" presetClass="emph" presetSubtype="0" repeatCount="indefinite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23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3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5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500"/>
                            </p:stCondLst>
                            <p:childTnLst>
                              <p:par>
                                <p:cTn id="5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000"/>
                            </p:stCondLst>
                            <p:childTnLst>
                              <p:par>
                                <p:cTn id="67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500"/>
                            </p:stCondLst>
                            <p:childTnLst>
                              <p:par>
                                <p:cTn id="73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500"/>
                            </p:stCondLst>
                            <p:childTnLst>
                              <p:par>
                                <p:cTn id="85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3000"/>
                            </p:stCondLst>
                            <p:childTnLst>
                              <p:par>
                                <p:cTn id="9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3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000"/>
                            </p:stCondLst>
                            <p:childTnLst>
                              <p:par>
                                <p:cTn id="95" presetID="23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1818" y="1168810"/>
            <a:ext cx="7521984" cy="255087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Muhamad </a:t>
            </a:r>
            <a:r>
              <a:rPr lang="en-US" dirty="0" err="1" smtClean="0"/>
              <a:t>Dwi</a:t>
            </a:r>
            <a:r>
              <a:rPr lang="en-US" dirty="0" smtClean="0"/>
              <a:t> </a:t>
            </a:r>
            <a:r>
              <a:rPr lang="en-US" dirty="0" err="1" smtClean="0"/>
              <a:t>Fansang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2017011007</a:t>
            </a:r>
            <a:br>
              <a:rPr lang="en-US" dirty="0" smtClean="0"/>
            </a:br>
            <a:r>
              <a:rPr lang="en-US" dirty="0" err="1" smtClean="0"/>
              <a:t>kimia</a:t>
            </a:r>
            <a:r>
              <a:rPr lang="en-US" dirty="0" smtClean="0"/>
              <a:t> 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4975" y="4165597"/>
            <a:ext cx="6815669" cy="132080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ETIKA BANGSA INDONESIA</a:t>
            </a:r>
          </a:p>
        </p:txBody>
      </p:sp>
    </p:spTree>
    <p:extLst>
      <p:ext uri="{BB962C8B-B14F-4D97-AF65-F5344CB8AC3E}">
        <p14:creationId xmlns:p14="http://schemas.microsoft.com/office/powerpoint/2010/main" val="58724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1159" y="214291"/>
            <a:ext cx="8798130" cy="857255"/>
          </a:xfrm>
        </p:spPr>
        <p:txBody>
          <a:bodyPr>
            <a:noAutofit/>
          </a:bodyPr>
          <a:lstStyle/>
          <a:p>
            <a:r>
              <a:rPr lang="en-US" sz="4400" dirty="0" smtClean="0"/>
              <a:t>ETIKA KEHIDUPAN BERBANGSA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1158" y="1285872"/>
            <a:ext cx="8715436" cy="535782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6238876" y="2643182"/>
            <a:ext cx="4000528" cy="2857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2024034" y="2714620"/>
            <a:ext cx="4071966" cy="37862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>
            <a:hlinkClick r:id="rId3" action="ppaction://hlinksldjump"/>
          </p:cNvPr>
          <p:cNvSpPr/>
          <p:nvPr/>
        </p:nvSpPr>
        <p:spPr>
          <a:xfrm>
            <a:off x="4595802" y="1357298"/>
            <a:ext cx="2571768" cy="5715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A. PENGERTIAN ETIKA</a:t>
            </a: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2095472" y="1928802"/>
            <a:ext cx="2286016" cy="71438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B. MACAM-MACAM ETIKA</a:t>
            </a:r>
          </a:p>
        </p:txBody>
      </p:sp>
      <p:sp>
        <p:nvSpPr>
          <p:cNvPr id="9" name="Rounded Rectangle 8">
            <a:hlinkClick r:id="rId5" action="ppaction://hlinksldjump"/>
          </p:cNvPr>
          <p:cNvSpPr/>
          <p:nvPr/>
        </p:nvSpPr>
        <p:spPr>
          <a:xfrm>
            <a:off x="7381884" y="1928802"/>
            <a:ext cx="2786082" cy="64294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C. KEBIJAKAN MEMPERKUAT ETIKA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2452662" y="2786058"/>
            <a:ext cx="3090182" cy="428628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1.  </a:t>
            </a:r>
            <a:r>
              <a:rPr lang="en-US" dirty="0" err="1"/>
              <a:t>Etika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Budaya</a:t>
            </a:r>
            <a:endParaRPr lang="en-US" dirty="0"/>
          </a:p>
        </p:txBody>
      </p:sp>
      <p:sp>
        <p:nvSpPr>
          <p:cNvPr id="12" name="Round Diagonal Corner Rectangle 11"/>
          <p:cNvSpPr/>
          <p:nvPr/>
        </p:nvSpPr>
        <p:spPr>
          <a:xfrm>
            <a:off x="2452662" y="5357826"/>
            <a:ext cx="3090182" cy="50006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5.  </a:t>
            </a:r>
            <a:r>
              <a:rPr lang="en-US" dirty="0" err="1"/>
              <a:t>Etika</a:t>
            </a:r>
            <a:r>
              <a:rPr lang="en-US" dirty="0"/>
              <a:t> </a:t>
            </a:r>
            <a:r>
              <a:rPr lang="en-US" dirty="0" err="1"/>
              <a:t>Keilmuan</a:t>
            </a:r>
            <a:endParaRPr lang="en-US" dirty="0"/>
          </a:p>
        </p:txBody>
      </p:sp>
      <p:sp>
        <p:nvSpPr>
          <p:cNvPr id="13" name="Round Diagonal Corner Rectangle 12"/>
          <p:cNvSpPr/>
          <p:nvPr/>
        </p:nvSpPr>
        <p:spPr>
          <a:xfrm>
            <a:off x="2452662" y="4643446"/>
            <a:ext cx="3180494" cy="571504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4.  </a:t>
            </a:r>
            <a:r>
              <a:rPr lang="en-US" dirty="0" err="1"/>
              <a:t>Etika</a:t>
            </a:r>
            <a:r>
              <a:rPr lang="en-US" dirty="0"/>
              <a:t> </a:t>
            </a:r>
            <a:r>
              <a:rPr lang="en-US" dirty="0" err="1"/>
              <a:t>Penegakkan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yang </a:t>
            </a:r>
            <a:r>
              <a:rPr lang="en-US" dirty="0" err="1"/>
              <a:t>berkeadilan</a:t>
            </a:r>
            <a:endParaRPr lang="en-US" dirty="0"/>
          </a:p>
        </p:txBody>
      </p:sp>
      <p:sp>
        <p:nvSpPr>
          <p:cNvPr id="14" name="Round Diagonal Corner Rectangle 13"/>
          <p:cNvSpPr/>
          <p:nvPr/>
        </p:nvSpPr>
        <p:spPr>
          <a:xfrm>
            <a:off x="6524628" y="2714620"/>
            <a:ext cx="3357586" cy="785818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1.  </a:t>
            </a:r>
            <a:r>
              <a:rPr lang="en-US" dirty="0" err="1"/>
              <a:t>Mengaktualisasikan</a:t>
            </a:r>
            <a:r>
              <a:rPr lang="en-US" dirty="0"/>
              <a:t> </a:t>
            </a:r>
            <a:r>
              <a:rPr lang="en-US" dirty="0" err="1"/>
              <a:t>Nilai-nilai</a:t>
            </a:r>
            <a:r>
              <a:rPr lang="en-US" dirty="0"/>
              <a:t> Agama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</a:t>
            </a:r>
            <a:r>
              <a:rPr lang="en-US" dirty="0" err="1"/>
              <a:t>Luhur</a:t>
            </a:r>
            <a:endParaRPr lang="en-US" dirty="0"/>
          </a:p>
        </p:txBody>
      </p:sp>
      <p:sp>
        <p:nvSpPr>
          <p:cNvPr id="15" name="Round Diagonal Corner Rectangle 14"/>
          <p:cNvSpPr/>
          <p:nvPr/>
        </p:nvSpPr>
        <p:spPr>
          <a:xfrm>
            <a:off x="2452662" y="6000768"/>
            <a:ext cx="3090182" cy="428628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6. </a:t>
            </a:r>
            <a:r>
              <a:rPr lang="en-US" dirty="0" err="1"/>
              <a:t>Etika</a:t>
            </a:r>
            <a:r>
              <a:rPr lang="en-US" dirty="0"/>
              <a:t> </a:t>
            </a:r>
            <a:r>
              <a:rPr lang="en-US" dirty="0" err="1"/>
              <a:t>Lingkungan</a:t>
            </a:r>
            <a:endParaRPr lang="en-US" dirty="0"/>
          </a:p>
        </p:txBody>
      </p:sp>
      <p:sp>
        <p:nvSpPr>
          <p:cNvPr id="16" name="Round Diagonal Corner Rectangle 15"/>
          <p:cNvSpPr/>
          <p:nvPr/>
        </p:nvSpPr>
        <p:spPr>
          <a:xfrm>
            <a:off x="6524628" y="3643314"/>
            <a:ext cx="3357586" cy="642942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2.  </a:t>
            </a:r>
            <a:r>
              <a:rPr lang="en-US" dirty="0" err="1"/>
              <a:t>Mengarahkan</a:t>
            </a:r>
            <a:r>
              <a:rPr lang="en-US" dirty="0"/>
              <a:t> </a:t>
            </a:r>
            <a:r>
              <a:rPr lang="en-US" dirty="0" err="1"/>
              <a:t>Orientasi</a:t>
            </a:r>
            <a:r>
              <a:rPr lang="en-US" dirty="0"/>
              <a:t> </a:t>
            </a:r>
            <a:r>
              <a:rPr lang="en-US" dirty="0" err="1"/>
              <a:t>Pendidikan</a:t>
            </a:r>
            <a:endParaRPr lang="en-US" dirty="0"/>
          </a:p>
        </p:txBody>
      </p:sp>
      <p:sp>
        <p:nvSpPr>
          <p:cNvPr id="17" name="Round Diagonal Corner Rectangle 16"/>
          <p:cNvSpPr/>
          <p:nvPr/>
        </p:nvSpPr>
        <p:spPr>
          <a:xfrm>
            <a:off x="6524628" y="4500570"/>
            <a:ext cx="3357586" cy="85725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3.   </a:t>
            </a:r>
            <a:r>
              <a:rPr lang="en-US" dirty="0" err="1"/>
              <a:t>Mengupayakan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Mengjiwai</a:t>
            </a:r>
            <a:r>
              <a:rPr lang="en-US" dirty="0"/>
              <a:t> </a:t>
            </a:r>
            <a:r>
              <a:rPr lang="en-US" dirty="0" err="1"/>
              <a:t>Nilai-nilai</a:t>
            </a:r>
            <a:r>
              <a:rPr lang="en-US" dirty="0"/>
              <a:t> </a:t>
            </a:r>
            <a:r>
              <a:rPr lang="en-US" dirty="0" err="1"/>
              <a:t>Etika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Akhlak</a:t>
            </a:r>
            <a:r>
              <a:rPr lang="en-US" dirty="0"/>
              <a:t> </a:t>
            </a:r>
            <a:r>
              <a:rPr lang="en-US" dirty="0" err="1"/>
              <a:t>mulia</a:t>
            </a:r>
            <a:endParaRPr lang="en-US" dirty="0"/>
          </a:p>
        </p:txBody>
      </p:sp>
      <p:sp>
        <p:nvSpPr>
          <p:cNvPr id="18" name="Round Diagonal Corner Rectangle 17"/>
          <p:cNvSpPr/>
          <p:nvPr/>
        </p:nvSpPr>
        <p:spPr>
          <a:xfrm>
            <a:off x="2452662" y="4000504"/>
            <a:ext cx="3090182" cy="50006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3.  </a:t>
            </a:r>
            <a:r>
              <a:rPr lang="en-US" dirty="0" err="1"/>
              <a:t>Etika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Bisnis</a:t>
            </a:r>
            <a:endParaRPr lang="en-US" dirty="0"/>
          </a:p>
        </p:txBody>
      </p:sp>
      <p:sp>
        <p:nvSpPr>
          <p:cNvPr id="19" name="Round Diagonal Corner Rectangle 18"/>
          <p:cNvSpPr/>
          <p:nvPr/>
        </p:nvSpPr>
        <p:spPr>
          <a:xfrm>
            <a:off x="2452662" y="3357562"/>
            <a:ext cx="3090182" cy="50006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2.  </a:t>
            </a:r>
            <a:r>
              <a:rPr lang="en-US" dirty="0" err="1"/>
              <a:t>Etika</a:t>
            </a:r>
            <a:r>
              <a:rPr lang="en-US" dirty="0"/>
              <a:t> </a:t>
            </a:r>
            <a:r>
              <a:rPr lang="en-US" dirty="0" err="1"/>
              <a:t>Politik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Pemerintahan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4126798"/>
      </p:ext>
    </p:extLst>
  </p:cSld>
  <p:clrMapOvr>
    <a:masterClrMapping/>
  </p:clrMapOvr>
  <p:transition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9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200"/>
                            </p:stCondLst>
                            <p:childTnLst>
                              <p:par>
                                <p:cTn id="85" presetID="15" presetClass="emph" presetSubtype="0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775"/>
                            </p:stCondLst>
                            <p:childTnLst>
                              <p:par>
                                <p:cTn id="88" presetID="33" presetClass="emph" presetSubtype="0" repeatCount="indefinite" fill="remove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9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3" grpId="0" build="p" animBg="1"/>
      <p:bldP spid="4" grpId="0" animBg="1"/>
      <p:bldP spid="4" grpId="1" animBg="1"/>
      <p:bldP spid="6" grpId="0" animBg="1"/>
      <p:bldP spid="6" grpId="1" animBg="1"/>
      <p:bldP spid="9" grpId="0" animBg="1"/>
      <p:bldP spid="9" grpId="1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0978" y="1343378"/>
            <a:ext cx="8026400" cy="4782786"/>
          </a:xfrm>
        </p:spPr>
        <p:txBody>
          <a:bodyPr/>
          <a:lstStyle/>
          <a:p>
            <a:pPr algn="ctr">
              <a:buNone/>
            </a:pPr>
            <a:r>
              <a:rPr lang="en-US" sz="4400" dirty="0">
                <a:solidFill>
                  <a:srgbClr val="C00000"/>
                </a:solidFill>
              </a:rPr>
              <a:t>PENGERTIAN ETIKA</a:t>
            </a:r>
          </a:p>
          <a:p>
            <a:pPr indent="11113">
              <a:buNone/>
            </a:pPr>
            <a:endParaRPr lang="en-US" sz="2400" b="1" dirty="0" smtClean="0"/>
          </a:p>
          <a:p>
            <a:pPr indent="11113" algn="just">
              <a:buNone/>
            </a:pPr>
            <a:r>
              <a:rPr lang="en-US" sz="2400" b="1" dirty="0" err="1" smtClean="0"/>
              <a:t>Etika</a:t>
            </a:r>
            <a:r>
              <a:rPr lang="en-US" sz="2400" dirty="0" smtClean="0"/>
              <a:t> </a:t>
            </a:r>
            <a:r>
              <a:rPr lang="en-US" sz="2400" dirty="0"/>
              <a:t>(</a:t>
            </a:r>
            <a:r>
              <a:rPr lang="en-US" sz="2400" u="sng" dirty="0" err="1">
                <a:hlinkClick r:id="rId3" tooltip="Yunani Kuno"/>
              </a:rPr>
              <a:t>Yunani</a:t>
            </a:r>
            <a:r>
              <a:rPr lang="en-US" sz="2400" u="sng" dirty="0">
                <a:hlinkClick r:id="rId3" tooltip="Yunani Kuno"/>
              </a:rPr>
              <a:t> </a:t>
            </a:r>
            <a:r>
              <a:rPr lang="en-US" sz="2400" u="sng" dirty="0" err="1">
                <a:hlinkClick r:id="rId3" tooltip="Yunani Kuno"/>
              </a:rPr>
              <a:t>Kuno</a:t>
            </a:r>
            <a:r>
              <a:rPr lang="en-US" sz="2400" dirty="0"/>
              <a:t>: "</a:t>
            </a:r>
            <a:r>
              <a:rPr lang="en-US" sz="2400" i="1" dirty="0" err="1"/>
              <a:t>ethikos</a:t>
            </a:r>
            <a:r>
              <a:rPr lang="en-US" sz="2400" dirty="0"/>
              <a:t>", </a:t>
            </a:r>
            <a:r>
              <a:rPr lang="en-US" sz="2400" dirty="0" err="1"/>
              <a:t>berarti</a:t>
            </a:r>
            <a:r>
              <a:rPr lang="en-US" sz="2400" dirty="0"/>
              <a:t> "</a:t>
            </a:r>
            <a:r>
              <a:rPr lang="en-US" sz="2400" dirty="0" err="1"/>
              <a:t>timbul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kebiasaan</a:t>
            </a:r>
            <a:r>
              <a:rPr lang="en-US" sz="2400" dirty="0"/>
              <a:t>")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sesuatu</a:t>
            </a:r>
            <a:r>
              <a:rPr lang="en-US" sz="2400" dirty="0"/>
              <a:t> </a:t>
            </a:r>
            <a:r>
              <a:rPr lang="en-US" sz="2400" dirty="0" err="1"/>
              <a:t>di</a:t>
            </a:r>
            <a:r>
              <a:rPr lang="en-US" sz="2400" dirty="0"/>
              <a:t> </a:t>
            </a:r>
            <a:r>
              <a:rPr lang="en-US" sz="2400" dirty="0" err="1"/>
              <a:t>mana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bagaimana</a:t>
            </a:r>
            <a:r>
              <a:rPr lang="en-US" sz="2400" dirty="0"/>
              <a:t> </a:t>
            </a:r>
            <a:r>
              <a:rPr lang="en-US" sz="2400" dirty="0" err="1"/>
              <a:t>cabang</a:t>
            </a:r>
            <a:r>
              <a:rPr lang="en-US" sz="2400" dirty="0"/>
              <a:t> </a:t>
            </a:r>
            <a:r>
              <a:rPr lang="en-US" sz="2400" dirty="0" err="1"/>
              <a:t>utama</a:t>
            </a:r>
            <a:r>
              <a:rPr lang="en-US" sz="2400" dirty="0"/>
              <a:t> </a:t>
            </a:r>
            <a:r>
              <a:rPr lang="en-US" sz="2400" u="sng" dirty="0" err="1">
                <a:hlinkClick r:id="rId4" tooltip="Filsafat"/>
              </a:rPr>
              <a:t>filsafat</a:t>
            </a:r>
            <a:r>
              <a:rPr lang="en-US" sz="2400" dirty="0"/>
              <a:t> yang </a:t>
            </a:r>
            <a:r>
              <a:rPr lang="en-US" sz="2400" dirty="0" err="1"/>
              <a:t>mempelajari</a:t>
            </a:r>
            <a:r>
              <a:rPr lang="en-US" sz="2400" dirty="0"/>
              <a:t> </a:t>
            </a:r>
            <a:r>
              <a:rPr lang="en-US" sz="2400" u="sng" dirty="0" err="1">
                <a:hlinkClick r:id="rId5" tooltip="Nilai"/>
              </a:rPr>
              <a:t>nilai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kualitas</a:t>
            </a:r>
            <a:r>
              <a:rPr lang="en-US" sz="2400" dirty="0"/>
              <a:t> yang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studi</a:t>
            </a:r>
            <a:r>
              <a:rPr lang="en-US" sz="2400" dirty="0"/>
              <a:t> </a:t>
            </a:r>
            <a:r>
              <a:rPr lang="en-US" sz="2400" dirty="0" err="1"/>
              <a:t>mengenai</a:t>
            </a:r>
            <a:r>
              <a:rPr lang="en-US" sz="2400" dirty="0"/>
              <a:t> </a:t>
            </a:r>
            <a:r>
              <a:rPr lang="en-US" sz="2400" dirty="0" err="1"/>
              <a:t>standar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penilaian</a:t>
            </a:r>
            <a:r>
              <a:rPr lang="en-US" sz="2400" dirty="0"/>
              <a:t> </a:t>
            </a:r>
            <a:r>
              <a:rPr lang="en-US" sz="2400" u="sng" dirty="0">
                <a:hlinkClick r:id="rId6" tooltip="Moral"/>
              </a:rPr>
              <a:t>moral</a:t>
            </a:r>
            <a:r>
              <a:rPr lang="en-US" sz="2400" dirty="0"/>
              <a:t>.</a:t>
            </a:r>
            <a:r>
              <a:rPr lang="en-US" sz="2400" baseline="30000" dirty="0"/>
              <a:t>[</a:t>
            </a:r>
            <a:r>
              <a:rPr lang="en-US" sz="2400" i="1" u="sng" baseline="30000" dirty="0" err="1">
                <a:hlinkClick r:id="rId7" tooltip="Wikipedia:Kutip sumber tulisan"/>
              </a:rPr>
              <a:t>butuh</a:t>
            </a:r>
            <a:r>
              <a:rPr lang="en-US" sz="2400" i="1" u="sng" baseline="30000" dirty="0">
                <a:hlinkClick r:id="rId7" tooltip="Wikipedia:Kutip sumber tulisan"/>
              </a:rPr>
              <a:t> </a:t>
            </a:r>
            <a:r>
              <a:rPr lang="en-US" sz="2400" i="1" u="sng" baseline="30000" dirty="0" err="1">
                <a:hlinkClick r:id="rId7" tooltip="Wikipedia:Kutip sumber tulisan"/>
              </a:rPr>
              <a:t>rujukan</a:t>
            </a:r>
            <a:r>
              <a:rPr lang="en-US" sz="2400" baseline="30000" dirty="0"/>
              <a:t>]</a:t>
            </a:r>
            <a:r>
              <a:rPr lang="en-US" sz="2400" dirty="0"/>
              <a:t> </a:t>
            </a:r>
            <a:r>
              <a:rPr lang="en-US" sz="2400" dirty="0" err="1"/>
              <a:t>Etika</a:t>
            </a:r>
            <a:r>
              <a:rPr lang="en-US" sz="2400" dirty="0"/>
              <a:t> </a:t>
            </a:r>
            <a:r>
              <a:rPr lang="en-US" sz="2400" dirty="0" err="1"/>
              <a:t>mencakup</a:t>
            </a:r>
            <a:r>
              <a:rPr lang="en-US" sz="2400" dirty="0"/>
              <a:t> </a:t>
            </a:r>
            <a:r>
              <a:rPr lang="en-US" sz="2400" dirty="0" err="1"/>
              <a:t>analisis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penerapan</a:t>
            </a:r>
            <a:r>
              <a:rPr lang="en-US" sz="2400" dirty="0"/>
              <a:t> </a:t>
            </a:r>
            <a:r>
              <a:rPr lang="en-US" sz="2400" dirty="0" err="1"/>
              <a:t>konsep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u="sng" dirty="0" err="1">
                <a:hlinkClick r:id="rId8" tooltip="Benar (halaman belum tersedia)"/>
              </a:rPr>
              <a:t>benar</a:t>
            </a:r>
            <a:r>
              <a:rPr lang="en-US" sz="2400" dirty="0"/>
              <a:t>, </a:t>
            </a:r>
            <a:r>
              <a:rPr lang="en-US" sz="2400" u="sng" dirty="0" err="1">
                <a:hlinkClick r:id="rId9" tooltip="Salah (halaman belum tersedia)"/>
              </a:rPr>
              <a:t>salah</a:t>
            </a:r>
            <a:r>
              <a:rPr lang="en-US" sz="2400" dirty="0"/>
              <a:t>, </a:t>
            </a:r>
            <a:r>
              <a:rPr lang="en-US" sz="2400" u="sng" dirty="0" err="1">
                <a:hlinkClick r:id="rId10" tooltip="Baik (halaman belum tersedia)"/>
              </a:rPr>
              <a:t>baik</a:t>
            </a:r>
            <a:r>
              <a:rPr lang="en-US" sz="2400" dirty="0"/>
              <a:t>, </a:t>
            </a:r>
            <a:r>
              <a:rPr lang="en-US" sz="2400" u="sng" dirty="0" err="1">
                <a:hlinkClick r:id="rId11" tooltip="Buruk (halaman belum tersedia)"/>
              </a:rPr>
              <a:t>buruk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u="sng" dirty="0" err="1">
                <a:hlinkClick r:id="rId12" tooltip="Tanggung jawab (halaman belum tersedia)"/>
              </a:rPr>
              <a:t>tanggung</a:t>
            </a:r>
            <a:r>
              <a:rPr lang="en-US" sz="2400" u="sng" dirty="0">
                <a:hlinkClick r:id="rId12" tooltip="Tanggung jawab (halaman belum tersedia)"/>
              </a:rPr>
              <a:t> </a:t>
            </a:r>
            <a:r>
              <a:rPr lang="en-US" sz="2400" u="sng" dirty="0" err="1">
                <a:hlinkClick r:id="rId12" tooltip="Tanggung jawab (halaman belum tersedia)"/>
              </a:rPr>
              <a:t>jawab</a:t>
            </a:r>
            <a:r>
              <a:rPr lang="en-US" sz="2400" dirty="0"/>
              <a:t>.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Oval 3">
            <a:hlinkClick r:id="rId13" action="ppaction://hlinksldjump"/>
          </p:cNvPr>
          <p:cNvSpPr/>
          <p:nvPr/>
        </p:nvSpPr>
        <p:spPr>
          <a:xfrm>
            <a:off x="8810644" y="6072206"/>
            <a:ext cx="1500198" cy="64294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3550316141"/>
      </p:ext>
    </p:extLst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620"/>
                            </p:stCondLst>
                            <p:childTnLst>
                              <p:par>
                                <p:cTn id="1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620"/>
                            </p:stCondLst>
                            <p:childTnLst>
                              <p:par>
                                <p:cTn id="22" presetID="33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620"/>
                            </p:stCondLst>
                            <p:childTnLst>
                              <p:par>
                                <p:cTn id="29" presetID="23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6844" y="285728"/>
            <a:ext cx="8858312" cy="5929330"/>
          </a:xfrm>
        </p:spPr>
        <p:txBody>
          <a:bodyPr>
            <a:normAutofit fontScale="85000" lnSpcReduction="20000"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3900" dirty="0"/>
              <a:t>MACAM-MACAM ETIKA</a:t>
            </a:r>
          </a:p>
          <a:p>
            <a:pPr algn="ctr">
              <a:spcBef>
                <a:spcPts val="0"/>
              </a:spcBef>
              <a:buNone/>
            </a:pPr>
            <a:endParaRPr lang="en-US" dirty="0"/>
          </a:p>
          <a:p>
            <a:pPr marL="514350" indent="-514350" algn="just">
              <a:spcBef>
                <a:spcPts val="0"/>
              </a:spcBef>
              <a:buAutoNum type="arabicPeriod"/>
            </a:pPr>
            <a:r>
              <a:rPr lang="en-US" sz="2400" dirty="0" err="1"/>
              <a:t>Etika</a:t>
            </a:r>
            <a:r>
              <a:rPr lang="en-US" sz="2400" dirty="0"/>
              <a:t> </a:t>
            </a:r>
            <a:r>
              <a:rPr lang="en-US" sz="2400" dirty="0" err="1"/>
              <a:t>Sosial</a:t>
            </a:r>
            <a:r>
              <a:rPr lang="en-US" sz="2400" dirty="0"/>
              <a:t> </a:t>
            </a:r>
            <a:r>
              <a:rPr lang="en-US" sz="2400" dirty="0" err="1"/>
              <a:t>Budaya</a:t>
            </a:r>
            <a:r>
              <a:rPr lang="en-US" sz="2400" dirty="0"/>
              <a:t>, </a:t>
            </a:r>
            <a:r>
              <a:rPr lang="en-US" sz="2400" dirty="0" err="1"/>
              <a:t>Etika</a:t>
            </a:r>
            <a:r>
              <a:rPr lang="en-US" sz="2400" dirty="0"/>
              <a:t> </a:t>
            </a:r>
            <a:r>
              <a:rPr lang="en-US" sz="2400" dirty="0" err="1"/>
              <a:t>sosial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budaya</a:t>
            </a:r>
            <a:r>
              <a:rPr lang="en-US" sz="2400" dirty="0"/>
              <a:t> </a:t>
            </a:r>
            <a:r>
              <a:rPr lang="en-US" sz="2400" dirty="0" err="1"/>
              <a:t>bertolak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rasa </a:t>
            </a:r>
            <a:r>
              <a:rPr lang="en-US" sz="2400" dirty="0" err="1"/>
              <a:t>kemanusiaan</a:t>
            </a:r>
            <a:r>
              <a:rPr lang="en-US" sz="2400" dirty="0"/>
              <a:t> yang </a:t>
            </a:r>
            <a:r>
              <a:rPr lang="en-US" sz="2400" dirty="0" err="1"/>
              <a:t>mendalam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menampilkan</a:t>
            </a:r>
            <a:r>
              <a:rPr lang="en-US" sz="2400" dirty="0"/>
              <a:t> </a:t>
            </a:r>
            <a:r>
              <a:rPr lang="en-US" sz="2400" dirty="0" err="1"/>
              <a:t>kembali</a:t>
            </a:r>
            <a:r>
              <a:rPr lang="en-US" sz="2400" dirty="0"/>
              <a:t> </a:t>
            </a:r>
            <a:r>
              <a:rPr lang="en-US" sz="2400" dirty="0" err="1"/>
              <a:t>sikap</a:t>
            </a:r>
            <a:r>
              <a:rPr lang="en-US" sz="2400" dirty="0"/>
              <a:t> </a:t>
            </a:r>
            <a:r>
              <a:rPr lang="en-US" sz="2400" dirty="0" err="1"/>
              <a:t>jujur</a:t>
            </a:r>
            <a:r>
              <a:rPr lang="en-US" sz="2400" dirty="0"/>
              <a:t>, </a:t>
            </a:r>
            <a:r>
              <a:rPr lang="en-US" sz="2400" dirty="0" err="1"/>
              <a:t>saling</a:t>
            </a:r>
            <a:r>
              <a:rPr lang="en-US" sz="2400" dirty="0"/>
              <a:t> </a:t>
            </a:r>
            <a:r>
              <a:rPr lang="en-US" sz="2400" dirty="0" err="1"/>
              <a:t>peduli</a:t>
            </a:r>
            <a:r>
              <a:rPr lang="en-US" sz="2400" dirty="0"/>
              <a:t>, </a:t>
            </a:r>
            <a:r>
              <a:rPr lang="en-US" sz="2400" dirty="0" err="1"/>
              <a:t>saling</a:t>
            </a:r>
            <a:r>
              <a:rPr lang="en-US" sz="2400" dirty="0"/>
              <a:t> </a:t>
            </a:r>
            <a:r>
              <a:rPr lang="en-US" sz="2400" dirty="0" err="1"/>
              <a:t>memahami</a:t>
            </a:r>
            <a:r>
              <a:rPr lang="en-US" sz="2400" dirty="0"/>
              <a:t>, </a:t>
            </a:r>
            <a:r>
              <a:rPr lang="en-US" sz="2400" dirty="0" err="1"/>
              <a:t>saling</a:t>
            </a:r>
            <a:r>
              <a:rPr lang="en-US" sz="2400" dirty="0"/>
              <a:t> </a:t>
            </a:r>
            <a:r>
              <a:rPr lang="en-US" sz="2400" dirty="0" err="1"/>
              <a:t>menghargai</a:t>
            </a:r>
            <a:r>
              <a:rPr lang="en-US" sz="2400" dirty="0"/>
              <a:t>, </a:t>
            </a:r>
            <a:r>
              <a:rPr lang="en-US" sz="2400" dirty="0" err="1"/>
              <a:t>saling</a:t>
            </a:r>
            <a:r>
              <a:rPr lang="en-US" sz="2400" dirty="0"/>
              <a:t> </a:t>
            </a:r>
            <a:r>
              <a:rPr lang="en-US" sz="2400" dirty="0" err="1"/>
              <a:t>mencitai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saling</a:t>
            </a:r>
            <a:r>
              <a:rPr lang="en-US" sz="2400" dirty="0"/>
              <a:t> </a:t>
            </a:r>
            <a:r>
              <a:rPr lang="en-US" sz="2400" dirty="0" err="1"/>
              <a:t>menolong</a:t>
            </a:r>
            <a:r>
              <a:rPr lang="en-US" sz="2400" dirty="0"/>
              <a:t> </a:t>
            </a:r>
            <a:r>
              <a:rPr lang="en-US" sz="2400" dirty="0" err="1"/>
              <a:t>di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sesama</a:t>
            </a:r>
            <a:r>
              <a:rPr lang="en-US" sz="2400" dirty="0"/>
              <a:t> </a:t>
            </a:r>
            <a:r>
              <a:rPr lang="en-US" sz="2400" dirty="0" err="1"/>
              <a:t>manusia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warga</a:t>
            </a:r>
            <a:r>
              <a:rPr lang="en-US" sz="2400" dirty="0"/>
              <a:t> </a:t>
            </a:r>
            <a:r>
              <a:rPr lang="en-US" sz="2400" dirty="0" err="1"/>
              <a:t>bangsa</a:t>
            </a:r>
            <a:r>
              <a:rPr lang="en-US" sz="2400" dirty="0"/>
              <a:t>.</a:t>
            </a:r>
          </a:p>
          <a:p>
            <a:pPr marL="514350" indent="-514350" algn="just">
              <a:spcBef>
                <a:spcPts val="0"/>
              </a:spcBef>
              <a:buAutoNum type="arabicPeriod"/>
            </a:pPr>
            <a:endParaRPr lang="en-US" sz="2400" dirty="0" smtClean="0"/>
          </a:p>
          <a:p>
            <a:pPr marL="514350" indent="-514350" algn="just">
              <a:spcBef>
                <a:spcPts val="0"/>
              </a:spcBef>
              <a:buAutoNum type="arabicPeriod"/>
            </a:pPr>
            <a:endParaRPr lang="en-US" sz="2400" dirty="0"/>
          </a:p>
          <a:p>
            <a:pPr marL="514350" indent="-514350" algn="just">
              <a:buAutoNum type="arabicPeriod"/>
            </a:pPr>
            <a:r>
              <a:rPr lang="en-US" sz="2400" dirty="0" err="1"/>
              <a:t>Etika</a:t>
            </a:r>
            <a:r>
              <a:rPr lang="en-US" sz="2400" dirty="0"/>
              <a:t> </a:t>
            </a:r>
            <a:r>
              <a:rPr lang="en-US" sz="2400" dirty="0" err="1"/>
              <a:t>Politik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Pemerintahan</a:t>
            </a:r>
            <a:r>
              <a:rPr lang="en-US" sz="2400" dirty="0"/>
              <a:t>, </a:t>
            </a:r>
            <a:r>
              <a:rPr lang="en-US" sz="2400" dirty="0" err="1"/>
              <a:t>mengandung</a:t>
            </a:r>
            <a:r>
              <a:rPr lang="en-US" sz="2400" dirty="0"/>
              <a:t> </a:t>
            </a:r>
            <a:r>
              <a:rPr lang="en-US" sz="2400" dirty="0" err="1"/>
              <a:t>misi</a:t>
            </a:r>
            <a:r>
              <a:rPr lang="en-US" sz="2400" dirty="0"/>
              <a:t> </a:t>
            </a:r>
            <a:r>
              <a:rPr lang="en-US" sz="2400" dirty="0" err="1"/>
              <a:t>kepada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pejabat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elit</a:t>
            </a:r>
            <a:r>
              <a:rPr lang="en-US" sz="2400" dirty="0"/>
              <a:t> </a:t>
            </a:r>
            <a:r>
              <a:rPr lang="en-US" sz="2400" dirty="0" err="1"/>
              <a:t>politik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bersikap</a:t>
            </a:r>
            <a:r>
              <a:rPr lang="en-US" sz="2400" dirty="0"/>
              <a:t> </a:t>
            </a:r>
            <a:r>
              <a:rPr lang="en-US" sz="2400" dirty="0" err="1"/>
              <a:t>jujur</a:t>
            </a:r>
            <a:r>
              <a:rPr lang="en-US" sz="2400" dirty="0"/>
              <a:t>, </a:t>
            </a:r>
            <a:r>
              <a:rPr lang="en-US" sz="2400" dirty="0" err="1"/>
              <a:t>amanah</a:t>
            </a:r>
            <a:r>
              <a:rPr lang="en-US" sz="2400" dirty="0"/>
              <a:t>, </a:t>
            </a:r>
            <a:r>
              <a:rPr lang="en-US" sz="2400" dirty="0" err="1"/>
              <a:t>sportif</a:t>
            </a:r>
            <a:r>
              <a:rPr lang="en-US" sz="2400" dirty="0"/>
              <a:t>, </a:t>
            </a:r>
            <a:r>
              <a:rPr lang="en-US" sz="2400" dirty="0" err="1"/>
              <a:t>siap</a:t>
            </a:r>
            <a:r>
              <a:rPr lang="en-US" sz="2400" dirty="0"/>
              <a:t> </a:t>
            </a:r>
            <a:r>
              <a:rPr lang="en-US" sz="2400" dirty="0" err="1"/>
              <a:t>melayani</a:t>
            </a:r>
            <a:r>
              <a:rPr lang="en-US" sz="2400" dirty="0"/>
              <a:t>, </a:t>
            </a:r>
            <a:r>
              <a:rPr lang="en-US" sz="2400" dirty="0" err="1"/>
              <a:t>berjiwa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,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keteladanan</a:t>
            </a:r>
            <a:r>
              <a:rPr lang="en-US" sz="2400" dirty="0"/>
              <a:t>, </a:t>
            </a:r>
            <a:r>
              <a:rPr lang="en-US" sz="2400" dirty="0" err="1"/>
              <a:t>rendah</a:t>
            </a:r>
            <a:r>
              <a:rPr lang="en-US" sz="2400" dirty="0"/>
              <a:t> </a:t>
            </a:r>
            <a:r>
              <a:rPr lang="en-US" sz="2400" dirty="0" err="1"/>
              <a:t>hati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siap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mundur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jabatan</a:t>
            </a:r>
            <a:r>
              <a:rPr lang="en-US" sz="2400" dirty="0"/>
              <a:t> </a:t>
            </a:r>
            <a:r>
              <a:rPr lang="en-US" sz="2400" dirty="0" err="1"/>
              <a:t>publik</a:t>
            </a:r>
            <a:r>
              <a:rPr lang="en-US" sz="2400" dirty="0"/>
              <a:t> </a:t>
            </a:r>
            <a:r>
              <a:rPr lang="en-US" sz="2400" dirty="0" err="1"/>
              <a:t>apabila</a:t>
            </a:r>
            <a:r>
              <a:rPr lang="en-US" sz="2400" dirty="0"/>
              <a:t> </a:t>
            </a:r>
            <a:r>
              <a:rPr lang="en-US" sz="2400" dirty="0" err="1"/>
              <a:t>terbukti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kesalahan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moral </a:t>
            </a:r>
            <a:r>
              <a:rPr lang="en-US" sz="2400" dirty="0" err="1"/>
              <a:t>kebijakannya</a:t>
            </a:r>
            <a:r>
              <a:rPr lang="en-US" sz="2400" dirty="0"/>
              <a:t> </a:t>
            </a:r>
            <a:r>
              <a:rPr lang="en-US" sz="2400" dirty="0" err="1"/>
              <a:t>bertentangan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hukum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rasa </a:t>
            </a:r>
            <a:r>
              <a:rPr lang="en-US" sz="2400" dirty="0" err="1"/>
              <a:t>keadilan</a:t>
            </a:r>
            <a:r>
              <a:rPr lang="en-US" sz="2400" dirty="0"/>
              <a:t> </a:t>
            </a:r>
            <a:r>
              <a:rPr lang="en-US" sz="2400" dirty="0" err="1"/>
              <a:t>masyarakat</a:t>
            </a:r>
            <a:r>
              <a:rPr lang="en-US" sz="2400" dirty="0"/>
              <a:t>.</a:t>
            </a:r>
          </a:p>
          <a:p>
            <a:pPr marL="514350" indent="-514350" algn="just">
              <a:buAutoNum type="arabicPeriod"/>
            </a:pPr>
            <a:endParaRPr lang="en-US" sz="2400" dirty="0"/>
          </a:p>
          <a:p>
            <a:pPr marL="514350" indent="-514350" algn="just">
              <a:buAutoNum type="arabicPeriod"/>
            </a:pPr>
            <a:r>
              <a:rPr lang="en-US" sz="2400" dirty="0" err="1"/>
              <a:t>Etika</a:t>
            </a:r>
            <a:r>
              <a:rPr lang="en-US" sz="2400" dirty="0"/>
              <a:t> </a:t>
            </a:r>
            <a:r>
              <a:rPr lang="en-US" sz="2400" dirty="0" err="1"/>
              <a:t>Ekonomi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Bisnis</a:t>
            </a:r>
            <a:r>
              <a:rPr lang="en-US" sz="2400" dirty="0"/>
              <a:t>,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Persaingan</a:t>
            </a:r>
            <a:r>
              <a:rPr lang="en-US" sz="2400" dirty="0"/>
              <a:t> yang </a:t>
            </a:r>
            <a:r>
              <a:rPr lang="en-US" sz="2400" dirty="0" err="1"/>
              <a:t>jujur</a:t>
            </a:r>
            <a:r>
              <a:rPr lang="en-US" sz="2400" dirty="0"/>
              <a:t>, </a:t>
            </a:r>
            <a:r>
              <a:rPr lang="en-US" sz="2400" dirty="0" err="1"/>
              <a:t>berkeadilan</a:t>
            </a:r>
            <a:r>
              <a:rPr lang="en-US" sz="2400" dirty="0"/>
              <a:t>, </a:t>
            </a:r>
            <a:r>
              <a:rPr lang="en-US" sz="2400" dirty="0" err="1"/>
              <a:t>mendorong</a:t>
            </a:r>
            <a:r>
              <a:rPr lang="en-US" sz="2400" dirty="0"/>
              <a:t> </a:t>
            </a:r>
            <a:r>
              <a:rPr lang="en-US" sz="2400" dirty="0" err="1"/>
              <a:t>berkembangnya</a:t>
            </a:r>
            <a:r>
              <a:rPr lang="en-US" sz="2400" dirty="0"/>
              <a:t> </a:t>
            </a:r>
            <a:r>
              <a:rPr lang="en-US" sz="2400" dirty="0" err="1"/>
              <a:t>etos</a:t>
            </a:r>
            <a:r>
              <a:rPr lang="en-US" sz="2400" dirty="0"/>
              <a:t> </a:t>
            </a:r>
            <a:r>
              <a:rPr lang="en-US" sz="2400" dirty="0" err="1"/>
              <a:t>kerja</a:t>
            </a:r>
            <a:r>
              <a:rPr lang="en-US" sz="2400" dirty="0"/>
              <a:t> </a:t>
            </a:r>
            <a:r>
              <a:rPr lang="en-US" sz="2400" dirty="0" err="1"/>
              <a:t>ekonomi</a:t>
            </a:r>
            <a:r>
              <a:rPr lang="en-US" sz="2400" dirty="0"/>
              <a:t>, </a:t>
            </a:r>
            <a:r>
              <a:rPr lang="en-US" sz="2400" dirty="0" err="1"/>
              <a:t>daya</a:t>
            </a:r>
            <a:r>
              <a:rPr lang="en-US" sz="2400" dirty="0"/>
              <a:t> </a:t>
            </a:r>
            <a:r>
              <a:rPr lang="en-US" sz="2400" dirty="0" err="1"/>
              <a:t>tahan</a:t>
            </a:r>
            <a:r>
              <a:rPr lang="en-US" sz="2400" dirty="0"/>
              <a:t> </a:t>
            </a:r>
            <a:r>
              <a:rPr lang="en-US" sz="2400" dirty="0" err="1"/>
              <a:t>ekonomi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kemampuan</a:t>
            </a:r>
            <a:r>
              <a:rPr lang="en-US" sz="2400" dirty="0"/>
              <a:t> </a:t>
            </a:r>
            <a:r>
              <a:rPr lang="en-US" sz="2400" dirty="0" err="1"/>
              <a:t>saing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terciptanya</a:t>
            </a:r>
            <a:r>
              <a:rPr lang="en-US" sz="2400" dirty="0"/>
              <a:t> </a:t>
            </a:r>
            <a:r>
              <a:rPr lang="en-US" sz="2400" dirty="0" err="1"/>
              <a:t>suasana</a:t>
            </a:r>
            <a:r>
              <a:rPr lang="en-US" sz="2400" dirty="0"/>
              <a:t> </a:t>
            </a:r>
            <a:r>
              <a:rPr lang="en-US" sz="2400" dirty="0" err="1"/>
              <a:t>kondusif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pemberdayaan</a:t>
            </a:r>
            <a:r>
              <a:rPr lang="en-US" sz="2400" dirty="0"/>
              <a:t> </a:t>
            </a:r>
            <a:r>
              <a:rPr lang="en-US" sz="2400" dirty="0" err="1"/>
              <a:t>ekonomi</a:t>
            </a:r>
            <a:r>
              <a:rPr lang="en-US" sz="2400" dirty="0"/>
              <a:t> yang </a:t>
            </a:r>
            <a:r>
              <a:rPr lang="en-US" sz="2400" dirty="0" err="1"/>
              <a:t>berpihak</a:t>
            </a:r>
            <a:r>
              <a:rPr lang="en-US" sz="2400" dirty="0"/>
              <a:t> </a:t>
            </a:r>
            <a:r>
              <a:rPr lang="en-US" sz="2400" dirty="0" err="1"/>
              <a:t>kepada</a:t>
            </a:r>
            <a:r>
              <a:rPr lang="en-US" sz="2400" dirty="0"/>
              <a:t> </a:t>
            </a:r>
            <a:r>
              <a:rPr lang="en-US" sz="2400" dirty="0" err="1"/>
              <a:t>rakyat</a:t>
            </a:r>
            <a:r>
              <a:rPr lang="en-US" sz="2400" dirty="0"/>
              <a:t> </a:t>
            </a:r>
            <a:r>
              <a:rPr lang="en-US" sz="2400" dirty="0" err="1"/>
              <a:t>kecil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kebijakan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berkesinambungan</a:t>
            </a:r>
            <a:r>
              <a:rPr lang="en-US" sz="2400" dirty="0"/>
              <a:t>.</a:t>
            </a:r>
          </a:p>
          <a:p>
            <a:pPr marL="514350" indent="-514350">
              <a:buAutoNum type="arabicPeriod"/>
            </a:pPr>
            <a:endParaRPr lang="en-US" sz="2400" dirty="0"/>
          </a:p>
        </p:txBody>
      </p:sp>
      <p:sp>
        <p:nvSpPr>
          <p:cNvPr id="4" name="Oval 3">
            <a:hlinkClick r:id="rId3" action="ppaction://hlinksldjump"/>
          </p:cNvPr>
          <p:cNvSpPr/>
          <p:nvPr/>
        </p:nvSpPr>
        <p:spPr>
          <a:xfrm>
            <a:off x="9024958" y="6057014"/>
            <a:ext cx="1500198" cy="64294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404991601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8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680"/>
                            </p:stCondLst>
                            <p:childTnLst>
                              <p:par>
                                <p:cTn id="1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6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68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680"/>
                            </p:stCondLst>
                            <p:childTnLst>
                              <p:par>
                                <p:cTn id="32" presetID="24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180"/>
                            </p:stCondLst>
                            <p:childTnLst>
                              <p:par>
                                <p:cTn id="38" presetID="30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180"/>
                            </p:stCondLst>
                            <p:childTnLst>
                              <p:par>
                                <p:cTn id="4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180"/>
                            </p:stCondLst>
                            <p:childTnLst>
                              <p:par>
                                <p:cTn id="48" presetID="23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5885" y="585158"/>
            <a:ext cx="8229600" cy="5951383"/>
          </a:xfrm>
        </p:spPr>
        <p:txBody>
          <a:bodyPr>
            <a:noAutofit/>
          </a:bodyPr>
          <a:lstStyle/>
          <a:p>
            <a:pPr marL="442913" indent="-442913" algn="just">
              <a:buNone/>
            </a:pPr>
            <a:r>
              <a:rPr lang="en-US" sz="2400" dirty="0"/>
              <a:t>4.  </a:t>
            </a:r>
            <a:r>
              <a:rPr lang="en-US" sz="2400" dirty="0" err="1"/>
              <a:t>Etika</a:t>
            </a:r>
            <a:r>
              <a:rPr lang="en-US" sz="2400" dirty="0"/>
              <a:t> </a:t>
            </a:r>
            <a:r>
              <a:rPr lang="en-US" sz="2400" dirty="0" err="1"/>
              <a:t>Penegakan</a:t>
            </a:r>
            <a:r>
              <a:rPr lang="en-US" sz="2400" dirty="0"/>
              <a:t> </a:t>
            </a:r>
            <a:r>
              <a:rPr lang="en-US" sz="2400" dirty="0" err="1"/>
              <a:t>Hukum</a:t>
            </a:r>
            <a:r>
              <a:rPr lang="en-US" sz="2400" dirty="0"/>
              <a:t> yang </a:t>
            </a:r>
            <a:r>
              <a:rPr lang="en-US" sz="2400" dirty="0" err="1"/>
              <a:t>Berkeadilan</a:t>
            </a:r>
            <a:r>
              <a:rPr lang="en-US" sz="2400" dirty="0"/>
              <a:t>, </a:t>
            </a:r>
            <a:r>
              <a:rPr lang="en-US" sz="2400" dirty="0" err="1"/>
              <a:t>dimaksudkan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menumbuhkan</a:t>
            </a:r>
            <a:r>
              <a:rPr lang="en-US" sz="2400" dirty="0"/>
              <a:t> </a:t>
            </a:r>
            <a:r>
              <a:rPr lang="en-US" sz="2400" dirty="0" err="1"/>
              <a:t>kesadaran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tertib</a:t>
            </a:r>
            <a:r>
              <a:rPr lang="en-US" sz="2400" dirty="0"/>
              <a:t> </a:t>
            </a:r>
            <a:r>
              <a:rPr lang="en-US" sz="2400" dirty="0" err="1"/>
              <a:t>sosial</a:t>
            </a:r>
            <a:r>
              <a:rPr lang="en-US" sz="2400" dirty="0"/>
              <a:t>, </a:t>
            </a:r>
            <a:r>
              <a:rPr lang="en-US" sz="2400" dirty="0" err="1"/>
              <a:t>ketenangan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keteraturan</a:t>
            </a:r>
            <a:r>
              <a:rPr lang="en-US" sz="2400" dirty="0"/>
              <a:t> </a:t>
            </a:r>
            <a:r>
              <a:rPr lang="en-US" sz="2400" dirty="0" err="1"/>
              <a:t>hidup</a:t>
            </a:r>
            <a:r>
              <a:rPr lang="en-US" sz="2400" dirty="0"/>
              <a:t> </a:t>
            </a:r>
            <a:r>
              <a:rPr lang="en-US" sz="2400" dirty="0" err="1"/>
              <a:t>bersama</a:t>
            </a:r>
            <a:r>
              <a:rPr lang="en-US" sz="2400" dirty="0"/>
              <a:t>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diwujudkan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ketaatan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hukum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seluruh</a:t>
            </a:r>
            <a:r>
              <a:rPr lang="en-US" sz="2400" dirty="0"/>
              <a:t> </a:t>
            </a:r>
            <a:r>
              <a:rPr lang="en-US" sz="2400" dirty="0" err="1"/>
              <a:t>peraturan</a:t>
            </a:r>
            <a:r>
              <a:rPr lang="en-US" sz="2400" dirty="0"/>
              <a:t> yang </a:t>
            </a:r>
            <a:r>
              <a:rPr lang="en-US" sz="2400" dirty="0" err="1"/>
              <a:t>berpihak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keadilan</a:t>
            </a:r>
            <a:r>
              <a:rPr lang="en-US" sz="2400" dirty="0" smtClean="0"/>
              <a:t>.</a:t>
            </a:r>
            <a:endParaRPr lang="en-US" sz="2400" dirty="0"/>
          </a:p>
          <a:p>
            <a:pPr marL="442913" indent="-442913" algn="just">
              <a:buNone/>
            </a:pPr>
            <a:r>
              <a:rPr lang="en-US" sz="2400" dirty="0"/>
              <a:t>5.  </a:t>
            </a:r>
            <a:r>
              <a:rPr lang="en-US" sz="2400" dirty="0" err="1"/>
              <a:t>Etika</a:t>
            </a:r>
            <a:r>
              <a:rPr lang="en-US" sz="2400" dirty="0"/>
              <a:t> </a:t>
            </a:r>
            <a:r>
              <a:rPr lang="en-US" sz="2400" dirty="0" err="1"/>
              <a:t>Keilmuan</a:t>
            </a:r>
            <a:r>
              <a:rPr lang="en-US" sz="2400" dirty="0"/>
              <a:t>, </a:t>
            </a:r>
            <a:r>
              <a:rPr lang="en-US" sz="2400" dirty="0" err="1"/>
              <a:t>dimaksudkan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menjunjung</a:t>
            </a:r>
            <a:r>
              <a:rPr lang="en-US" sz="2400" dirty="0"/>
              <a:t> </a:t>
            </a:r>
            <a:r>
              <a:rPr lang="en-US" sz="2400" dirty="0" err="1"/>
              <a:t>tinggi</a:t>
            </a:r>
            <a:r>
              <a:rPr lang="en-US" sz="2400" dirty="0"/>
              <a:t> </a:t>
            </a:r>
            <a:r>
              <a:rPr lang="en-US" sz="2400" dirty="0" err="1"/>
              <a:t>nilai-nilai</a:t>
            </a:r>
            <a:r>
              <a:rPr lang="en-US" sz="2400" dirty="0"/>
              <a:t> </a:t>
            </a:r>
            <a:r>
              <a:rPr lang="en-US" sz="2400" dirty="0" err="1"/>
              <a:t>kemanusiaan</a:t>
            </a:r>
            <a:r>
              <a:rPr lang="en-US" sz="2400" dirty="0"/>
              <a:t>, </a:t>
            </a:r>
            <a:r>
              <a:rPr lang="en-US" sz="2400" dirty="0" err="1"/>
              <a:t>ilmu</a:t>
            </a:r>
            <a:r>
              <a:rPr lang="en-US" sz="2400" dirty="0"/>
              <a:t> </a:t>
            </a:r>
            <a:r>
              <a:rPr lang="en-US" sz="2400" dirty="0" err="1"/>
              <a:t>pengetahuan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teknologi</a:t>
            </a:r>
            <a:r>
              <a:rPr lang="en-US" sz="2400" dirty="0"/>
              <a:t> agar </a:t>
            </a:r>
            <a:r>
              <a:rPr lang="en-US" sz="2400" dirty="0" err="1"/>
              <a:t>warga</a:t>
            </a:r>
            <a:r>
              <a:rPr lang="en-US" sz="2400" dirty="0"/>
              <a:t> </a:t>
            </a:r>
            <a:r>
              <a:rPr lang="en-US" sz="2400" dirty="0" err="1"/>
              <a:t>bangsa</a:t>
            </a:r>
            <a:r>
              <a:rPr lang="en-US" sz="2400" dirty="0"/>
              <a:t> </a:t>
            </a:r>
            <a:r>
              <a:rPr lang="en-US" sz="2400" dirty="0" err="1"/>
              <a:t>mampu</a:t>
            </a:r>
            <a:r>
              <a:rPr lang="en-US" sz="2400" dirty="0"/>
              <a:t> </a:t>
            </a:r>
            <a:r>
              <a:rPr lang="en-US" sz="2400" dirty="0" err="1"/>
              <a:t>menjaga</a:t>
            </a:r>
            <a:r>
              <a:rPr lang="en-US" sz="2400" dirty="0"/>
              <a:t> </a:t>
            </a:r>
            <a:r>
              <a:rPr lang="en-US" sz="2400" dirty="0" err="1"/>
              <a:t>harkat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martabatnya</a:t>
            </a:r>
            <a:r>
              <a:rPr lang="en-US" sz="2400" dirty="0"/>
              <a:t>, </a:t>
            </a:r>
            <a:r>
              <a:rPr lang="en-US" sz="2400" dirty="0" err="1"/>
              <a:t>berpihak</a:t>
            </a:r>
            <a:r>
              <a:rPr lang="en-US" sz="2400" dirty="0"/>
              <a:t> </a:t>
            </a:r>
            <a:r>
              <a:rPr lang="en-US" sz="2400" dirty="0" err="1"/>
              <a:t>kepada</a:t>
            </a:r>
            <a:r>
              <a:rPr lang="en-US" sz="2400" dirty="0"/>
              <a:t> </a:t>
            </a:r>
            <a:r>
              <a:rPr lang="en-US" sz="2400" dirty="0" err="1"/>
              <a:t>kebenaran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mencapai</a:t>
            </a:r>
            <a:r>
              <a:rPr lang="en-US" sz="2400" dirty="0"/>
              <a:t> </a:t>
            </a:r>
            <a:r>
              <a:rPr lang="en-US" sz="2400" dirty="0" err="1"/>
              <a:t>kemaslahatan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kemajuan</a:t>
            </a:r>
            <a:r>
              <a:rPr lang="en-US" sz="2400" dirty="0"/>
              <a:t>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nilai-nilai</a:t>
            </a:r>
            <a:r>
              <a:rPr lang="en-US" sz="2400" dirty="0"/>
              <a:t> agama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 smtClean="0"/>
              <a:t>budaya</a:t>
            </a:r>
            <a:endParaRPr lang="en-US" sz="2400" dirty="0"/>
          </a:p>
          <a:p>
            <a:pPr marL="442913" indent="-442913" algn="just">
              <a:buNone/>
            </a:pPr>
            <a:r>
              <a:rPr lang="en-US" sz="2400" dirty="0"/>
              <a:t>6.  </a:t>
            </a:r>
            <a:r>
              <a:rPr lang="en-US" sz="2400" dirty="0" err="1"/>
              <a:t>Etika</a:t>
            </a:r>
            <a:r>
              <a:rPr lang="en-US" sz="2400" dirty="0"/>
              <a:t> </a:t>
            </a:r>
            <a:r>
              <a:rPr lang="en-US" sz="2400" dirty="0" err="1"/>
              <a:t>Lingkungan</a:t>
            </a:r>
            <a:r>
              <a:rPr lang="en-US" sz="2400" dirty="0"/>
              <a:t>,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menegaskan</a:t>
            </a:r>
            <a:r>
              <a:rPr lang="en-US" sz="2400" dirty="0"/>
              <a:t> </a:t>
            </a:r>
            <a:r>
              <a:rPr lang="en-US" sz="2400" dirty="0" err="1"/>
              <a:t>pentingnya</a:t>
            </a:r>
            <a:r>
              <a:rPr lang="en-US" sz="2400" dirty="0"/>
              <a:t> </a:t>
            </a:r>
            <a:r>
              <a:rPr lang="en-US" sz="2400" dirty="0" err="1"/>
              <a:t>kesadaran</a:t>
            </a:r>
            <a:r>
              <a:rPr lang="en-US" sz="2400" dirty="0"/>
              <a:t> </a:t>
            </a:r>
            <a:r>
              <a:rPr lang="en-US" sz="2400" dirty="0" err="1"/>
              <a:t>menghargai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melestarikan</a:t>
            </a:r>
            <a:r>
              <a:rPr lang="en-US" sz="2400" dirty="0"/>
              <a:t> </a:t>
            </a:r>
            <a:r>
              <a:rPr lang="en-US" sz="2400" dirty="0" err="1"/>
              <a:t>lingkungan</a:t>
            </a:r>
            <a:r>
              <a:rPr lang="en-US" sz="2400" dirty="0"/>
              <a:t> </a:t>
            </a:r>
            <a:r>
              <a:rPr lang="en-US" sz="2400" dirty="0" err="1"/>
              <a:t>hidup</a:t>
            </a:r>
            <a:r>
              <a:rPr lang="en-US" sz="2400" dirty="0"/>
              <a:t>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en-US" sz="2400" dirty="0" err="1"/>
              <a:t>penataan</a:t>
            </a:r>
            <a:r>
              <a:rPr lang="en-US" sz="2400" dirty="0"/>
              <a:t> </a:t>
            </a:r>
            <a:r>
              <a:rPr lang="en-US" sz="2400" dirty="0" err="1"/>
              <a:t>tata</a:t>
            </a:r>
            <a:r>
              <a:rPr lang="en-US" sz="2400" dirty="0"/>
              <a:t> </a:t>
            </a:r>
            <a:r>
              <a:rPr lang="en-US" sz="2400" dirty="0" err="1"/>
              <a:t>ruang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berkelanjutan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bertanggung</a:t>
            </a:r>
            <a:r>
              <a:rPr lang="en-US" sz="2400" dirty="0"/>
              <a:t> </a:t>
            </a:r>
            <a:r>
              <a:rPr lang="en-US" sz="2400" dirty="0" err="1"/>
              <a:t>jawab</a:t>
            </a:r>
            <a:r>
              <a:rPr lang="en-US" sz="2400" dirty="0"/>
              <a:t>. </a:t>
            </a:r>
          </a:p>
          <a:p>
            <a:pPr marL="442913" indent="-442913" algn="just">
              <a:buNone/>
            </a:pPr>
            <a:endParaRPr lang="en-US" sz="2400" dirty="0">
              <a:solidFill>
                <a:srgbClr val="002060"/>
              </a:solidFill>
            </a:endParaRPr>
          </a:p>
          <a:p>
            <a:pPr marL="354013" indent="-354013">
              <a:buNone/>
            </a:pPr>
            <a:endParaRPr lang="en-US" sz="2400" dirty="0"/>
          </a:p>
        </p:txBody>
      </p:sp>
      <p:sp>
        <p:nvSpPr>
          <p:cNvPr id="4" name="Oval 3">
            <a:hlinkClick r:id="rId3" action="ppaction://hlinksldjump"/>
          </p:cNvPr>
          <p:cNvSpPr/>
          <p:nvPr/>
        </p:nvSpPr>
        <p:spPr>
          <a:xfrm>
            <a:off x="9333638" y="5560327"/>
            <a:ext cx="1357322" cy="64291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2004366739"/>
      </p:ext>
    </p:extLst>
  </p:cSld>
  <p:clrMapOvr>
    <a:masterClrMapping/>
  </p:clrMapOvr>
  <p:transition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20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0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500"/>
                            </p:stCondLst>
                            <p:childTnLst>
                              <p:par>
                                <p:cTn id="22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1500"/>
                            </p:stCondLst>
                            <p:childTnLst>
                              <p:par>
                                <p:cTn id="33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10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1500"/>
                            </p:stCondLst>
                            <p:childTnLst>
                              <p:par>
                                <p:cTn id="3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6844" y="462844"/>
            <a:ext cx="8858312" cy="625230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en-US" sz="6700" dirty="0">
                <a:solidFill>
                  <a:srgbClr val="C00000"/>
                </a:solidFill>
              </a:rPr>
              <a:t>KEBIJAKAN UNTUK MEMPERKUAT ETIKA</a:t>
            </a:r>
          </a:p>
          <a:p>
            <a:pPr algn="ctr">
              <a:buNone/>
            </a:pPr>
            <a:endParaRPr lang="en-US" dirty="0" smtClean="0"/>
          </a:p>
          <a:p>
            <a:pPr marL="514350" indent="-514350" algn="just">
              <a:buAutoNum type="arabicPeriod"/>
            </a:pPr>
            <a:r>
              <a:rPr lang="en-US" sz="5100" dirty="0" err="1"/>
              <a:t>Mengaktualisasikan</a:t>
            </a:r>
            <a:r>
              <a:rPr lang="en-US" sz="5100" dirty="0"/>
              <a:t> </a:t>
            </a:r>
            <a:r>
              <a:rPr lang="en-US" sz="5100" dirty="0" err="1"/>
              <a:t>nilai-nilai</a:t>
            </a:r>
            <a:r>
              <a:rPr lang="en-US" sz="5100" dirty="0"/>
              <a:t> agama </a:t>
            </a:r>
            <a:r>
              <a:rPr lang="en-US" sz="5100" dirty="0" err="1"/>
              <a:t>dan</a:t>
            </a:r>
            <a:r>
              <a:rPr lang="en-US" sz="5100" dirty="0"/>
              <a:t> </a:t>
            </a:r>
            <a:r>
              <a:rPr lang="en-US" sz="5100" dirty="0" err="1"/>
              <a:t>budaya</a:t>
            </a:r>
            <a:r>
              <a:rPr lang="en-US" sz="5100" dirty="0"/>
              <a:t> </a:t>
            </a:r>
            <a:r>
              <a:rPr lang="en-US" sz="5100" dirty="0" err="1"/>
              <a:t>luhur</a:t>
            </a:r>
            <a:r>
              <a:rPr lang="en-US" sz="5100" dirty="0"/>
              <a:t> </a:t>
            </a:r>
            <a:r>
              <a:rPr lang="en-US" sz="5100" dirty="0" err="1"/>
              <a:t>bangsa</a:t>
            </a:r>
            <a:r>
              <a:rPr lang="en-US" sz="5100" dirty="0"/>
              <a:t> </a:t>
            </a:r>
            <a:r>
              <a:rPr lang="en-US" sz="5100" dirty="0" err="1"/>
              <a:t>dalam</a:t>
            </a:r>
            <a:r>
              <a:rPr lang="en-US" sz="5100" dirty="0"/>
              <a:t> </a:t>
            </a:r>
            <a:r>
              <a:rPr lang="en-US" sz="5100" dirty="0" err="1"/>
              <a:t>kehidupan</a:t>
            </a:r>
            <a:r>
              <a:rPr lang="en-US" sz="5100" dirty="0"/>
              <a:t> </a:t>
            </a:r>
            <a:r>
              <a:rPr lang="en-US" sz="5100" dirty="0" err="1"/>
              <a:t>pribadi</a:t>
            </a:r>
            <a:r>
              <a:rPr lang="en-US" sz="5100" dirty="0"/>
              <a:t>, </a:t>
            </a:r>
            <a:r>
              <a:rPr lang="en-US" sz="5100" dirty="0" err="1"/>
              <a:t>keluarga</a:t>
            </a:r>
            <a:r>
              <a:rPr lang="en-US" sz="5100" dirty="0"/>
              <a:t>, </a:t>
            </a:r>
            <a:r>
              <a:rPr lang="en-US" sz="5100" dirty="0" err="1"/>
              <a:t>masyarakat</a:t>
            </a:r>
            <a:r>
              <a:rPr lang="en-US" sz="5100" dirty="0"/>
              <a:t>, </a:t>
            </a:r>
            <a:r>
              <a:rPr lang="en-US" sz="5100" dirty="0" err="1"/>
              <a:t>bangsa</a:t>
            </a:r>
            <a:r>
              <a:rPr lang="en-US" sz="5100" dirty="0"/>
              <a:t>, </a:t>
            </a:r>
            <a:r>
              <a:rPr lang="en-US" sz="5100" dirty="0" err="1"/>
              <a:t>dan</a:t>
            </a:r>
            <a:r>
              <a:rPr lang="en-US" sz="5100" dirty="0"/>
              <a:t> </a:t>
            </a:r>
            <a:r>
              <a:rPr lang="en-US" sz="5100" dirty="0" err="1"/>
              <a:t>negara</a:t>
            </a:r>
            <a:r>
              <a:rPr lang="en-US" sz="5100" dirty="0"/>
              <a:t> </a:t>
            </a:r>
            <a:r>
              <a:rPr lang="en-US" sz="5100" dirty="0" err="1"/>
              <a:t>melalui</a:t>
            </a:r>
            <a:r>
              <a:rPr lang="en-US" sz="5100" dirty="0"/>
              <a:t> </a:t>
            </a:r>
            <a:r>
              <a:rPr lang="en-US" sz="5100" dirty="0" err="1"/>
              <a:t>pendidikan</a:t>
            </a:r>
            <a:r>
              <a:rPr lang="en-US" sz="5100" dirty="0"/>
              <a:t> </a:t>
            </a:r>
            <a:r>
              <a:rPr lang="en-US" sz="5100" dirty="0" err="1"/>
              <a:t>formal,informal</a:t>
            </a:r>
            <a:r>
              <a:rPr lang="en-US" sz="5100" dirty="0"/>
              <a:t>, </a:t>
            </a:r>
            <a:r>
              <a:rPr lang="en-US" sz="5100" dirty="0" err="1"/>
              <a:t>dan</a:t>
            </a:r>
            <a:r>
              <a:rPr lang="en-US" sz="5100" dirty="0"/>
              <a:t> </a:t>
            </a:r>
            <a:r>
              <a:rPr lang="en-US" sz="5100" dirty="0" err="1"/>
              <a:t>nonformal</a:t>
            </a:r>
            <a:r>
              <a:rPr lang="en-US" sz="5100" dirty="0"/>
              <a:t> </a:t>
            </a:r>
            <a:r>
              <a:rPr lang="en-US" sz="5100" dirty="0" err="1"/>
              <a:t>dan</a:t>
            </a:r>
            <a:r>
              <a:rPr lang="en-US" sz="5100" dirty="0"/>
              <a:t> </a:t>
            </a:r>
            <a:r>
              <a:rPr lang="en-US" sz="5100" dirty="0" err="1"/>
              <a:t>pemberian</a:t>
            </a:r>
            <a:r>
              <a:rPr lang="en-US" sz="5100" dirty="0"/>
              <a:t> </a:t>
            </a:r>
            <a:r>
              <a:rPr lang="en-US" sz="5100" dirty="0" err="1"/>
              <a:t>contoh</a:t>
            </a:r>
            <a:r>
              <a:rPr lang="en-US" sz="5100" dirty="0"/>
              <a:t> </a:t>
            </a:r>
            <a:r>
              <a:rPr lang="en-US" sz="5100" dirty="0" err="1"/>
              <a:t>keteladanan</a:t>
            </a:r>
            <a:r>
              <a:rPr lang="en-US" sz="5100" dirty="0"/>
              <a:t> </a:t>
            </a:r>
            <a:r>
              <a:rPr lang="en-US" sz="5100" dirty="0" err="1"/>
              <a:t>oleh</a:t>
            </a:r>
            <a:r>
              <a:rPr lang="en-US" sz="5100" dirty="0"/>
              <a:t> </a:t>
            </a:r>
            <a:r>
              <a:rPr lang="en-US" sz="5100" dirty="0" err="1"/>
              <a:t>para</a:t>
            </a:r>
            <a:r>
              <a:rPr lang="en-US" sz="5100" dirty="0"/>
              <a:t> </a:t>
            </a:r>
            <a:r>
              <a:rPr lang="en-US" sz="5100" dirty="0" err="1"/>
              <a:t>pemimpin</a:t>
            </a:r>
            <a:r>
              <a:rPr lang="en-US" sz="5100" dirty="0"/>
              <a:t> </a:t>
            </a:r>
            <a:r>
              <a:rPr lang="en-US" sz="5100" dirty="0" err="1"/>
              <a:t>negara</a:t>
            </a:r>
            <a:r>
              <a:rPr lang="en-US" sz="5100" dirty="0"/>
              <a:t>, </a:t>
            </a:r>
            <a:r>
              <a:rPr lang="en-US" sz="5100" dirty="0" err="1"/>
              <a:t>pemimpin</a:t>
            </a:r>
            <a:r>
              <a:rPr lang="en-US" sz="5100" dirty="0"/>
              <a:t> </a:t>
            </a:r>
            <a:r>
              <a:rPr lang="en-US" sz="5100" dirty="0" err="1"/>
              <a:t>bangsa</a:t>
            </a:r>
            <a:r>
              <a:rPr lang="en-US" sz="5100" dirty="0"/>
              <a:t>, </a:t>
            </a:r>
            <a:r>
              <a:rPr lang="en-US" sz="5100" dirty="0" err="1"/>
              <a:t>dan</a:t>
            </a:r>
            <a:r>
              <a:rPr lang="en-US" sz="5100" dirty="0"/>
              <a:t> </a:t>
            </a:r>
            <a:r>
              <a:rPr lang="en-US" sz="5100" dirty="0" err="1"/>
              <a:t>pemimpin</a:t>
            </a:r>
            <a:r>
              <a:rPr lang="en-US" sz="5100" dirty="0"/>
              <a:t> </a:t>
            </a:r>
            <a:r>
              <a:rPr lang="en-US" sz="5100" dirty="0" err="1"/>
              <a:t>masyarakat</a:t>
            </a:r>
            <a:r>
              <a:rPr lang="en-US" sz="5100" dirty="0"/>
              <a:t>.</a:t>
            </a:r>
          </a:p>
          <a:p>
            <a:pPr marL="514350" indent="-514350" algn="just">
              <a:buAutoNum type="arabicPeriod"/>
            </a:pPr>
            <a:endParaRPr lang="en-US" sz="5100" dirty="0"/>
          </a:p>
          <a:p>
            <a:pPr marL="514350" indent="-514350" algn="just">
              <a:buAutoNum type="arabicPeriod"/>
            </a:pPr>
            <a:r>
              <a:rPr lang="en-US" sz="5100" dirty="0" err="1"/>
              <a:t>Mengarahkan</a:t>
            </a:r>
            <a:r>
              <a:rPr lang="en-US" sz="5100" dirty="0"/>
              <a:t> </a:t>
            </a:r>
            <a:r>
              <a:rPr lang="en-US" sz="5100" dirty="0" err="1"/>
              <a:t>orientasi</a:t>
            </a:r>
            <a:r>
              <a:rPr lang="en-US" sz="5100" dirty="0"/>
              <a:t> </a:t>
            </a:r>
            <a:r>
              <a:rPr lang="en-US" sz="5100" dirty="0" err="1"/>
              <a:t>pendidikan</a:t>
            </a:r>
            <a:r>
              <a:rPr lang="en-US" sz="5100" dirty="0"/>
              <a:t> yang </a:t>
            </a:r>
            <a:r>
              <a:rPr lang="en-US" sz="5100" dirty="0" err="1"/>
              <a:t>mengutamakan</a:t>
            </a:r>
            <a:r>
              <a:rPr lang="en-US" sz="5100" dirty="0"/>
              <a:t> </a:t>
            </a:r>
            <a:r>
              <a:rPr lang="en-US" sz="5100" dirty="0" err="1"/>
              <a:t>aspek</a:t>
            </a:r>
            <a:r>
              <a:rPr lang="en-US" sz="5100" dirty="0"/>
              <a:t> </a:t>
            </a:r>
            <a:r>
              <a:rPr lang="en-US" sz="5100" dirty="0" err="1"/>
              <a:t>pengenalan</a:t>
            </a:r>
            <a:r>
              <a:rPr lang="en-US" sz="5100" dirty="0"/>
              <a:t> </a:t>
            </a:r>
            <a:r>
              <a:rPr lang="en-US" sz="5100" dirty="0" err="1"/>
              <a:t>menjadi</a:t>
            </a:r>
            <a:r>
              <a:rPr lang="en-US" sz="5100" dirty="0"/>
              <a:t> </a:t>
            </a:r>
            <a:r>
              <a:rPr lang="en-US" sz="5100" dirty="0" err="1"/>
              <a:t>pendidikan</a:t>
            </a:r>
            <a:r>
              <a:rPr lang="en-US" sz="5100" dirty="0"/>
              <a:t> yang </a:t>
            </a:r>
            <a:r>
              <a:rPr lang="en-US" sz="5100" dirty="0" err="1"/>
              <a:t>bersifat</a:t>
            </a:r>
            <a:r>
              <a:rPr lang="en-US" sz="5100" dirty="0"/>
              <a:t> </a:t>
            </a:r>
            <a:r>
              <a:rPr lang="en-US" sz="5100" dirty="0" err="1"/>
              <a:t>terpadu</a:t>
            </a:r>
            <a:r>
              <a:rPr lang="en-US" sz="5100" dirty="0"/>
              <a:t> </a:t>
            </a:r>
            <a:r>
              <a:rPr lang="en-US" sz="5100" dirty="0" err="1"/>
              <a:t>dengan</a:t>
            </a:r>
            <a:r>
              <a:rPr lang="en-US" sz="5100" dirty="0"/>
              <a:t> </a:t>
            </a:r>
            <a:r>
              <a:rPr lang="en-US" sz="5100" dirty="0" err="1"/>
              <a:t>menekankan</a:t>
            </a:r>
            <a:r>
              <a:rPr lang="en-US" sz="5100" dirty="0"/>
              <a:t> </a:t>
            </a:r>
            <a:r>
              <a:rPr lang="en-US" sz="5100" dirty="0" err="1"/>
              <a:t>ajaran</a:t>
            </a:r>
            <a:r>
              <a:rPr lang="en-US" sz="5100" dirty="0"/>
              <a:t> </a:t>
            </a:r>
            <a:r>
              <a:rPr lang="en-US" sz="5100" dirty="0" err="1"/>
              <a:t>etika</a:t>
            </a:r>
            <a:r>
              <a:rPr lang="en-US" sz="5100" dirty="0"/>
              <a:t> yang </a:t>
            </a:r>
            <a:r>
              <a:rPr lang="en-US" sz="5100" dirty="0" err="1"/>
              <a:t>bersumber</a:t>
            </a:r>
            <a:r>
              <a:rPr lang="en-US" sz="5100" dirty="0"/>
              <a:t> </a:t>
            </a:r>
            <a:r>
              <a:rPr lang="en-US" sz="5100" dirty="0" err="1"/>
              <a:t>dari</a:t>
            </a:r>
            <a:r>
              <a:rPr lang="en-US" sz="5100" dirty="0"/>
              <a:t> </a:t>
            </a:r>
            <a:r>
              <a:rPr lang="en-US" sz="5100" dirty="0" err="1"/>
              <a:t>ajaran</a:t>
            </a:r>
            <a:r>
              <a:rPr lang="en-US" sz="5100" dirty="0"/>
              <a:t> agama </a:t>
            </a:r>
            <a:r>
              <a:rPr lang="en-US" sz="5100" dirty="0" err="1"/>
              <a:t>dan</a:t>
            </a:r>
            <a:r>
              <a:rPr lang="en-US" sz="5100" dirty="0"/>
              <a:t> </a:t>
            </a:r>
            <a:r>
              <a:rPr lang="en-US" sz="5100" dirty="0" err="1"/>
              <a:t>budaya</a:t>
            </a:r>
            <a:r>
              <a:rPr lang="en-US" sz="5100" dirty="0"/>
              <a:t> </a:t>
            </a:r>
            <a:r>
              <a:rPr lang="en-US" sz="5100" dirty="0" err="1"/>
              <a:t>luhur</a:t>
            </a:r>
            <a:r>
              <a:rPr lang="en-US" sz="5100" dirty="0"/>
              <a:t> </a:t>
            </a:r>
            <a:r>
              <a:rPr lang="en-US" sz="5100" dirty="0" err="1"/>
              <a:t>bangsa</a:t>
            </a:r>
            <a:r>
              <a:rPr lang="en-US" sz="5100" dirty="0"/>
              <a:t> </a:t>
            </a:r>
            <a:r>
              <a:rPr lang="en-US" sz="5100" dirty="0" err="1"/>
              <a:t>serta</a:t>
            </a:r>
            <a:r>
              <a:rPr lang="en-US" sz="5100" dirty="0"/>
              <a:t> </a:t>
            </a:r>
            <a:r>
              <a:rPr lang="en-US" sz="5100" dirty="0" err="1"/>
              <a:t>pendidikan</a:t>
            </a:r>
            <a:r>
              <a:rPr lang="en-US" sz="5100" dirty="0"/>
              <a:t> </a:t>
            </a:r>
            <a:r>
              <a:rPr lang="en-US" sz="5100" dirty="0" err="1"/>
              <a:t>watak</a:t>
            </a:r>
            <a:r>
              <a:rPr lang="en-US" sz="5100" dirty="0"/>
              <a:t> </a:t>
            </a:r>
            <a:r>
              <a:rPr lang="en-US" sz="5100" dirty="0" err="1"/>
              <a:t>dan</a:t>
            </a:r>
            <a:r>
              <a:rPr lang="en-US" sz="5100" dirty="0"/>
              <a:t> </a:t>
            </a:r>
            <a:r>
              <a:rPr lang="en-US" sz="5100" dirty="0" err="1"/>
              <a:t>budi</a:t>
            </a:r>
            <a:r>
              <a:rPr lang="en-US" sz="5100" dirty="0"/>
              <a:t> </a:t>
            </a:r>
            <a:r>
              <a:rPr lang="en-US" sz="5100" dirty="0" err="1"/>
              <a:t>pekerti</a:t>
            </a:r>
            <a:r>
              <a:rPr lang="en-US" sz="5100" dirty="0"/>
              <a:t> yang </a:t>
            </a:r>
            <a:r>
              <a:rPr lang="en-US" sz="5100" dirty="0" err="1"/>
              <a:t>menekankan</a:t>
            </a:r>
            <a:r>
              <a:rPr lang="en-US" sz="5100" dirty="0"/>
              <a:t> </a:t>
            </a:r>
            <a:r>
              <a:rPr lang="en-US" sz="5100" dirty="0" err="1"/>
              <a:t>keseimbangan</a:t>
            </a:r>
            <a:r>
              <a:rPr lang="en-US" sz="5100" dirty="0"/>
              <a:t> </a:t>
            </a:r>
            <a:r>
              <a:rPr lang="en-US" sz="5100" dirty="0" err="1"/>
              <a:t>antara</a:t>
            </a:r>
            <a:r>
              <a:rPr lang="en-US" sz="5100" dirty="0"/>
              <a:t> </a:t>
            </a:r>
            <a:r>
              <a:rPr lang="en-US" sz="5100" dirty="0" err="1"/>
              <a:t>kecerdasan</a:t>
            </a:r>
            <a:r>
              <a:rPr lang="en-US" sz="5100" dirty="0"/>
              <a:t> </a:t>
            </a:r>
            <a:r>
              <a:rPr lang="en-US" sz="5100" dirty="0" err="1"/>
              <a:t>intelektual</a:t>
            </a:r>
            <a:r>
              <a:rPr lang="en-US" sz="5100" dirty="0"/>
              <a:t>, </a:t>
            </a:r>
            <a:r>
              <a:rPr lang="en-US" sz="5100" dirty="0" err="1"/>
              <a:t>kematangan</a:t>
            </a:r>
            <a:r>
              <a:rPr lang="en-US" sz="5100" dirty="0"/>
              <a:t> </a:t>
            </a:r>
            <a:r>
              <a:rPr lang="en-US" sz="5100" dirty="0" err="1"/>
              <a:t>emosional</a:t>
            </a:r>
            <a:r>
              <a:rPr lang="en-US" sz="5100" dirty="0"/>
              <a:t> </a:t>
            </a:r>
            <a:r>
              <a:rPr lang="en-US" sz="5100" dirty="0" err="1"/>
              <a:t>dan</a:t>
            </a:r>
            <a:r>
              <a:rPr lang="en-US" sz="5100" dirty="0"/>
              <a:t> spiritual, </a:t>
            </a:r>
            <a:r>
              <a:rPr lang="en-US" sz="5100" dirty="0" err="1"/>
              <a:t>serta</a:t>
            </a:r>
            <a:r>
              <a:rPr lang="en-US" sz="5100" dirty="0"/>
              <a:t> </a:t>
            </a:r>
            <a:r>
              <a:rPr lang="en-US" sz="5100" dirty="0" err="1"/>
              <a:t>amal</a:t>
            </a:r>
            <a:r>
              <a:rPr lang="en-US" sz="5100" dirty="0"/>
              <a:t> </a:t>
            </a:r>
            <a:r>
              <a:rPr lang="en-US" sz="5100" dirty="0" err="1"/>
              <a:t>kebajikan</a:t>
            </a:r>
            <a:r>
              <a:rPr lang="en-US" sz="5100" dirty="0"/>
              <a:t>.</a:t>
            </a:r>
          </a:p>
          <a:p>
            <a:pPr marL="514350" indent="-514350" algn="just">
              <a:buAutoNum type="arabicPeriod"/>
            </a:pPr>
            <a:endParaRPr lang="en-US" sz="5100" dirty="0"/>
          </a:p>
          <a:p>
            <a:pPr marL="514350" indent="-514350" algn="just">
              <a:buAutoNum type="arabicPeriod"/>
            </a:pPr>
            <a:r>
              <a:rPr lang="en-US" sz="5100" dirty="0" err="1"/>
              <a:t>Mengupayakan</a:t>
            </a:r>
            <a:r>
              <a:rPr lang="en-US" sz="5100" dirty="0"/>
              <a:t> agar </a:t>
            </a:r>
            <a:r>
              <a:rPr lang="en-US" sz="5100" dirty="0" err="1"/>
              <a:t>setiap</a:t>
            </a:r>
            <a:r>
              <a:rPr lang="en-US" sz="5100" dirty="0"/>
              <a:t> program </a:t>
            </a:r>
            <a:r>
              <a:rPr lang="en-US" sz="5100" dirty="0" err="1"/>
              <a:t>pembangunan</a:t>
            </a:r>
            <a:r>
              <a:rPr lang="en-US" sz="5100" dirty="0"/>
              <a:t> </a:t>
            </a:r>
            <a:r>
              <a:rPr lang="en-US" sz="5100" dirty="0" err="1"/>
              <a:t>dan</a:t>
            </a:r>
            <a:r>
              <a:rPr lang="en-US" sz="5100" dirty="0"/>
              <a:t> </a:t>
            </a:r>
            <a:r>
              <a:rPr lang="en-US" sz="5100" dirty="0" err="1"/>
              <a:t>keseluruhan</a:t>
            </a:r>
            <a:r>
              <a:rPr lang="en-US" sz="5100" dirty="0"/>
              <a:t> </a:t>
            </a:r>
            <a:r>
              <a:rPr lang="en-US" sz="5100" dirty="0" err="1"/>
              <a:t>aktivitas</a:t>
            </a:r>
            <a:r>
              <a:rPr lang="en-US" sz="5100" dirty="0"/>
              <a:t> </a:t>
            </a:r>
            <a:r>
              <a:rPr lang="en-US" sz="5100" dirty="0" err="1"/>
              <a:t>kehidupan</a:t>
            </a:r>
            <a:r>
              <a:rPr lang="en-US" sz="5100" dirty="0"/>
              <a:t> </a:t>
            </a:r>
            <a:r>
              <a:rPr lang="en-US" sz="5100" dirty="0" err="1"/>
              <a:t>berbangsa</a:t>
            </a:r>
            <a:r>
              <a:rPr lang="en-US" sz="5100" dirty="0"/>
              <a:t> </a:t>
            </a:r>
            <a:r>
              <a:rPr lang="en-US" sz="5100" dirty="0" err="1"/>
              <a:t>dijiwai</a:t>
            </a:r>
            <a:r>
              <a:rPr lang="en-US" sz="5100" dirty="0"/>
              <a:t> </a:t>
            </a:r>
            <a:r>
              <a:rPr lang="en-US" sz="5100" dirty="0" err="1"/>
              <a:t>oleh</a:t>
            </a:r>
            <a:r>
              <a:rPr lang="en-US" sz="5100" dirty="0"/>
              <a:t> </a:t>
            </a:r>
            <a:r>
              <a:rPr lang="en-US" sz="5100" dirty="0" err="1"/>
              <a:t>nilai-nilai</a:t>
            </a:r>
            <a:r>
              <a:rPr lang="en-US" sz="5100" dirty="0"/>
              <a:t> </a:t>
            </a:r>
            <a:r>
              <a:rPr lang="en-US" sz="5100" dirty="0" err="1"/>
              <a:t>etika</a:t>
            </a:r>
            <a:r>
              <a:rPr lang="en-US" sz="5100" dirty="0"/>
              <a:t> </a:t>
            </a:r>
            <a:r>
              <a:rPr lang="en-US" sz="5100" dirty="0" err="1"/>
              <a:t>dan</a:t>
            </a:r>
            <a:r>
              <a:rPr lang="en-US" sz="5100" dirty="0"/>
              <a:t> </a:t>
            </a:r>
            <a:r>
              <a:rPr lang="en-US" sz="5100" dirty="0" err="1"/>
              <a:t>akhlak</a:t>
            </a:r>
            <a:r>
              <a:rPr lang="en-US" sz="5100" dirty="0"/>
              <a:t> </a:t>
            </a:r>
            <a:r>
              <a:rPr lang="en-US" sz="5100" dirty="0" err="1"/>
              <a:t>mulia</a:t>
            </a:r>
            <a:r>
              <a:rPr lang="en-US" sz="5100" dirty="0"/>
              <a:t>, </a:t>
            </a:r>
            <a:r>
              <a:rPr lang="en-US" sz="5100" dirty="0" err="1"/>
              <a:t>baik</a:t>
            </a:r>
            <a:r>
              <a:rPr lang="en-US" sz="5100" dirty="0"/>
              <a:t> </a:t>
            </a:r>
            <a:r>
              <a:rPr lang="en-US" sz="5100" dirty="0" err="1"/>
              <a:t>pada</a:t>
            </a:r>
            <a:r>
              <a:rPr lang="en-US" sz="5100" dirty="0"/>
              <a:t> </a:t>
            </a:r>
            <a:r>
              <a:rPr lang="en-US" sz="5100" dirty="0" err="1"/>
              <a:t>tahap</a:t>
            </a:r>
            <a:r>
              <a:rPr lang="en-US" sz="5100" dirty="0"/>
              <a:t> </a:t>
            </a:r>
            <a:r>
              <a:rPr lang="en-US" sz="5100" dirty="0" err="1" smtClean="0"/>
              <a:t>perencanaan</a:t>
            </a:r>
            <a:r>
              <a:rPr lang="en-US" sz="5100" dirty="0" smtClean="0"/>
              <a:t>, </a:t>
            </a:r>
            <a:r>
              <a:rPr lang="en-US" sz="5100" dirty="0" err="1" smtClean="0"/>
              <a:t>pelaksanaan</a:t>
            </a:r>
            <a:r>
              <a:rPr lang="en-US" sz="5100" dirty="0"/>
              <a:t>, </a:t>
            </a:r>
            <a:r>
              <a:rPr lang="en-US" sz="5100" dirty="0" err="1"/>
              <a:t>maupun</a:t>
            </a:r>
            <a:r>
              <a:rPr lang="en-US" sz="5100" dirty="0"/>
              <a:t> </a:t>
            </a:r>
            <a:r>
              <a:rPr lang="en-US" sz="5100" dirty="0" err="1"/>
              <a:t>evaluasi</a:t>
            </a:r>
            <a:r>
              <a:rPr lang="en-US" sz="5100" dirty="0" smtClean="0"/>
              <a:t>.</a:t>
            </a:r>
            <a:endParaRPr lang="en-US" sz="5100" dirty="0"/>
          </a:p>
        </p:txBody>
      </p:sp>
      <p:sp>
        <p:nvSpPr>
          <p:cNvPr id="4" name="Oval 3">
            <a:hlinkClick r:id="rId3" action="ppaction://hlinksldjump"/>
          </p:cNvPr>
          <p:cNvSpPr/>
          <p:nvPr/>
        </p:nvSpPr>
        <p:spPr>
          <a:xfrm>
            <a:off x="10029844" y="6143668"/>
            <a:ext cx="1357322" cy="57148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094808037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3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100"/>
                            </p:stCondLst>
                            <p:childTnLst>
                              <p:par>
                                <p:cTn id="4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100"/>
                            </p:stCondLst>
                            <p:childTnLst>
                              <p:par>
                                <p:cTn id="48" presetID="33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100"/>
                            </p:stCondLst>
                            <p:childTnLst>
                              <p:par>
                                <p:cTn id="55" presetID="5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0 0  L 0.029 0.12133  L 0.125 0.12133  L 0.048 0.196  L 0.077 0.31733  L 0 0.24267  L -0.077 0.31733  L -0.048 0.196  L -0.125 0.12133  L -0.029 0.12133  L 0 0  Z" pathEditMode="relative" ptsTypes="">
                                      <p:cBhvr>
                                        <p:cTn id="5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dirty="0" err="1">
                <a:solidFill>
                  <a:schemeClr val="tx1"/>
                </a:solidFill>
              </a:rPr>
              <a:t>Wassalamualaikum</a:t>
            </a:r>
            <a:r>
              <a:rPr lang="en-US" sz="5400" dirty="0">
                <a:solidFill>
                  <a:schemeClr val="tx1"/>
                </a:solidFill>
              </a:rPr>
              <a:t>. </a:t>
            </a:r>
            <a:r>
              <a:rPr lang="en-US" sz="5400" dirty="0" err="1">
                <a:solidFill>
                  <a:schemeClr val="tx1"/>
                </a:solidFill>
              </a:rPr>
              <a:t>wr</a:t>
            </a:r>
            <a:r>
              <a:rPr lang="en-US" sz="5400" dirty="0">
                <a:solidFill>
                  <a:schemeClr val="tx1"/>
                </a:solidFill>
              </a:rPr>
              <a:t>. </a:t>
            </a:r>
            <a:r>
              <a:rPr lang="en-US" sz="5400" dirty="0" err="1">
                <a:solidFill>
                  <a:schemeClr val="tx1"/>
                </a:solidFill>
              </a:rPr>
              <a:t>wb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738282" y="1428736"/>
            <a:ext cx="857256" cy="57150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453586" y="3786190"/>
            <a:ext cx="785818" cy="57148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9453586" y="260648"/>
            <a:ext cx="714380" cy="642942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3719736" y="1222853"/>
            <a:ext cx="714380" cy="642942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5951984" y="4143372"/>
            <a:ext cx="714380" cy="642942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3505958" y="4250533"/>
            <a:ext cx="714380" cy="642942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6809385" y="1285860"/>
            <a:ext cx="714380" cy="642942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hlinkClick r:id="rId2" action="ppaction://hlinksldjump"/>
          </p:cNvPr>
          <p:cNvSpPr/>
          <p:nvPr/>
        </p:nvSpPr>
        <p:spPr>
          <a:xfrm>
            <a:off x="5559075" y="5877272"/>
            <a:ext cx="1500198" cy="64294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421728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" presetClass="emph" presetSubtype="2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8" presetClass="emph" presetSubtype="0" repeatCount="indefinite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50"/>
                            </p:stCondLst>
                            <p:childTnLst>
                              <p:par>
                                <p:cTn id="29" presetID="23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50"/>
                            </p:stCondLst>
                            <p:childTnLst>
                              <p:par>
                                <p:cTn id="35" presetID="23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50"/>
                            </p:stCondLst>
                            <p:childTnLst>
                              <p:par>
                                <p:cTn id="4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50"/>
                            </p:stCondLst>
                            <p:childTnLst>
                              <p:par>
                                <p:cTn id="4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50"/>
                            </p:stCondLst>
                            <p:childTnLst>
                              <p:par>
                                <p:cTn id="4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550"/>
                            </p:stCondLst>
                            <p:childTnLst>
                              <p:par>
                                <p:cTn id="5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550"/>
                            </p:stCondLst>
                            <p:childTnLst>
                              <p:par>
                                <p:cTn id="5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50"/>
                            </p:stCondLst>
                            <p:childTnLst>
                              <p:par>
                                <p:cTn id="61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050"/>
                            </p:stCondLst>
                            <p:childTnLst>
                              <p:par>
                                <p:cTn id="67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550"/>
                            </p:stCondLst>
                            <p:childTnLst>
                              <p:par>
                                <p:cTn id="73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50"/>
                            </p:stCondLst>
                            <p:childTnLst>
                              <p:par>
                                <p:cTn id="79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550"/>
                            </p:stCondLst>
                            <p:childTnLst>
                              <p:par>
                                <p:cTn id="85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3050"/>
                            </p:stCondLst>
                            <p:childTnLst>
                              <p:par>
                                <p:cTn id="9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3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050"/>
                            </p:stCondLst>
                            <p:childTnLst>
                              <p:par>
                                <p:cTn id="95" presetID="23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4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5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6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7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517</Words>
  <Application>Microsoft Office PowerPoint</Application>
  <PresentationFormat>Widescreen</PresentationFormat>
  <Paragraphs>44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8</vt:i4>
      </vt:variant>
    </vt:vector>
  </HeadingPairs>
  <TitlesOfParts>
    <vt:vector size="27" baseType="lpstr">
      <vt:lpstr>Arial</vt:lpstr>
      <vt:lpstr>Calibri</vt:lpstr>
      <vt:lpstr>Century Gothic</vt:lpstr>
      <vt:lpstr>Century Schoolbook</vt:lpstr>
      <vt:lpstr>Corbel</vt:lpstr>
      <vt:lpstr>Garamond</vt:lpstr>
      <vt:lpstr>Gill Sans MT</vt:lpstr>
      <vt:lpstr>Rockwell</vt:lpstr>
      <vt:lpstr>Rockwell Condensed</vt:lpstr>
      <vt:lpstr>Wingdings</vt:lpstr>
      <vt:lpstr>Wingdings 2</vt:lpstr>
      <vt:lpstr>Wingdings 3</vt:lpstr>
      <vt:lpstr>Wood Type</vt:lpstr>
      <vt:lpstr>Organic</vt:lpstr>
      <vt:lpstr>Ion</vt:lpstr>
      <vt:lpstr>Feathered</vt:lpstr>
      <vt:lpstr>Wisp</vt:lpstr>
      <vt:lpstr>1_Organic</vt:lpstr>
      <vt:lpstr>Dividend</vt:lpstr>
      <vt:lpstr>Assalamualaikum. wr. wb</vt:lpstr>
      <vt:lpstr>Muhamad Dwi Fansang 2017011007 kimia C</vt:lpstr>
      <vt:lpstr>ETIKA KEHIDUPAN BERBANGSA</vt:lpstr>
      <vt:lpstr>PowerPoint Presentation</vt:lpstr>
      <vt:lpstr>PowerPoint Presentation</vt:lpstr>
      <vt:lpstr>PowerPoint Presentation</vt:lpstr>
      <vt:lpstr>PowerPoint Presentation</vt:lpstr>
      <vt:lpstr>Wassalamualaikum. wr. wb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Assalamualaikum. wr. wb</dc:title>
  <dc:creator>suryakurniak</dc:creator>
  <cp:lastModifiedBy>suryakurniak</cp:lastModifiedBy>
  <cp:revision>5</cp:revision>
  <dcterms:created xsi:type="dcterms:W3CDTF">2020-12-04T22:24:56Z</dcterms:created>
  <dcterms:modified xsi:type="dcterms:W3CDTF">2020-12-05T02:21:30Z</dcterms:modified>
</cp:coreProperties>
</file>