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9D9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5" autoAdjust="0"/>
    <p:restoredTop sz="94660"/>
  </p:normalViewPr>
  <p:slideViewPr>
    <p:cSldViewPr snapToGrid="0">
      <p:cViewPr varScale="1">
        <p:scale>
          <a:sx n="65" d="100"/>
          <a:sy n="65" d="100"/>
        </p:scale>
        <p:origin x="96"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077FE-8974-47A1-B8B9-6E99BB725E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4BF799E-F5B4-48E5-AA64-28187D5AA3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1C3BD63-3381-4184-8F63-17A1A5810657}"/>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5" name="Footer Placeholder 4">
            <a:extLst>
              <a:ext uri="{FF2B5EF4-FFF2-40B4-BE49-F238E27FC236}">
                <a16:creationId xmlns:a16="http://schemas.microsoft.com/office/drawing/2014/main" id="{AD11DFA5-8437-4436-B9A1-2493E737C5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4670D2-ADEF-4820-A767-5DCFE4F9A6DC}"/>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1228427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62C384-5927-4D5E-87DA-6DE4EFD2466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1ACE399-5C68-43C5-AADB-C07746BA20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1A5D32-A213-4069-8E4D-E9E6E9A8875A}"/>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5" name="Footer Placeholder 4">
            <a:extLst>
              <a:ext uri="{FF2B5EF4-FFF2-40B4-BE49-F238E27FC236}">
                <a16:creationId xmlns:a16="http://schemas.microsoft.com/office/drawing/2014/main" id="{BD3084C3-DD7E-4C40-B169-EA4BA9DE63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B65D65-2EAA-425E-90C9-2E60141D3104}"/>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4257239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256EF0-C7DE-44BD-9C7B-62A7F97F552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4C6317-7468-4664-9F9E-02976D7F1E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F8EDA2-F1D1-4864-8C8F-4A54D8739FF9}"/>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5" name="Footer Placeholder 4">
            <a:extLst>
              <a:ext uri="{FF2B5EF4-FFF2-40B4-BE49-F238E27FC236}">
                <a16:creationId xmlns:a16="http://schemas.microsoft.com/office/drawing/2014/main" id="{867C01B0-6736-48C9-B93D-10102A75BD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8EC5B4-A89C-4054-B7B7-8320A95404F6}"/>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4037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B97A8-9168-4D27-8670-F3D06CF63C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7454B80-E3B1-496C-B695-A7182F15CB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AC1002-E8CC-427C-A10F-4C1A320DF45E}"/>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5" name="Footer Placeholder 4">
            <a:extLst>
              <a:ext uri="{FF2B5EF4-FFF2-40B4-BE49-F238E27FC236}">
                <a16:creationId xmlns:a16="http://schemas.microsoft.com/office/drawing/2014/main" id="{1281B129-896C-4347-86E6-106CFF47A3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3EFB91-D86D-4D53-9CCF-5F0533DED4FB}"/>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1133786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3334C-149D-4800-8628-A0ACDBBD24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89F92D-C7EE-42DC-B2D8-21B192A0D4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4534B1-4063-49EC-A7F3-C9C3C2009504}"/>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5" name="Footer Placeholder 4">
            <a:extLst>
              <a:ext uri="{FF2B5EF4-FFF2-40B4-BE49-F238E27FC236}">
                <a16:creationId xmlns:a16="http://schemas.microsoft.com/office/drawing/2014/main" id="{71402A9C-60DD-4B4B-8B51-FC7E81A587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B92AEF-112E-43F4-B4EA-0D05D6115F23}"/>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916703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25002-4A67-464D-B11E-57A889BCE7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980E86B-E2CB-4701-B79F-E267DFBF64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4A1CF4-1122-4D08-B6D6-B52679FD7CA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5B63CA6-17C2-46BC-8784-5EE621BD7E85}"/>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6" name="Footer Placeholder 5">
            <a:extLst>
              <a:ext uri="{FF2B5EF4-FFF2-40B4-BE49-F238E27FC236}">
                <a16:creationId xmlns:a16="http://schemas.microsoft.com/office/drawing/2014/main" id="{F5B63728-B4D1-422D-91B3-136F6E88A4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112CF5-BA39-4E5A-BB60-3D4147463A77}"/>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4275083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F1DAE-358A-4B72-884E-A805D3E09D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7A0CC3-07EC-4479-963A-E2D1FC2C0D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BBA33A-5D61-4DC2-8AE4-8B58A832E4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AC87CD-4C90-4CDF-A2D5-45008B80EA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5B6860-8288-4DC8-A670-3341DF5532B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DECC9D-CADB-4023-84AE-A2FADFCED342}"/>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8" name="Footer Placeholder 7">
            <a:extLst>
              <a:ext uri="{FF2B5EF4-FFF2-40B4-BE49-F238E27FC236}">
                <a16:creationId xmlns:a16="http://schemas.microsoft.com/office/drawing/2014/main" id="{E49FC45E-C464-40FF-807C-A5748C23B49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36B0DFD-42CE-4C00-9B0C-DDAE9B5422B2}"/>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4140394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ED155D-8B2C-47BD-9C8B-B2BD745B5C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7ACCBB-B52E-40D2-9DE8-C9612438AA58}"/>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4" name="Footer Placeholder 3">
            <a:extLst>
              <a:ext uri="{FF2B5EF4-FFF2-40B4-BE49-F238E27FC236}">
                <a16:creationId xmlns:a16="http://schemas.microsoft.com/office/drawing/2014/main" id="{05F203E8-EDD0-453C-9E83-8A9FC517AA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B8406BB-AD58-4998-9A94-32C4B7EFF546}"/>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3033168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6D221D-393F-4254-86A2-798CF0419AA8}"/>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3" name="Footer Placeholder 2">
            <a:extLst>
              <a:ext uri="{FF2B5EF4-FFF2-40B4-BE49-F238E27FC236}">
                <a16:creationId xmlns:a16="http://schemas.microsoft.com/office/drawing/2014/main" id="{ADA0C78B-AE32-4561-8ACF-FBCF49C363E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F9895C-B0E6-4BBA-875C-3AD1E40ACD29}"/>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204670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F8C0B-7D3F-4319-9195-A567AD5A3D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5E15D6E-0BE9-4051-BCD7-4742C4F301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558B41B-3413-4063-86D7-EAB2B50D8F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8FA641-C770-4FC0-973E-6A17FF57DCE7}"/>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6" name="Footer Placeholder 5">
            <a:extLst>
              <a:ext uri="{FF2B5EF4-FFF2-40B4-BE49-F238E27FC236}">
                <a16:creationId xmlns:a16="http://schemas.microsoft.com/office/drawing/2014/main" id="{7C4E6103-309E-4FAC-81DD-AD485B0E9B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6CBB593-E838-4CE0-8713-1CC3C9F59EED}"/>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35390163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D55C0-702C-4175-83F5-B791201022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987E504-6822-4C5D-8F45-3697A7A77D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58B9D1F-6CA8-4EC3-AEEC-14A2C8D19D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F241C4-8000-4F8E-A9AA-5A0377A8F98F}"/>
              </a:ext>
            </a:extLst>
          </p:cNvPr>
          <p:cNvSpPr>
            <a:spLocks noGrp="1"/>
          </p:cNvSpPr>
          <p:nvPr>
            <p:ph type="dt" sz="half" idx="10"/>
          </p:nvPr>
        </p:nvSpPr>
        <p:spPr/>
        <p:txBody>
          <a:bodyPr/>
          <a:lstStyle/>
          <a:p>
            <a:fld id="{29B68099-907F-4FF0-BB3E-89FD016609E9}" type="datetimeFigureOut">
              <a:rPr lang="en-US" smtClean="0"/>
              <a:t>12/4/2020</a:t>
            </a:fld>
            <a:endParaRPr lang="en-US"/>
          </a:p>
        </p:txBody>
      </p:sp>
      <p:sp>
        <p:nvSpPr>
          <p:cNvPr id="6" name="Footer Placeholder 5">
            <a:extLst>
              <a:ext uri="{FF2B5EF4-FFF2-40B4-BE49-F238E27FC236}">
                <a16:creationId xmlns:a16="http://schemas.microsoft.com/office/drawing/2014/main" id="{5A8665D8-036D-42C2-B8FA-02E6A6E9977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768D6F-0B7F-4DEE-AD9C-E9CC76FD470C}"/>
              </a:ext>
            </a:extLst>
          </p:cNvPr>
          <p:cNvSpPr>
            <a:spLocks noGrp="1"/>
          </p:cNvSpPr>
          <p:nvPr>
            <p:ph type="sldNum" sz="quarter" idx="12"/>
          </p:nvPr>
        </p:nvSpPr>
        <p:spPr/>
        <p:txBody>
          <a:bodyPr/>
          <a:lstStyle/>
          <a:p>
            <a:fld id="{3EB28831-8915-4640-B13C-BEE6CF5179C5}" type="slidenum">
              <a:rPr lang="en-US" smtClean="0"/>
              <a:t>‹#›</a:t>
            </a:fld>
            <a:endParaRPr lang="en-US"/>
          </a:p>
        </p:txBody>
      </p:sp>
    </p:spTree>
    <p:extLst>
      <p:ext uri="{BB962C8B-B14F-4D97-AF65-F5344CB8AC3E}">
        <p14:creationId xmlns:p14="http://schemas.microsoft.com/office/powerpoint/2010/main" val="3365648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5F0383-CB84-42E5-8F0D-6004F7C81C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3A3FDB-AC8A-4D18-B20B-EF39E8F283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B267ED-648B-46F6-B6AA-A8B52CC2B7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B68099-907F-4FF0-BB3E-89FD016609E9}" type="datetimeFigureOut">
              <a:rPr lang="en-US" smtClean="0"/>
              <a:t>12/4/2020</a:t>
            </a:fld>
            <a:endParaRPr lang="en-US"/>
          </a:p>
        </p:txBody>
      </p:sp>
      <p:sp>
        <p:nvSpPr>
          <p:cNvPr id="5" name="Footer Placeholder 4">
            <a:extLst>
              <a:ext uri="{FF2B5EF4-FFF2-40B4-BE49-F238E27FC236}">
                <a16:creationId xmlns:a16="http://schemas.microsoft.com/office/drawing/2014/main" id="{4BA03BAE-CB8A-4790-A004-A70748F3FA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67A2D3-747F-4F9D-9553-31813E4169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B28831-8915-4640-B13C-BEE6CF5179C5}" type="slidenum">
              <a:rPr lang="en-US" smtClean="0"/>
              <a:t>‹#›</a:t>
            </a:fld>
            <a:endParaRPr lang="en-US"/>
          </a:p>
        </p:txBody>
      </p:sp>
    </p:spTree>
    <p:extLst>
      <p:ext uri="{BB962C8B-B14F-4D97-AF65-F5344CB8AC3E}">
        <p14:creationId xmlns:p14="http://schemas.microsoft.com/office/powerpoint/2010/main" val="6533634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7.xml"/><Relationship Id="rId5" Type="http://schemas.openxmlformats.org/officeDocument/2006/relationships/slide" Target="slide16.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13.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slide" Target="slide18.xml"/><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2.xml"/><Relationship Id="rId1" Type="http://schemas.openxmlformats.org/officeDocument/2006/relationships/slideLayout" Target="../slideLayouts/slideLayout2.xml"/><Relationship Id="rId4" Type="http://schemas.openxmlformats.org/officeDocument/2006/relationships/slide" Target="slide5.xml"/></Relationships>
</file>

<file path=ppt/slides/_rels/slide4.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slide" Target="slide12.xm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8.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0"/>
                <a:lumOff val="100000"/>
              </a:schemeClr>
            </a:gs>
            <a:gs pos="35000">
              <a:schemeClr val="accent2">
                <a:lumMod val="0"/>
                <a:lumOff val="100000"/>
              </a:schemeClr>
            </a:gs>
            <a:gs pos="100000">
              <a:schemeClr val="accent2">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7" name="Arrow: Pentagon 6">
            <a:extLst>
              <a:ext uri="{FF2B5EF4-FFF2-40B4-BE49-F238E27FC236}">
                <a16:creationId xmlns:a16="http://schemas.microsoft.com/office/drawing/2014/main" id="{3E679757-F40B-4524-A3CE-C111472483BF}"/>
              </a:ext>
            </a:extLst>
          </p:cNvPr>
          <p:cNvSpPr/>
          <p:nvPr/>
        </p:nvSpPr>
        <p:spPr>
          <a:xfrm>
            <a:off x="0" y="0"/>
            <a:ext cx="8758989" cy="6858000"/>
          </a:xfrm>
          <a:prstGeom prst="homePlate">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Pentagon 9">
            <a:extLst>
              <a:ext uri="{FF2B5EF4-FFF2-40B4-BE49-F238E27FC236}">
                <a16:creationId xmlns:a16="http://schemas.microsoft.com/office/drawing/2014/main" id="{C5F44630-12AA-4B0A-B206-BE1D2C3F1494}"/>
              </a:ext>
            </a:extLst>
          </p:cNvPr>
          <p:cNvSpPr/>
          <p:nvPr/>
        </p:nvSpPr>
        <p:spPr>
          <a:xfrm>
            <a:off x="0" y="0"/>
            <a:ext cx="7411453" cy="6858000"/>
          </a:xfrm>
          <a:prstGeom prst="homePlate">
            <a:avLst/>
          </a:prstGeom>
          <a:solidFill>
            <a:srgbClr val="FF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lowchart: Merge 14">
            <a:extLst>
              <a:ext uri="{FF2B5EF4-FFF2-40B4-BE49-F238E27FC236}">
                <a16:creationId xmlns:a16="http://schemas.microsoft.com/office/drawing/2014/main" id="{DE02CDF0-0829-4FDE-9C1E-675C35AF5FD6}"/>
              </a:ext>
            </a:extLst>
          </p:cNvPr>
          <p:cNvSpPr/>
          <p:nvPr/>
        </p:nvSpPr>
        <p:spPr>
          <a:xfrm>
            <a:off x="8758989" y="0"/>
            <a:ext cx="1034715" cy="794084"/>
          </a:xfrm>
          <a:prstGeom prst="flowChartMerg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F38B2028-FBD0-4FFF-9CC1-1F91C7F71EF0}"/>
              </a:ext>
            </a:extLst>
          </p:cNvPr>
          <p:cNvSpPr/>
          <p:nvPr/>
        </p:nvSpPr>
        <p:spPr>
          <a:xfrm>
            <a:off x="6653464" y="5640389"/>
            <a:ext cx="986589" cy="98658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FC9E8ED6-9556-4865-B3DF-7662D2862A18}"/>
              </a:ext>
            </a:extLst>
          </p:cNvPr>
          <p:cNvSpPr/>
          <p:nvPr/>
        </p:nvSpPr>
        <p:spPr>
          <a:xfrm>
            <a:off x="8037888" y="5640388"/>
            <a:ext cx="986588" cy="98658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Picture 22">
            <a:extLst>
              <a:ext uri="{FF2B5EF4-FFF2-40B4-BE49-F238E27FC236}">
                <a16:creationId xmlns:a16="http://schemas.microsoft.com/office/drawing/2014/main" id="{063FAB9E-D254-401D-AECB-1FA64EDF421A}"/>
              </a:ext>
            </a:extLst>
          </p:cNvPr>
          <p:cNvPicPr>
            <a:picLocks noChangeAspect="1"/>
          </p:cNvPicPr>
          <p:nvPr/>
        </p:nvPicPr>
        <p:blipFill>
          <a:blip r:embed="rId3"/>
          <a:stretch>
            <a:fillRect/>
          </a:stretch>
        </p:blipFill>
        <p:spPr>
          <a:xfrm>
            <a:off x="9453393" y="5640389"/>
            <a:ext cx="999831" cy="999831"/>
          </a:xfrm>
          <a:prstGeom prst="rect">
            <a:avLst/>
          </a:prstGeom>
        </p:spPr>
      </p:pic>
      <p:pic>
        <p:nvPicPr>
          <p:cNvPr id="24" name="Picture 23">
            <a:extLst>
              <a:ext uri="{FF2B5EF4-FFF2-40B4-BE49-F238E27FC236}">
                <a16:creationId xmlns:a16="http://schemas.microsoft.com/office/drawing/2014/main" id="{1E62DAF9-90A5-4F7C-939F-1E0DD90BBBA8}"/>
              </a:ext>
            </a:extLst>
          </p:cNvPr>
          <p:cNvPicPr>
            <a:picLocks noChangeAspect="1"/>
          </p:cNvPicPr>
          <p:nvPr/>
        </p:nvPicPr>
        <p:blipFill>
          <a:blip r:embed="rId4"/>
          <a:stretch>
            <a:fillRect/>
          </a:stretch>
        </p:blipFill>
        <p:spPr>
          <a:xfrm>
            <a:off x="10882141" y="5640389"/>
            <a:ext cx="999831" cy="999831"/>
          </a:xfrm>
          <a:prstGeom prst="rect">
            <a:avLst/>
          </a:prstGeom>
        </p:spPr>
      </p:pic>
      <p:sp>
        <p:nvSpPr>
          <p:cNvPr id="25" name="TextBox 24">
            <a:extLst>
              <a:ext uri="{FF2B5EF4-FFF2-40B4-BE49-F238E27FC236}">
                <a16:creationId xmlns:a16="http://schemas.microsoft.com/office/drawing/2014/main" id="{B3334B0B-2736-4A49-8785-514D1F43C43C}"/>
              </a:ext>
            </a:extLst>
          </p:cNvPr>
          <p:cNvSpPr txBox="1"/>
          <p:nvPr/>
        </p:nvSpPr>
        <p:spPr>
          <a:xfrm>
            <a:off x="433533" y="911350"/>
            <a:ext cx="4667460" cy="707886"/>
          </a:xfrm>
          <a:prstGeom prst="rect">
            <a:avLst/>
          </a:prstGeom>
          <a:noFill/>
        </p:spPr>
        <p:txBody>
          <a:bodyPr wrap="square" rtlCol="0">
            <a:spAutoFit/>
          </a:bodyPr>
          <a:lstStyle/>
          <a:p>
            <a:r>
              <a:rPr lang="en-US" sz="4000" b="1" dirty="0">
                <a:solidFill>
                  <a:schemeClr val="bg1"/>
                </a:solidFill>
                <a:latin typeface="Adobe Gothic Std B" panose="020B0800000000000000" pitchFamily="34" charset="-128"/>
                <a:ea typeface="Adobe Gothic Std B" panose="020B0800000000000000" pitchFamily="34" charset="-128"/>
              </a:rPr>
              <a:t>ETIKA PANCASILA</a:t>
            </a:r>
          </a:p>
        </p:txBody>
      </p:sp>
      <p:sp>
        <p:nvSpPr>
          <p:cNvPr id="26" name="TextBox 25">
            <a:extLst>
              <a:ext uri="{FF2B5EF4-FFF2-40B4-BE49-F238E27FC236}">
                <a16:creationId xmlns:a16="http://schemas.microsoft.com/office/drawing/2014/main" id="{2522C084-4BED-4AB8-9357-8757B0E17A0C}"/>
              </a:ext>
            </a:extLst>
          </p:cNvPr>
          <p:cNvSpPr txBox="1"/>
          <p:nvPr/>
        </p:nvSpPr>
        <p:spPr>
          <a:xfrm>
            <a:off x="407995" y="3392105"/>
            <a:ext cx="5534527" cy="3170099"/>
          </a:xfrm>
          <a:prstGeom prst="rect">
            <a:avLst/>
          </a:prstGeom>
          <a:noFill/>
        </p:spPr>
        <p:txBody>
          <a:bodyPr wrap="square" rtlCol="0">
            <a:spAutoFit/>
          </a:bodyPr>
          <a:lstStyle/>
          <a:p>
            <a:r>
              <a:rPr lang="en-US" sz="4000" b="1" dirty="0">
                <a:solidFill>
                  <a:schemeClr val="bg1"/>
                </a:solidFill>
                <a:latin typeface="Adobe Gothic Std B" panose="020B0800000000000000" pitchFamily="34" charset="-128"/>
                <a:ea typeface="Adobe Gothic Std B" panose="020B0800000000000000" pitchFamily="34" charset="-128"/>
              </a:rPr>
              <a:t>MAULANA BINTANG</a:t>
            </a:r>
          </a:p>
          <a:p>
            <a:r>
              <a:rPr lang="en-US" sz="4000" b="1" dirty="0">
                <a:solidFill>
                  <a:schemeClr val="bg1"/>
                </a:solidFill>
                <a:latin typeface="Adobe Gothic Std B" panose="020B0800000000000000" pitchFamily="34" charset="-128"/>
                <a:ea typeface="Adobe Gothic Std B" panose="020B0800000000000000" pitchFamily="34" charset="-128"/>
              </a:rPr>
              <a:t>2017011100</a:t>
            </a:r>
          </a:p>
          <a:p>
            <a:r>
              <a:rPr lang="en-US" sz="4000" b="1" dirty="0">
                <a:solidFill>
                  <a:schemeClr val="bg1"/>
                </a:solidFill>
                <a:latin typeface="Adobe Gothic Std B" panose="020B0800000000000000" pitchFamily="34" charset="-128"/>
                <a:ea typeface="Adobe Gothic Std B" panose="020B0800000000000000" pitchFamily="34" charset="-128"/>
              </a:rPr>
              <a:t>KIMIA B</a:t>
            </a:r>
          </a:p>
          <a:p>
            <a:r>
              <a:rPr lang="en-US" sz="4000" b="1" dirty="0">
                <a:solidFill>
                  <a:schemeClr val="bg1"/>
                </a:solidFill>
                <a:latin typeface="Adobe Gothic Std B" panose="020B0800000000000000" pitchFamily="34" charset="-128"/>
                <a:ea typeface="Adobe Gothic Std B" panose="020B0800000000000000" pitchFamily="34" charset="-128"/>
              </a:rPr>
              <a:t>PANCASILA BC</a:t>
            </a:r>
          </a:p>
          <a:p>
            <a:endParaRPr lang="en-US" sz="4000" dirty="0"/>
          </a:p>
        </p:txBody>
      </p:sp>
    </p:spTree>
    <p:extLst>
      <p:ext uri="{BB962C8B-B14F-4D97-AF65-F5344CB8AC3E}">
        <p14:creationId xmlns:p14="http://schemas.microsoft.com/office/powerpoint/2010/main" val="408910289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5">
                                            <p:txEl>
                                              <p:pRg st="0" end="0"/>
                                            </p:txEl>
                                          </p:spTgt>
                                        </p:tgtEl>
                                        <p:attrNameLst>
                                          <p:attrName>style.visibility</p:attrName>
                                        </p:attrNameLst>
                                      </p:cBhvr>
                                      <p:to>
                                        <p:strVal val="visible"/>
                                      </p:to>
                                    </p:set>
                                    <p:animEffect transition="in" filter="fade">
                                      <p:cBhvr>
                                        <p:cTn id="7" dur="500"/>
                                        <p:tgtEl>
                                          <p:spTgt spid="2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6">
                                            <p:txEl>
                                              <p:pRg st="0" end="0"/>
                                            </p:txEl>
                                          </p:spTgt>
                                        </p:tgtEl>
                                        <p:attrNameLst>
                                          <p:attrName>style.visibility</p:attrName>
                                        </p:attrNameLst>
                                      </p:cBhvr>
                                      <p:to>
                                        <p:strVal val="visible"/>
                                      </p:to>
                                    </p:set>
                                    <p:animEffect transition="in" filter="fade">
                                      <p:cBhvr>
                                        <p:cTn id="12" dur="500"/>
                                        <p:tgtEl>
                                          <p:spTgt spid="26">
                                            <p:txEl>
                                              <p:pRg st="0" end="0"/>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26">
                                            <p:txEl>
                                              <p:pRg st="1" end="1"/>
                                            </p:txEl>
                                          </p:spTgt>
                                        </p:tgtEl>
                                        <p:attrNameLst>
                                          <p:attrName>style.visibility</p:attrName>
                                        </p:attrNameLst>
                                      </p:cBhvr>
                                      <p:to>
                                        <p:strVal val="visible"/>
                                      </p:to>
                                    </p:set>
                                    <p:animEffect transition="in" filter="fade">
                                      <p:cBhvr>
                                        <p:cTn id="15" dur="500"/>
                                        <p:tgtEl>
                                          <p:spTgt spid="26">
                                            <p:txEl>
                                              <p:pRg st="1" end="1"/>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26">
                                            <p:txEl>
                                              <p:pRg st="2" end="2"/>
                                            </p:txEl>
                                          </p:spTgt>
                                        </p:tgtEl>
                                        <p:attrNameLst>
                                          <p:attrName>style.visibility</p:attrName>
                                        </p:attrNameLst>
                                      </p:cBhvr>
                                      <p:to>
                                        <p:strVal val="visible"/>
                                      </p:to>
                                    </p:set>
                                    <p:animEffect transition="in" filter="fade">
                                      <p:cBhvr>
                                        <p:cTn id="18" dur="500"/>
                                        <p:tgtEl>
                                          <p:spTgt spid="26">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26">
                                            <p:txEl>
                                              <p:pRg st="3" end="3"/>
                                            </p:txEl>
                                          </p:spTgt>
                                        </p:tgtEl>
                                        <p:attrNameLst>
                                          <p:attrName>style.visibility</p:attrName>
                                        </p:attrNameLst>
                                      </p:cBhvr>
                                      <p:to>
                                        <p:strVal val="visible"/>
                                      </p:to>
                                    </p:set>
                                    <p:animEffect transition="in" filter="fade">
                                      <p:cBhvr>
                                        <p:cTn id="21" dur="500"/>
                                        <p:tgtEl>
                                          <p:spTgt spid="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EC171-D30B-4873-ACCF-0B15C16BE0C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8EC7794-049A-4E88-B3F1-C3D08E7B62D0}"/>
              </a:ext>
            </a:extLst>
          </p:cNvPr>
          <p:cNvSpPr>
            <a:spLocks noGrp="1"/>
          </p:cNvSpPr>
          <p:nvPr>
            <p:ph idx="1"/>
          </p:nvPr>
        </p:nvSpPr>
        <p:spPr/>
        <p:txBody>
          <a:bodyPr/>
          <a:lstStyle/>
          <a:p>
            <a:endParaRPr lang="en-US"/>
          </a:p>
        </p:txBody>
      </p:sp>
      <p:sp>
        <p:nvSpPr>
          <p:cNvPr id="4" name="Rectangle 3">
            <a:hlinkClick r:id="rId2" action="ppaction://hlinksldjump"/>
            <a:extLst>
              <a:ext uri="{FF2B5EF4-FFF2-40B4-BE49-F238E27FC236}">
                <a16:creationId xmlns:a16="http://schemas.microsoft.com/office/drawing/2014/main" id="{F6C5EC6B-FE51-4FAC-A84E-85C5C22C5464}"/>
              </a:ext>
            </a:extLst>
          </p:cNvPr>
          <p:cNvSpPr/>
          <p:nvPr/>
        </p:nvSpPr>
        <p:spPr>
          <a:xfrm>
            <a:off x="838200" y="385011"/>
            <a:ext cx="10515600" cy="144061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dobe Gothic Std B" panose="020B0800000000000000" pitchFamily="34" charset="-128"/>
                <a:ea typeface="Adobe Gothic Std B" panose="020B0800000000000000" pitchFamily="34" charset="-128"/>
              </a:rPr>
              <a:t>NILAI </a:t>
            </a:r>
            <a:r>
              <a:rPr lang="en-US" sz="2800" dirty="0" err="1">
                <a:solidFill>
                  <a:schemeClr val="tx1"/>
                </a:solidFill>
                <a:latin typeface="Adobe Gothic Std B" panose="020B0800000000000000" pitchFamily="34" charset="-128"/>
                <a:ea typeface="Adobe Gothic Std B" panose="020B0800000000000000" pitchFamily="34" charset="-128"/>
              </a:rPr>
              <a:t>PERSATUAN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5" name="Rectangle 4">
            <a:extLst>
              <a:ext uri="{FF2B5EF4-FFF2-40B4-BE49-F238E27FC236}">
                <a16:creationId xmlns:a16="http://schemas.microsoft.com/office/drawing/2014/main" id="{8F752E09-6502-4E60-83BF-86447B426686}"/>
              </a:ext>
            </a:extLst>
          </p:cNvPr>
          <p:cNvSpPr/>
          <p:nvPr/>
        </p:nvSpPr>
        <p:spPr>
          <a:xfrm>
            <a:off x="838200" y="1845511"/>
            <a:ext cx="10515600" cy="43314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a:solidFill>
                  <a:schemeClr val="tx1"/>
                </a:solidFill>
                <a:latin typeface="Adobe Gothic Std B" panose="020B0800000000000000" pitchFamily="34" charset="-128"/>
                <a:ea typeface="Adobe Gothic Std B" panose="020B0800000000000000" pitchFamily="34" charset="-128"/>
              </a:rPr>
              <a:t>Nilai persatuan mengandung nilai moral persatuan bangsa. Artinya, setiap warga negara Indonesia dimanapun berada selalu berbuat dan bertindak tanpa adanya niatan untuk memecah belah bangsa. Secara tersirat, nilai persatuan ini juga menuntut pengakuan adanya perbedaan dan keanekaragaman suku, bahasa, adat, agama, dan sebagainya yang menjadi kekuatan pemersatu bangsa Indonesia. Seseorang bisa diatakan memegang nilai persatuan bila sikapnya mau mengenal perbedaan, cinta tanah air, rela berkorban demi bangsa, dan menyukai produk dalam negeri.</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Tree>
    <p:extLst>
      <p:ext uri="{BB962C8B-B14F-4D97-AF65-F5344CB8AC3E}">
        <p14:creationId xmlns:p14="http://schemas.microsoft.com/office/powerpoint/2010/main" val="3919760438"/>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EC171-D30B-4873-ACCF-0B15C16BE0C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8EC7794-049A-4E88-B3F1-C3D08E7B62D0}"/>
              </a:ext>
            </a:extLst>
          </p:cNvPr>
          <p:cNvSpPr>
            <a:spLocks noGrp="1"/>
          </p:cNvSpPr>
          <p:nvPr>
            <p:ph idx="1"/>
          </p:nvPr>
        </p:nvSpPr>
        <p:spPr/>
        <p:txBody>
          <a:bodyPr/>
          <a:lstStyle/>
          <a:p>
            <a:endParaRPr lang="en-US"/>
          </a:p>
        </p:txBody>
      </p:sp>
      <p:sp>
        <p:nvSpPr>
          <p:cNvPr id="4" name="Rectangle 3">
            <a:hlinkClick r:id="rId2" action="ppaction://hlinksldjump"/>
            <a:extLst>
              <a:ext uri="{FF2B5EF4-FFF2-40B4-BE49-F238E27FC236}">
                <a16:creationId xmlns:a16="http://schemas.microsoft.com/office/drawing/2014/main" id="{F6C5EC6B-FE51-4FAC-A84E-85C5C22C5464}"/>
              </a:ext>
            </a:extLst>
          </p:cNvPr>
          <p:cNvSpPr/>
          <p:nvPr/>
        </p:nvSpPr>
        <p:spPr>
          <a:xfrm>
            <a:off x="838200" y="385011"/>
            <a:ext cx="10515600" cy="144061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dobe Gothic Std B" panose="020B0800000000000000" pitchFamily="34" charset="-128"/>
                <a:ea typeface="Adobe Gothic Std B" panose="020B0800000000000000" pitchFamily="34" charset="-128"/>
              </a:rPr>
              <a:t>NILAI </a:t>
            </a:r>
            <a:r>
              <a:rPr lang="en-US" sz="2800" dirty="0" err="1">
                <a:solidFill>
                  <a:schemeClr val="tx1"/>
                </a:solidFill>
                <a:latin typeface="Adobe Gothic Std B" panose="020B0800000000000000" pitchFamily="34" charset="-128"/>
                <a:ea typeface="Adobe Gothic Std B" panose="020B0800000000000000" pitchFamily="34" charset="-128"/>
              </a:rPr>
              <a:t>KERAKYATAN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5" name="Rectangle 4">
            <a:extLst>
              <a:ext uri="{FF2B5EF4-FFF2-40B4-BE49-F238E27FC236}">
                <a16:creationId xmlns:a16="http://schemas.microsoft.com/office/drawing/2014/main" id="{8F752E09-6502-4E60-83BF-86447B426686}"/>
              </a:ext>
            </a:extLst>
          </p:cNvPr>
          <p:cNvSpPr/>
          <p:nvPr/>
        </p:nvSpPr>
        <p:spPr>
          <a:xfrm>
            <a:off x="838200" y="1845511"/>
            <a:ext cx="10515600" cy="43314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Adobe Gothic Std B" panose="020B0800000000000000" pitchFamily="34" charset="-128"/>
                <a:ea typeface="Adobe Gothic Std B" panose="020B0800000000000000" pitchFamily="34" charset="-128"/>
              </a:rPr>
              <a:t>Nilai </a:t>
            </a:r>
            <a:r>
              <a:rPr lang="en-US" sz="2800" dirty="0" err="1">
                <a:solidFill>
                  <a:schemeClr val="tx1"/>
                </a:solidFill>
                <a:latin typeface="Adobe Gothic Std B" panose="020B0800000000000000" pitchFamily="34" charset="-128"/>
                <a:ea typeface="Adobe Gothic Std B" panose="020B0800000000000000" pitchFamily="34" charset="-128"/>
              </a:rPr>
              <a:t>kerakyatan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mengandung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nilai</a:t>
            </a:r>
            <a:r>
              <a:rPr lang="en-US" sz="2800" dirty="0">
                <a:solidFill>
                  <a:schemeClr val="tx1"/>
                </a:solidFill>
                <a:latin typeface="Adobe Gothic Std B" panose="020B0800000000000000" pitchFamily="34" charset="-128"/>
                <a:ea typeface="Adobe Gothic Std B" panose="020B0800000000000000" pitchFamily="34" charset="-128"/>
              </a:rPr>
              <a:t> moral </a:t>
            </a:r>
            <a:r>
              <a:rPr lang="en-US" sz="2800" dirty="0" err="1">
                <a:solidFill>
                  <a:schemeClr val="tx1"/>
                </a:solidFill>
                <a:latin typeface="Adobe Gothic Std B" panose="020B0800000000000000" pitchFamily="34" charset="-128"/>
                <a:ea typeface="Adobe Gothic Std B" panose="020B0800000000000000" pitchFamily="34" charset="-128"/>
              </a:rPr>
              <a:t>kerakyatan</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musyawarah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atau</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demokrasi</a:t>
            </a:r>
            <a:r>
              <a:rPr lang="en-US" sz="2800" dirty="0">
                <a:solidFill>
                  <a:schemeClr val="tx1"/>
                </a:solidFill>
                <a:latin typeface="Adobe Gothic Std B" panose="020B0800000000000000" pitchFamily="34" charset="-128"/>
                <a:ea typeface="Adobe Gothic Std B" panose="020B0800000000000000" pitchFamily="34" charset="-128"/>
              </a:rPr>
              <a:t>. Nilai </a:t>
            </a:r>
            <a:r>
              <a:rPr lang="en-US" sz="2800" dirty="0" err="1">
                <a:solidFill>
                  <a:schemeClr val="tx1"/>
                </a:solidFill>
                <a:latin typeface="Adobe Gothic Std B" panose="020B0800000000000000" pitchFamily="34" charset="-128"/>
                <a:ea typeface="Adobe Gothic Std B" panose="020B0800000000000000" pitchFamily="34" charset="-128"/>
              </a:rPr>
              <a:t>sila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keempat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ini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menunjukkan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adanya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kedaulatan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rakyat</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kekuasaan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berada</a:t>
            </a:r>
            <a:r>
              <a:rPr lang="en-US" sz="2800" dirty="0">
                <a:solidFill>
                  <a:schemeClr val="tx1"/>
                </a:solidFill>
                <a:latin typeface="Adobe Gothic Std B" panose="020B0800000000000000" pitchFamily="34" charset="-128"/>
                <a:ea typeface="Adobe Gothic Std B" panose="020B0800000000000000" pitchFamily="34" charset="-128"/>
              </a:rPr>
              <a:t> di </a:t>
            </a:r>
            <a:r>
              <a:rPr lang="en-US" sz="2800" dirty="0" err="1">
                <a:solidFill>
                  <a:schemeClr val="tx1"/>
                </a:solidFill>
                <a:latin typeface="Adobe Gothic Std B" panose="020B0800000000000000" pitchFamily="34" charset="-128"/>
                <a:ea typeface="Adobe Gothic Std B" panose="020B0800000000000000" pitchFamily="34" charset="-128"/>
              </a:rPr>
              <a:t>tangan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rakyat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Segala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keputusan</a:t>
            </a:r>
            <a:r>
              <a:rPr lang="en-US" sz="2800" dirty="0">
                <a:solidFill>
                  <a:schemeClr val="tx1"/>
                </a:solidFill>
                <a:latin typeface="Adobe Gothic Std B" panose="020B0800000000000000" pitchFamily="34" charset="-128"/>
                <a:ea typeface="Adobe Gothic Std B" panose="020B0800000000000000" pitchFamily="34" charset="-128"/>
              </a:rPr>
              <a:t> yang </a:t>
            </a:r>
            <a:r>
              <a:rPr lang="en-US" sz="2800" dirty="0" err="1">
                <a:solidFill>
                  <a:schemeClr val="tx1"/>
                </a:solidFill>
                <a:latin typeface="Adobe Gothic Std B" panose="020B0800000000000000" pitchFamily="34" charset="-128"/>
                <a:ea typeface="Adobe Gothic Std B" panose="020B0800000000000000" pitchFamily="34" charset="-128"/>
              </a:rPr>
              <a:t>menyangkut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hajat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hidup</a:t>
            </a:r>
            <a:r>
              <a:rPr lang="en-US" sz="2800" dirty="0">
                <a:solidFill>
                  <a:schemeClr val="tx1"/>
                </a:solidFill>
                <a:latin typeface="Adobe Gothic Std B" panose="020B0800000000000000" pitchFamily="34" charset="-128"/>
                <a:ea typeface="Adobe Gothic Std B" panose="020B0800000000000000" pitchFamily="34" charset="-128"/>
              </a:rPr>
              <a:t> orang </a:t>
            </a:r>
            <a:r>
              <a:rPr lang="en-US" sz="2800" dirty="0" err="1">
                <a:solidFill>
                  <a:schemeClr val="tx1"/>
                </a:solidFill>
                <a:latin typeface="Adobe Gothic Std B" panose="020B0800000000000000" pitchFamily="34" charset="-128"/>
                <a:ea typeface="Adobe Gothic Std B" panose="020B0800000000000000" pitchFamily="34" charset="-128"/>
              </a:rPr>
              <a:t>banyak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diambil</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melalui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musayawarah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mufakat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atau</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demokratis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Seseorang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dapat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dikatakan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memegang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teguh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nilai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kerakyatan</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demokrasi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apabila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menyelesaikan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masalah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melalui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musyawarah</a:t>
            </a:r>
            <a:r>
              <a:rPr lang="en-US" sz="2800" dirty="0">
                <a:solidFill>
                  <a:schemeClr val="tx1"/>
                </a:solidFill>
                <a:latin typeface="Adobe Gothic Std B" panose="020B0800000000000000" pitchFamily="34" charset="-128"/>
                <a:ea typeface="Adobe Gothic Std B" panose="020B0800000000000000" pitchFamily="34" charset="-128"/>
              </a:rPr>
              <a:t>, anti-</a:t>
            </a:r>
            <a:r>
              <a:rPr lang="en-US" sz="2800" dirty="0" err="1">
                <a:solidFill>
                  <a:schemeClr val="tx1"/>
                </a:solidFill>
                <a:latin typeface="Adobe Gothic Std B" panose="020B0800000000000000" pitchFamily="34" charset="-128"/>
                <a:ea typeface="Adobe Gothic Std B" panose="020B0800000000000000" pitchFamily="34" charset="-128"/>
              </a:rPr>
              <a:t>kekerasan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mengutamakan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kepentingan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rakyat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diatas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kepentingan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partai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atau</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golongan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menghargai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perbedaan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pendapat</a:t>
            </a:r>
            <a:r>
              <a:rPr lang="en-US" sz="2800" dirty="0">
                <a:solidFill>
                  <a:schemeClr val="tx1"/>
                </a:solidFill>
                <a:latin typeface="Adobe Gothic Std B" panose="020B0800000000000000" pitchFamily="34" charset="-128"/>
                <a:ea typeface="Adobe Gothic Std B" panose="020B0800000000000000" pitchFamily="34" charset="-128"/>
              </a:rPr>
              <a:t>.</a:t>
            </a:r>
          </a:p>
        </p:txBody>
      </p:sp>
    </p:spTree>
    <p:extLst>
      <p:ext uri="{BB962C8B-B14F-4D97-AF65-F5344CB8AC3E}">
        <p14:creationId xmlns:p14="http://schemas.microsoft.com/office/powerpoint/2010/main" val="1564581585"/>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EC171-D30B-4873-ACCF-0B15C16BE0C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8EC7794-049A-4E88-B3F1-C3D08E7B62D0}"/>
              </a:ext>
            </a:extLst>
          </p:cNvPr>
          <p:cNvSpPr>
            <a:spLocks noGrp="1"/>
          </p:cNvSpPr>
          <p:nvPr>
            <p:ph idx="1"/>
          </p:nvPr>
        </p:nvSpPr>
        <p:spPr/>
        <p:txBody>
          <a:bodyPr/>
          <a:lstStyle/>
          <a:p>
            <a:endParaRPr lang="en-US"/>
          </a:p>
        </p:txBody>
      </p:sp>
      <p:sp>
        <p:nvSpPr>
          <p:cNvPr id="4" name="Rectangle 3">
            <a:hlinkClick r:id="rId2" action="ppaction://hlinksldjump"/>
            <a:extLst>
              <a:ext uri="{FF2B5EF4-FFF2-40B4-BE49-F238E27FC236}">
                <a16:creationId xmlns:a16="http://schemas.microsoft.com/office/drawing/2014/main" id="{F6C5EC6B-FE51-4FAC-A84E-85C5C22C5464}"/>
              </a:ext>
            </a:extLst>
          </p:cNvPr>
          <p:cNvSpPr/>
          <p:nvPr/>
        </p:nvSpPr>
        <p:spPr>
          <a:xfrm>
            <a:off x="838200" y="385011"/>
            <a:ext cx="10515600" cy="144061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dobe Gothic Std B" panose="020B0800000000000000" pitchFamily="34" charset="-128"/>
                <a:ea typeface="Adobe Gothic Std B" panose="020B0800000000000000" pitchFamily="34" charset="-128"/>
              </a:rPr>
              <a:t>NILAI </a:t>
            </a:r>
            <a:r>
              <a:rPr lang="en-US" sz="2800" dirty="0" err="1">
                <a:solidFill>
                  <a:schemeClr val="tx1"/>
                </a:solidFill>
                <a:latin typeface="Adobe Gothic Std B" panose="020B0800000000000000" pitchFamily="34" charset="-128"/>
                <a:ea typeface="Adobe Gothic Std B" panose="020B0800000000000000" pitchFamily="34" charset="-128"/>
              </a:rPr>
              <a:t>KEADILAN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5" name="Rectangle 4">
            <a:extLst>
              <a:ext uri="{FF2B5EF4-FFF2-40B4-BE49-F238E27FC236}">
                <a16:creationId xmlns:a16="http://schemas.microsoft.com/office/drawing/2014/main" id="{8F752E09-6502-4E60-83BF-86447B426686}"/>
              </a:ext>
            </a:extLst>
          </p:cNvPr>
          <p:cNvSpPr/>
          <p:nvPr/>
        </p:nvSpPr>
        <p:spPr>
          <a:xfrm>
            <a:off x="838200" y="1845511"/>
            <a:ext cx="10515600" cy="43314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dirty="0">
                <a:solidFill>
                  <a:schemeClr val="tx1"/>
                </a:solidFill>
                <a:latin typeface="Adobe Gothic Std B" panose="020B0800000000000000" pitchFamily="34" charset="-128"/>
                <a:ea typeface="Adobe Gothic Std B" panose="020B0800000000000000" pitchFamily="34" charset="-128"/>
              </a:rPr>
              <a:t>Nilai </a:t>
            </a:r>
            <a:r>
              <a:rPr lang="en-US" sz="2600" dirty="0" err="1">
                <a:solidFill>
                  <a:schemeClr val="tx1"/>
                </a:solidFill>
                <a:latin typeface="Adobe Gothic Std B" panose="020B0800000000000000" pitchFamily="34" charset="-128"/>
                <a:ea typeface="Adobe Gothic Std B" panose="020B0800000000000000" pitchFamily="34" charset="-128"/>
              </a:rPr>
              <a:t>keadilan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mengandung</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nilai</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keadilan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sosial</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Wujud</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keadilan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sosial</a:t>
            </a:r>
            <a:r>
              <a:rPr lang="en-US" sz="2600" dirty="0">
                <a:solidFill>
                  <a:schemeClr val="tx1"/>
                </a:solidFill>
                <a:latin typeface="Adobe Gothic Std B" panose="020B0800000000000000" pitchFamily="34" charset="-128"/>
                <a:ea typeface="Adobe Gothic Std B" panose="020B0800000000000000" pitchFamily="34" charset="-128"/>
              </a:rPr>
              <a:t> yang </a:t>
            </a:r>
            <a:r>
              <a:rPr lang="en-US" sz="2600" dirty="0" err="1">
                <a:solidFill>
                  <a:schemeClr val="tx1"/>
                </a:solidFill>
                <a:latin typeface="Adobe Gothic Std B" panose="020B0800000000000000" pitchFamily="34" charset="-128"/>
                <a:ea typeface="Adobe Gothic Std B" panose="020B0800000000000000" pitchFamily="34" charset="-128"/>
              </a:rPr>
              <a:t>dimaksud</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mencakup</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seluruh</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aspek</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kehidupan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tidak</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hanya</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ekonomi</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namun</a:t>
            </a:r>
            <a:r>
              <a:rPr lang="en-US" sz="2600" dirty="0">
                <a:solidFill>
                  <a:schemeClr val="tx1"/>
                </a:solidFill>
                <a:latin typeface="Adobe Gothic Std B" panose="020B0800000000000000" pitchFamily="34" charset="-128"/>
                <a:ea typeface="Adobe Gothic Std B" panose="020B0800000000000000" pitchFamily="34" charset="-128"/>
              </a:rPr>
              <a:t> juga </a:t>
            </a:r>
            <a:r>
              <a:rPr lang="en-US" sz="2600" dirty="0" err="1">
                <a:solidFill>
                  <a:schemeClr val="tx1"/>
                </a:solidFill>
                <a:latin typeface="Adobe Gothic Std B" panose="020B0800000000000000" pitchFamily="34" charset="-128"/>
                <a:ea typeface="Adobe Gothic Std B" panose="020B0800000000000000" pitchFamily="34" charset="-128"/>
              </a:rPr>
              <a:t>politik</a:t>
            </a:r>
            <a:r>
              <a:rPr lang="en-US" sz="2600" dirty="0">
                <a:solidFill>
                  <a:schemeClr val="tx1"/>
                </a:solidFill>
                <a:latin typeface="Adobe Gothic Std B" panose="020B0800000000000000" pitchFamily="34" charset="-128"/>
                <a:ea typeface="Adobe Gothic Std B" panose="020B0800000000000000" pitchFamily="34" charset="-128"/>
              </a:rPr>
              <a:t> dan </a:t>
            </a:r>
            <a:r>
              <a:rPr lang="en-US" sz="2600" dirty="0" err="1">
                <a:solidFill>
                  <a:schemeClr val="tx1"/>
                </a:solidFill>
                <a:latin typeface="Adobe Gothic Std B" panose="020B0800000000000000" pitchFamily="34" charset="-128"/>
                <a:ea typeface="Adobe Gothic Std B" panose="020B0800000000000000" pitchFamily="34" charset="-128"/>
              </a:rPr>
              <a:t>kebudayaan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Seseorang</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bisa</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dikatakan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memegang</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teguh</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nilai</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keadilan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sosial</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apabila</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bersikap</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adil</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terhadap</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diri</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sendiri</a:t>
            </a:r>
            <a:r>
              <a:rPr lang="en-US" sz="2600" dirty="0">
                <a:solidFill>
                  <a:schemeClr val="tx1"/>
                </a:solidFill>
                <a:latin typeface="Adobe Gothic Std B" panose="020B0800000000000000" pitchFamily="34" charset="-128"/>
                <a:ea typeface="Adobe Gothic Std B" panose="020B0800000000000000" pitchFamily="34" charset="-128"/>
              </a:rPr>
              <a:t> dan orang lain, </a:t>
            </a:r>
            <a:r>
              <a:rPr lang="en-US" sz="2600" dirty="0" err="1">
                <a:solidFill>
                  <a:schemeClr val="tx1"/>
                </a:solidFill>
                <a:latin typeface="Adobe Gothic Std B" panose="020B0800000000000000" pitchFamily="34" charset="-128"/>
                <a:ea typeface="Adobe Gothic Std B" panose="020B0800000000000000" pitchFamily="34" charset="-128"/>
              </a:rPr>
              <a:t>menunaikan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kewajiban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sebelum</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menuntut</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hak</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menghargai</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hasil</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kerja</a:t>
            </a:r>
            <a:r>
              <a:rPr lang="en-US" sz="2600" dirty="0">
                <a:solidFill>
                  <a:schemeClr val="tx1"/>
                </a:solidFill>
                <a:latin typeface="Adobe Gothic Std B" panose="020B0800000000000000" pitchFamily="34" charset="-128"/>
                <a:ea typeface="Adobe Gothic Std B" panose="020B0800000000000000" pitchFamily="34" charset="-128"/>
              </a:rPr>
              <a:t> orang lain, </a:t>
            </a:r>
            <a:r>
              <a:rPr lang="en-US" sz="2600" dirty="0" err="1">
                <a:solidFill>
                  <a:schemeClr val="tx1"/>
                </a:solidFill>
                <a:latin typeface="Adobe Gothic Std B" panose="020B0800000000000000" pitchFamily="34" charset="-128"/>
                <a:ea typeface="Adobe Gothic Std B" panose="020B0800000000000000" pitchFamily="34" charset="-128"/>
              </a:rPr>
              <a:t>bekerja</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keras</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hemat</a:t>
            </a:r>
            <a:r>
              <a:rPr lang="en-US" sz="2600" dirty="0">
                <a:solidFill>
                  <a:schemeClr val="tx1"/>
                </a:solidFill>
                <a:latin typeface="Adobe Gothic Std B" panose="020B0800000000000000" pitchFamily="34" charset="-128"/>
                <a:ea typeface="Adobe Gothic Std B" panose="020B0800000000000000" pitchFamily="34" charset="-128"/>
              </a:rPr>
              <a:t> dan </a:t>
            </a:r>
            <a:r>
              <a:rPr lang="en-US" sz="2600" dirty="0" err="1">
                <a:solidFill>
                  <a:schemeClr val="tx1"/>
                </a:solidFill>
                <a:latin typeface="Adobe Gothic Std B" panose="020B0800000000000000" pitchFamily="34" charset="-128"/>
                <a:ea typeface="Adobe Gothic Std B" panose="020B0800000000000000" pitchFamily="34" charset="-128"/>
              </a:rPr>
              <a:t>tidak</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boros</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mengutamakan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pemerataan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ketimbang</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pertumbuhan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mendistribusikan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kekayaan</a:t>
            </a:r>
            <a:r>
              <a:rPr lang="en-US" sz="2600" dirty="0">
                <a:solidFill>
                  <a:schemeClr val="tx1"/>
                </a:solidFill>
                <a:latin typeface="Adobe Gothic Std B" panose="020B0800000000000000" pitchFamily="34" charset="-128"/>
                <a:ea typeface="Adobe Gothic Std B" panose="020B0800000000000000" pitchFamily="34" charset="-128"/>
              </a:rPr>
              <a:t> pada </a:t>
            </a:r>
            <a:r>
              <a:rPr lang="en-US" sz="2600" dirty="0" err="1">
                <a:solidFill>
                  <a:schemeClr val="tx1"/>
                </a:solidFill>
                <a:latin typeface="Adobe Gothic Std B" panose="020B0800000000000000" pitchFamily="34" charset="-128"/>
                <a:ea typeface="Adobe Gothic Std B" panose="020B0800000000000000" pitchFamily="34" charset="-128"/>
              </a:rPr>
              <a:t>rakyat</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banyak</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secara</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adil</a:t>
            </a:r>
            <a:r>
              <a:rPr lang="en-US" sz="2600" dirty="0">
                <a:solidFill>
                  <a:schemeClr val="tx1"/>
                </a:solidFill>
                <a:latin typeface="Adobe Gothic Std B" panose="020B0800000000000000" pitchFamily="34" charset="-128"/>
                <a:ea typeface="Adobe Gothic Std B" panose="020B0800000000000000" pitchFamily="34" charset="-128"/>
              </a:rPr>
              <a:t>, dan </a:t>
            </a:r>
            <a:r>
              <a:rPr lang="en-US" sz="2600" dirty="0" err="1">
                <a:solidFill>
                  <a:schemeClr val="tx1"/>
                </a:solidFill>
                <a:latin typeface="Adobe Gothic Std B" panose="020B0800000000000000" pitchFamily="34" charset="-128"/>
                <a:ea typeface="Adobe Gothic Std B" panose="020B0800000000000000" pitchFamily="34" charset="-128"/>
              </a:rPr>
              <a:t>menghindari</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segala</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perbuatan</a:t>
            </a:r>
            <a:r>
              <a:rPr lang="en-US" sz="2600" dirty="0">
                <a:solidFill>
                  <a:schemeClr val="tx1"/>
                </a:solidFill>
                <a:latin typeface="Adobe Gothic Std B" panose="020B0800000000000000" pitchFamily="34" charset="-128"/>
                <a:ea typeface="Adobe Gothic Std B" panose="020B0800000000000000" pitchFamily="34" charset="-128"/>
              </a:rPr>
              <a:t> yang </a:t>
            </a:r>
            <a:r>
              <a:rPr lang="en-US" sz="2600" dirty="0" err="1">
                <a:solidFill>
                  <a:schemeClr val="tx1"/>
                </a:solidFill>
                <a:latin typeface="Adobe Gothic Std B" panose="020B0800000000000000" pitchFamily="34" charset="-128"/>
                <a:ea typeface="Adobe Gothic Std B" panose="020B0800000000000000" pitchFamily="34" charset="-128"/>
              </a:rPr>
              <a:t>bisa</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memperdalam</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jurang</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kesenjangan</a:t>
            </a:r>
            <a:r>
              <a:rPr lang="en-US" sz="2600" dirty="0">
                <a:solidFill>
                  <a:schemeClr val="tx1"/>
                </a:solidFill>
                <a:latin typeface="Adobe Gothic Std B" panose="020B0800000000000000" pitchFamily="34" charset="-128"/>
                <a:ea typeface="Adobe Gothic Std B" panose="020B0800000000000000" pitchFamily="34" charset="-128"/>
              </a:rPr>
              <a:t> </a:t>
            </a:r>
            <a:r>
              <a:rPr lang="en-US" sz="2600" dirty="0" err="1">
                <a:solidFill>
                  <a:schemeClr val="tx1"/>
                </a:solidFill>
                <a:latin typeface="Adobe Gothic Std B" panose="020B0800000000000000" pitchFamily="34" charset="-128"/>
                <a:ea typeface="Adobe Gothic Std B" panose="020B0800000000000000" pitchFamily="34" charset="-128"/>
              </a:rPr>
              <a:t>sosial</a:t>
            </a:r>
            <a:r>
              <a:rPr lang="en-US" sz="2600" dirty="0">
                <a:solidFill>
                  <a:schemeClr val="tx1"/>
                </a:solidFill>
                <a:latin typeface="Adobe Gothic Std B" panose="020B0800000000000000" pitchFamily="34" charset="-128"/>
                <a:ea typeface="Adobe Gothic Std B" panose="020B0800000000000000" pitchFamily="34" charset="-128"/>
              </a:rPr>
              <a:t>.</a:t>
            </a:r>
          </a:p>
        </p:txBody>
      </p:sp>
    </p:spTree>
    <p:extLst>
      <p:ext uri="{BB962C8B-B14F-4D97-AF65-F5344CB8AC3E}">
        <p14:creationId xmlns:p14="http://schemas.microsoft.com/office/powerpoint/2010/main" val="2932713494"/>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bg>
      <p:bgPr>
        <a:pattFill prst="smGrid">
          <a:fgClr>
            <a:srgbClr val="FF0000"/>
          </a:fgClr>
          <a:bgClr>
            <a:schemeClr val="bg1"/>
          </a:bgClr>
        </a:pattFill>
        <a:effectLst/>
      </p:bgPr>
    </p:bg>
    <p:spTree>
      <p:nvGrpSpPr>
        <p:cNvPr id="1" name=""/>
        <p:cNvGrpSpPr/>
        <p:nvPr/>
      </p:nvGrpSpPr>
      <p:grpSpPr>
        <a:xfrm>
          <a:off x="0" y="0"/>
          <a:ext cx="0" cy="0"/>
          <a:chOff x="0" y="0"/>
          <a:chExt cx="0" cy="0"/>
        </a:xfrm>
      </p:grpSpPr>
      <p:sp>
        <p:nvSpPr>
          <p:cNvPr id="4" name="Rectangle: Rounded Corners 3">
            <a:hlinkClick r:id="rId2" action="ppaction://hlinksldjump"/>
            <a:extLst>
              <a:ext uri="{FF2B5EF4-FFF2-40B4-BE49-F238E27FC236}">
                <a16:creationId xmlns:a16="http://schemas.microsoft.com/office/drawing/2014/main" id="{19E81CBF-DDE7-4BC5-9F71-4081AD375169}"/>
              </a:ext>
            </a:extLst>
          </p:cNvPr>
          <p:cNvSpPr/>
          <p:nvPr/>
        </p:nvSpPr>
        <p:spPr>
          <a:xfrm>
            <a:off x="3802624" y="549265"/>
            <a:ext cx="4586749" cy="2127352"/>
          </a:xfrm>
          <a:prstGeom prst="roundRect">
            <a:avLst/>
          </a:prstGeom>
          <a:pattFill prst="divot">
            <a:fgClr>
              <a:srgbClr val="FF000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IMPLEMENTASI</a:t>
            </a:r>
            <a:r>
              <a:rPr lang="en-US" sz="2800" dirty="0">
                <a:solidFill>
                  <a:schemeClr val="tx1"/>
                </a:solidFill>
                <a:latin typeface="Adobe Gothic Std B" panose="020B0800000000000000" pitchFamily="34" charset="-128"/>
                <a:ea typeface="Adobe Gothic Std B" panose="020B0800000000000000" pitchFamily="34" charset="-128"/>
              </a:rPr>
              <a:t> ETIKA PANCASILA </a:t>
            </a:r>
            <a:r>
              <a:rPr lang="en-US" sz="2800" dirty="0" err="1">
                <a:solidFill>
                  <a:schemeClr val="tx1"/>
                </a:solidFill>
                <a:latin typeface="Adobe Gothic Std B" panose="020B0800000000000000" pitchFamily="34" charset="-128"/>
                <a:ea typeface="Adobe Gothic Std B" panose="020B0800000000000000" pitchFamily="34" charset="-128"/>
              </a:rPr>
              <a:t>DALAM</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KASUS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32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endParaRPr lang="en-US" sz="3200" dirty="0">
              <a:solidFill>
                <a:schemeClr val="tx1"/>
              </a:solidFill>
              <a:latin typeface="Adobe Gothic Std B" panose="020B0800000000000000" pitchFamily="34" charset="-128"/>
              <a:ea typeface="Adobe Gothic Std B" panose="020B0800000000000000" pitchFamily="34" charset="-128"/>
            </a:endParaRPr>
          </a:p>
        </p:txBody>
      </p:sp>
      <p:sp>
        <p:nvSpPr>
          <p:cNvPr id="5" name="Rectangle: Rounded Corners 4">
            <a:hlinkClick r:id="rId3" action="ppaction://hlinksldjump"/>
            <a:extLst>
              <a:ext uri="{FF2B5EF4-FFF2-40B4-BE49-F238E27FC236}">
                <a16:creationId xmlns:a16="http://schemas.microsoft.com/office/drawing/2014/main" id="{BD575EC2-46F6-44E5-9810-5DD906B1D7AF}"/>
              </a:ext>
            </a:extLst>
          </p:cNvPr>
          <p:cNvSpPr/>
          <p:nvPr/>
        </p:nvSpPr>
        <p:spPr>
          <a:xfrm>
            <a:off x="838199" y="2699737"/>
            <a:ext cx="10515600" cy="589935"/>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CONTOH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KASUS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6" name="Flowchart: Alternate Process 5">
            <a:hlinkClick r:id="rId4" action="ppaction://hlinksldjump"/>
            <a:extLst>
              <a:ext uri="{FF2B5EF4-FFF2-40B4-BE49-F238E27FC236}">
                <a16:creationId xmlns:a16="http://schemas.microsoft.com/office/drawing/2014/main" id="{40CDC806-106C-463B-92FB-DD31C306B96F}"/>
              </a:ext>
            </a:extLst>
          </p:cNvPr>
          <p:cNvSpPr/>
          <p:nvPr/>
        </p:nvSpPr>
        <p:spPr>
          <a:xfrm>
            <a:off x="838199" y="3301232"/>
            <a:ext cx="10515600" cy="589934"/>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PENYELESAIAN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DENGAN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PENDEKATAN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EKSTERNAL</a:t>
            </a:r>
            <a:r>
              <a:rPr lang="en-US" sz="2800" dirty="0">
                <a:solidFill>
                  <a:schemeClr val="tx1"/>
                </a:solidFill>
                <a:latin typeface="Adobe Gothic Std B" panose="020B0800000000000000" pitchFamily="34" charset="-128"/>
                <a:ea typeface="Adobe Gothic Std B" panose="020B0800000000000000" pitchFamily="34" charset="-128"/>
              </a:rPr>
              <a:t> </a:t>
            </a:r>
          </a:p>
        </p:txBody>
      </p:sp>
      <p:sp>
        <p:nvSpPr>
          <p:cNvPr id="7" name="Flowchart: Alternate Process 6">
            <a:hlinkClick r:id="rId5" action="ppaction://hlinksldjump"/>
            <a:extLst>
              <a:ext uri="{FF2B5EF4-FFF2-40B4-BE49-F238E27FC236}">
                <a16:creationId xmlns:a16="http://schemas.microsoft.com/office/drawing/2014/main" id="{A036B04C-C8FF-4C02-BFEA-90FC34917200}"/>
              </a:ext>
            </a:extLst>
          </p:cNvPr>
          <p:cNvSpPr/>
          <p:nvPr/>
        </p:nvSpPr>
        <p:spPr>
          <a:xfrm>
            <a:off x="838199" y="3892164"/>
            <a:ext cx="10515600" cy="589935"/>
          </a:xfrm>
          <a:prstGeom prst="flowChartAlternate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PENYELESAIAN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DENGAN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PENDEKATAN</a:t>
            </a:r>
            <a:r>
              <a:rPr lang="en-US" sz="2800" dirty="0">
                <a:solidFill>
                  <a:schemeClr val="tx1"/>
                </a:solidFill>
                <a:latin typeface="Adobe Gothic Std B" panose="020B0800000000000000" pitchFamily="34" charset="-128"/>
                <a:ea typeface="Adobe Gothic Std B" panose="020B0800000000000000" pitchFamily="34" charset="-128"/>
              </a:rPr>
              <a:t> INTERNAL </a:t>
            </a:r>
          </a:p>
        </p:txBody>
      </p:sp>
      <p:sp>
        <p:nvSpPr>
          <p:cNvPr id="8" name="Flowchart: Alternate Process 7">
            <a:hlinkClick r:id="rId6" action="ppaction://hlinksldjump"/>
            <a:extLst>
              <a:ext uri="{FF2B5EF4-FFF2-40B4-BE49-F238E27FC236}">
                <a16:creationId xmlns:a16="http://schemas.microsoft.com/office/drawing/2014/main" id="{53F938E2-22E1-4149-A4ED-570EFF934177}"/>
              </a:ext>
            </a:extLst>
          </p:cNvPr>
          <p:cNvSpPr/>
          <p:nvPr/>
        </p:nvSpPr>
        <p:spPr>
          <a:xfrm>
            <a:off x="838199" y="4505219"/>
            <a:ext cx="10515600" cy="487515"/>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dobe Gothic Std B" panose="020B0800000000000000" pitchFamily="34" charset="-128"/>
                <a:ea typeface="Adobe Gothic Std B" panose="020B0800000000000000" pitchFamily="34" charset="-128"/>
              </a:rPr>
              <a:t>ETIKA PANCASILA </a:t>
            </a:r>
            <a:r>
              <a:rPr lang="en-US" sz="2800" dirty="0" err="1">
                <a:solidFill>
                  <a:schemeClr val="tx1"/>
                </a:solidFill>
                <a:latin typeface="Adobe Gothic Std B" panose="020B0800000000000000" pitchFamily="34" charset="-128"/>
                <a:ea typeface="Adobe Gothic Std B" panose="020B0800000000000000" pitchFamily="34" charset="-128"/>
              </a:rPr>
              <a:t>DALAM</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MEMBRANTAS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9" name="Flowchart: Alternate Process 8">
            <a:extLst>
              <a:ext uri="{FF2B5EF4-FFF2-40B4-BE49-F238E27FC236}">
                <a16:creationId xmlns:a16="http://schemas.microsoft.com/office/drawing/2014/main" id="{178991EB-1620-40DF-8744-2AA56D24495D}"/>
              </a:ext>
            </a:extLst>
          </p:cNvPr>
          <p:cNvSpPr/>
          <p:nvPr/>
        </p:nvSpPr>
        <p:spPr>
          <a:xfrm>
            <a:off x="838199" y="4997095"/>
            <a:ext cx="10515600" cy="589934"/>
          </a:xfrm>
          <a:prstGeom prst="flowChartAlternate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lowchart: Alternate Process 9">
            <a:extLst>
              <a:ext uri="{FF2B5EF4-FFF2-40B4-BE49-F238E27FC236}">
                <a16:creationId xmlns:a16="http://schemas.microsoft.com/office/drawing/2014/main" id="{2EDA384A-BB8F-4941-B6CC-B5CBBB7063BD}"/>
              </a:ext>
            </a:extLst>
          </p:cNvPr>
          <p:cNvSpPr/>
          <p:nvPr/>
        </p:nvSpPr>
        <p:spPr>
          <a:xfrm>
            <a:off x="838200" y="5587029"/>
            <a:ext cx="10515600" cy="589934"/>
          </a:xfrm>
          <a:prstGeom prst="flowChartAlternateProces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64432804"/>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5870D-4815-498E-B08D-1F0EB0FAB1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D13A1E4-4BB2-4BAC-995E-8AFC918BFA7E}"/>
              </a:ext>
            </a:extLst>
          </p:cNvPr>
          <p:cNvSpPr>
            <a:spLocks noGrp="1"/>
          </p:cNvSpPr>
          <p:nvPr>
            <p:ph idx="1"/>
          </p:nvPr>
        </p:nvSpPr>
        <p:spPr/>
        <p:txBody>
          <a:bodyPr/>
          <a:lstStyle/>
          <a:p>
            <a:endParaRPr lang="en-US"/>
          </a:p>
        </p:txBody>
      </p:sp>
      <p:sp>
        <p:nvSpPr>
          <p:cNvPr id="4" name="Rectangle 3">
            <a:hlinkClick r:id="rId2" action="ppaction://hlinksldjump"/>
            <a:extLst>
              <a:ext uri="{FF2B5EF4-FFF2-40B4-BE49-F238E27FC236}">
                <a16:creationId xmlns:a16="http://schemas.microsoft.com/office/drawing/2014/main" id="{41E049BC-CC8C-41C0-B5B8-D2F4A1FD80E3}"/>
              </a:ext>
            </a:extLst>
          </p:cNvPr>
          <p:cNvSpPr/>
          <p:nvPr/>
        </p:nvSpPr>
        <p:spPr>
          <a:xfrm>
            <a:off x="838200" y="365125"/>
            <a:ext cx="10515600" cy="13255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CONTOH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KASUS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5" name="Rectangle 4">
            <a:extLst>
              <a:ext uri="{FF2B5EF4-FFF2-40B4-BE49-F238E27FC236}">
                <a16:creationId xmlns:a16="http://schemas.microsoft.com/office/drawing/2014/main" id="{5E31C210-D088-469F-AADD-97E9DD038B75}"/>
              </a:ext>
            </a:extLst>
          </p:cNvPr>
          <p:cNvSpPr/>
          <p:nvPr/>
        </p:nvSpPr>
        <p:spPr>
          <a:xfrm>
            <a:off x="838200" y="1690688"/>
            <a:ext cx="10515600" cy="4486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solidFill>
                <a:latin typeface="Adobe Gothic Std B" panose="020B0800000000000000" pitchFamily="34" charset="-128"/>
                <a:ea typeface="Adobe Gothic Std B" panose="020B0800000000000000" pitchFamily="34" charset="-128"/>
              </a:rPr>
              <a:t>Kasus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 E-</a:t>
            </a:r>
            <a:r>
              <a:rPr lang="en-US" sz="2800" dirty="0" err="1">
                <a:solidFill>
                  <a:schemeClr val="tx1"/>
                </a:solidFill>
                <a:latin typeface="Adobe Gothic Std B" panose="020B0800000000000000" pitchFamily="34" charset="-128"/>
                <a:ea typeface="Adobe Gothic Std B" panose="020B0800000000000000" pitchFamily="34" charset="-128"/>
              </a:rPr>
              <a:t>KTP</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merupakan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kasus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 yang </a:t>
            </a:r>
            <a:r>
              <a:rPr lang="en-US" sz="2800" dirty="0" err="1">
                <a:solidFill>
                  <a:schemeClr val="tx1"/>
                </a:solidFill>
                <a:latin typeface="Adobe Gothic Std B" panose="020B0800000000000000" pitchFamily="34" charset="-128"/>
                <a:ea typeface="Adobe Gothic Std B" panose="020B0800000000000000" pitchFamily="34" charset="-128"/>
              </a:rPr>
              <a:t>terkait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pengadaan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KTP</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elektronik</a:t>
            </a:r>
            <a:r>
              <a:rPr lang="en-US" sz="2800" dirty="0">
                <a:solidFill>
                  <a:schemeClr val="tx1"/>
                </a:solidFill>
                <a:latin typeface="Adobe Gothic Std B" panose="020B0800000000000000" pitchFamily="34" charset="-128"/>
                <a:ea typeface="Adobe Gothic Std B" panose="020B0800000000000000" pitchFamily="34" charset="-128"/>
              </a:rPr>
              <a:t> Indonesia. </a:t>
            </a:r>
            <a:r>
              <a:rPr lang="en-US" sz="2800" dirty="0" err="1">
                <a:solidFill>
                  <a:schemeClr val="tx1"/>
                </a:solidFill>
                <a:latin typeface="Adobe Gothic Std B" panose="020B0800000000000000" pitchFamily="34" charset="-128"/>
                <a:ea typeface="Adobe Gothic Std B" panose="020B0800000000000000" pitchFamily="34" charset="-128"/>
              </a:rPr>
              <a:t>Terjadi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sejak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tahun</a:t>
            </a:r>
            <a:r>
              <a:rPr lang="en-US" sz="2800" dirty="0">
                <a:solidFill>
                  <a:schemeClr val="tx1"/>
                </a:solidFill>
                <a:latin typeface="Adobe Gothic Std B" panose="020B0800000000000000" pitchFamily="34" charset="-128"/>
                <a:ea typeface="Adobe Gothic Std B" panose="020B0800000000000000" pitchFamily="34" charset="-128"/>
              </a:rPr>
              <a:t> 2010, </a:t>
            </a:r>
            <a:r>
              <a:rPr lang="en-US" sz="2800" dirty="0" err="1">
                <a:solidFill>
                  <a:schemeClr val="tx1"/>
                </a:solidFill>
                <a:latin typeface="Adobe Gothic Std B" panose="020B0800000000000000" pitchFamily="34" charset="-128"/>
                <a:ea typeface="Adobe Gothic Std B" panose="020B0800000000000000" pitchFamily="34" charset="-128"/>
              </a:rPr>
              <a:t>penyelidikan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kasus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ini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terus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berlangsung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selama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bertahun-tahun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Sejumlah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pejabat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tinggi</a:t>
            </a:r>
            <a:r>
              <a:rPr lang="en-US" sz="2800" dirty="0">
                <a:solidFill>
                  <a:schemeClr val="tx1"/>
                </a:solidFill>
                <a:latin typeface="Adobe Gothic Std B" panose="020B0800000000000000" pitchFamily="34" charset="-128"/>
                <a:ea typeface="Adobe Gothic Std B" panose="020B0800000000000000" pitchFamily="34" charset="-128"/>
              </a:rPr>
              <a:t> pun </a:t>
            </a:r>
            <a:r>
              <a:rPr lang="en-US" sz="2800" dirty="0" err="1">
                <a:solidFill>
                  <a:schemeClr val="tx1"/>
                </a:solidFill>
                <a:latin typeface="Adobe Gothic Std B" panose="020B0800000000000000" pitchFamily="34" charset="-128"/>
                <a:ea typeface="Adobe Gothic Std B" panose="020B0800000000000000" pitchFamily="34" charset="-128"/>
              </a:rPr>
              <a:t>terlibat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seperti</a:t>
            </a:r>
            <a:r>
              <a:rPr lang="en-US" sz="2800" dirty="0">
                <a:solidFill>
                  <a:schemeClr val="tx1"/>
                </a:solidFill>
                <a:latin typeface="Adobe Gothic Std B" panose="020B0800000000000000" pitchFamily="34" charset="-128"/>
                <a:ea typeface="Adobe Gothic Std B" panose="020B0800000000000000" pitchFamily="34" charset="-128"/>
              </a:rPr>
              <a:t> Andi </a:t>
            </a:r>
            <a:r>
              <a:rPr lang="en-US" sz="2800" dirty="0" err="1">
                <a:solidFill>
                  <a:schemeClr val="tx1"/>
                </a:solidFill>
                <a:latin typeface="Adobe Gothic Std B" panose="020B0800000000000000" pitchFamily="34" charset="-128"/>
                <a:ea typeface="Adobe Gothic Std B" panose="020B0800000000000000" pitchFamily="34" charset="-128"/>
              </a:rPr>
              <a:t>Narogong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Anang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Sugiana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Miryam</a:t>
            </a:r>
            <a:r>
              <a:rPr lang="en-US" sz="2800" dirty="0">
                <a:solidFill>
                  <a:schemeClr val="tx1"/>
                </a:solidFill>
                <a:latin typeface="Adobe Gothic Std B" panose="020B0800000000000000" pitchFamily="34" charset="-128"/>
                <a:ea typeface="Adobe Gothic Std B" panose="020B0800000000000000" pitchFamily="34" charset="-128"/>
              </a:rPr>
              <a:t> S. </a:t>
            </a:r>
            <a:r>
              <a:rPr lang="en-US" sz="2800" dirty="0" err="1">
                <a:solidFill>
                  <a:schemeClr val="tx1"/>
                </a:solidFill>
                <a:latin typeface="Adobe Gothic Std B" panose="020B0800000000000000" pitchFamily="34" charset="-128"/>
                <a:ea typeface="Adobe Gothic Std B" panose="020B0800000000000000" pitchFamily="34" charset="-128"/>
              </a:rPr>
              <a:t>Hariani</a:t>
            </a:r>
            <a:r>
              <a:rPr lang="en-US" sz="2800" dirty="0">
                <a:solidFill>
                  <a:schemeClr val="tx1"/>
                </a:solidFill>
                <a:latin typeface="Adobe Gothic Std B" panose="020B0800000000000000" pitchFamily="34" charset="-128"/>
                <a:ea typeface="Adobe Gothic Std B" panose="020B0800000000000000" pitchFamily="34" charset="-128"/>
              </a:rPr>
              <a:t>, Markus Nari dan </a:t>
            </a:r>
            <a:r>
              <a:rPr lang="en-US" sz="2800" dirty="0" err="1">
                <a:solidFill>
                  <a:schemeClr val="tx1"/>
                </a:solidFill>
                <a:latin typeface="Adobe Gothic Std B" panose="020B0800000000000000" pitchFamily="34" charset="-128"/>
                <a:ea typeface="Adobe Gothic Std B" panose="020B0800000000000000" pitchFamily="34" charset="-128"/>
              </a:rPr>
              <a:t>Setya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Novanto</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Setya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Novanto</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bahkan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sempat</a:t>
            </a:r>
            <a:r>
              <a:rPr lang="en-US" sz="2800" dirty="0">
                <a:solidFill>
                  <a:schemeClr val="tx1"/>
                </a:solidFill>
                <a:latin typeface="Adobe Gothic Std B" panose="020B0800000000000000" pitchFamily="34" charset="-128"/>
                <a:ea typeface="Adobe Gothic Std B" panose="020B0800000000000000" pitchFamily="34" charset="-128"/>
              </a:rPr>
              <a:t> booming </a:t>
            </a:r>
            <a:r>
              <a:rPr lang="en-US" sz="2800" dirty="0" err="1">
                <a:solidFill>
                  <a:schemeClr val="tx1"/>
                </a:solidFill>
                <a:latin typeface="Adobe Gothic Std B" panose="020B0800000000000000" pitchFamily="34" charset="-128"/>
                <a:ea typeface="Adobe Gothic Std B" panose="020B0800000000000000" pitchFamily="34" charset="-128"/>
              </a:rPr>
              <a:t>setelah</a:t>
            </a:r>
            <a:r>
              <a:rPr lang="en-US" sz="2800" dirty="0">
                <a:solidFill>
                  <a:schemeClr val="tx1"/>
                </a:solidFill>
                <a:latin typeface="Adobe Gothic Std B" panose="020B0800000000000000" pitchFamily="34" charset="-128"/>
                <a:ea typeface="Adobe Gothic Std B" panose="020B0800000000000000" pitchFamily="34" charset="-128"/>
              </a:rPr>
              <a:t> drama </a:t>
            </a:r>
            <a:r>
              <a:rPr lang="en-US" sz="2800" dirty="0" err="1">
                <a:solidFill>
                  <a:schemeClr val="tx1"/>
                </a:solidFill>
                <a:latin typeface="Adobe Gothic Std B" panose="020B0800000000000000" pitchFamily="34" charset="-128"/>
                <a:ea typeface="Adobe Gothic Std B" panose="020B0800000000000000" pitchFamily="34" charset="-128"/>
              </a:rPr>
              <a:t>penangkapannya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disertai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kecelakaan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palsu</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saat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mobilnya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menabrak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tiang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listrik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untuk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menghindari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penangkapan</a:t>
            </a:r>
            <a:r>
              <a:rPr lang="en-US" dirty="0">
                <a:solidFill>
                  <a:schemeClr val="tx1"/>
                </a:solidFill>
              </a:rPr>
              <a:t>.</a:t>
            </a:r>
          </a:p>
        </p:txBody>
      </p:sp>
    </p:spTree>
    <p:extLst>
      <p:ext uri="{BB962C8B-B14F-4D97-AF65-F5344CB8AC3E}">
        <p14:creationId xmlns:p14="http://schemas.microsoft.com/office/powerpoint/2010/main" val="1325187635"/>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5870D-4815-498E-B08D-1F0EB0FAB1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D13A1E4-4BB2-4BAC-995E-8AFC918BFA7E}"/>
              </a:ext>
            </a:extLst>
          </p:cNvPr>
          <p:cNvSpPr>
            <a:spLocks noGrp="1"/>
          </p:cNvSpPr>
          <p:nvPr>
            <p:ph idx="1"/>
          </p:nvPr>
        </p:nvSpPr>
        <p:spPr/>
        <p:txBody>
          <a:bodyPr/>
          <a:lstStyle/>
          <a:p>
            <a:endParaRPr lang="en-US"/>
          </a:p>
        </p:txBody>
      </p:sp>
      <p:sp>
        <p:nvSpPr>
          <p:cNvPr id="4" name="Rectangle 3">
            <a:hlinkClick r:id="rId2" action="ppaction://hlinksldjump"/>
            <a:extLst>
              <a:ext uri="{FF2B5EF4-FFF2-40B4-BE49-F238E27FC236}">
                <a16:creationId xmlns:a16="http://schemas.microsoft.com/office/drawing/2014/main" id="{41E049BC-CC8C-41C0-B5B8-D2F4A1FD80E3}"/>
              </a:ext>
            </a:extLst>
          </p:cNvPr>
          <p:cNvSpPr/>
          <p:nvPr/>
        </p:nvSpPr>
        <p:spPr>
          <a:xfrm>
            <a:off x="838200" y="365125"/>
            <a:ext cx="10515600" cy="13255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PENYELESAIAN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DENGAN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PENDEKATAN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EKSTERNAL</a:t>
            </a:r>
            <a:r>
              <a:rPr lang="en-US" sz="2800" dirty="0">
                <a:solidFill>
                  <a:schemeClr val="tx1"/>
                </a:solidFill>
                <a:latin typeface="Adobe Gothic Std B" panose="020B0800000000000000" pitchFamily="34" charset="-128"/>
                <a:ea typeface="Adobe Gothic Std B" panose="020B0800000000000000" pitchFamily="34" charset="-128"/>
              </a:rPr>
              <a:t> </a:t>
            </a:r>
          </a:p>
        </p:txBody>
      </p:sp>
      <p:sp>
        <p:nvSpPr>
          <p:cNvPr id="5" name="Rectangle 4">
            <a:extLst>
              <a:ext uri="{FF2B5EF4-FFF2-40B4-BE49-F238E27FC236}">
                <a16:creationId xmlns:a16="http://schemas.microsoft.com/office/drawing/2014/main" id="{5E31C210-D088-469F-AADD-97E9DD038B75}"/>
              </a:ext>
            </a:extLst>
          </p:cNvPr>
          <p:cNvSpPr/>
          <p:nvPr/>
        </p:nvSpPr>
        <p:spPr>
          <a:xfrm>
            <a:off x="838200" y="1690688"/>
            <a:ext cx="10515600" cy="4486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solidFill>
                <a:latin typeface="Adobe Gothic Std B" panose="020B0800000000000000" pitchFamily="34" charset="-128"/>
                <a:ea typeface="Adobe Gothic Std B" panose="020B0800000000000000" pitchFamily="34" charset="-128"/>
              </a:rPr>
              <a:t>Adanya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unsur</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dari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luar</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diri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manusia</a:t>
            </a:r>
            <a:r>
              <a:rPr lang="en-US" sz="2800" dirty="0">
                <a:solidFill>
                  <a:schemeClr val="tx1"/>
                </a:solidFill>
                <a:latin typeface="Adobe Gothic Std B" panose="020B0800000000000000" pitchFamily="34" charset="-128"/>
                <a:ea typeface="Adobe Gothic Std B" panose="020B0800000000000000" pitchFamily="34" charset="-128"/>
              </a:rPr>
              <a:t> yang </a:t>
            </a:r>
            <a:r>
              <a:rPr lang="en-US" sz="2800" dirty="0" err="1">
                <a:solidFill>
                  <a:schemeClr val="tx1"/>
                </a:solidFill>
                <a:latin typeface="Adobe Gothic Std B" panose="020B0800000000000000" pitchFamily="34" charset="-128"/>
                <a:ea typeface="Adobe Gothic Std B" panose="020B0800000000000000" pitchFamily="34" charset="-128"/>
              </a:rPr>
              <a:t>memiliki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kekuatan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memaksa</a:t>
            </a:r>
            <a:r>
              <a:rPr lang="en-US" sz="2800" dirty="0">
                <a:solidFill>
                  <a:schemeClr val="tx1"/>
                </a:solidFill>
                <a:latin typeface="Adobe Gothic Std B" panose="020B0800000000000000" pitchFamily="34" charset="-128"/>
                <a:ea typeface="Adobe Gothic Std B" panose="020B0800000000000000" pitchFamily="34" charset="-128"/>
              </a:rPr>
              <a:t> orang </a:t>
            </a:r>
            <a:r>
              <a:rPr lang="en-US" sz="2800" dirty="0" err="1">
                <a:solidFill>
                  <a:schemeClr val="tx1"/>
                </a:solidFill>
                <a:latin typeface="Adobe Gothic Std B" panose="020B0800000000000000" pitchFamily="34" charset="-128"/>
                <a:ea typeface="Adobe Gothic Std B" panose="020B0800000000000000" pitchFamily="34" charset="-128"/>
              </a:rPr>
              <a:t>untuk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tidak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melakukan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Kekuatan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eksternal</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tersebut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misalnya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hukum</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budaya</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watak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masyarakat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Dengan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penegakan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hukum</a:t>
            </a:r>
            <a:r>
              <a:rPr lang="en-US" sz="2800" dirty="0">
                <a:solidFill>
                  <a:schemeClr val="tx1"/>
                </a:solidFill>
                <a:latin typeface="Adobe Gothic Std B" panose="020B0800000000000000" pitchFamily="34" charset="-128"/>
                <a:ea typeface="Adobe Gothic Std B" panose="020B0800000000000000" pitchFamily="34" charset="-128"/>
              </a:rPr>
              <a:t> yang </a:t>
            </a:r>
            <a:r>
              <a:rPr lang="en-US" sz="2800" dirty="0" err="1">
                <a:solidFill>
                  <a:schemeClr val="tx1"/>
                </a:solidFill>
                <a:latin typeface="Adobe Gothic Std B" panose="020B0800000000000000" pitchFamily="34" charset="-128"/>
                <a:ea typeface="Adobe Gothic Std B" panose="020B0800000000000000" pitchFamily="34" charset="-128"/>
              </a:rPr>
              <a:t>kuat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baik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dari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aspek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peraturan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maupun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aparat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hukum</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meminimalisir</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terjadinya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a:t>
            </a:r>
          </a:p>
        </p:txBody>
      </p:sp>
    </p:spTree>
    <p:extLst>
      <p:ext uri="{BB962C8B-B14F-4D97-AF65-F5344CB8AC3E}">
        <p14:creationId xmlns:p14="http://schemas.microsoft.com/office/powerpoint/2010/main" val="35833638"/>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5870D-4815-498E-B08D-1F0EB0FAB1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D13A1E4-4BB2-4BAC-995E-8AFC918BFA7E}"/>
              </a:ext>
            </a:extLst>
          </p:cNvPr>
          <p:cNvSpPr>
            <a:spLocks noGrp="1"/>
          </p:cNvSpPr>
          <p:nvPr>
            <p:ph idx="1"/>
          </p:nvPr>
        </p:nvSpPr>
        <p:spPr/>
        <p:txBody>
          <a:bodyPr/>
          <a:lstStyle/>
          <a:p>
            <a:endParaRPr lang="en-US"/>
          </a:p>
        </p:txBody>
      </p:sp>
      <p:sp>
        <p:nvSpPr>
          <p:cNvPr id="4" name="Rectangle 3">
            <a:hlinkClick r:id="rId2" action="ppaction://hlinksldjump"/>
            <a:extLst>
              <a:ext uri="{FF2B5EF4-FFF2-40B4-BE49-F238E27FC236}">
                <a16:creationId xmlns:a16="http://schemas.microsoft.com/office/drawing/2014/main" id="{41E049BC-CC8C-41C0-B5B8-D2F4A1FD80E3}"/>
              </a:ext>
            </a:extLst>
          </p:cNvPr>
          <p:cNvSpPr/>
          <p:nvPr/>
        </p:nvSpPr>
        <p:spPr>
          <a:xfrm>
            <a:off x="838200" y="365125"/>
            <a:ext cx="10515600" cy="13255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PENYELESAIAN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DENGAN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PENDEKATAN</a:t>
            </a:r>
            <a:r>
              <a:rPr lang="en-US" sz="2800" dirty="0">
                <a:solidFill>
                  <a:schemeClr val="tx1"/>
                </a:solidFill>
                <a:latin typeface="Adobe Gothic Std B" panose="020B0800000000000000" pitchFamily="34" charset="-128"/>
                <a:ea typeface="Adobe Gothic Std B" panose="020B0800000000000000" pitchFamily="34" charset="-128"/>
              </a:rPr>
              <a:t> INTERNAL </a:t>
            </a:r>
          </a:p>
        </p:txBody>
      </p:sp>
      <p:sp>
        <p:nvSpPr>
          <p:cNvPr id="5" name="Rectangle 4">
            <a:extLst>
              <a:ext uri="{FF2B5EF4-FFF2-40B4-BE49-F238E27FC236}">
                <a16:creationId xmlns:a16="http://schemas.microsoft.com/office/drawing/2014/main" id="{5E31C210-D088-469F-AADD-97E9DD038B75}"/>
              </a:ext>
            </a:extLst>
          </p:cNvPr>
          <p:cNvSpPr/>
          <p:nvPr/>
        </p:nvSpPr>
        <p:spPr>
          <a:xfrm>
            <a:off x="838200" y="1690688"/>
            <a:ext cx="10515600" cy="4486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err="1">
                <a:solidFill>
                  <a:schemeClr val="tx1"/>
                </a:solidFill>
                <a:latin typeface="Adobe Gothic Std B" panose="020B0800000000000000" pitchFamily="34" charset="-128"/>
                <a:ea typeface="Adobe Gothic Std B" panose="020B0800000000000000" pitchFamily="34" charset="-128"/>
              </a:rPr>
              <a:t>Adanya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unsur</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dari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dalam</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diri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individu</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mendapat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penguatan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melalui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pendidikan</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pembiasaan</a:t>
            </a:r>
            <a:r>
              <a:rPr lang="en-US" sz="2800" dirty="0">
                <a:solidFill>
                  <a:schemeClr val="tx1"/>
                </a:solidFill>
                <a:latin typeface="Adobe Gothic Std B" panose="020B0800000000000000" pitchFamily="34" charset="-128"/>
                <a:ea typeface="Adobe Gothic Std B" panose="020B0800000000000000" pitchFamily="34" charset="-128"/>
              </a:rPr>
              <a:t>. Pendidikan yang </a:t>
            </a:r>
            <a:r>
              <a:rPr lang="en-US" sz="2800" dirty="0" err="1">
                <a:solidFill>
                  <a:schemeClr val="tx1"/>
                </a:solidFill>
                <a:latin typeface="Adobe Gothic Std B" panose="020B0800000000000000" pitchFamily="34" charset="-128"/>
                <a:ea typeface="Adobe Gothic Std B" panose="020B0800000000000000" pitchFamily="34" charset="-128"/>
              </a:rPr>
              <a:t>kuat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adalah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dari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keluarga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untuk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menanamkan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jiwa</a:t>
            </a:r>
            <a:r>
              <a:rPr lang="en-US" sz="2800" dirty="0">
                <a:solidFill>
                  <a:schemeClr val="tx1"/>
                </a:solidFill>
                <a:latin typeface="Adobe Gothic Std B" panose="020B0800000000000000" pitchFamily="34" charset="-128"/>
                <a:ea typeface="Adobe Gothic Std B" panose="020B0800000000000000" pitchFamily="34" charset="-128"/>
              </a:rPr>
              <a:t> anti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kemudian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diperkuat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dengan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pendidikan</a:t>
            </a:r>
            <a:r>
              <a:rPr lang="en-US" sz="2800" dirty="0">
                <a:solidFill>
                  <a:schemeClr val="tx1"/>
                </a:solidFill>
                <a:latin typeface="Adobe Gothic Std B" panose="020B0800000000000000" pitchFamily="34" charset="-128"/>
                <a:ea typeface="Adobe Gothic Std B" panose="020B0800000000000000" pitchFamily="34" charset="-128"/>
              </a:rPr>
              <a:t> formal di </a:t>
            </a:r>
            <a:r>
              <a:rPr lang="en-US" sz="2800" dirty="0" err="1">
                <a:solidFill>
                  <a:schemeClr val="tx1"/>
                </a:solidFill>
                <a:latin typeface="Adobe Gothic Std B" panose="020B0800000000000000" pitchFamily="34" charset="-128"/>
                <a:ea typeface="Adobe Gothic Std B" panose="020B0800000000000000" pitchFamily="34" charset="-128"/>
              </a:rPr>
              <a:t>sekolah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maupun</a:t>
            </a:r>
            <a:r>
              <a:rPr lang="en-US" sz="2800" dirty="0">
                <a:solidFill>
                  <a:schemeClr val="tx1"/>
                </a:solidFill>
                <a:latin typeface="Adobe Gothic Std B" panose="020B0800000000000000" pitchFamily="34" charset="-128"/>
                <a:ea typeface="Adobe Gothic Std B" panose="020B0800000000000000" pitchFamily="34" charset="-128"/>
              </a:rPr>
              <a:t> non formal di </a:t>
            </a:r>
            <a:r>
              <a:rPr lang="en-US" sz="2800" dirty="0" err="1">
                <a:solidFill>
                  <a:schemeClr val="tx1"/>
                </a:solidFill>
                <a:latin typeface="Adobe Gothic Std B" panose="020B0800000000000000" pitchFamily="34" charset="-128"/>
                <a:ea typeface="Adobe Gothic Std B" panose="020B0800000000000000" pitchFamily="34" charset="-128"/>
              </a:rPr>
              <a:t>luar</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sekolah</a:t>
            </a:r>
            <a:r>
              <a:rPr lang="en-US" sz="2800" dirty="0">
                <a:solidFill>
                  <a:schemeClr val="tx1"/>
                </a:solidFill>
                <a:latin typeface="Adobe Gothic Std B" panose="020B0800000000000000" pitchFamily="34" charset="-128"/>
                <a:ea typeface="Adobe Gothic Std B" panose="020B0800000000000000" pitchFamily="34" charset="-128"/>
              </a:rPr>
              <a:t>. Peran media juga </a:t>
            </a:r>
            <a:r>
              <a:rPr lang="en-US" sz="2800" dirty="0" err="1">
                <a:solidFill>
                  <a:schemeClr val="tx1"/>
                </a:solidFill>
                <a:latin typeface="Adobe Gothic Std B" panose="020B0800000000000000" pitchFamily="34" charset="-128"/>
                <a:ea typeface="Adobe Gothic Std B" panose="020B0800000000000000" pitchFamily="34" charset="-128"/>
              </a:rPr>
              <a:t>sangat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penting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karena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memiliki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jangkau</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daya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pengaruh</a:t>
            </a:r>
            <a:r>
              <a:rPr lang="en-US" sz="2800" dirty="0">
                <a:solidFill>
                  <a:schemeClr val="tx1"/>
                </a:solidFill>
                <a:latin typeface="Adobe Gothic Std B" panose="020B0800000000000000" pitchFamily="34" charset="-128"/>
                <a:ea typeface="Adobe Gothic Std B" panose="020B0800000000000000" pitchFamily="34" charset="-128"/>
              </a:rPr>
              <a:t> yang </a:t>
            </a:r>
            <a:r>
              <a:rPr lang="en-US" sz="2800" dirty="0" err="1">
                <a:solidFill>
                  <a:schemeClr val="tx1"/>
                </a:solidFill>
                <a:latin typeface="Adobe Gothic Std B" panose="020B0800000000000000" pitchFamily="34" charset="-128"/>
                <a:ea typeface="Adobe Gothic Std B" panose="020B0800000000000000" pitchFamily="34" charset="-128"/>
              </a:rPr>
              <a:t>sangat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kuat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bagi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masyarakat</a:t>
            </a:r>
            <a:r>
              <a:rPr lang="en-US" sz="2800" dirty="0">
                <a:solidFill>
                  <a:schemeClr val="tx1"/>
                </a:solidFill>
                <a:latin typeface="Adobe Gothic Std B" panose="020B0800000000000000" pitchFamily="34" charset="-128"/>
                <a:ea typeface="Adobe Gothic Std B" panose="020B0800000000000000" pitchFamily="34" charset="-128"/>
              </a:rPr>
              <a:t>. Media </a:t>
            </a:r>
            <a:r>
              <a:rPr lang="en-US" sz="2800" dirty="0" err="1">
                <a:solidFill>
                  <a:schemeClr val="tx1"/>
                </a:solidFill>
                <a:latin typeface="Adobe Gothic Std B" panose="020B0800000000000000" pitchFamily="34" charset="-128"/>
                <a:ea typeface="Adobe Gothic Std B" panose="020B0800000000000000" pitchFamily="34" charset="-128"/>
              </a:rPr>
              <a:t>harus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memiliki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visi</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misi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mendidik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bangsa</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membangun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karakter</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masyarakat</a:t>
            </a:r>
            <a:r>
              <a:rPr lang="en-US" sz="2800" dirty="0">
                <a:solidFill>
                  <a:schemeClr val="tx1"/>
                </a:solidFill>
                <a:latin typeface="Adobe Gothic Std B" panose="020B0800000000000000" pitchFamily="34" charset="-128"/>
                <a:ea typeface="Adobe Gothic Std B" panose="020B0800000000000000" pitchFamily="34" charset="-128"/>
              </a:rPr>
              <a:t> yang </a:t>
            </a:r>
            <a:r>
              <a:rPr lang="en-US" sz="2800" dirty="0" err="1">
                <a:solidFill>
                  <a:schemeClr val="tx1"/>
                </a:solidFill>
                <a:latin typeface="Adobe Gothic Std B" panose="020B0800000000000000" pitchFamily="34" charset="-128"/>
                <a:ea typeface="Adobe Gothic Std B" panose="020B0800000000000000" pitchFamily="34" charset="-128"/>
              </a:rPr>
              <a:t>maju</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namun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tetap</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berkepribadian</a:t>
            </a:r>
            <a:r>
              <a:rPr lang="en-US" sz="2800" dirty="0">
                <a:solidFill>
                  <a:schemeClr val="tx1"/>
                </a:solidFill>
                <a:latin typeface="Adobe Gothic Std B" panose="020B0800000000000000" pitchFamily="34" charset="-128"/>
                <a:ea typeface="Adobe Gothic Std B" panose="020B0800000000000000" pitchFamily="34" charset="-128"/>
              </a:rPr>
              <a:t> Indonesia.</a:t>
            </a:r>
          </a:p>
        </p:txBody>
      </p:sp>
    </p:spTree>
    <p:extLst>
      <p:ext uri="{BB962C8B-B14F-4D97-AF65-F5344CB8AC3E}">
        <p14:creationId xmlns:p14="http://schemas.microsoft.com/office/powerpoint/2010/main" val="1574675903"/>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5870D-4815-498E-B08D-1F0EB0FAB17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D13A1E4-4BB2-4BAC-995E-8AFC918BFA7E}"/>
              </a:ext>
            </a:extLst>
          </p:cNvPr>
          <p:cNvSpPr>
            <a:spLocks noGrp="1"/>
          </p:cNvSpPr>
          <p:nvPr>
            <p:ph idx="1"/>
          </p:nvPr>
        </p:nvSpPr>
        <p:spPr/>
        <p:txBody>
          <a:bodyPr/>
          <a:lstStyle/>
          <a:p>
            <a:endParaRPr lang="en-US"/>
          </a:p>
        </p:txBody>
      </p:sp>
      <p:sp>
        <p:nvSpPr>
          <p:cNvPr id="4" name="Rectangle 3">
            <a:hlinkClick r:id="rId2" action="ppaction://hlinksldjump"/>
            <a:extLst>
              <a:ext uri="{FF2B5EF4-FFF2-40B4-BE49-F238E27FC236}">
                <a16:creationId xmlns:a16="http://schemas.microsoft.com/office/drawing/2014/main" id="{41E049BC-CC8C-41C0-B5B8-D2F4A1FD80E3}"/>
              </a:ext>
            </a:extLst>
          </p:cNvPr>
          <p:cNvSpPr/>
          <p:nvPr/>
        </p:nvSpPr>
        <p:spPr>
          <a:xfrm>
            <a:off x="838200" y="365125"/>
            <a:ext cx="10515600" cy="132556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dobe Gothic Std B" panose="020B0800000000000000" pitchFamily="34" charset="-128"/>
                <a:ea typeface="Adobe Gothic Std B" panose="020B0800000000000000" pitchFamily="34" charset="-128"/>
              </a:rPr>
              <a:t>ETIKA PANCASILA </a:t>
            </a:r>
            <a:r>
              <a:rPr lang="en-US" sz="2800" dirty="0" err="1">
                <a:solidFill>
                  <a:schemeClr val="tx1"/>
                </a:solidFill>
                <a:latin typeface="Adobe Gothic Std B" panose="020B0800000000000000" pitchFamily="34" charset="-128"/>
                <a:ea typeface="Adobe Gothic Std B" panose="020B0800000000000000" pitchFamily="34" charset="-128"/>
              </a:rPr>
              <a:t>DALAM</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MEMBRANTAS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5" name="Rectangle 4">
            <a:extLst>
              <a:ext uri="{FF2B5EF4-FFF2-40B4-BE49-F238E27FC236}">
                <a16:creationId xmlns:a16="http://schemas.microsoft.com/office/drawing/2014/main" id="{5E31C210-D088-469F-AADD-97E9DD038B75}"/>
              </a:ext>
            </a:extLst>
          </p:cNvPr>
          <p:cNvSpPr/>
          <p:nvPr/>
        </p:nvSpPr>
        <p:spPr>
          <a:xfrm>
            <a:off x="838200" y="1690688"/>
            <a:ext cx="10515600" cy="448627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Adobe Gothic Std B" panose="020B0800000000000000" pitchFamily="34" charset="-128"/>
                <a:ea typeface="Adobe Gothic Std B" panose="020B0800000000000000" pitchFamily="34" charset="-128"/>
              </a:rPr>
              <a:t>Nilai-</a:t>
            </a:r>
            <a:r>
              <a:rPr lang="en-US" sz="2800" dirty="0" err="1">
                <a:solidFill>
                  <a:schemeClr val="tx1"/>
                </a:solidFill>
                <a:latin typeface="Adobe Gothic Std B" panose="020B0800000000000000" pitchFamily="34" charset="-128"/>
                <a:ea typeface="Adobe Gothic Std B" panose="020B0800000000000000" pitchFamily="34" charset="-128"/>
              </a:rPr>
              <a:t>nilai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pancasila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apabila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betul-betul</a:t>
            </a:r>
            <a:r>
              <a:rPr lang="en-US" sz="2800" dirty="0">
                <a:solidFill>
                  <a:schemeClr val="tx1"/>
                </a:solidFill>
                <a:latin typeface="Adobe Gothic Std B" panose="020B0800000000000000" pitchFamily="34" charset="-128"/>
                <a:ea typeface="Adobe Gothic Std B" panose="020B0800000000000000" pitchFamily="34" charset="-128"/>
              </a:rPr>
              <a:t> di </a:t>
            </a:r>
            <a:r>
              <a:rPr lang="en-US" sz="2800" dirty="0" err="1">
                <a:solidFill>
                  <a:schemeClr val="tx1"/>
                </a:solidFill>
                <a:latin typeface="Adobe Gothic Std B" panose="020B0800000000000000" pitchFamily="34" charset="-128"/>
                <a:ea typeface="Adobe Gothic Std B" panose="020B0800000000000000" pitchFamily="34" charset="-128"/>
              </a:rPr>
              <a:t>pahami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dihayati</a:t>
            </a:r>
            <a:r>
              <a:rPr lang="en-US" sz="2800" dirty="0">
                <a:solidFill>
                  <a:schemeClr val="tx1"/>
                </a:solidFill>
                <a:latin typeface="Adobe Gothic Std B" panose="020B0800000000000000" pitchFamily="34" charset="-128"/>
                <a:ea typeface="Adobe Gothic Std B" panose="020B0800000000000000" pitchFamily="34" charset="-128"/>
              </a:rPr>
              <a:t> dan di </a:t>
            </a:r>
            <a:r>
              <a:rPr lang="en-US" sz="2800" dirty="0" err="1">
                <a:solidFill>
                  <a:schemeClr val="tx1"/>
                </a:solidFill>
                <a:latin typeface="Adobe Gothic Std B" panose="020B0800000000000000" pitchFamily="34" charset="-128"/>
                <a:ea typeface="Adobe Gothic Std B" panose="020B0800000000000000" pitchFamily="34" charset="-128"/>
              </a:rPr>
              <a:t>amalkan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tentu</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mampu</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menurunkan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angka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a:t>
            </a:r>
          </a:p>
          <a:p>
            <a:pPr algn="just"/>
            <a:r>
              <a:rPr lang="en-US" sz="2800" dirty="0" err="1">
                <a:solidFill>
                  <a:schemeClr val="tx1"/>
                </a:solidFill>
                <a:latin typeface="Adobe Gothic Std B" panose="020B0800000000000000" pitchFamily="34" charset="-128"/>
                <a:ea typeface="Adobe Gothic Std B" panose="020B0800000000000000" pitchFamily="34" charset="-128"/>
              </a:rPr>
              <a:t>Dengan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memahami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nilai-nilai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pancasila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maka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menjadi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kekuatan</a:t>
            </a:r>
            <a:r>
              <a:rPr lang="en-US" sz="2800" dirty="0">
                <a:solidFill>
                  <a:schemeClr val="tx1"/>
                </a:solidFill>
                <a:latin typeface="Adobe Gothic Std B" panose="020B0800000000000000" pitchFamily="34" charset="-128"/>
                <a:ea typeface="Adobe Gothic Std B" panose="020B0800000000000000" pitchFamily="34" charset="-128"/>
              </a:rPr>
              <a:t> moral </a:t>
            </a:r>
            <a:r>
              <a:rPr lang="en-US" sz="2800" dirty="0" err="1">
                <a:solidFill>
                  <a:schemeClr val="tx1"/>
                </a:solidFill>
                <a:latin typeface="Adobe Gothic Std B" panose="020B0800000000000000" pitchFamily="34" charset="-128"/>
                <a:ea typeface="Adobe Gothic Std B" panose="020B0800000000000000" pitchFamily="34" charset="-128"/>
              </a:rPr>
              <a:t>besar</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apabila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keseluruhan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nilai-nilai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pancasila</a:t>
            </a:r>
            <a:r>
              <a:rPr lang="en-US" sz="2800" dirty="0">
                <a:solidFill>
                  <a:schemeClr val="tx1"/>
                </a:solidFill>
                <a:latin typeface="Adobe Gothic Std B" panose="020B0800000000000000" pitchFamily="34" charset="-128"/>
                <a:ea typeface="Adobe Gothic Std B" panose="020B0800000000000000" pitchFamily="34" charset="-128"/>
              </a:rPr>
              <a:t> yang </a:t>
            </a:r>
            <a:r>
              <a:rPr lang="en-US" sz="2800" dirty="0" err="1">
                <a:solidFill>
                  <a:schemeClr val="tx1"/>
                </a:solidFill>
                <a:latin typeface="Adobe Gothic Std B" panose="020B0800000000000000" pitchFamily="34" charset="-128"/>
                <a:ea typeface="Adobe Gothic Std B" panose="020B0800000000000000" pitchFamily="34" charset="-128"/>
              </a:rPr>
              <a:t>meliputi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nilai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ketuhanan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kemanusiaan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persatuan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kerakyatan</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keadilan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dijadikan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landasan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moril</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dalam</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seluruh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kehidupan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berbangsa</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bernegara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terutama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dalam</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pemberantasan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r>
              <a:rPr lang="en-US" sz="2800" dirty="0">
                <a:solidFill>
                  <a:schemeClr val="tx1"/>
                </a:solidFill>
                <a:latin typeface="Adobe Gothic Std B" panose="020B0800000000000000" pitchFamily="34" charset="-128"/>
                <a:ea typeface="Adobe Gothic Std B" panose="020B0800000000000000" pitchFamily="34" charset="-128"/>
              </a:rPr>
              <a:t>.</a:t>
            </a:r>
          </a:p>
        </p:txBody>
      </p:sp>
    </p:spTree>
    <p:extLst>
      <p:ext uri="{BB962C8B-B14F-4D97-AF65-F5344CB8AC3E}">
        <p14:creationId xmlns:p14="http://schemas.microsoft.com/office/powerpoint/2010/main" val="3688118734"/>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60202">
              <a:srgbClr val="FF0000"/>
            </a:gs>
            <a:gs pos="5000">
              <a:srgbClr val="FF0000"/>
            </a:gs>
            <a:gs pos="84000">
              <a:schemeClr val="accent2">
                <a:lumMod val="60000"/>
                <a:lumOff val="40000"/>
              </a:schemeClr>
            </a:gs>
            <a:gs pos="100000">
              <a:srgbClr val="FF0000"/>
            </a:gs>
          </a:gsLst>
          <a:path path="circle">
            <a:fillToRect l="50000" t="130000" r="50000" b="-30000"/>
          </a:path>
          <a:tileRect/>
        </a:gradFill>
        <a:effectLst/>
      </p:bgPr>
    </p:bg>
    <p:spTree>
      <p:nvGrpSpPr>
        <p:cNvPr id="1" name=""/>
        <p:cNvGrpSpPr/>
        <p:nvPr/>
      </p:nvGrpSpPr>
      <p:grpSpPr>
        <a:xfrm>
          <a:off x="0" y="0"/>
          <a:ext cx="0" cy="0"/>
          <a:chOff x="0" y="0"/>
          <a:chExt cx="0" cy="0"/>
        </a:xfrm>
      </p:grpSpPr>
      <p:pic>
        <p:nvPicPr>
          <p:cNvPr id="10" name="Picture 9">
            <a:hlinkClick r:id="rId2" action="ppaction://hlinksldjump"/>
            <a:extLst>
              <a:ext uri="{FF2B5EF4-FFF2-40B4-BE49-F238E27FC236}">
                <a16:creationId xmlns:a16="http://schemas.microsoft.com/office/drawing/2014/main" id="{52AE2068-C975-4FA3-B33F-14AE94A079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800" y="104043"/>
            <a:ext cx="1945302" cy="2107410"/>
          </a:xfrm>
          <a:prstGeom prst="rect">
            <a:avLst/>
          </a:prstGeom>
          <a:solidFill>
            <a:srgbClr val="002060"/>
          </a:solidFill>
          <a:effectLst>
            <a:outerShdw blurRad="50800" dist="38100" dir="5400000" algn="ctr" rotWithShape="0">
              <a:srgbClr val="000000">
                <a:alpha val="30000"/>
              </a:srgbClr>
            </a:outerShdw>
            <a:reflection blurRad="6350" stA="52000" endA="300" endPos="35000" dir="5400000" sy="-100000" algn="bl" rotWithShape="0"/>
          </a:effectLst>
          <a:scene3d>
            <a:camera prst="orthographicFront"/>
            <a:lightRig rig="chilly" dir="t"/>
          </a:scene3d>
          <a:sp3d>
            <a:bevelT w="101600" prst="riblet"/>
            <a:bevelB prst="angle"/>
          </a:sp3d>
        </p:spPr>
      </p:pic>
      <p:pic>
        <p:nvPicPr>
          <p:cNvPr id="3" name="Picture 2">
            <a:extLst>
              <a:ext uri="{FF2B5EF4-FFF2-40B4-BE49-F238E27FC236}">
                <a16:creationId xmlns:a16="http://schemas.microsoft.com/office/drawing/2014/main" id="{90AEB987-9B78-4699-801D-3E763CAE550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33994" y="104043"/>
            <a:ext cx="3164205" cy="2107410"/>
          </a:xfrm>
          <a:prstGeom prst="rect">
            <a:avLst/>
          </a:prstGeom>
          <a:effectLst>
            <a:outerShdw blurRad="50800" dist="38100" dir="18900000" algn="bl" rotWithShape="0">
              <a:prstClr val="black">
                <a:alpha val="40000"/>
              </a:prstClr>
            </a:outerShdw>
            <a:reflection blurRad="6350" stA="52000" endA="300" endPos="35000" dir="5400000" sy="-100000" algn="bl" rotWithShape="0"/>
          </a:effectLst>
        </p:spPr>
      </p:pic>
      <p:sp>
        <p:nvSpPr>
          <p:cNvPr id="4" name="Rectangle: Rounded Corners 3">
            <a:extLst>
              <a:ext uri="{FF2B5EF4-FFF2-40B4-BE49-F238E27FC236}">
                <a16:creationId xmlns:a16="http://schemas.microsoft.com/office/drawing/2014/main" id="{63C85467-0B80-49DB-97A6-F583E2AE448E}"/>
              </a:ext>
            </a:extLst>
          </p:cNvPr>
          <p:cNvSpPr/>
          <p:nvPr/>
        </p:nvSpPr>
        <p:spPr>
          <a:xfrm>
            <a:off x="1474839" y="2846439"/>
            <a:ext cx="9232490" cy="3333135"/>
          </a:xfrm>
          <a:prstGeom prst="roundRect">
            <a:avLst/>
          </a:prstGeom>
          <a:pattFill prst="sphere">
            <a:fgClr>
              <a:srgbClr val="FF000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a:solidFill>
                  <a:schemeClr val="tx1"/>
                </a:solidFill>
                <a:latin typeface="Adobe Gothic Std B" panose="020B0800000000000000" pitchFamily="34" charset="-128"/>
                <a:ea typeface="Adobe Gothic Std B" panose="020B0800000000000000" pitchFamily="34" charset="-128"/>
              </a:rPr>
              <a:t>SEKIAN</a:t>
            </a:r>
            <a:r>
              <a:rPr lang="en-US" sz="3600" dirty="0">
                <a:solidFill>
                  <a:schemeClr val="tx1"/>
                </a:solidFill>
                <a:latin typeface="Adobe Gothic Std B" panose="020B0800000000000000" pitchFamily="34" charset="-128"/>
                <a:ea typeface="Adobe Gothic Std B" panose="020B0800000000000000" pitchFamily="34" charset="-128"/>
              </a:rPr>
              <a:t> </a:t>
            </a:r>
            <a:r>
              <a:rPr lang="en-US" sz="3600" dirty="0" err="1">
                <a:solidFill>
                  <a:schemeClr val="tx1"/>
                </a:solidFill>
                <a:latin typeface="Adobe Gothic Std B" panose="020B0800000000000000" pitchFamily="34" charset="-128"/>
                <a:ea typeface="Adobe Gothic Std B" panose="020B0800000000000000" pitchFamily="34" charset="-128"/>
              </a:rPr>
              <a:t>TERIMA</a:t>
            </a:r>
            <a:r>
              <a:rPr lang="en-US" sz="3600" dirty="0">
                <a:solidFill>
                  <a:schemeClr val="tx1"/>
                </a:solidFill>
                <a:latin typeface="Adobe Gothic Std B" panose="020B0800000000000000" pitchFamily="34" charset="-128"/>
                <a:ea typeface="Adobe Gothic Std B" panose="020B0800000000000000" pitchFamily="34" charset="-128"/>
              </a:rPr>
              <a:t> KASIH</a:t>
            </a:r>
          </a:p>
        </p:txBody>
      </p:sp>
    </p:spTree>
    <p:extLst>
      <p:ext uri="{BB962C8B-B14F-4D97-AF65-F5344CB8AC3E}">
        <p14:creationId xmlns:p14="http://schemas.microsoft.com/office/powerpoint/2010/main" val="1888733680"/>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60202">
              <a:srgbClr val="FF0000"/>
            </a:gs>
            <a:gs pos="5000">
              <a:srgbClr val="FF0000"/>
            </a:gs>
            <a:gs pos="84000">
              <a:schemeClr val="accent2">
                <a:lumMod val="60000"/>
                <a:lumOff val="40000"/>
              </a:schemeClr>
            </a:gs>
            <a:gs pos="100000">
              <a:srgbClr val="FF0000"/>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5" name="Flowchart: Alternate Process 4">
            <a:hlinkClick r:id="rId2" action="ppaction://hlinksldjump"/>
            <a:extLst>
              <a:ext uri="{FF2B5EF4-FFF2-40B4-BE49-F238E27FC236}">
                <a16:creationId xmlns:a16="http://schemas.microsoft.com/office/drawing/2014/main" id="{B7D9DE20-D81D-48A3-9324-31613DF44261}"/>
              </a:ext>
            </a:extLst>
          </p:cNvPr>
          <p:cNvSpPr/>
          <p:nvPr/>
        </p:nvSpPr>
        <p:spPr>
          <a:xfrm>
            <a:off x="3823033" y="5095752"/>
            <a:ext cx="4545931" cy="1377993"/>
          </a:xfrm>
          <a:prstGeom prst="flowChartAlternateProcess">
            <a:avLst/>
          </a:prstGeom>
          <a:pattFill prst="divot">
            <a:fgClr>
              <a:srgbClr val="FF0000"/>
            </a:fgClr>
            <a:bgClr>
              <a:schemeClr val="bg1"/>
            </a:bgClr>
          </a:patt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IMPLEMENTASI</a:t>
            </a:r>
            <a:r>
              <a:rPr lang="en-US" sz="2800" dirty="0">
                <a:solidFill>
                  <a:schemeClr val="tx1"/>
                </a:solidFill>
                <a:latin typeface="Adobe Gothic Std B" panose="020B0800000000000000" pitchFamily="34" charset="-128"/>
                <a:ea typeface="Adobe Gothic Std B" panose="020B0800000000000000" pitchFamily="34" charset="-128"/>
              </a:rPr>
              <a:t> ETIKA PANCASILA </a:t>
            </a:r>
            <a:r>
              <a:rPr lang="en-US" sz="2800" dirty="0" err="1">
                <a:solidFill>
                  <a:schemeClr val="tx1"/>
                </a:solidFill>
                <a:latin typeface="Adobe Gothic Std B" panose="020B0800000000000000" pitchFamily="34" charset="-128"/>
                <a:ea typeface="Adobe Gothic Std B" panose="020B0800000000000000" pitchFamily="34" charset="-128"/>
              </a:rPr>
              <a:t>DALAM</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KASUS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KORUPSI</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6" name="Rectangle: Rounded Corners 5">
            <a:hlinkClick r:id="rId3" action="ppaction://hlinksldjump"/>
            <a:extLst>
              <a:ext uri="{FF2B5EF4-FFF2-40B4-BE49-F238E27FC236}">
                <a16:creationId xmlns:a16="http://schemas.microsoft.com/office/drawing/2014/main" id="{8FE4FF70-EEE5-4AFB-B875-4C6418809450}"/>
              </a:ext>
            </a:extLst>
          </p:cNvPr>
          <p:cNvSpPr/>
          <p:nvPr/>
        </p:nvSpPr>
        <p:spPr>
          <a:xfrm>
            <a:off x="677777" y="673011"/>
            <a:ext cx="4070685" cy="1377994"/>
          </a:xfrm>
          <a:prstGeom prst="roundRect">
            <a:avLst/>
          </a:prstGeom>
          <a:pattFill prst="divot">
            <a:fgClr>
              <a:srgbClr val="FF0000"/>
            </a:fgClr>
            <a:bgClr>
              <a:schemeClr val="bg1"/>
            </a:bgClr>
          </a:patt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chemeClr val="tx1"/>
                </a:solidFill>
                <a:latin typeface="Adobe Gothic Std B" panose="020B0800000000000000" pitchFamily="34" charset="-128"/>
                <a:ea typeface="Adobe Gothic Std B" panose="020B0800000000000000" pitchFamily="34" charset="-128"/>
              </a:rPr>
              <a:t>PENGERTIAN</a:t>
            </a:r>
            <a:endParaRPr lang="en-US" sz="3200" dirty="0">
              <a:solidFill>
                <a:schemeClr val="tx1"/>
              </a:solidFill>
              <a:latin typeface="Adobe Gothic Std B" panose="020B0800000000000000" pitchFamily="34" charset="-128"/>
              <a:ea typeface="Adobe Gothic Std B" panose="020B0800000000000000" pitchFamily="34" charset="-128"/>
            </a:endParaRPr>
          </a:p>
        </p:txBody>
      </p:sp>
      <p:sp>
        <p:nvSpPr>
          <p:cNvPr id="7" name="Flowchart: Alternate Process 6">
            <a:hlinkClick r:id="rId4" action="ppaction://hlinksldjump"/>
            <a:extLst>
              <a:ext uri="{FF2B5EF4-FFF2-40B4-BE49-F238E27FC236}">
                <a16:creationId xmlns:a16="http://schemas.microsoft.com/office/drawing/2014/main" id="{3E88748E-CDE4-4137-973F-3968FCC58D7E}"/>
              </a:ext>
            </a:extLst>
          </p:cNvPr>
          <p:cNvSpPr/>
          <p:nvPr/>
        </p:nvSpPr>
        <p:spPr>
          <a:xfrm>
            <a:off x="7443540" y="673011"/>
            <a:ext cx="4070685" cy="1377994"/>
          </a:xfrm>
          <a:prstGeom prst="flowChartAlternateProcess">
            <a:avLst/>
          </a:prstGeom>
          <a:pattFill prst="divot">
            <a:fgClr>
              <a:srgbClr val="FF0000"/>
            </a:fgClr>
            <a:bgClr>
              <a:schemeClr val="bg1"/>
            </a:bgClr>
          </a:pattFill>
          <a:ln>
            <a:gradFill>
              <a:gsLst>
                <a:gs pos="2000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Adobe Gothic Std B" panose="020B0800000000000000" pitchFamily="34" charset="-128"/>
                <a:ea typeface="Adobe Gothic Std B" panose="020B0800000000000000" pitchFamily="34" charset="-128"/>
              </a:rPr>
              <a:t>NILAI-NILAI</a:t>
            </a:r>
            <a:br>
              <a:rPr lang="en-US" sz="3200" dirty="0">
                <a:solidFill>
                  <a:schemeClr val="tx1"/>
                </a:solidFill>
                <a:latin typeface="Adobe Gothic Std B" panose="020B0800000000000000" pitchFamily="34" charset="-128"/>
                <a:ea typeface="Adobe Gothic Std B" panose="020B0800000000000000" pitchFamily="34" charset="-128"/>
              </a:rPr>
            </a:br>
            <a:r>
              <a:rPr lang="en-US" sz="3200" dirty="0">
                <a:solidFill>
                  <a:schemeClr val="tx1"/>
                </a:solidFill>
                <a:latin typeface="Adobe Gothic Std B" panose="020B0800000000000000" pitchFamily="34" charset="-128"/>
                <a:ea typeface="Adobe Gothic Std B" panose="020B0800000000000000" pitchFamily="34" charset="-128"/>
              </a:rPr>
              <a:t>ETIKA  PANCASILA</a:t>
            </a:r>
          </a:p>
        </p:txBody>
      </p:sp>
      <p:pic>
        <p:nvPicPr>
          <p:cNvPr id="10" name="Picture 9">
            <a:hlinkClick r:id="rId5" action="ppaction://hlinksldjump"/>
            <a:extLst>
              <a:ext uri="{FF2B5EF4-FFF2-40B4-BE49-F238E27FC236}">
                <a16:creationId xmlns:a16="http://schemas.microsoft.com/office/drawing/2014/main" id="{52AE2068-C975-4FA3-B33F-14AE94A0793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23348" y="2375295"/>
            <a:ext cx="1945302" cy="2107410"/>
          </a:xfrm>
          <a:prstGeom prst="rect">
            <a:avLst/>
          </a:prstGeom>
          <a:solidFill>
            <a:srgbClr val="002060"/>
          </a:solidFill>
          <a:effectLst>
            <a:outerShdw blurRad="50800" dist="38100" dir="5400000" algn="ctr" rotWithShape="0">
              <a:srgbClr val="000000">
                <a:alpha val="30000"/>
              </a:srgbClr>
            </a:outerShdw>
          </a:effectLst>
          <a:scene3d>
            <a:camera prst="orthographicFront"/>
            <a:lightRig rig="chilly" dir="t"/>
          </a:scene3d>
          <a:sp3d>
            <a:bevelT w="101600" prst="riblet"/>
            <a:bevelB prst="angle"/>
          </a:sp3d>
        </p:spPr>
      </p:pic>
    </p:spTree>
    <p:extLst>
      <p:ext uri="{BB962C8B-B14F-4D97-AF65-F5344CB8AC3E}">
        <p14:creationId xmlns:p14="http://schemas.microsoft.com/office/powerpoint/2010/main" val="376138400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smGrid">
          <a:fgClr>
            <a:srgbClr val="FF0000"/>
          </a:fgClr>
          <a:bgClr>
            <a:schemeClr val="bg1"/>
          </a:bgClr>
        </a:pattFill>
        <a:effectLst/>
      </p:bgPr>
    </p:bg>
    <p:spTree>
      <p:nvGrpSpPr>
        <p:cNvPr id="1" name=""/>
        <p:cNvGrpSpPr/>
        <p:nvPr/>
      </p:nvGrpSpPr>
      <p:grpSpPr>
        <a:xfrm>
          <a:off x="0" y="0"/>
          <a:ext cx="0" cy="0"/>
          <a:chOff x="0" y="0"/>
          <a:chExt cx="0" cy="0"/>
        </a:xfrm>
      </p:grpSpPr>
      <p:sp>
        <p:nvSpPr>
          <p:cNvPr id="5" name="Flowchart: Alternate Process 4">
            <a:hlinkClick r:id="rId2" action="ppaction://hlinksldjump"/>
            <a:extLst>
              <a:ext uri="{FF2B5EF4-FFF2-40B4-BE49-F238E27FC236}">
                <a16:creationId xmlns:a16="http://schemas.microsoft.com/office/drawing/2014/main" id="{6C4B7543-C527-47F2-85F3-950A62676614}"/>
              </a:ext>
            </a:extLst>
          </p:cNvPr>
          <p:cNvSpPr/>
          <p:nvPr/>
        </p:nvSpPr>
        <p:spPr>
          <a:xfrm>
            <a:off x="3834063" y="264694"/>
            <a:ext cx="4523874" cy="2237874"/>
          </a:xfrm>
          <a:prstGeom prst="flowChartAlternateProcess">
            <a:avLst/>
          </a:prstGeom>
          <a:pattFill prst="divot">
            <a:fgClr>
              <a:srgbClr val="FF000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chemeClr val="tx1"/>
                </a:solidFill>
                <a:latin typeface="Adobe Gothic Std B" panose="020B0800000000000000" pitchFamily="34" charset="-128"/>
                <a:ea typeface="Adobe Gothic Std B" panose="020B0800000000000000" pitchFamily="34" charset="-128"/>
              </a:rPr>
              <a:t>PENGERTIAN</a:t>
            </a:r>
            <a:endParaRPr lang="en-US" sz="3200" dirty="0">
              <a:solidFill>
                <a:schemeClr val="tx1"/>
              </a:solidFill>
              <a:latin typeface="Adobe Gothic Std B" panose="020B0800000000000000" pitchFamily="34" charset="-128"/>
              <a:ea typeface="Adobe Gothic Std B" panose="020B0800000000000000" pitchFamily="34" charset="-128"/>
            </a:endParaRPr>
          </a:p>
        </p:txBody>
      </p:sp>
      <p:sp>
        <p:nvSpPr>
          <p:cNvPr id="6" name="Arrow: Right 5">
            <a:extLst>
              <a:ext uri="{FF2B5EF4-FFF2-40B4-BE49-F238E27FC236}">
                <a16:creationId xmlns:a16="http://schemas.microsoft.com/office/drawing/2014/main" id="{DBB026C5-2F44-4B9F-A95E-266A3B0E376F}"/>
              </a:ext>
            </a:extLst>
          </p:cNvPr>
          <p:cNvSpPr/>
          <p:nvPr/>
        </p:nvSpPr>
        <p:spPr>
          <a:xfrm>
            <a:off x="352927" y="2213813"/>
            <a:ext cx="3946358" cy="2586789"/>
          </a:xfrm>
          <a:prstGeom prst="rightArrow">
            <a:avLst/>
          </a:prstGeom>
          <a:pattFill prst="dotGrid">
            <a:fgClr>
              <a:schemeClr val="accent1"/>
            </a:fgClr>
            <a:bgClr>
              <a:schemeClr val="bg1"/>
            </a:bgClr>
          </a:pattFill>
          <a:ln>
            <a:solidFill>
              <a:schemeClr val="accent1">
                <a:shade val="50000"/>
                <a:alpha val="9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PENGERTIAN</a:t>
            </a:r>
            <a:r>
              <a:rPr lang="en-US" sz="2800" dirty="0">
                <a:solidFill>
                  <a:schemeClr val="tx1"/>
                </a:solidFill>
                <a:latin typeface="Adobe Gothic Std B" panose="020B0800000000000000" pitchFamily="34" charset="-128"/>
                <a:ea typeface="Adobe Gothic Std B" panose="020B0800000000000000" pitchFamily="34" charset="-128"/>
              </a:rPr>
              <a:t> PANCASILA</a:t>
            </a:r>
          </a:p>
        </p:txBody>
      </p:sp>
      <p:sp>
        <p:nvSpPr>
          <p:cNvPr id="7" name="Arrow: Right 6">
            <a:hlinkClick r:id="rId3" action="ppaction://hlinksldjump"/>
            <a:extLst>
              <a:ext uri="{FF2B5EF4-FFF2-40B4-BE49-F238E27FC236}">
                <a16:creationId xmlns:a16="http://schemas.microsoft.com/office/drawing/2014/main" id="{62AF3235-01BD-441B-A30A-B4426A0BDB36}"/>
              </a:ext>
            </a:extLst>
          </p:cNvPr>
          <p:cNvSpPr/>
          <p:nvPr/>
        </p:nvSpPr>
        <p:spPr>
          <a:xfrm>
            <a:off x="4299285" y="4271211"/>
            <a:ext cx="3946358" cy="2586789"/>
          </a:xfrm>
          <a:prstGeom prst="rightArrow">
            <a:avLst/>
          </a:prstGeom>
          <a:pattFill prst="dotGrid">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PENGERTIAN</a:t>
            </a:r>
            <a:r>
              <a:rPr lang="en-US" sz="2800" dirty="0">
                <a:solidFill>
                  <a:schemeClr val="tx1"/>
                </a:solidFill>
                <a:latin typeface="Adobe Gothic Std B" panose="020B0800000000000000" pitchFamily="34" charset="-128"/>
                <a:ea typeface="Adobe Gothic Std B" panose="020B0800000000000000" pitchFamily="34" charset="-128"/>
              </a:rPr>
              <a:t> ETIKA PANCASILA</a:t>
            </a:r>
          </a:p>
        </p:txBody>
      </p:sp>
      <p:sp>
        <p:nvSpPr>
          <p:cNvPr id="8" name="Arrow: Right 7">
            <a:hlinkClick r:id="rId4" action="ppaction://hlinksldjump"/>
            <a:extLst>
              <a:ext uri="{FF2B5EF4-FFF2-40B4-BE49-F238E27FC236}">
                <a16:creationId xmlns:a16="http://schemas.microsoft.com/office/drawing/2014/main" id="{B28ABCEE-F13E-44C0-A9D0-02EB7EDFCC05}"/>
              </a:ext>
            </a:extLst>
          </p:cNvPr>
          <p:cNvSpPr/>
          <p:nvPr/>
        </p:nvSpPr>
        <p:spPr>
          <a:xfrm>
            <a:off x="7892717" y="2316083"/>
            <a:ext cx="3946357" cy="2586789"/>
          </a:xfrm>
          <a:prstGeom prst="rightArrow">
            <a:avLst/>
          </a:prstGeom>
          <a:pattFill prst="dotGrid">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PENGERTIAN</a:t>
            </a:r>
            <a:r>
              <a:rPr lang="en-US" sz="2800" dirty="0">
                <a:solidFill>
                  <a:schemeClr val="tx1"/>
                </a:solidFill>
                <a:latin typeface="Adobe Gothic Std B" panose="020B0800000000000000" pitchFamily="34" charset="-128"/>
                <a:ea typeface="Adobe Gothic Std B" panose="020B0800000000000000" pitchFamily="34" charset="-128"/>
              </a:rPr>
              <a:t> ETIKA</a:t>
            </a:r>
          </a:p>
        </p:txBody>
      </p:sp>
    </p:spTree>
    <p:extLst>
      <p:ext uri="{BB962C8B-B14F-4D97-AF65-F5344CB8AC3E}">
        <p14:creationId xmlns:p14="http://schemas.microsoft.com/office/powerpoint/2010/main" val="80900015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5" name="Arrow: Right 4">
            <a:hlinkClick r:id="rId2" action="ppaction://hlinksldjump"/>
            <a:extLst>
              <a:ext uri="{FF2B5EF4-FFF2-40B4-BE49-F238E27FC236}">
                <a16:creationId xmlns:a16="http://schemas.microsoft.com/office/drawing/2014/main" id="{5A262A3E-A8AA-4C8F-823E-771E4BD3E1E5}"/>
              </a:ext>
            </a:extLst>
          </p:cNvPr>
          <p:cNvSpPr/>
          <p:nvPr/>
        </p:nvSpPr>
        <p:spPr>
          <a:xfrm>
            <a:off x="3378867" y="0"/>
            <a:ext cx="5462337" cy="2642770"/>
          </a:xfrm>
          <a:prstGeom prst="rightArrow">
            <a:avLst/>
          </a:prstGeom>
          <a:pattFill prst="dotGrid">
            <a:fgClr>
              <a:srgbClr val="0070C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PENGERTIAN</a:t>
            </a:r>
            <a:r>
              <a:rPr lang="en-US" sz="2800" dirty="0">
                <a:solidFill>
                  <a:schemeClr val="tx1"/>
                </a:solidFill>
                <a:latin typeface="Adobe Gothic Std B" panose="020B0800000000000000" pitchFamily="34" charset="-128"/>
                <a:ea typeface="Adobe Gothic Std B" panose="020B0800000000000000" pitchFamily="34" charset="-128"/>
              </a:rPr>
              <a:t> PANCASILA</a:t>
            </a:r>
          </a:p>
        </p:txBody>
      </p:sp>
      <p:sp>
        <p:nvSpPr>
          <p:cNvPr id="6" name="Rectangle 5">
            <a:extLst>
              <a:ext uri="{FF2B5EF4-FFF2-40B4-BE49-F238E27FC236}">
                <a16:creationId xmlns:a16="http://schemas.microsoft.com/office/drawing/2014/main" id="{E3B4A521-8129-4E32-9A14-DE59A1687937}"/>
              </a:ext>
            </a:extLst>
          </p:cNvPr>
          <p:cNvSpPr/>
          <p:nvPr/>
        </p:nvSpPr>
        <p:spPr>
          <a:xfrm>
            <a:off x="838200" y="2642770"/>
            <a:ext cx="10543673" cy="4136774"/>
          </a:xfrm>
          <a:prstGeom prst="rect">
            <a:avLst/>
          </a:prstGeom>
          <a:solidFill>
            <a:srgbClr val="FFFFFF"/>
          </a:solid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algn="l" defTabSz="914400" rtl="0" eaLnBrk="1" fontAlgn="auto" latinLnBrk="0" hangingPunct="1">
              <a:lnSpc>
                <a:spcPct val="100000"/>
              </a:lnSpc>
              <a:spcBef>
                <a:spcPts val="600"/>
              </a:spcBef>
              <a:spcAft>
                <a:spcPts val="0"/>
              </a:spcAft>
              <a:buClr>
                <a:srgbClr val="727CA3"/>
              </a:buClr>
              <a:buSzPct val="76000"/>
              <a:tabLst/>
              <a:defRPr/>
            </a:pPr>
            <a:r>
              <a:rPr kumimoji="0" lang="en-US" sz="4000" b="0" i="0" u="none" strike="noStrike" kern="1200" cap="none" spc="0" normalizeH="0" baseline="0" noProof="0" dirty="0">
                <a:ln>
                  <a:noFill/>
                </a:ln>
                <a:solidFill>
                  <a:prstClr val="black"/>
                </a:solidFill>
                <a:effectLst/>
                <a:uLnTx/>
                <a:uFillTx/>
                <a:latin typeface="Gill Sans MT"/>
                <a:ea typeface="Tahoma" pitchFamily="34" charset="0"/>
                <a:cs typeface="Times New Roman" pitchFamily="18" charset="0"/>
              </a:rPr>
              <a:t>R</a:t>
            </a:r>
            <a:r>
              <a:rPr kumimoji="0" lang="id-ID" sz="4000" b="0" i="0" u="none" strike="noStrike" kern="1200" cap="none" spc="0" normalizeH="0" baseline="0" noProof="0" dirty="0">
                <a:ln>
                  <a:noFill/>
                </a:ln>
                <a:solidFill>
                  <a:prstClr val="black"/>
                </a:solidFill>
                <a:effectLst/>
                <a:uLnTx/>
                <a:uFillTx/>
                <a:latin typeface="Gill Sans MT"/>
                <a:ea typeface="Tahoma" pitchFamily="34" charset="0"/>
                <a:cs typeface="Times New Roman" pitchFamily="18" charset="0"/>
              </a:rPr>
              <a:t>umusan dan pedoman kehidupan berbangsa dan bernegara bagi seluruh rakyat Indonesia</a:t>
            </a:r>
            <a:endParaRPr kumimoji="0" lang="en-US" sz="4000" b="0" i="0" u="none" strike="noStrike" kern="1200" cap="none" spc="0" normalizeH="0" baseline="0" noProof="0" dirty="0">
              <a:ln>
                <a:noFill/>
              </a:ln>
              <a:solidFill>
                <a:prstClr val="black"/>
              </a:solidFill>
              <a:effectLst/>
              <a:uLnTx/>
              <a:uFillTx/>
              <a:latin typeface="Gill Sans MT"/>
              <a:ea typeface="+mn-ea"/>
              <a:cs typeface="Times New Roman" pitchFamily="18" charset="0"/>
            </a:endParaRPr>
          </a:p>
        </p:txBody>
      </p:sp>
    </p:spTree>
    <p:extLst>
      <p:ext uri="{BB962C8B-B14F-4D97-AF65-F5344CB8AC3E}">
        <p14:creationId xmlns:p14="http://schemas.microsoft.com/office/powerpoint/2010/main" val="2232394182"/>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4" name="Arrow: Right 3">
            <a:hlinkClick r:id="rId2" action="ppaction://hlinksldjump"/>
            <a:extLst>
              <a:ext uri="{FF2B5EF4-FFF2-40B4-BE49-F238E27FC236}">
                <a16:creationId xmlns:a16="http://schemas.microsoft.com/office/drawing/2014/main" id="{3006C00C-C992-4059-8E40-11AB5869954A}"/>
              </a:ext>
            </a:extLst>
          </p:cNvPr>
          <p:cNvSpPr/>
          <p:nvPr/>
        </p:nvSpPr>
        <p:spPr>
          <a:xfrm>
            <a:off x="3376863" y="0"/>
            <a:ext cx="5438274" cy="2675732"/>
          </a:xfrm>
          <a:prstGeom prst="rightArrow">
            <a:avLst/>
          </a:prstGeom>
          <a:pattFill prst="dotGrid">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PENGERTIAN</a:t>
            </a:r>
            <a:r>
              <a:rPr lang="en-US" sz="2800" dirty="0">
                <a:solidFill>
                  <a:schemeClr val="tx1"/>
                </a:solidFill>
                <a:latin typeface="Adobe Gothic Std B" panose="020B0800000000000000" pitchFamily="34" charset="-128"/>
                <a:ea typeface="Adobe Gothic Std B" panose="020B0800000000000000" pitchFamily="34" charset="-128"/>
              </a:rPr>
              <a:t> ETIKA</a:t>
            </a:r>
          </a:p>
        </p:txBody>
      </p:sp>
      <p:sp>
        <p:nvSpPr>
          <p:cNvPr id="5" name="Rectangle 4">
            <a:extLst>
              <a:ext uri="{FF2B5EF4-FFF2-40B4-BE49-F238E27FC236}">
                <a16:creationId xmlns:a16="http://schemas.microsoft.com/office/drawing/2014/main" id="{0CC505D7-51EA-46A1-9F8D-2128A3E18D48}"/>
              </a:ext>
            </a:extLst>
          </p:cNvPr>
          <p:cNvSpPr/>
          <p:nvPr/>
        </p:nvSpPr>
        <p:spPr>
          <a:xfrm>
            <a:off x="838200" y="2675732"/>
            <a:ext cx="10515600" cy="41822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R="0" lvl="0" algn="just" defTabSz="914400" rtl="0" eaLnBrk="1" fontAlgn="auto" latinLnBrk="0" hangingPunct="1">
              <a:lnSpc>
                <a:spcPct val="100000"/>
              </a:lnSpc>
              <a:spcBef>
                <a:spcPts val="600"/>
              </a:spcBef>
              <a:spcAft>
                <a:spcPts val="0"/>
              </a:spcAft>
              <a:buClr>
                <a:srgbClr val="727CA3"/>
              </a:buClr>
              <a:buSzPct val="76000"/>
              <a:tabLst/>
              <a:defRPr/>
            </a:pP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Suatu</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ilmu</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yang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berisi</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tentang</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watak</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perbuatan</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atau</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tingkah</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laku</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manusia</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mana yang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dapat</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di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nilai</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baik</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dan mana yang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dapat</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di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nilai</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tidak</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baik</a:t>
            </a:r>
            <a:r>
              <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Times New Roman" pitchFamily="18" charset="0"/>
              </a:rPr>
              <a:t>serta</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bagaimana</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dan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mengapa</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kita</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mengikuti</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suatu</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ajaran</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moral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tertentu</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atau</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bagaimana</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kita</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harus</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mengambil</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sikap</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bertanggung</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jawab</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berhadapan</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dengan</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berbagai</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a:t>
            </a:r>
            <a:r>
              <a:rPr kumimoji="0" lang="en-US" sz="3600" b="0" i="0" u="none" strike="noStrike" kern="1200" cap="none" spc="0" normalizeH="0" baseline="0" noProof="0" dirty="0" err="1">
                <a:ln>
                  <a:noFill/>
                </a:ln>
                <a:solidFill>
                  <a:prstClr val="black"/>
                </a:solidFill>
                <a:effectLst/>
                <a:uLnTx/>
                <a:uFillTx/>
                <a:latin typeface="Gill Sans MT"/>
                <a:ea typeface="+mn-ea"/>
                <a:cs typeface="+mn-cs"/>
              </a:rPr>
              <a:t>ajaran</a:t>
            </a:r>
            <a:r>
              <a:rPr kumimoji="0" lang="en-US" sz="3600" b="0" i="0" u="none" strike="noStrike" kern="1200" cap="none" spc="0" normalizeH="0" baseline="0" noProof="0" dirty="0">
                <a:ln>
                  <a:noFill/>
                </a:ln>
                <a:solidFill>
                  <a:prstClr val="black"/>
                </a:solidFill>
                <a:effectLst/>
                <a:uLnTx/>
                <a:uFillTx/>
                <a:latin typeface="Gill Sans MT"/>
                <a:ea typeface="+mn-ea"/>
                <a:cs typeface="+mn-cs"/>
              </a:rPr>
              <a:t> moral </a:t>
            </a:r>
            <a:endParaRPr kumimoji="0" lang="en-US" sz="3600" b="0" i="0" u="none" strike="noStrike" kern="1200" cap="none" spc="0" normalizeH="0" baseline="0" noProof="0" dirty="0">
              <a:ln>
                <a:noFill/>
              </a:ln>
              <a:solidFill>
                <a:prstClr val="black"/>
              </a:solidFill>
              <a:effectLst/>
              <a:uLnTx/>
              <a:uFillTx/>
              <a:latin typeface="Gill Sans MT"/>
              <a:ea typeface="+mn-ea"/>
              <a:cs typeface="Times New Roman" pitchFamily="18" charset="0"/>
            </a:endParaRPr>
          </a:p>
        </p:txBody>
      </p:sp>
    </p:spTree>
    <p:extLst>
      <p:ext uri="{BB962C8B-B14F-4D97-AF65-F5344CB8AC3E}">
        <p14:creationId xmlns:p14="http://schemas.microsoft.com/office/powerpoint/2010/main" val="3286238377"/>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FE6D2A-F75F-44E1-8090-8D6B4DA60F0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62DA6985-16D9-43EB-B38A-EC0C6C33D020}"/>
              </a:ext>
            </a:extLst>
          </p:cNvPr>
          <p:cNvSpPr>
            <a:spLocks noGrp="1"/>
          </p:cNvSpPr>
          <p:nvPr>
            <p:ph idx="1"/>
          </p:nvPr>
        </p:nvSpPr>
        <p:spPr/>
        <p:txBody>
          <a:bodyPr/>
          <a:lstStyle/>
          <a:p>
            <a:endParaRPr lang="en-US" dirty="0"/>
          </a:p>
        </p:txBody>
      </p:sp>
      <p:sp>
        <p:nvSpPr>
          <p:cNvPr id="4" name="Arrow: Right 3">
            <a:hlinkClick r:id="rId2" action="ppaction://hlinksldjump"/>
            <a:extLst>
              <a:ext uri="{FF2B5EF4-FFF2-40B4-BE49-F238E27FC236}">
                <a16:creationId xmlns:a16="http://schemas.microsoft.com/office/drawing/2014/main" id="{35C657B4-88C3-41BF-878B-F1875EEC5684}"/>
              </a:ext>
            </a:extLst>
          </p:cNvPr>
          <p:cNvSpPr/>
          <p:nvPr/>
        </p:nvSpPr>
        <p:spPr>
          <a:xfrm>
            <a:off x="3352800" y="54393"/>
            <a:ext cx="5486400" cy="2760996"/>
          </a:xfrm>
          <a:prstGeom prst="rightArrow">
            <a:avLst/>
          </a:prstGeom>
          <a:pattFill prst="dotGrid">
            <a:fgClr>
              <a:schemeClr val="accent1"/>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err="1">
                <a:solidFill>
                  <a:schemeClr val="tx1"/>
                </a:solidFill>
                <a:latin typeface="Adobe Gothic Std B" panose="020B0800000000000000" pitchFamily="34" charset="-128"/>
                <a:ea typeface="Adobe Gothic Std B" panose="020B0800000000000000" pitchFamily="34" charset="-128"/>
              </a:rPr>
              <a:t>PENGERTIAN</a:t>
            </a:r>
            <a:endParaRPr lang="en-US" sz="2800" dirty="0">
              <a:solidFill>
                <a:schemeClr val="tx1"/>
              </a:solidFill>
              <a:latin typeface="Adobe Gothic Std B" panose="020B0800000000000000" pitchFamily="34" charset="-128"/>
              <a:ea typeface="Adobe Gothic Std B" panose="020B0800000000000000" pitchFamily="34" charset="-128"/>
            </a:endParaRPr>
          </a:p>
          <a:p>
            <a:pPr algn="ctr"/>
            <a:r>
              <a:rPr lang="en-US" sz="2800" dirty="0">
                <a:solidFill>
                  <a:schemeClr val="tx1"/>
                </a:solidFill>
                <a:latin typeface="Adobe Gothic Std B" panose="020B0800000000000000" pitchFamily="34" charset="-128"/>
                <a:ea typeface="Adobe Gothic Std B" panose="020B0800000000000000" pitchFamily="34" charset="-128"/>
              </a:rPr>
              <a:t> ETIKA PANCASILA</a:t>
            </a:r>
          </a:p>
        </p:txBody>
      </p:sp>
      <p:sp>
        <p:nvSpPr>
          <p:cNvPr id="5" name="Rectangle 4">
            <a:extLst>
              <a:ext uri="{FF2B5EF4-FFF2-40B4-BE49-F238E27FC236}">
                <a16:creationId xmlns:a16="http://schemas.microsoft.com/office/drawing/2014/main" id="{34503363-E86C-45D0-8A6C-DC2BF9209AB4}"/>
              </a:ext>
            </a:extLst>
          </p:cNvPr>
          <p:cNvSpPr/>
          <p:nvPr/>
        </p:nvSpPr>
        <p:spPr>
          <a:xfrm>
            <a:off x="838200" y="2815389"/>
            <a:ext cx="10515600" cy="3988218"/>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74320" marR="0" lvl="0" indent="-274320" algn="l" defTabSz="914400" rtl="0" eaLnBrk="1" fontAlgn="auto" latinLnBrk="0" hangingPunct="1">
              <a:lnSpc>
                <a:spcPct val="100000"/>
              </a:lnSpc>
              <a:spcBef>
                <a:spcPts val="600"/>
              </a:spcBef>
              <a:spcAft>
                <a:spcPts val="0"/>
              </a:spcAft>
              <a:buClr>
                <a:srgbClr val="727CA3"/>
              </a:buClr>
              <a:buSzPct val="76000"/>
              <a:buFont typeface="Wingdings 3"/>
              <a:buChar char=""/>
              <a:tabLst/>
              <a:defRPr/>
            </a:pPr>
            <a:r>
              <a:rPr kumimoji="0" lang="en-US" sz="4400" b="0" i="0" u="none" strike="noStrike" kern="1200" cap="none" spc="0" normalizeH="0" baseline="0" noProof="0">
                <a:ln>
                  <a:noFill/>
                </a:ln>
                <a:solidFill>
                  <a:prstClr val="black"/>
                </a:solidFill>
                <a:effectLst/>
                <a:uLnTx/>
                <a:uFillTx/>
                <a:latin typeface="Gill Sans MT"/>
                <a:ea typeface="+mn-ea"/>
                <a:cs typeface="Times New Roman" pitchFamily="18" charset="0"/>
              </a:rPr>
              <a:t>Etika yang mendasarkan penilaian baik dan buruk pada nilai-nilai Pancasila, yaitu nilai ketuhanan, kemanusiaan, persatuan, kerakyatan dan keadilan. </a:t>
            </a:r>
            <a:endParaRPr kumimoji="0" lang="en-US" sz="4400" b="0" i="0" u="none" strike="noStrike" kern="1200" cap="none" spc="0" normalizeH="0" baseline="0" noProof="0" dirty="0">
              <a:ln>
                <a:noFill/>
              </a:ln>
              <a:solidFill>
                <a:prstClr val="black"/>
              </a:solidFill>
              <a:effectLst/>
              <a:uLnTx/>
              <a:uFillTx/>
              <a:latin typeface="Gill Sans MT"/>
              <a:ea typeface="+mn-ea"/>
              <a:cs typeface="Times New Roman" pitchFamily="18" charset="0"/>
            </a:endParaRPr>
          </a:p>
        </p:txBody>
      </p:sp>
    </p:spTree>
    <p:extLst>
      <p:ext uri="{BB962C8B-B14F-4D97-AF65-F5344CB8AC3E}">
        <p14:creationId xmlns:p14="http://schemas.microsoft.com/office/powerpoint/2010/main" val="995158422"/>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pattFill prst="smGrid">
          <a:fgClr>
            <a:srgbClr val="FF0000"/>
          </a:fgClr>
          <a:bgClr>
            <a:schemeClr val="bg1"/>
          </a:bgClr>
        </a:patt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81D8E3-AF64-45AC-A415-FB3D04574E95}"/>
              </a:ext>
            </a:extLst>
          </p:cNvPr>
          <p:cNvSpPr>
            <a:spLocks noGrp="1"/>
          </p:cNvSpPr>
          <p:nvPr>
            <p:ph idx="1"/>
          </p:nvPr>
        </p:nvSpPr>
        <p:spPr/>
        <p:txBody>
          <a:bodyPr/>
          <a:lstStyle/>
          <a:p>
            <a:endParaRPr lang="en-US" dirty="0"/>
          </a:p>
        </p:txBody>
      </p:sp>
      <p:sp>
        <p:nvSpPr>
          <p:cNvPr id="4" name="Rectangle: Rounded Corners 3">
            <a:hlinkClick r:id="rId2" action="ppaction://hlinksldjump"/>
            <a:extLst>
              <a:ext uri="{FF2B5EF4-FFF2-40B4-BE49-F238E27FC236}">
                <a16:creationId xmlns:a16="http://schemas.microsoft.com/office/drawing/2014/main" id="{8878D48A-FFC9-4D3A-A3E7-12F6DC4F45F5}"/>
              </a:ext>
            </a:extLst>
          </p:cNvPr>
          <p:cNvSpPr/>
          <p:nvPr/>
        </p:nvSpPr>
        <p:spPr>
          <a:xfrm>
            <a:off x="3822031" y="365125"/>
            <a:ext cx="4547937" cy="2474328"/>
          </a:xfrm>
          <a:prstGeom prst="roundRect">
            <a:avLst/>
          </a:prstGeom>
          <a:pattFill prst="divot">
            <a:fgClr>
              <a:srgbClr val="FF0000"/>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black"/>
                </a:solidFill>
                <a:effectLst/>
                <a:uLnTx/>
                <a:uFillTx/>
                <a:latin typeface="Adobe Gothic Std B" panose="020B0800000000000000" pitchFamily="34" charset="-128"/>
                <a:ea typeface="Adobe Gothic Std B" panose="020B0800000000000000" pitchFamily="34" charset="-128"/>
                <a:cs typeface="+mn-cs"/>
              </a:rPr>
              <a:t>NILAI-NILAI</a:t>
            </a:r>
            <a:br>
              <a:rPr kumimoji="0" lang="en-US" sz="3200" b="0" i="0" u="none" strike="noStrike" kern="1200" cap="none" spc="0" normalizeH="0" baseline="0" noProof="0" dirty="0">
                <a:ln>
                  <a:noFill/>
                </a:ln>
                <a:solidFill>
                  <a:prstClr val="black"/>
                </a:solidFill>
                <a:effectLst/>
                <a:uLnTx/>
                <a:uFillTx/>
                <a:latin typeface="Adobe Gothic Std B" panose="020B0800000000000000" pitchFamily="34" charset="-128"/>
                <a:ea typeface="Adobe Gothic Std B" panose="020B0800000000000000" pitchFamily="34" charset="-128"/>
                <a:cs typeface="+mn-cs"/>
              </a:rPr>
            </a:br>
            <a:r>
              <a:rPr kumimoji="0" lang="en-US" sz="3200" b="0" i="0" u="none" strike="noStrike" kern="1200" cap="none" spc="0" normalizeH="0" baseline="0" noProof="0" dirty="0">
                <a:ln>
                  <a:noFill/>
                </a:ln>
                <a:solidFill>
                  <a:prstClr val="black"/>
                </a:solidFill>
                <a:effectLst/>
                <a:uLnTx/>
                <a:uFillTx/>
                <a:latin typeface="Adobe Gothic Std B" panose="020B0800000000000000" pitchFamily="34" charset="-128"/>
                <a:ea typeface="Adobe Gothic Std B" panose="020B0800000000000000" pitchFamily="34" charset="-128"/>
                <a:cs typeface="+mn-cs"/>
              </a:rPr>
              <a:t>ETIKA  PANCASILA</a:t>
            </a:r>
          </a:p>
        </p:txBody>
      </p:sp>
      <p:sp>
        <p:nvSpPr>
          <p:cNvPr id="5" name="Rectangle 4">
            <a:hlinkClick r:id="rId3" action="ppaction://hlinksldjump"/>
            <a:extLst>
              <a:ext uri="{FF2B5EF4-FFF2-40B4-BE49-F238E27FC236}">
                <a16:creationId xmlns:a16="http://schemas.microsoft.com/office/drawing/2014/main" id="{A95B0257-F907-498F-97B0-EAC9FECB5B38}"/>
              </a:ext>
            </a:extLst>
          </p:cNvPr>
          <p:cNvSpPr/>
          <p:nvPr/>
        </p:nvSpPr>
        <p:spPr>
          <a:xfrm>
            <a:off x="838200" y="2839453"/>
            <a:ext cx="10515600" cy="589547"/>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solidFill>
                <a:latin typeface="Adobe Gothic Std B" panose="020B0800000000000000" pitchFamily="34" charset="-128"/>
                <a:ea typeface="Adobe Gothic Std B" panose="020B0800000000000000" pitchFamily="34" charset="-128"/>
              </a:rPr>
              <a:t>1.NILAI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KETUHANAN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7" name="Rectangle 6">
            <a:hlinkClick r:id="rId4" action="ppaction://hlinksldjump"/>
            <a:extLst>
              <a:ext uri="{FF2B5EF4-FFF2-40B4-BE49-F238E27FC236}">
                <a16:creationId xmlns:a16="http://schemas.microsoft.com/office/drawing/2014/main" id="{5FCEAE5B-259F-4582-A26E-652ABED2C4E5}"/>
              </a:ext>
            </a:extLst>
          </p:cNvPr>
          <p:cNvSpPr/>
          <p:nvPr/>
        </p:nvSpPr>
        <p:spPr>
          <a:xfrm>
            <a:off x="838200" y="3429000"/>
            <a:ext cx="10515600" cy="5895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Adobe Gothic Std B" panose="020B0800000000000000" pitchFamily="34" charset="-128"/>
                <a:ea typeface="Adobe Gothic Std B" panose="020B0800000000000000" pitchFamily="34" charset="-128"/>
              </a:rPr>
              <a:t>2. NILAI  </a:t>
            </a:r>
            <a:r>
              <a:rPr lang="en-US" sz="2800" dirty="0" err="1">
                <a:solidFill>
                  <a:schemeClr val="tx1"/>
                </a:solidFill>
                <a:latin typeface="Adobe Gothic Std B" panose="020B0800000000000000" pitchFamily="34" charset="-128"/>
                <a:ea typeface="Adobe Gothic Std B" panose="020B0800000000000000" pitchFamily="34" charset="-128"/>
              </a:rPr>
              <a:t>KEMANUSIAAN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8" name="Rectangle 7">
            <a:hlinkClick r:id="rId5" action="ppaction://hlinksldjump"/>
            <a:extLst>
              <a:ext uri="{FF2B5EF4-FFF2-40B4-BE49-F238E27FC236}">
                <a16:creationId xmlns:a16="http://schemas.microsoft.com/office/drawing/2014/main" id="{279FC575-872A-489D-BA26-11BD379C7A05}"/>
              </a:ext>
            </a:extLst>
          </p:cNvPr>
          <p:cNvSpPr/>
          <p:nvPr/>
        </p:nvSpPr>
        <p:spPr>
          <a:xfrm>
            <a:off x="838200" y="4018547"/>
            <a:ext cx="10515600" cy="58954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Adobe Gothic Std B" panose="020B0800000000000000" pitchFamily="34" charset="-128"/>
                <a:ea typeface="Adobe Gothic Std B" panose="020B0800000000000000" pitchFamily="34" charset="-128"/>
              </a:rPr>
              <a:t>3. NILAI  </a:t>
            </a:r>
            <a:r>
              <a:rPr lang="en-US" sz="2800" dirty="0" err="1">
                <a:solidFill>
                  <a:schemeClr val="tx1"/>
                </a:solidFill>
                <a:latin typeface="Adobe Gothic Std B" panose="020B0800000000000000" pitchFamily="34" charset="-128"/>
                <a:ea typeface="Adobe Gothic Std B" panose="020B0800000000000000" pitchFamily="34" charset="-128"/>
              </a:rPr>
              <a:t>PERSATUAN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9" name="Rectangle 8">
            <a:hlinkClick r:id="rId6" action="ppaction://hlinksldjump"/>
            <a:extLst>
              <a:ext uri="{FF2B5EF4-FFF2-40B4-BE49-F238E27FC236}">
                <a16:creationId xmlns:a16="http://schemas.microsoft.com/office/drawing/2014/main" id="{4C6296FD-50F0-41A9-B114-D3124FA0183C}"/>
              </a:ext>
            </a:extLst>
          </p:cNvPr>
          <p:cNvSpPr/>
          <p:nvPr/>
        </p:nvSpPr>
        <p:spPr>
          <a:xfrm>
            <a:off x="838200" y="4608095"/>
            <a:ext cx="10515600" cy="589547"/>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Adobe Gothic Std B" panose="020B0800000000000000" pitchFamily="34" charset="-128"/>
                <a:ea typeface="Adobe Gothic Std B" panose="020B0800000000000000" pitchFamily="34" charset="-128"/>
              </a:rPr>
              <a:t>4. NILAI </a:t>
            </a:r>
            <a:r>
              <a:rPr lang="en-US" sz="2800" dirty="0" err="1">
                <a:solidFill>
                  <a:schemeClr val="tx1"/>
                </a:solidFill>
                <a:latin typeface="Adobe Gothic Std B" panose="020B0800000000000000" pitchFamily="34" charset="-128"/>
                <a:ea typeface="Adobe Gothic Std B" panose="020B0800000000000000" pitchFamily="34" charset="-128"/>
              </a:rPr>
              <a:t>KERAKYATAN</a:t>
            </a:r>
            <a:r>
              <a:rPr lang="en-US" sz="2800" dirty="0">
                <a:solidFill>
                  <a:schemeClr val="tx1"/>
                </a:solidFill>
                <a:latin typeface="Adobe Gothic Std B" panose="020B0800000000000000" pitchFamily="34" charset="-128"/>
                <a:ea typeface="Adobe Gothic Std B" panose="020B0800000000000000" pitchFamily="34" charset="-128"/>
              </a:rPr>
              <a:t> </a:t>
            </a:r>
          </a:p>
        </p:txBody>
      </p:sp>
      <p:sp>
        <p:nvSpPr>
          <p:cNvPr id="10" name="Rectangle 9">
            <a:hlinkClick r:id="rId7" action="ppaction://hlinksldjump"/>
            <a:extLst>
              <a:ext uri="{FF2B5EF4-FFF2-40B4-BE49-F238E27FC236}">
                <a16:creationId xmlns:a16="http://schemas.microsoft.com/office/drawing/2014/main" id="{548260D6-8278-4065-9595-1A0DD17A6B38}"/>
              </a:ext>
            </a:extLst>
          </p:cNvPr>
          <p:cNvSpPr/>
          <p:nvPr/>
        </p:nvSpPr>
        <p:spPr>
          <a:xfrm>
            <a:off x="838200" y="5197642"/>
            <a:ext cx="10515600" cy="58954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tx1"/>
                </a:solidFill>
                <a:latin typeface="Adobe Gothic Std B" panose="020B0800000000000000" pitchFamily="34" charset="-128"/>
                <a:ea typeface="Adobe Gothic Std B" panose="020B0800000000000000" pitchFamily="34" charset="-128"/>
              </a:rPr>
              <a:t>5. NILAI </a:t>
            </a:r>
            <a:r>
              <a:rPr lang="en-US" sz="2800" dirty="0" err="1">
                <a:solidFill>
                  <a:schemeClr val="tx1"/>
                </a:solidFill>
                <a:latin typeface="Adobe Gothic Std B" panose="020B0800000000000000" pitchFamily="34" charset="-128"/>
                <a:ea typeface="Adobe Gothic Std B" panose="020B0800000000000000" pitchFamily="34" charset="-128"/>
              </a:rPr>
              <a:t>KEADILAN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12" name="Rectangle 11">
            <a:extLst>
              <a:ext uri="{FF2B5EF4-FFF2-40B4-BE49-F238E27FC236}">
                <a16:creationId xmlns:a16="http://schemas.microsoft.com/office/drawing/2014/main" id="{3EBD7FBD-5B45-4F93-BA03-0CFBCFBB769D}"/>
              </a:ext>
            </a:extLst>
          </p:cNvPr>
          <p:cNvSpPr/>
          <p:nvPr/>
        </p:nvSpPr>
        <p:spPr>
          <a:xfrm>
            <a:off x="838200" y="5787189"/>
            <a:ext cx="10515600" cy="589548"/>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88748673"/>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EC171-D30B-4873-ACCF-0B15C16BE0C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8EC7794-049A-4E88-B3F1-C3D08E7B62D0}"/>
              </a:ext>
            </a:extLst>
          </p:cNvPr>
          <p:cNvSpPr>
            <a:spLocks noGrp="1"/>
          </p:cNvSpPr>
          <p:nvPr>
            <p:ph idx="1"/>
          </p:nvPr>
        </p:nvSpPr>
        <p:spPr/>
        <p:txBody>
          <a:bodyPr/>
          <a:lstStyle/>
          <a:p>
            <a:endParaRPr lang="en-US"/>
          </a:p>
        </p:txBody>
      </p:sp>
      <p:sp>
        <p:nvSpPr>
          <p:cNvPr id="4" name="Rectangle 3">
            <a:hlinkClick r:id="rId2" action="ppaction://hlinksldjump"/>
            <a:extLst>
              <a:ext uri="{FF2B5EF4-FFF2-40B4-BE49-F238E27FC236}">
                <a16:creationId xmlns:a16="http://schemas.microsoft.com/office/drawing/2014/main" id="{F6C5EC6B-FE51-4FAC-A84E-85C5C22C5464}"/>
              </a:ext>
            </a:extLst>
          </p:cNvPr>
          <p:cNvSpPr/>
          <p:nvPr/>
        </p:nvSpPr>
        <p:spPr>
          <a:xfrm>
            <a:off x="838200" y="385011"/>
            <a:ext cx="10515600" cy="144061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dobe Gothic Std B" panose="020B0800000000000000" pitchFamily="34" charset="-128"/>
                <a:ea typeface="Adobe Gothic Std B" panose="020B0800000000000000" pitchFamily="34" charset="-128"/>
              </a:rPr>
              <a:t>NILAI </a:t>
            </a:r>
            <a:r>
              <a:rPr lang="en-US" sz="2800" dirty="0" err="1">
                <a:solidFill>
                  <a:schemeClr val="tx1"/>
                </a:solidFill>
                <a:latin typeface="Adobe Gothic Std B" panose="020B0800000000000000" pitchFamily="34" charset="-128"/>
                <a:ea typeface="Adobe Gothic Std B" panose="020B0800000000000000" pitchFamily="34" charset="-128"/>
              </a:rPr>
              <a:t>KETUHANAN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5" name="Rectangle 4">
            <a:extLst>
              <a:ext uri="{FF2B5EF4-FFF2-40B4-BE49-F238E27FC236}">
                <a16:creationId xmlns:a16="http://schemas.microsoft.com/office/drawing/2014/main" id="{8F752E09-6502-4E60-83BF-86447B426686}"/>
              </a:ext>
            </a:extLst>
          </p:cNvPr>
          <p:cNvSpPr/>
          <p:nvPr/>
        </p:nvSpPr>
        <p:spPr>
          <a:xfrm>
            <a:off x="838200" y="1845511"/>
            <a:ext cx="10515600" cy="43314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latin typeface="Adobe Gothic Std B" panose="020B0800000000000000" pitchFamily="34" charset="-128"/>
                <a:ea typeface="Adobe Gothic Std B" panose="020B0800000000000000" pitchFamily="34" charset="-128"/>
              </a:rPr>
              <a:t>Nilai </a:t>
            </a:r>
            <a:r>
              <a:rPr lang="en-US" sz="2800" dirty="0" err="1">
                <a:solidFill>
                  <a:schemeClr val="tx1"/>
                </a:solidFill>
                <a:latin typeface="Adobe Gothic Std B" panose="020B0800000000000000" pitchFamily="34" charset="-128"/>
                <a:ea typeface="Adobe Gothic Std B" panose="020B0800000000000000" pitchFamily="34" charset="-128"/>
              </a:rPr>
              <a:t>ketuhanan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mengandung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nilai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religius</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atau</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keyakinan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terhadap</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Tuhan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YME</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ketaqwaan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kepada</a:t>
            </a:r>
            <a:r>
              <a:rPr lang="en-US" sz="2800" dirty="0">
                <a:solidFill>
                  <a:schemeClr val="tx1"/>
                </a:solidFill>
                <a:latin typeface="Adobe Gothic Std B" panose="020B0800000000000000" pitchFamily="34" charset="-128"/>
                <a:ea typeface="Adobe Gothic Std B" panose="020B0800000000000000" pitchFamily="34" charset="-128"/>
              </a:rPr>
              <a:t>-Nya. </a:t>
            </a:r>
            <a:r>
              <a:rPr lang="en-US" sz="2800" dirty="0" err="1">
                <a:solidFill>
                  <a:schemeClr val="tx1"/>
                </a:solidFill>
                <a:latin typeface="Adobe Gothic Std B" panose="020B0800000000000000" pitchFamily="34" charset="-128"/>
                <a:ea typeface="Adobe Gothic Std B" panose="020B0800000000000000" pitchFamily="34" charset="-128"/>
              </a:rPr>
              <a:t>Seseorang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dapat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dikatakan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menjunjung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tinggi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nilai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ketuhanan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bila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bertaqwa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kepada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Tuhan</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YME</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sesuai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dengan</a:t>
            </a:r>
            <a:r>
              <a:rPr lang="en-US" sz="2800" dirty="0">
                <a:solidFill>
                  <a:schemeClr val="tx1"/>
                </a:solidFill>
                <a:latin typeface="Adobe Gothic Std B" panose="020B0800000000000000" pitchFamily="34" charset="-128"/>
                <a:ea typeface="Adobe Gothic Std B" panose="020B0800000000000000" pitchFamily="34" charset="-128"/>
              </a:rPr>
              <a:t> agama yang </a:t>
            </a:r>
            <a:r>
              <a:rPr lang="en-US" sz="2800" dirty="0" err="1">
                <a:solidFill>
                  <a:schemeClr val="tx1"/>
                </a:solidFill>
                <a:latin typeface="Adobe Gothic Std B" panose="020B0800000000000000" pitchFamily="34" charset="-128"/>
                <a:ea typeface="Adobe Gothic Std B" panose="020B0800000000000000" pitchFamily="34" charset="-128"/>
              </a:rPr>
              <a:t>dianutnya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saling</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menghormati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antar</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pemeluk</a:t>
            </a:r>
            <a:r>
              <a:rPr lang="en-US" sz="2800" dirty="0">
                <a:solidFill>
                  <a:schemeClr val="tx1"/>
                </a:solidFill>
                <a:latin typeface="Adobe Gothic Std B" panose="020B0800000000000000" pitchFamily="34" charset="-128"/>
                <a:ea typeface="Adobe Gothic Std B" panose="020B0800000000000000" pitchFamily="34" charset="-128"/>
              </a:rPr>
              <a:t> agama dan </a:t>
            </a:r>
            <a:r>
              <a:rPr lang="en-US" sz="2800" dirty="0" err="1">
                <a:solidFill>
                  <a:schemeClr val="tx1"/>
                </a:solidFill>
                <a:latin typeface="Adobe Gothic Std B" panose="020B0800000000000000" pitchFamily="34" charset="-128"/>
                <a:ea typeface="Adobe Gothic Std B" panose="020B0800000000000000" pitchFamily="34" charset="-128"/>
              </a:rPr>
              <a:t>penganut</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kepercayaan</a:t>
            </a:r>
            <a:r>
              <a:rPr lang="en-US" sz="2800" dirty="0">
                <a:solidFill>
                  <a:schemeClr val="tx1"/>
                </a:solidFill>
                <a:latin typeface="Adobe Gothic Std B" panose="020B0800000000000000" pitchFamily="34" charset="-128"/>
                <a:ea typeface="Adobe Gothic Std B" panose="020B0800000000000000" pitchFamily="34" charset="-128"/>
              </a:rPr>
              <a:t> yang </a:t>
            </a:r>
            <a:r>
              <a:rPr lang="en-US" sz="2800" dirty="0" err="1">
                <a:solidFill>
                  <a:schemeClr val="tx1"/>
                </a:solidFill>
                <a:latin typeface="Adobe Gothic Std B" panose="020B0800000000000000" pitchFamily="34" charset="-128"/>
                <a:ea typeface="Adobe Gothic Std B" panose="020B0800000000000000" pitchFamily="34" charset="-128"/>
              </a:rPr>
              <a:t>berbeda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memberi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kebebasan</a:t>
            </a:r>
            <a:r>
              <a:rPr lang="en-US" sz="2800" dirty="0">
                <a:solidFill>
                  <a:schemeClr val="tx1"/>
                </a:solidFill>
                <a:latin typeface="Adobe Gothic Std B" panose="020B0800000000000000" pitchFamily="34" charset="-128"/>
                <a:ea typeface="Adobe Gothic Std B" panose="020B0800000000000000" pitchFamily="34" charset="-128"/>
              </a:rPr>
              <a:t> pada orang lain </a:t>
            </a:r>
            <a:r>
              <a:rPr lang="en-US" sz="2800" dirty="0" err="1">
                <a:solidFill>
                  <a:schemeClr val="tx1"/>
                </a:solidFill>
                <a:latin typeface="Adobe Gothic Std B" panose="020B0800000000000000" pitchFamily="34" charset="-128"/>
                <a:ea typeface="Adobe Gothic Std B" panose="020B0800000000000000" pitchFamily="34" charset="-128"/>
              </a:rPr>
              <a:t>untuk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beribadah</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sesuai</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agamanya</a:t>
            </a:r>
            <a:r>
              <a:rPr lang="en-US" sz="2800" dirty="0">
                <a:solidFill>
                  <a:schemeClr val="tx1"/>
                </a:solidFill>
                <a:latin typeface="Adobe Gothic Std B" panose="020B0800000000000000" pitchFamily="34" charset="-128"/>
                <a:ea typeface="Adobe Gothic Std B" panose="020B0800000000000000" pitchFamily="34" charset="-128"/>
              </a:rPr>
              <a:t>, dan </a:t>
            </a:r>
            <a:r>
              <a:rPr lang="en-US" sz="2800" dirty="0" err="1">
                <a:solidFill>
                  <a:schemeClr val="tx1"/>
                </a:solidFill>
                <a:latin typeface="Adobe Gothic Std B" panose="020B0800000000000000" pitchFamily="34" charset="-128"/>
                <a:ea typeface="Adobe Gothic Std B" panose="020B0800000000000000" pitchFamily="34" charset="-128"/>
              </a:rPr>
              <a:t>tidak</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memaksakan</a:t>
            </a:r>
            <a:r>
              <a:rPr lang="en-US" sz="2800" dirty="0">
                <a:solidFill>
                  <a:schemeClr val="tx1"/>
                </a:solidFill>
                <a:latin typeface="Adobe Gothic Std B" panose="020B0800000000000000" pitchFamily="34" charset="-128"/>
                <a:ea typeface="Adobe Gothic Std B" panose="020B0800000000000000" pitchFamily="34" charset="-128"/>
              </a:rPr>
              <a:t> agama </a:t>
            </a:r>
            <a:r>
              <a:rPr lang="en-US" sz="2800" dirty="0" err="1">
                <a:solidFill>
                  <a:schemeClr val="tx1"/>
                </a:solidFill>
                <a:latin typeface="Adobe Gothic Std B" panose="020B0800000000000000" pitchFamily="34" charset="-128"/>
                <a:ea typeface="Adobe Gothic Std B" panose="020B0800000000000000" pitchFamily="34" charset="-128"/>
              </a:rPr>
              <a:t>atau</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kepercayaan</a:t>
            </a:r>
            <a:r>
              <a:rPr lang="en-US" sz="2800" dirty="0">
                <a:solidFill>
                  <a:schemeClr val="tx1"/>
                </a:solidFill>
                <a:latin typeface="Adobe Gothic Std B" panose="020B0800000000000000" pitchFamily="34" charset="-128"/>
                <a:ea typeface="Adobe Gothic Std B" panose="020B0800000000000000" pitchFamily="34" charset="-128"/>
              </a:rPr>
              <a:t> yang </a:t>
            </a:r>
            <a:r>
              <a:rPr lang="en-US" sz="2800" dirty="0" err="1">
                <a:solidFill>
                  <a:schemeClr val="tx1"/>
                </a:solidFill>
                <a:latin typeface="Adobe Gothic Std B" panose="020B0800000000000000" pitchFamily="34" charset="-128"/>
                <a:ea typeface="Adobe Gothic Std B" panose="020B0800000000000000" pitchFamily="34" charset="-128"/>
              </a:rPr>
              <a:t>dianutnya</a:t>
            </a:r>
            <a:r>
              <a:rPr lang="en-US" sz="2800" dirty="0">
                <a:solidFill>
                  <a:schemeClr val="tx1"/>
                </a:solidFill>
                <a:latin typeface="Adobe Gothic Std B" panose="020B0800000000000000" pitchFamily="34" charset="-128"/>
                <a:ea typeface="Adobe Gothic Std B" panose="020B0800000000000000" pitchFamily="34" charset="-128"/>
              </a:rPr>
              <a:t> </a:t>
            </a:r>
            <a:r>
              <a:rPr lang="en-US" sz="2800" dirty="0" err="1">
                <a:solidFill>
                  <a:schemeClr val="tx1"/>
                </a:solidFill>
                <a:latin typeface="Adobe Gothic Std B" panose="020B0800000000000000" pitchFamily="34" charset="-128"/>
                <a:ea typeface="Adobe Gothic Std B" panose="020B0800000000000000" pitchFamily="34" charset="-128"/>
              </a:rPr>
              <a:t>kepada</a:t>
            </a:r>
            <a:r>
              <a:rPr lang="en-US" sz="2800" dirty="0">
                <a:solidFill>
                  <a:schemeClr val="tx1"/>
                </a:solidFill>
                <a:latin typeface="Adobe Gothic Std B" panose="020B0800000000000000" pitchFamily="34" charset="-128"/>
                <a:ea typeface="Adobe Gothic Std B" panose="020B0800000000000000" pitchFamily="34" charset="-128"/>
              </a:rPr>
              <a:t> orang lain.</a:t>
            </a:r>
          </a:p>
        </p:txBody>
      </p:sp>
    </p:spTree>
    <p:extLst>
      <p:ext uri="{BB962C8B-B14F-4D97-AF65-F5344CB8AC3E}">
        <p14:creationId xmlns:p14="http://schemas.microsoft.com/office/powerpoint/2010/main" val="323956478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pattFill prst="ltHorz">
          <a:fgClr>
            <a:srgbClr val="FF0000"/>
          </a:fgClr>
          <a:bgClr>
            <a:schemeClr val="bg1"/>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EC171-D30B-4873-ACCF-0B15C16BE0CA}"/>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88EC7794-049A-4E88-B3F1-C3D08E7B62D0}"/>
              </a:ext>
            </a:extLst>
          </p:cNvPr>
          <p:cNvSpPr>
            <a:spLocks noGrp="1"/>
          </p:cNvSpPr>
          <p:nvPr>
            <p:ph idx="1"/>
          </p:nvPr>
        </p:nvSpPr>
        <p:spPr/>
        <p:txBody>
          <a:bodyPr/>
          <a:lstStyle/>
          <a:p>
            <a:endParaRPr lang="en-US"/>
          </a:p>
        </p:txBody>
      </p:sp>
      <p:sp>
        <p:nvSpPr>
          <p:cNvPr id="4" name="Rectangle 3">
            <a:hlinkClick r:id="rId2" action="ppaction://hlinksldjump"/>
            <a:extLst>
              <a:ext uri="{FF2B5EF4-FFF2-40B4-BE49-F238E27FC236}">
                <a16:creationId xmlns:a16="http://schemas.microsoft.com/office/drawing/2014/main" id="{F6C5EC6B-FE51-4FAC-A84E-85C5C22C5464}"/>
              </a:ext>
            </a:extLst>
          </p:cNvPr>
          <p:cNvSpPr/>
          <p:nvPr/>
        </p:nvSpPr>
        <p:spPr>
          <a:xfrm>
            <a:off x="838200" y="385011"/>
            <a:ext cx="10515600" cy="144061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tx1"/>
                </a:solidFill>
                <a:latin typeface="Adobe Gothic Std B" panose="020B0800000000000000" pitchFamily="34" charset="-128"/>
                <a:ea typeface="Adobe Gothic Std B" panose="020B0800000000000000" pitchFamily="34" charset="-128"/>
              </a:rPr>
              <a:t>NILAI </a:t>
            </a:r>
            <a:r>
              <a:rPr lang="en-US" sz="2800" dirty="0" err="1">
                <a:solidFill>
                  <a:schemeClr val="tx1"/>
                </a:solidFill>
                <a:latin typeface="Adobe Gothic Std B" panose="020B0800000000000000" pitchFamily="34" charset="-128"/>
                <a:ea typeface="Adobe Gothic Std B" panose="020B0800000000000000" pitchFamily="34" charset="-128"/>
              </a:rPr>
              <a:t>KEMANUSIAAN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
        <p:nvSpPr>
          <p:cNvPr id="5" name="Rectangle 4">
            <a:extLst>
              <a:ext uri="{FF2B5EF4-FFF2-40B4-BE49-F238E27FC236}">
                <a16:creationId xmlns:a16="http://schemas.microsoft.com/office/drawing/2014/main" id="{8F752E09-6502-4E60-83BF-86447B426686}"/>
              </a:ext>
            </a:extLst>
          </p:cNvPr>
          <p:cNvSpPr/>
          <p:nvPr/>
        </p:nvSpPr>
        <p:spPr>
          <a:xfrm>
            <a:off x="838200" y="1845511"/>
            <a:ext cx="10515600" cy="433145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a:solidFill>
                  <a:schemeClr val="tx1"/>
                </a:solidFill>
                <a:latin typeface="Adobe Gothic Std B" panose="020B0800000000000000" pitchFamily="34" charset="-128"/>
                <a:ea typeface="Adobe Gothic Std B" panose="020B0800000000000000" pitchFamily="34" charset="-128"/>
              </a:rPr>
              <a:t>Nilai kemanusiaan mengandung nilai moral kemanusiaan atau humanitarian. Seseorang dapat dikatakan memegang teguh nilai kemanusiaan apabila setiap tindakan dan perbuatannya selalu menjaga martabat orang lain. Perilaku yang adil terhadap sesama manusia juga merupakan wujud adanya sifat kemanusiaan. Orang yang berpedoman pada nilai ini selalu menghormati, menghargai sesama manusia beradab yang memiliki cipta, rasa karsa, dan keyakinan.</a:t>
            </a:r>
            <a:endParaRPr lang="en-US" sz="2800" dirty="0">
              <a:solidFill>
                <a:schemeClr val="tx1"/>
              </a:solidFill>
              <a:latin typeface="Adobe Gothic Std B" panose="020B0800000000000000" pitchFamily="34" charset="-128"/>
              <a:ea typeface="Adobe Gothic Std B" panose="020B0800000000000000" pitchFamily="34" charset="-128"/>
            </a:endParaRPr>
          </a:p>
        </p:txBody>
      </p:sp>
    </p:spTree>
    <p:extLst>
      <p:ext uri="{BB962C8B-B14F-4D97-AF65-F5344CB8AC3E}">
        <p14:creationId xmlns:p14="http://schemas.microsoft.com/office/powerpoint/2010/main" val="3744487868"/>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888</TotalTime>
  <Words>824</Words>
  <Application>Microsoft Office PowerPoint</Application>
  <PresentationFormat>Widescreen</PresentationFormat>
  <Paragraphs>50</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Adobe Gothic Std B</vt:lpstr>
      <vt:lpstr>Arial</vt:lpstr>
      <vt:lpstr>Calibri</vt:lpstr>
      <vt:lpstr>Calibri Light</vt:lpstr>
      <vt:lpstr>Gill Sans MT</vt:lpstr>
      <vt:lpstr>Wingdings 3</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maulana bintang</dc:creator>
  <cp:lastModifiedBy>maulana bintang</cp:lastModifiedBy>
  <cp:revision>20</cp:revision>
  <dcterms:created xsi:type="dcterms:W3CDTF">2020-12-04T16:24:58Z</dcterms:created>
  <dcterms:modified xsi:type="dcterms:W3CDTF">2020-12-05T07:13:19Z</dcterms:modified>
</cp:coreProperties>
</file>