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3" r:id="rId4"/>
    <p:sldId id="264" r:id="rId5"/>
    <p:sldId id="265" r:id="rId6"/>
    <p:sldId id="270" r:id="rId7"/>
    <p:sldId id="258" r:id="rId8"/>
    <p:sldId id="259" r:id="rId9"/>
    <p:sldId id="260" r:id="rId10"/>
    <p:sldId id="262" r:id="rId11"/>
    <p:sldId id="261" r:id="rId12"/>
    <p:sldId id="279" r:id="rId13"/>
    <p:sldId id="280" r:id="rId14"/>
    <p:sldId id="278" r:id="rId15"/>
  </p:sldIdLst>
  <p:sldSz cx="9144000" cy="5143500" type="screen16x9"/>
  <p:notesSz cx="6858000" cy="9144000"/>
  <p:embeddedFontLst>
    <p:embeddedFont>
      <p:font typeface="Amatic SC" charset="-79"/>
      <p:regular r:id="rId17"/>
      <p:bold r:id="rId18"/>
    </p:embeddedFont>
    <p:embeddedFont>
      <p:font typeface="Quicksand" charset="0"/>
      <p:regular r:id="rId19"/>
      <p:bold r:id="rId20"/>
    </p:embeddedFont>
    <p:embeddedFont>
      <p:font typeface="Short Stack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8764AD8-1ED5-4C8C-A106-300EAFBF0814}">
  <a:tblStyle styleId="{28764AD8-1ED5-4C8C-A106-300EAFBF08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2114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267494"/>
            <a:ext cx="5371200" cy="446449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indonesia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err="1" smtClean="0"/>
              <a:t>disusun</a:t>
            </a:r>
            <a:r>
              <a:rPr lang="en-US" sz="3000" dirty="0" smtClean="0"/>
              <a:t> </a:t>
            </a:r>
            <a:r>
              <a:rPr lang="en-US" sz="3000" dirty="0" err="1" smtClean="0"/>
              <a:t>oleh</a:t>
            </a:r>
            <a:r>
              <a:rPr lang="en-US" sz="30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500" dirty="0" smtClean="0"/>
              <a:t>m. </a:t>
            </a:r>
            <a:r>
              <a:rPr lang="en-US" sz="4500" dirty="0" err="1" smtClean="0"/>
              <a:t>rafli</a:t>
            </a:r>
            <a:r>
              <a:rPr lang="en-US" sz="4500" dirty="0" smtClean="0"/>
              <a:t> </a:t>
            </a:r>
            <a:r>
              <a:rPr lang="en-US" sz="4500" dirty="0" err="1" smtClean="0"/>
              <a:t>akbar</a:t>
            </a: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2017011024</a:t>
            </a:r>
            <a:br>
              <a:rPr lang="en-US" sz="4500" dirty="0" smtClean="0"/>
            </a:br>
            <a:r>
              <a:rPr lang="en-US" sz="4500" dirty="0" err="1" smtClean="0"/>
              <a:t>kimia</a:t>
            </a:r>
            <a:r>
              <a:rPr lang="en-US" sz="4500" dirty="0" smtClean="0"/>
              <a:t> c</a:t>
            </a:r>
            <a:endParaRPr sz="4500" dirty="0"/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52320" y="4443958"/>
            <a:ext cx="1656184" cy="69954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" action="ppaction://hlinkshowjump?jump=nextslide"/>
              </a:rPr>
              <a:t>NEXT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9"/>
          <p:cNvSpPr txBox="1">
            <a:spLocks noGrp="1"/>
          </p:cNvSpPr>
          <p:nvPr>
            <p:ph type="subTitle" idx="4294967295"/>
          </p:nvPr>
        </p:nvSpPr>
        <p:spPr>
          <a:xfrm>
            <a:off x="1498200" y="1491630"/>
            <a:ext cx="6147600" cy="28803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Etika</a:t>
            </a:r>
            <a:r>
              <a:rPr lang="en-US" sz="2000" b="1" dirty="0"/>
              <a:t> </a:t>
            </a:r>
            <a:r>
              <a:rPr lang="en-US" sz="2000" b="1" dirty="0" err="1"/>
              <a:t>bernegara</a:t>
            </a:r>
            <a:r>
              <a:rPr lang="en-US" sz="2000" b="1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norma</a:t>
            </a:r>
            <a:r>
              <a:rPr lang="en-US" sz="2000" dirty="0"/>
              <a:t> yang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pegangan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tingkah</a:t>
            </a:r>
            <a:r>
              <a:rPr lang="en-US" sz="2000" dirty="0"/>
              <a:t> </a:t>
            </a:r>
            <a:r>
              <a:rPr lang="en-US" sz="2000" dirty="0" err="1"/>
              <a:t>laku</a:t>
            </a:r>
            <a:r>
              <a:rPr lang="en-US" sz="2000" dirty="0"/>
              <a:t> yang </a:t>
            </a:r>
            <a:r>
              <a:rPr lang="en-US" sz="2000" dirty="0" err="1"/>
              <a:t>berkaitan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.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pelaku</a:t>
            </a:r>
            <a:r>
              <a:rPr lang="en-US" sz="2000" dirty="0"/>
              <a:t> </a:t>
            </a:r>
            <a:r>
              <a:rPr lang="en-US" sz="2000" dirty="0" err="1"/>
              <a:t>etika</a:t>
            </a:r>
            <a:r>
              <a:rPr lang="en-US" sz="2000" dirty="0"/>
              <a:t> </a:t>
            </a:r>
            <a:r>
              <a:rPr lang="en-US" sz="2000" dirty="0" err="1"/>
              <a:t>bernegara</a:t>
            </a:r>
            <a:r>
              <a:rPr lang="en-US" sz="2000" dirty="0"/>
              <a:t> 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,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yang </a:t>
            </a:r>
            <a:r>
              <a:rPr lang="en-US" sz="2000" dirty="0" err="1"/>
              <a:t>menempati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736" name="Google Shape;736;p19"/>
          <p:cNvSpPr/>
          <p:nvPr/>
        </p:nvSpPr>
        <p:spPr>
          <a:xfrm>
            <a:off x="7408086" y="51470"/>
            <a:ext cx="1628410" cy="165009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7" name="Google Shape;737;p19"/>
          <p:cNvSpPr/>
          <p:nvPr/>
        </p:nvSpPr>
        <p:spPr>
          <a:xfrm rot="1473006">
            <a:off x="473157" y="408348"/>
            <a:ext cx="952095" cy="92740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8" name="Google Shape;738;p19"/>
          <p:cNvSpPr/>
          <p:nvPr/>
        </p:nvSpPr>
        <p:spPr>
          <a:xfrm>
            <a:off x="336644" y="3003797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8545479" y="3065866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1498200" y="252474"/>
            <a:ext cx="6147600" cy="61957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500" dirty="0" err="1"/>
              <a:t>Pengertian</a:t>
            </a:r>
            <a:r>
              <a:rPr lang="en-US" sz="4500" dirty="0"/>
              <a:t> </a:t>
            </a:r>
            <a:r>
              <a:rPr lang="en-US" sz="4500" dirty="0" err="1"/>
              <a:t>etika</a:t>
            </a:r>
            <a:r>
              <a:rPr lang="en-US" sz="4500" dirty="0"/>
              <a:t> </a:t>
            </a:r>
            <a:r>
              <a:rPr lang="en-US" sz="4500" dirty="0" err="1"/>
              <a:t>bernegara</a:t>
            </a:r>
            <a:endParaRPr sz="4500" dirty="0">
              <a:solidFill>
                <a:schemeClr val="lt1"/>
              </a:solidFill>
            </a:endParaRPr>
          </a:p>
        </p:txBody>
      </p:sp>
      <p:sp>
        <p:nvSpPr>
          <p:cNvPr id="9" name="Google Shape;711;p15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z="1000" smtClean="0">
                <a:solidFill>
                  <a:schemeClr val="bg1">
                    <a:lumMod val="65000"/>
                  </a:schemeClr>
                </a:solidFill>
              </a:rPr>
              <a:pPr algn="ctr"/>
              <a:t>10</a:t>
            </a:fld>
            <a:endParaRPr lang="en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Google Shape;711;p15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10</a:t>
            </a:fld>
            <a:endParaRPr lang="en" dirty="0"/>
          </a:p>
        </p:txBody>
      </p:sp>
      <p:sp>
        <p:nvSpPr>
          <p:cNvPr id="11" name="Google Shape;703;p14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pPr/>
              <a:t>10</a:t>
            </a:fld>
            <a:endParaRPr lang="en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ight Arrow 11">
            <a:hlinkClick r:id="" action="ppaction://hlinkshowjump?jump=nextslide" highlightClick="1"/>
          </p:cNvPr>
          <p:cNvSpPr/>
          <p:nvPr/>
        </p:nvSpPr>
        <p:spPr>
          <a:xfrm>
            <a:off x="7884368" y="4607398"/>
            <a:ext cx="115212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13" name="Left Arrow 12">
            <a:hlinkClick r:id="" action="ppaction://hlinkshowjump?jump=previousslide"/>
          </p:cNvPr>
          <p:cNvSpPr/>
          <p:nvPr/>
        </p:nvSpPr>
        <p:spPr>
          <a:xfrm>
            <a:off x="107504" y="4607397"/>
            <a:ext cx="1224136" cy="466387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  <p:sp>
        <p:nvSpPr>
          <p:cNvPr id="2" name="Flowchart: Alternate Process 1">
            <a:hlinkClick r:id="rId3" action="ppaction://hlinksldjump"/>
          </p:cNvPr>
          <p:cNvSpPr/>
          <p:nvPr/>
        </p:nvSpPr>
        <p:spPr>
          <a:xfrm>
            <a:off x="3851920" y="4083918"/>
            <a:ext cx="1440160" cy="50405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chemeClr val="tx1">
                    <a:lumMod val="75000"/>
                  </a:schemeClr>
                </a:solidFill>
              </a:rPr>
              <a:t>Contoh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</a:schemeClr>
                </a:solidFill>
              </a:rPr>
              <a:t>etika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</a:schemeClr>
                </a:solidFill>
              </a:rPr>
              <a:t>bernegara</a:t>
            </a:r>
            <a:endParaRPr lang="en-US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292080" y="4335946"/>
            <a:ext cx="648072" cy="45719"/>
          </a:xfrm>
          <a:prstGeom prst="rightArrow">
            <a:avLst/>
          </a:prstGeom>
          <a:solidFill>
            <a:schemeClr val="tx2">
              <a:lumMod val="1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1028375" y="267494"/>
            <a:ext cx="7087200" cy="5040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bernegara</a:t>
            </a:r>
            <a:endParaRPr dirty="0"/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028375" y="1131590"/>
            <a:ext cx="7087200" cy="29523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sz="1400" dirty="0" err="1" smtClean="0">
                <a:solidFill>
                  <a:schemeClr val="tx1"/>
                </a:solidFill>
              </a:rPr>
              <a:t>Melaksanakan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sepenuhnya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pancasila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undang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undang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dasar</a:t>
            </a:r>
            <a:r>
              <a:rPr lang="en-US" sz="1400" dirty="0" smtClean="0">
                <a:solidFill>
                  <a:schemeClr val="tx1"/>
                </a:solidFill>
              </a:rPr>
              <a:t> 1945.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sz="1400" dirty="0" err="1" smtClean="0">
                <a:solidFill>
                  <a:schemeClr val="tx1"/>
                </a:solidFill>
              </a:rPr>
              <a:t>Mengangkat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harkat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martabat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bangsa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negara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sz="1400" dirty="0" err="1" smtClean="0">
                <a:solidFill>
                  <a:schemeClr val="tx1"/>
                </a:solidFill>
              </a:rPr>
              <a:t>Menjadi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perekat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pemersatu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bangsa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dalam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N</a:t>
            </a:r>
            <a:r>
              <a:rPr lang="en-US" sz="1400" dirty="0" smtClean="0">
                <a:solidFill>
                  <a:schemeClr val="tx1"/>
                </a:solidFill>
              </a:rPr>
              <a:t>egara </a:t>
            </a:r>
            <a:r>
              <a:rPr lang="en-US" sz="1400" dirty="0" err="1">
                <a:solidFill>
                  <a:schemeClr val="tx1"/>
                </a:solidFill>
              </a:rPr>
              <a:t>K</a:t>
            </a:r>
            <a:r>
              <a:rPr lang="en-US" sz="1400" dirty="0" err="1" smtClean="0">
                <a:solidFill>
                  <a:schemeClr val="tx1"/>
                </a:solidFill>
              </a:rPr>
              <a:t>esatuan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</a:t>
            </a:r>
            <a:r>
              <a:rPr lang="en-US" sz="1400" dirty="0" err="1" smtClean="0">
                <a:solidFill>
                  <a:schemeClr val="tx1"/>
                </a:solidFill>
              </a:rPr>
              <a:t>epublik</a:t>
            </a:r>
            <a:r>
              <a:rPr lang="en-US" sz="1400" dirty="0" smtClean="0">
                <a:solidFill>
                  <a:schemeClr val="tx1"/>
                </a:solidFill>
              </a:rPr>
              <a:t> Indonesia.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sz="1400" dirty="0" err="1" smtClean="0">
                <a:solidFill>
                  <a:schemeClr val="tx1"/>
                </a:solidFill>
              </a:rPr>
              <a:t>Menaati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semua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peraturan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perundang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undangan</a:t>
            </a:r>
            <a:r>
              <a:rPr lang="en-US" sz="1400" dirty="0" smtClean="0">
                <a:solidFill>
                  <a:schemeClr val="tx1"/>
                </a:solidFill>
              </a:rPr>
              <a:t> yang </a:t>
            </a:r>
            <a:r>
              <a:rPr lang="en-US" sz="1400" dirty="0" err="1" smtClean="0">
                <a:solidFill>
                  <a:schemeClr val="tx1"/>
                </a:solidFill>
              </a:rPr>
              <a:t>berlaku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dalam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melaksanakan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tugas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sz="1400" dirty="0" err="1" smtClean="0">
                <a:solidFill>
                  <a:schemeClr val="tx1"/>
                </a:solidFill>
              </a:rPr>
              <a:t>Akuntabel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dalam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melaksanakan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tugas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penyelenggaraan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pemerintah</a:t>
            </a:r>
            <a:r>
              <a:rPr lang="en-US" sz="1400" dirty="0" smtClean="0">
                <a:solidFill>
                  <a:schemeClr val="tx1"/>
                </a:solidFill>
              </a:rPr>
              <a:t> yang </a:t>
            </a:r>
            <a:r>
              <a:rPr lang="en-US" sz="1400" dirty="0" err="1" smtClean="0">
                <a:solidFill>
                  <a:schemeClr val="tx1"/>
                </a:solidFill>
              </a:rPr>
              <a:t>bersih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berwibawa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sz="1400" dirty="0" err="1" smtClean="0">
                <a:solidFill>
                  <a:schemeClr val="tx1"/>
                </a:solidFill>
              </a:rPr>
              <a:t>Tanggap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terbuka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jujur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akurat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tepat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waktu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dalam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melaksanakan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setiap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kebijakan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program </a:t>
            </a:r>
            <a:r>
              <a:rPr lang="en-US" sz="1400" dirty="0" err="1" smtClean="0">
                <a:solidFill>
                  <a:schemeClr val="tx1"/>
                </a:solidFill>
              </a:rPr>
              <a:t>pemerintah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" name="Google Shape;711;p15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Google Shape;711;p15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dirty="0"/>
          </a:p>
        </p:txBody>
      </p:sp>
      <p:sp>
        <p:nvSpPr>
          <p:cNvPr id="8" name="Right Arrow 7">
            <a:hlinkClick r:id="" action="ppaction://hlinkshowjump?jump=nextslide" highlightClick="1"/>
          </p:cNvPr>
          <p:cNvSpPr/>
          <p:nvPr/>
        </p:nvSpPr>
        <p:spPr>
          <a:xfrm>
            <a:off x="7884368" y="4607398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107504" y="4607397"/>
            <a:ext cx="1224136" cy="466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36"/>
          <p:cNvSpPr txBox="1">
            <a:spLocks noGrp="1"/>
          </p:cNvSpPr>
          <p:nvPr>
            <p:ph type="title"/>
          </p:nvPr>
        </p:nvSpPr>
        <p:spPr>
          <a:xfrm>
            <a:off x="1028375" y="0"/>
            <a:ext cx="7087200" cy="84355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0" dirty="0" err="1">
                <a:solidFill>
                  <a:schemeClr val="accent4">
                    <a:lumMod val="75000"/>
                  </a:schemeClr>
                </a:solidFill>
              </a:rPr>
              <a:t>Pentingnya</a:t>
            </a: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4">
                    <a:lumMod val="75000"/>
                  </a:schemeClr>
                </a:solidFill>
              </a:rPr>
              <a:t>Pancasila</a:t>
            </a: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4">
                    <a:lumMod val="75000"/>
                  </a:schemeClr>
                </a:solidFill>
              </a:rPr>
              <a:t>sebagai</a:t>
            </a: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4">
                    <a:lumMod val="75000"/>
                  </a:schemeClr>
                </a:solidFill>
              </a:rPr>
              <a:t>sistem</a:t>
            </a: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4">
                    <a:lumMod val="75000"/>
                  </a:schemeClr>
                </a:solidFill>
              </a:rPr>
              <a:t>etika</a:t>
            </a: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4">
                    <a:lumMod val="75000"/>
                  </a:schemeClr>
                </a:solidFill>
              </a:rPr>
              <a:t>terkait</a:t>
            </a: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0" dirty="0" err="1" smtClean="0">
                <a:solidFill>
                  <a:schemeClr val="accent4">
                    <a:lumMod val="75000"/>
                  </a:schemeClr>
                </a:solidFill>
              </a:rPr>
              <a:t>dengan</a:t>
            </a: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</a:rPr>
              <a:t> problem </a:t>
            </a: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yang </a:t>
            </a:r>
            <a:r>
              <a:rPr lang="en-US" b="0" dirty="0" err="1">
                <a:solidFill>
                  <a:schemeClr val="accent4">
                    <a:lumMod val="75000"/>
                  </a:schemeClr>
                </a:solidFill>
              </a:rPr>
              <a:t>dihadapi</a:t>
            </a: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4">
                    <a:lumMod val="75000"/>
                  </a:schemeClr>
                </a:solidFill>
              </a:rPr>
              <a:t>bangsa</a:t>
            </a: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 Indonesia </a:t>
            </a:r>
            <a:endParaRPr dirty="0"/>
          </a:p>
        </p:txBody>
      </p:sp>
      <p:sp>
        <p:nvSpPr>
          <p:cNvPr id="919" name="Google Shape;919;p36"/>
          <p:cNvSpPr txBox="1">
            <a:spLocks noGrp="1"/>
          </p:cNvSpPr>
          <p:nvPr>
            <p:ph type="body" idx="1"/>
          </p:nvPr>
        </p:nvSpPr>
        <p:spPr>
          <a:xfrm>
            <a:off x="1028375" y="1131590"/>
            <a:ext cx="7087200" cy="3240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d-ID" sz="1400" dirty="0" smtClean="0"/>
              <a:t>Banyaknya </a:t>
            </a:r>
            <a:r>
              <a:rPr lang="id-ID" sz="1400" dirty="0"/>
              <a:t>kasus korupsi yang melanda Negara Indonesia sehingga dapat melemahkan sendi-sendi kehidupan berbangsa dan bernegara.</a:t>
            </a:r>
          </a:p>
          <a:p>
            <a:r>
              <a:rPr lang="id-ID" sz="1400" dirty="0" smtClean="0"/>
              <a:t>Masih </a:t>
            </a:r>
            <a:r>
              <a:rPr lang="id-ID" sz="1400" dirty="0"/>
              <a:t>terjadinya aksi terorisme yang mengatasnamakan agama sehingga merusak semangat toleransi dalam kehidupan antar umat beragama, dan meluluhlantahkan semangat persatuan atau mengancam disintegrasi bangsa.</a:t>
            </a:r>
          </a:p>
          <a:p>
            <a:r>
              <a:rPr lang="id-ID" sz="1400" dirty="0" smtClean="0"/>
              <a:t>Masih </a:t>
            </a:r>
            <a:r>
              <a:rPr lang="id-ID" sz="1400" dirty="0"/>
              <a:t>terjadinya pelanggaran HAM dalam kehidupan bernegara.</a:t>
            </a:r>
          </a:p>
          <a:p>
            <a:r>
              <a:rPr lang="id-ID" sz="1400" dirty="0" smtClean="0"/>
              <a:t>Kesenjangan </a:t>
            </a:r>
            <a:r>
              <a:rPr lang="id-ID" sz="1400" dirty="0"/>
              <a:t>antara kelompok masyarakat kaya dan miskin masih menandai kehidupan masyarakat Indonesia.</a:t>
            </a:r>
          </a:p>
          <a:p>
            <a:r>
              <a:rPr lang="id-ID" sz="1400" dirty="0" smtClean="0"/>
              <a:t>Ketidakadilan </a:t>
            </a:r>
            <a:r>
              <a:rPr lang="id-ID" sz="1400" dirty="0"/>
              <a:t>hukum yang masih mewarnai proses peradilan di Indonesia.</a:t>
            </a:r>
          </a:p>
          <a:p>
            <a:r>
              <a:rPr lang="id-ID" sz="1400" dirty="0" smtClean="0"/>
              <a:t>Banyaknya </a:t>
            </a:r>
            <a:r>
              <a:rPr lang="id-ID" sz="1400" dirty="0"/>
              <a:t>orang kaya yang tidak bersedia membayar pajak dengan benar.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20" name="Google Shape;920;p3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6" name="Google Shape;730;p18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7" name="Google Shape;711;p15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Google Shape;711;p15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dirty="0"/>
          </a:p>
        </p:txBody>
      </p:sp>
      <p:sp>
        <p:nvSpPr>
          <p:cNvPr id="9" name="Right Arrow 8">
            <a:hlinkClick r:id="" action="ppaction://hlinkshowjump?jump=nextslide" highlightClick="1"/>
          </p:cNvPr>
          <p:cNvSpPr/>
          <p:nvPr/>
        </p:nvSpPr>
        <p:spPr>
          <a:xfrm>
            <a:off x="7884368" y="4607398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10" name="Left Arrow 9">
            <a:hlinkClick r:id="" action="ppaction://hlinkshowjump?jump=previousslide"/>
          </p:cNvPr>
          <p:cNvSpPr/>
          <p:nvPr/>
        </p:nvSpPr>
        <p:spPr>
          <a:xfrm>
            <a:off x="107504" y="4607397"/>
            <a:ext cx="1224136" cy="466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7"/>
          <p:cNvSpPr txBox="1">
            <a:spLocks noGrp="1"/>
          </p:cNvSpPr>
          <p:nvPr>
            <p:ph type="title"/>
          </p:nvPr>
        </p:nvSpPr>
        <p:spPr>
          <a:xfrm>
            <a:off x="1028375" y="0"/>
            <a:ext cx="7087200" cy="69954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500" b="0" dirty="0"/>
              <a:t>Hal-</a:t>
            </a:r>
            <a:r>
              <a:rPr lang="en-US" sz="2500" b="0" dirty="0" err="1"/>
              <a:t>hal</a:t>
            </a:r>
            <a:r>
              <a:rPr lang="en-US" sz="2500" b="0" dirty="0"/>
              <a:t> </a:t>
            </a:r>
            <a:r>
              <a:rPr lang="en-US" sz="2500" b="0" dirty="0" err="1"/>
              <a:t>penting</a:t>
            </a:r>
            <a:r>
              <a:rPr lang="en-US" sz="2500" b="0" dirty="0"/>
              <a:t> yang </a:t>
            </a:r>
            <a:r>
              <a:rPr lang="en-US" sz="2500" b="0" dirty="0" err="1"/>
              <a:t>sangat</a:t>
            </a:r>
            <a:r>
              <a:rPr lang="en-US" sz="2500" b="0" dirty="0"/>
              <a:t> </a:t>
            </a:r>
            <a:r>
              <a:rPr lang="en-US" sz="2500" b="0" dirty="0" err="1"/>
              <a:t>urgen</a:t>
            </a:r>
            <a:r>
              <a:rPr lang="en-US" sz="2500" b="0" dirty="0"/>
              <a:t> </a:t>
            </a:r>
            <a:r>
              <a:rPr lang="en-US" sz="2500" b="0" dirty="0" err="1"/>
              <a:t>bagi</a:t>
            </a:r>
            <a:r>
              <a:rPr lang="en-US" sz="2500" b="0" dirty="0"/>
              <a:t> </a:t>
            </a:r>
            <a:r>
              <a:rPr lang="en-US" sz="2500" b="0" dirty="0" err="1"/>
              <a:t>pengembangan</a:t>
            </a:r>
            <a:r>
              <a:rPr lang="en-US" sz="2500" b="0" dirty="0"/>
              <a:t> </a:t>
            </a:r>
            <a:r>
              <a:rPr lang="en-US" sz="2500" b="0" dirty="0" err="1"/>
              <a:t>Pancasila</a:t>
            </a:r>
            <a:r>
              <a:rPr lang="en-US" sz="2500" b="0" dirty="0"/>
              <a:t> </a:t>
            </a:r>
            <a:r>
              <a:rPr lang="en-US" sz="2500" b="0" dirty="0" err="1"/>
              <a:t>sebagai</a:t>
            </a:r>
            <a:r>
              <a:rPr lang="en-US" sz="2500" b="0" dirty="0"/>
              <a:t> </a:t>
            </a:r>
            <a:r>
              <a:rPr lang="en-US" sz="2500" b="0" dirty="0" err="1"/>
              <a:t>sistem</a:t>
            </a:r>
            <a:r>
              <a:rPr lang="en-US" sz="2500" b="0" dirty="0"/>
              <a:t> </a:t>
            </a:r>
            <a:r>
              <a:rPr lang="en-US" sz="2500" b="0" dirty="0" err="1"/>
              <a:t>etika</a:t>
            </a:r>
            <a:endParaRPr sz="2500" dirty="0"/>
          </a:p>
        </p:txBody>
      </p:sp>
      <p:sp>
        <p:nvSpPr>
          <p:cNvPr id="926" name="Google Shape;926;p37"/>
          <p:cNvSpPr txBox="1">
            <a:spLocks noGrp="1"/>
          </p:cNvSpPr>
          <p:nvPr>
            <p:ph type="body" idx="1"/>
          </p:nvPr>
        </p:nvSpPr>
        <p:spPr>
          <a:xfrm>
            <a:off x="1028375" y="1131590"/>
            <a:ext cx="7087200" cy="33123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d-ID" sz="1400" dirty="0" smtClean="0"/>
              <a:t>Meletakkan </a:t>
            </a:r>
            <a:r>
              <a:rPr lang="id-ID" sz="1400" dirty="0"/>
              <a:t>sila-sila Pancasila sebagai sistem </a:t>
            </a:r>
            <a:r>
              <a:rPr lang="id-ID" sz="1400" dirty="0" smtClean="0"/>
              <a:t>etika.</a:t>
            </a:r>
            <a:r>
              <a:rPr lang="en-US" sz="1400" dirty="0" smtClean="0"/>
              <a:t> </a:t>
            </a:r>
            <a:r>
              <a:rPr lang="id-ID" sz="1400" dirty="0" smtClean="0"/>
              <a:t>Berarti </a:t>
            </a:r>
            <a:r>
              <a:rPr lang="id-ID" sz="1400" dirty="0"/>
              <a:t>menempatkan Pancasila sebagai sumber moral dan isnpirasi bagi penentu sikap, tindakan, dan keputusan yang diambil setiap warga negara.</a:t>
            </a:r>
          </a:p>
          <a:p>
            <a:r>
              <a:rPr lang="id-ID" sz="1400" dirty="0" smtClean="0"/>
              <a:t>Pancasila </a:t>
            </a:r>
            <a:r>
              <a:rPr lang="id-ID" sz="1400" dirty="0"/>
              <a:t>sebagai sistem etika memberi guidance (bimbingan) bagi setiap warga negara sehingga memiliki orientasi yang jelas dalam tata pergaulan baik lokal, nasional, regional, maupun internasional.</a:t>
            </a:r>
          </a:p>
          <a:p>
            <a:r>
              <a:rPr lang="id-ID" sz="1400" dirty="0" smtClean="0"/>
              <a:t>Pancasila </a:t>
            </a:r>
            <a:r>
              <a:rPr lang="id-ID" sz="1400" dirty="0"/>
              <a:t>sebagai sistem etika dapat menjadi dasar analisis bagi berbagai kebijakan yang dibuat oleh penyelenggara negara, sehingga tidak keluar dari semangat negara kebangsaan yang berjiwa Pancasila.</a:t>
            </a:r>
          </a:p>
          <a:p>
            <a:r>
              <a:rPr lang="id-ID" sz="1400" dirty="0" smtClean="0"/>
              <a:t>Pancasila </a:t>
            </a:r>
            <a:r>
              <a:rPr lang="id-ID" sz="1400" dirty="0"/>
              <a:t>sebagai sistem etika dapat menjadi filter untuk menyaring pluralitas nilai yang berkembang dalam kehidupan masyarakat sebagai dampak globalisasi yang mempengaruhi pemikiran warga negara.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8" name="Google Shape;928;p3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" name="Google Shape;1016;p38"/>
          <p:cNvSpPr/>
          <p:nvPr/>
        </p:nvSpPr>
        <p:spPr>
          <a:xfrm>
            <a:off x="7984105" y="199989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14;p38"/>
          <p:cNvSpPr/>
          <p:nvPr/>
        </p:nvSpPr>
        <p:spPr>
          <a:xfrm>
            <a:off x="7931585" y="259246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30;p18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9" name="Google Shape;711;p15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Google Shape;711;p15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dirty="0"/>
          </a:p>
        </p:txBody>
      </p:sp>
      <p:sp>
        <p:nvSpPr>
          <p:cNvPr id="11" name="Right Arrow 10">
            <a:hlinkClick r:id="" action="ppaction://hlinkshowjump?jump=nextslide" highlightClick="1"/>
          </p:cNvPr>
          <p:cNvSpPr/>
          <p:nvPr/>
        </p:nvSpPr>
        <p:spPr>
          <a:xfrm>
            <a:off x="7884368" y="4607398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12" name="Left Arrow 11">
            <a:hlinkClick r:id="" action="ppaction://hlinkshowjump?jump=previousslide"/>
          </p:cNvPr>
          <p:cNvSpPr/>
          <p:nvPr/>
        </p:nvSpPr>
        <p:spPr>
          <a:xfrm>
            <a:off x="107504" y="4607397"/>
            <a:ext cx="1224136" cy="466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912" name="Google Shape;912;p35"/>
          <p:cNvSpPr txBox="1">
            <a:spLocks noGrp="1"/>
          </p:cNvSpPr>
          <p:nvPr>
            <p:ph type="subTitle" idx="4294967295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You can find me at </a:t>
            </a:r>
            <a:r>
              <a:rPr lang="en" sz="1800" dirty="0" smtClean="0">
                <a:sym typeface="Wingdings" pitchFamily="2" charset="2"/>
              </a:rPr>
              <a:t></a:t>
            </a:r>
            <a:r>
              <a:rPr lang="en" sz="1800" dirty="0" smtClean="0"/>
              <a:t>rafliakbar811@gmail.com</a:t>
            </a:r>
            <a:endParaRPr sz="1800" b="1" dirty="0"/>
          </a:p>
        </p:txBody>
      </p:sp>
      <p:sp>
        <p:nvSpPr>
          <p:cNvPr id="913" name="Google Shape;913;p35"/>
          <p:cNvSpPr/>
          <p:nvPr/>
        </p:nvSpPr>
        <p:spPr>
          <a:xfrm>
            <a:off x="4039248" y="927032"/>
            <a:ext cx="1300413" cy="114978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6" name="Google Shape;730;p18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7" name="Google Shape;711;p15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Google Shape;711;p15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dirty="0"/>
          </a:p>
        </p:txBody>
      </p:sp>
      <p:sp>
        <p:nvSpPr>
          <p:cNvPr id="9" name="Right Arrow 8">
            <a:hlinkClick r:id="" action="ppaction://hlinkshowjump?jump=nextslide" highlightClick="1"/>
          </p:cNvPr>
          <p:cNvSpPr/>
          <p:nvPr/>
        </p:nvSpPr>
        <p:spPr>
          <a:xfrm>
            <a:off x="7884368" y="4607398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10" name="Left Arrow 9">
            <a:hlinkClick r:id="" action="ppaction://hlinkshowjump?jump=previousslide"/>
          </p:cNvPr>
          <p:cNvSpPr/>
          <p:nvPr/>
        </p:nvSpPr>
        <p:spPr>
          <a:xfrm>
            <a:off x="107504" y="4607397"/>
            <a:ext cx="1224136" cy="466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195486"/>
            <a:ext cx="7087200" cy="5760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Pengertian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etika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0" name="Google Shape;700;p14"/>
          <p:cNvSpPr txBox="1">
            <a:spLocks noGrp="1"/>
          </p:cNvSpPr>
          <p:nvPr>
            <p:ph type="body" idx="2"/>
          </p:nvPr>
        </p:nvSpPr>
        <p:spPr>
          <a:xfrm>
            <a:off x="5164348" y="1404153"/>
            <a:ext cx="3440100" cy="23197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KBBI 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Etika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ilmu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tentang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apa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yg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baik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apa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buruk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ttg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hak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kewajiban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moral (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akhlak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) </a:t>
            </a:r>
          </a:p>
          <a:p>
            <a:pPr marL="3429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Kumpulan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asas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atau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nilai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yg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berkenaan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dengan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akhlak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3429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Nilai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mengenai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benar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salah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yg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dianut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suatu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gol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masyarakat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701" name="Google Shape;701;p14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14556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Etika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Dari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kata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Yunani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Ethos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(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tunggal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)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Ta 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Etha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Jamak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artinya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adat-istiadat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kebiasaan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kecendrungan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batin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yg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mendorong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manusia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dalam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perilakunya</a:t>
            </a:r>
            <a:endParaRPr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2" name="Google Shape;702;p14"/>
          <p:cNvSpPr txBox="1">
            <a:spLocks noGrp="1"/>
          </p:cNvSpPr>
          <p:nvPr>
            <p:ph type="body" idx="2"/>
          </p:nvPr>
        </p:nvSpPr>
        <p:spPr>
          <a:xfrm>
            <a:off x="1028375" y="4227935"/>
            <a:ext cx="7087200" cy="2880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2" name="Right Arrow 1">
            <a:hlinkClick r:id="" action="ppaction://hlinkshowjump?jump=nextslide" highlightClick="1"/>
          </p:cNvPr>
          <p:cNvSpPr/>
          <p:nvPr/>
        </p:nvSpPr>
        <p:spPr>
          <a:xfrm>
            <a:off x="7884368" y="4607398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4" name="Left Arrow 3">
            <a:hlinkClick r:id="" action="ppaction://noaction" highlightClick="1"/>
          </p:cNvPr>
          <p:cNvSpPr/>
          <p:nvPr/>
        </p:nvSpPr>
        <p:spPr>
          <a:xfrm>
            <a:off x="107504" y="4607397"/>
            <a:ext cx="1224136" cy="466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995936" y="3939902"/>
            <a:ext cx="1296144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chemeClr val="tx1">
                    <a:lumMod val="75000"/>
                  </a:schemeClr>
                </a:solidFill>
              </a:rPr>
              <a:t>Macam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</a:schemeClr>
                </a:solidFill>
              </a:rPr>
              <a:t>Macam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</a:schemeClr>
                </a:solidFill>
              </a:rPr>
              <a:t>E</a:t>
            </a:r>
            <a:r>
              <a:rPr lang="en-US" i="1" dirty="0" err="1" smtClean="0">
                <a:solidFill>
                  <a:schemeClr val="tx1">
                    <a:lumMod val="75000"/>
                  </a:schemeClr>
                </a:solidFill>
              </a:rPr>
              <a:t>tika</a:t>
            </a:r>
            <a:endParaRPr lang="en-US" i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1975" y="749933"/>
            <a:ext cx="25" cy="2808312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07504" y="411510"/>
            <a:ext cx="2088232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Dimana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Adanya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Etika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67744" y="555526"/>
            <a:ext cx="1296144" cy="0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652120" y="555526"/>
            <a:ext cx="1368152" cy="18002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nip Single Corner Rectangle 15">
            <a:hlinkClick r:id="rId5" action="ppaction://hlinksldjump"/>
          </p:cNvPr>
          <p:cNvSpPr/>
          <p:nvPr/>
        </p:nvSpPr>
        <p:spPr>
          <a:xfrm>
            <a:off x="7308304" y="267494"/>
            <a:ext cx="1728192" cy="482439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Keberadaan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unculnya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Etika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0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 err="1"/>
              <a:t>Nilai</a:t>
            </a:r>
            <a:r>
              <a:rPr lang="en-US" sz="1600" b="1" dirty="0"/>
              <a:t> </a:t>
            </a:r>
            <a:r>
              <a:rPr lang="en-US" sz="1600" b="1" i="1" dirty="0"/>
              <a:t>(value)</a:t>
            </a:r>
            <a:r>
              <a:rPr lang="en-US" sz="1600" i="1" dirty="0"/>
              <a:t> 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kemampuan</a:t>
            </a:r>
            <a:r>
              <a:rPr lang="en-US" sz="1600" dirty="0"/>
              <a:t> yang </a:t>
            </a:r>
            <a:r>
              <a:rPr lang="en-US" sz="1600" dirty="0" err="1"/>
              <a:t>dipercayai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benda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memuaskan</a:t>
            </a:r>
            <a:r>
              <a:rPr lang="en-US" sz="1600" dirty="0"/>
              <a:t> </a:t>
            </a:r>
            <a:r>
              <a:rPr lang="en-US" sz="1600" dirty="0" err="1" smtClean="0"/>
              <a:t>manusia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 err="1" smtClean="0"/>
              <a:t>Hierarki</a:t>
            </a:r>
            <a:r>
              <a:rPr lang="en-US" sz="1600" b="1" dirty="0" smtClean="0"/>
              <a:t> </a:t>
            </a:r>
            <a:r>
              <a:rPr lang="en-US" sz="1600" b="1" dirty="0" err="1"/>
              <a:t>nilai</a:t>
            </a:r>
            <a:r>
              <a:rPr lang="en-US" sz="1600" b="1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tergantung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titik</a:t>
            </a:r>
            <a:r>
              <a:rPr lang="en-US" sz="1600" dirty="0"/>
              <a:t> </a:t>
            </a:r>
            <a:r>
              <a:rPr lang="en-US" sz="1600" dirty="0" err="1"/>
              <a:t>tolak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sudut</a:t>
            </a:r>
            <a:r>
              <a:rPr lang="en-US" sz="1600" dirty="0"/>
              <a:t> </a:t>
            </a:r>
            <a:r>
              <a:rPr lang="en-US" sz="1600" dirty="0" err="1"/>
              <a:t>pandang</a:t>
            </a:r>
            <a:r>
              <a:rPr lang="en-US" sz="1600" dirty="0"/>
              <a:t> </a:t>
            </a:r>
            <a:r>
              <a:rPr lang="en-US" sz="1600" dirty="0" err="1"/>
              <a:t>individu</a:t>
            </a:r>
            <a:r>
              <a:rPr lang="en-US" sz="1600" dirty="0"/>
              <a:t> –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sesuatu</a:t>
            </a:r>
            <a:r>
              <a:rPr lang="en-US" sz="1600" dirty="0"/>
              <a:t> </a:t>
            </a:r>
            <a:r>
              <a:rPr lang="en-US" sz="1600" dirty="0" err="1"/>
              <a:t>obyek</a:t>
            </a:r>
            <a:endParaRPr sz="1600" dirty="0"/>
          </a:p>
        </p:txBody>
      </p:sp>
      <p:sp>
        <p:nvSpPr>
          <p:cNvPr id="747" name="Google Shape;747;p20"/>
          <p:cNvSpPr txBox="1">
            <a:spLocks noGrp="1"/>
          </p:cNvSpPr>
          <p:nvPr>
            <p:ph type="title"/>
          </p:nvPr>
        </p:nvSpPr>
        <p:spPr>
          <a:xfrm>
            <a:off x="1028375" y="0"/>
            <a:ext cx="7087200" cy="5555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</a:t>
            </a:r>
            <a:r>
              <a:rPr lang="en-US" dirty="0" err="1" smtClean="0"/>
              <a:t>hierarki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moral,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norma</a:t>
            </a:r>
            <a:endParaRPr dirty="0"/>
          </a:p>
        </p:txBody>
      </p:sp>
      <p:sp>
        <p:nvSpPr>
          <p:cNvPr id="748" name="Google Shape;748;p20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077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 smtClean="0"/>
              <a:t>Moral</a:t>
            </a:r>
            <a:r>
              <a:rPr lang="en-US" sz="1600" dirty="0" smtClean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ajaran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yang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buruk</a:t>
            </a:r>
            <a:r>
              <a:rPr lang="en-US" sz="1600" dirty="0"/>
              <a:t>, yang </a:t>
            </a:r>
            <a:r>
              <a:rPr lang="en-US" sz="1600" dirty="0" err="1"/>
              <a:t>menyangkut</a:t>
            </a:r>
            <a:r>
              <a:rPr lang="en-US" sz="1600" dirty="0"/>
              <a:t> </a:t>
            </a:r>
            <a:r>
              <a:rPr lang="en-US" sz="1600" dirty="0" err="1"/>
              <a:t>tingkah</a:t>
            </a:r>
            <a:r>
              <a:rPr lang="en-US" sz="1600" dirty="0"/>
              <a:t> </a:t>
            </a:r>
            <a:r>
              <a:rPr lang="en-US" sz="1600" dirty="0" err="1"/>
              <a:t>laku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perbuatan</a:t>
            </a:r>
            <a:r>
              <a:rPr lang="en-US" sz="1600" dirty="0"/>
              <a:t> </a:t>
            </a:r>
            <a:r>
              <a:rPr lang="en-US" sz="1600" dirty="0" err="1" smtClean="0"/>
              <a:t>manusia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 smtClean="0"/>
              <a:t>Norma</a:t>
            </a:r>
            <a:r>
              <a:rPr lang="en-US" sz="1600" dirty="0" smtClean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perwujudan</a:t>
            </a:r>
            <a:r>
              <a:rPr lang="en-US" sz="1600" dirty="0"/>
              <a:t> </a:t>
            </a:r>
            <a:r>
              <a:rPr lang="en-US" sz="1600" dirty="0" err="1"/>
              <a:t>martabat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mahluk</a:t>
            </a:r>
            <a:r>
              <a:rPr lang="en-US" sz="1600" dirty="0"/>
              <a:t> </a:t>
            </a:r>
            <a:r>
              <a:rPr lang="en-US" sz="1600" dirty="0" err="1"/>
              <a:t>budaya</a:t>
            </a:r>
            <a:r>
              <a:rPr lang="en-US" sz="1600" dirty="0"/>
              <a:t>, </a:t>
            </a:r>
            <a:r>
              <a:rPr lang="en-US" sz="1600" dirty="0" err="1"/>
              <a:t>sosial</a:t>
            </a:r>
            <a:r>
              <a:rPr lang="en-US" sz="1600" dirty="0"/>
              <a:t>, moral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religi</a:t>
            </a: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749" name="Google Shape;749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Google Shape;703;p14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84368" y="4607398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8" name="Left Arrow 7">
            <a:hlinkClick r:id="" action="ppaction://hlinkshowjump?jump=previousslide"/>
          </p:cNvPr>
          <p:cNvSpPr/>
          <p:nvPr/>
        </p:nvSpPr>
        <p:spPr>
          <a:xfrm>
            <a:off x="107504" y="4607397"/>
            <a:ext cx="1224136" cy="466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1"/>
          <p:cNvSpPr txBox="1">
            <a:spLocks noGrp="1"/>
          </p:cNvSpPr>
          <p:nvPr>
            <p:ph type="body" idx="1"/>
          </p:nvPr>
        </p:nvSpPr>
        <p:spPr>
          <a:xfrm>
            <a:off x="1028375" y="1131590"/>
            <a:ext cx="2200500" cy="28803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err="1" smtClean="0"/>
              <a:t>Macam</a:t>
            </a:r>
            <a:r>
              <a:rPr lang="en-US" b="1" dirty="0" smtClean="0"/>
              <a:t> </a:t>
            </a:r>
            <a:r>
              <a:rPr lang="en-US" b="1" dirty="0" err="1"/>
              <a:t>M</a:t>
            </a:r>
            <a:r>
              <a:rPr lang="en-US" b="1" dirty="0" err="1" smtClean="0"/>
              <a:t>acam</a:t>
            </a:r>
            <a:r>
              <a:rPr lang="en-US" b="1" dirty="0" smtClean="0"/>
              <a:t> </a:t>
            </a:r>
            <a:r>
              <a:rPr lang="en-US" b="1" dirty="0" err="1" smtClean="0"/>
              <a:t>Etika</a:t>
            </a:r>
            <a:endParaRPr lang="en-US" b="1" dirty="0" smtClean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deskriptif</a:t>
            </a:r>
            <a:endParaRPr lang="en-US" dirty="0" smtClean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normatif</a:t>
            </a:r>
            <a:endParaRPr lang="en-US" dirty="0" smtClean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err="1" smtClean="0"/>
              <a:t>metaetika</a:t>
            </a:r>
            <a:endParaRPr dirty="0"/>
          </a:p>
        </p:txBody>
      </p:sp>
      <p:sp>
        <p:nvSpPr>
          <p:cNvPr id="756" name="Google Shape;756;p21"/>
          <p:cNvSpPr txBox="1">
            <a:spLocks noGrp="1"/>
          </p:cNvSpPr>
          <p:nvPr>
            <p:ph type="body" idx="2"/>
          </p:nvPr>
        </p:nvSpPr>
        <p:spPr>
          <a:xfrm>
            <a:off x="3439718" y="1131590"/>
            <a:ext cx="2200500" cy="28803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A</a:t>
            </a:r>
            <a:r>
              <a:rPr lang="en" b="1" dirty="0" smtClean="0"/>
              <a:t>liran Dalam </a:t>
            </a:r>
            <a:r>
              <a:rPr lang="en" b="1" dirty="0"/>
              <a:t>F</a:t>
            </a:r>
            <a:r>
              <a:rPr lang="en" b="1" dirty="0" smtClean="0"/>
              <a:t>ilsafat </a:t>
            </a:r>
            <a:r>
              <a:rPr lang="en" b="1" dirty="0"/>
              <a:t>M</a:t>
            </a:r>
            <a:r>
              <a:rPr lang="en" b="1" dirty="0" smtClean="0"/>
              <a:t>oral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 smtClean="0"/>
              <a:t>keutamaan</a:t>
            </a:r>
            <a:endParaRPr lang="en-US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smtClean="0"/>
              <a:t>deontology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smtClean="0"/>
              <a:t>teleology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keutamaan</a:t>
            </a:r>
            <a:endParaRPr dirty="0"/>
          </a:p>
        </p:txBody>
      </p:sp>
      <p:sp>
        <p:nvSpPr>
          <p:cNvPr id="757" name="Google Shape;757;p21"/>
          <p:cNvSpPr txBox="1">
            <a:spLocks noGrp="1"/>
          </p:cNvSpPr>
          <p:nvPr>
            <p:ph type="body" idx="3"/>
          </p:nvPr>
        </p:nvSpPr>
        <p:spPr>
          <a:xfrm>
            <a:off x="5851060" y="1131590"/>
            <a:ext cx="3041419" cy="28803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err="1"/>
              <a:t>Etika</a:t>
            </a:r>
            <a:r>
              <a:rPr lang="en-US" b="1" dirty="0"/>
              <a:t> </a:t>
            </a:r>
            <a:r>
              <a:rPr lang="en-US" b="1" dirty="0" err="1"/>
              <a:t>K</a:t>
            </a:r>
            <a:r>
              <a:rPr lang="en-US" b="1" dirty="0" err="1" smtClean="0"/>
              <a:t>ehidupan</a:t>
            </a:r>
            <a:r>
              <a:rPr lang="en-US" b="1" dirty="0" smtClean="0"/>
              <a:t> </a:t>
            </a:r>
            <a:r>
              <a:rPr lang="en-US" b="1" dirty="0" err="1" smtClean="0"/>
              <a:t>Berbangsa</a:t>
            </a:r>
            <a:endParaRPr lang="en-US" b="1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Budaya</a:t>
            </a:r>
            <a:endParaRPr lang="en-US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Pemerintahan</a:t>
            </a:r>
            <a:endParaRPr lang="en-US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 smtClean="0"/>
              <a:t>Hukum</a:t>
            </a:r>
            <a:endParaRPr lang="en-US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 smtClean="0"/>
              <a:t>Keilmuan</a:t>
            </a:r>
            <a:endParaRPr lang="en-US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dirty="0"/>
          </a:p>
        </p:txBody>
      </p:sp>
      <p:sp>
        <p:nvSpPr>
          <p:cNvPr id="758" name="Google Shape;758;p2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6" name="Google Shape;703;p14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84368" y="4607398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107504" y="4607397"/>
            <a:ext cx="1224136" cy="466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372200" y="123478"/>
            <a:ext cx="165618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Pengertian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etika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berbangsa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 flipH="1">
            <a:off x="1809407" y="699542"/>
            <a:ext cx="45719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971600" y="267494"/>
            <a:ext cx="1656184" cy="2880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Pengertian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Etika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Oval 11">
            <a:hlinkClick r:id="rId5" action="ppaction://hlinksldjump"/>
          </p:cNvPr>
          <p:cNvSpPr/>
          <p:nvPr/>
        </p:nvSpPr>
        <p:spPr>
          <a:xfrm>
            <a:off x="3347864" y="3579862"/>
            <a:ext cx="1512168" cy="10081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Macam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Macam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Etika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erbangsa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6416" y="3851314"/>
            <a:ext cx="0" cy="504056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46325" y="4355370"/>
            <a:ext cx="3470091" cy="0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Up Arrow 24"/>
          <p:cNvSpPr/>
          <p:nvPr/>
        </p:nvSpPr>
        <p:spPr>
          <a:xfrm flipH="1">
            <a:off x="7118569" y="699542"/>
            <a:ext cx="45719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2"/>
          <p:cNvSpPr txBox="1">
            <a:spLocks noGrp="1"/>
          </p:cNvSpPr>
          <p:nvPr>
            <p:ph type="title"/>
          </p:nvPr>
        </p:nvSpPr>
        <p:spPr>
          <a:xfrm>
            <a:off x="1028375" y="195487"/>
            <a:ext cx="3544500" cy="86409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3200" dirty="0" err="1"/>
              <a:t>Keberadaan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Munculnya</a:t>
            </a:r>
            <a:r>
              <a:rPr lang="en-US" sz="3200" dirty="0"/>
              <a:t> </a:t>
            </a:r>
            <a:r>
              <a:rPr lang="en-US" sz="3200" dirty="0" err="1"/>
              <a:t>Etika</a:t>
            </a:r>
            <a:endParaRPr dirty="0"/>
          </a:p>
        </p:txBody>
      </p:sp>
      <p:sp>
        <p:nvSpPr>
          <p:cNvPr id="764" name="Google Shape;764;p22"/>
          <p:cNvSpPr txBox="1">
            <a:spLocks noGrp="1"/>
          </p:cNvSpPr>
          <p:nvPr>
            <p:ph type="body" idx="1"/>
          </p:nvPr>
        </p:nvSpPr>
        <p:spPr>
          <a:xfrm>
            <a:off x="1028375" y="1327950"/>
            <a:ext cx="3544500" cy="27559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/>
              <a:t>sifat</a:t>
            </a:r>
            <a:r>
              <a:rPr lang="en-US" sz="1400" dirty="0"/>
              <a:t> </a:t>
            </a:r>
            <a:r>
              <a:rPr lang="en-US" sz="1400" dirty="0" err="1"/>
              <a:t>kodrat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makhluk</a:t>
            </a:r>
            <a:r>
              <a:rPr lang="en-US" sz="1400" dirty="0"/>
              <a:t> </a:t>
            </a:r>
            <a:r>
              <a:rPr lang="en-US" sz="1400" dirty="0" err="1"/>
              <a:t>individu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makhluk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 </a:t>
            </a:r>
            <a:r>
              <a:rPr lang="en-US" sz="1400" dirty="0" err="1"/>
              <a:t>etika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masing-masing</a:t>
            </a:r>
            <a:r>
              <a:rPr lang="en-US" sz="1400" dirty="0"/>
              <a:t> </a:t>
            </a:r>
            <a:r>
              <a:rPr lang="en-US" sz="1400" dirty="0" err="1"/>
              <a:t>individu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makhluk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sendiri</a:t>
            </a:r>
            <a:r>
              <a:rPr lang="en-US" sz="1400" dirty="0"/>
              <a:t> </a:t>
            </a:r>
            <a:r>
              <a:rPr lang="en-US" sz="1400" dirty="0" err="1"/>
              <a:t>melainkan</a:t>
            </a:r>
            <a:r>
              <a:rPr lang="en-US" sz="1400" dirty="0"/>
              <a:t>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bermasyarakat</a:t>
            </a:r>
            <a:r>
              <a:rPr lang="en-US" sz="1400" dirty="0"/>
              <a:t>.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berinteraksi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individu</a:t>
            </a:r>
            <a:r>
              <a:rPr lang="en-US" sz="1400" dirty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. </a:t>
            </a:r>
            <a:r>
              <a:rPr lang="en-US" sz="1400" dirty="0" err="1"/>
              <a:t>Individu</a:t>
            </a:r>
            <a:r>
              <a:rPr lang="en-US" sz="1400" dirty="0"/>
              <a:t> lain </a:t>
            </a:r>
            <a:r>
              <a:rPr lang="en-US" sz="1400" dirty="0" err="1" smtClean="0"/>
              <a:t>timbul</a:t>
            </a:r>
            <a:r>
              <a:rPr lang="en-US" sz="1400" dirty="0" smtClean="0"/>
              <a:t> </a:t>
            </a:r>
            <a:r>
              <a:rPr lang="en-US" sz="1400" dirty="0" err="1" smtClean="0"/>
              <a:t>lah</a:t>
            </a:r>
            <a:r>
              <a:rPr lang="en-US" sz="1400" dirty="0" smtClean="0"/>
              <a:t> </a:t>
            </a:r>
            <a:r>
              <a:rPr lang="en-US" sz="1400" dirty="0" err="1"/>
              <a:t>penilaian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</a:t>
            </a:r>
            <a:r>
              <a:rPr lang="en-US" sz="1400" dirty="0" err="1"/>
              <a:t>yg</a:t>
            </a:r>
            <a:r>
              <a:rPr lang="en-US" sz="1400" dirty="0"/>
              <a:t>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 smtClean="0"/>
              <a:t>dilakukan</a:t>
            </a:r>
            <a:r>
              <a:rPr lang="en-US" sz="1400" dirty="0"/>
              <a:t>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timbul</a:t>
            </a:r>
            <a:r>
              <a:rPr lang="en-US" sz="1400" dirty="0" smtClean="0"/>
              <a:t> </a:t>
            </a:r>
            <a:r>
              <a:rPr lang="en-US" sz="1400" dirty="0" err="1" smtClean="0"/>
              <a:t>lah</a:t>
            </a:r>
            <a:r>
              <a:rPr lang="en-US" sz="1400" dirty="0" smtClean="0"/>
              <a:t> </a:t>
            </a:r>
            <a:r>
              <a:rPr lang="en-US" sz="1400" dirty="0" err="1"/>
              <a:t>etika</a:t>
            </a:r>
            <a:endParaRPr sz="1400" dirty="0"/>
          </a:p>
        </p:txBody>
      </p:sp>
      <p:pic>
        <p:nvPicPr>
          <p:cNvPr id="765" name="Google Shape;765;p22"/>
          <p:cNvPicPr preferRelativeResize="0"/>
          <p:nvPr/>
        </p:nvPicPr>
        <p:blipFill rotWithShape="1">
          <a:blip r:embed="rId3">
            <a:alphaModFix/>
          </a:blip>
          <a:srcRect l="11825" r="37379"/>
          <a:stretch/>
        </p:blipFill>
        <p:spPr>
          <a:xfrm>
            <a:off x="5441550" y="0"/>
            <a:ext cx="3702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03;p14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84368" y="4607398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8" name="Left Arrow 7">
            <a:hlinkClick r:id="" action="ppaction://hlinkshowjump?jump=previousslide"/>
          </p:cNvPr>
          <p:cNvSpPr/>
          <p:nvPr/>
        </p:nvSpPr>
        <p:spPr>
          <a:xfrm>
            <a:off x="107504" y="4607397"/>
            <a:ext cx="1224136" cy="466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>
            <a:spLocks noGrp="1"/>
          </p:cNvSpPr>
          <p:nvPr>
            <p:ph type="ctrTitle" idx="4294967295"/>
          </p:nvPr>
        </p:nvSpPr>
        <p:spPr>
          <a:xfrm>
            <a:off x="827584" y="195486"/>
            <a:ext cx="7488832" cy="43204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Di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23" name="Google Shape;823;p27"/>
          <p:cNvSpPr txBox="1">
            <a:spLocks noGrp="1"/>
          </p:cNvSpPr>
          <p:nvPr>
            <p:ph type="subTitle" idx="4294967295"/>
          </p:nvPr>
        </p:nvSpPr>
        <p:spPr>
          <a:xfrm>
            <a:off x="683568" y="1707654"/>
            <a:ext cx="7772400" cy="18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2000" dirty="0" err="1"/>
              <a:t>I</a:t>
            </a:r>
            <a:r>
              <a:rPr lang="en-US" sz="2000" dirty="0" err="1" smtClean="0"/>
              <a:t>ndividu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err="1"/>
              <a:t>etika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 </a:t>
            </a:r>
            <a:endParaRPr lang="en-US" sz="2000" dirty="0" smtClean="0"/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2000" dirty="0" err="1" smtClean="0"/>
              <a:t>Anggota</a:t>
            </a:r>
            <a:r>
              <a:rPr lang="en-US" sz="2000" dirty="0" smtClean="0"/>
              <a:t> </a:t>
            </a:r>
            <a:r>
              <a:rPr lang="en-US" sz="2000" dirty="0" err="1"/>
              <a:t>M</a:t>
            </a:r>
            <a:r>
              <a:rPr lang="en-US" sz="2000" dirty="0" err="1" smtClean="0"/>
              <a:t>asyarakat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err="1"/>
              <a:t>etika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: </a:t>
            </a:r>
            <a:r>
              <a:rPr lang="en-US" sz="2000" dirty="0" err="1"/>
              <a:t>etika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, </a:t>
            </a:r>
            <a:r>
              <a:rPr lang="en-US" sz="2000" dirty="0" err="1"/>
              <a:t>etika</a:t>
            </a:r>
            <a:r>
              <a:rPr lang="en-US" sz="2000" dirty="0"/>
              <a:t> </a:t>
            </a:r>
            <a:r>
              <a:rPr lang="en-US" sz="2000" dirty="0" err="1"/>
              <a:t>profesi</a:t>
            </a:r>
            <a:r>
              <a:rPr lang="en-US" sz="2000" dirty="0"/>
              <a:t> ( </a:t>
            </a:r>
            <a:r>
              <a:rPr lang="en-US" sz="2000" dirty="0" err="1"/>
              <a:t>dokter</a:t>
            </a:r>
            <a:r>
              <a:rPr lang="en-US" sz="2000" dirty="0"/>
              <a:t>, hakim , </a:t>
            </a:r>
            <a:r>
              <a:rPr lang="en-US" sz="2000" dirty="0" err="1"/>
              <a:t>jaksa</a:t>
            </a:r>
            <a:r>
              <a:rPr lang="en-US" sz="2000" dirty="0"/>
              <a:t>, </a:t>
            </a:r>
            <a:r>
              <a:rPr lang="en-US" sz="2000" dirty="0" err="1"/>
              <a:t>notaris</a:t>
            </a:r>
            <a:r>
              <a:rPr lang="en-US" sz="2000" dirty="0"/>
              <a:t>, </a:t>
            </a:r>
            <a:r>
              <a:rPr lang="en-US" sz="2000" dirty="0" err="1"/>
              <a:t>advokat</a:t>
            </a:r>
            <a:r>
              <a:rPr lang="en-US" sz="2000" dirty="0"/>
              <a:t> , </a:t>
            </a:r>
            <a:r>
              <a:rPr lang="en-US" sz="2000" dirty="0" err="1"/>
              <a:t>jaksa</a:t>
            </a:r>
            <a:r>
              <a:rPr lang="en-US" sz="2000" dirty="0"/>
              <a:t>, </a:t>
            </a:r>
            <a:r>
              <a:rPr lang="en-US" sz="2000" dirty="0" err="1"/>
              <a:t>polisi</a:t>
            </a:r>
            <a:r>
              <a:rPr lang="en-US" sz="2000" dirty="0"/>
              <a:t>, </a:t>
            </a:r>
            <a:r>
              <a:rPr lang="en-US" sz="2000" dirty="0" err="1"/>
              <a:t>etika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, </a:t>
            </a:r>
            <a:r>
              <a:rPr lang="en-US" sz="2000" dirty="0" err="1"/>
              <a:t>etika</a:t>
            </a:r>
            <a:r>
              <a:rPr lang="en-US" sz="2000" dirty="0"/>
              <a:t> </a:t>
            </a:r>
            <a:r>
              <a:rPr lang="en-US" sz="2000" dirty="0" err="1"/>
              <a:t>dosen</a:t>
            </a:r>
            <a:r>
              <a:rPr lang="en-US" sz="2000" dirty="0"/>
              <a:t>, </a:t>
            </a:r>
            <a:r>
              <a:rPr lang="en-US" sz="2000" dirty="0" err="1"/>
              <a:t>etika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, </a:t>
            </a:r>
            <a:r>
              <a:rPr lang="en-US" sz="2000" dirty="0" err="1"/>
              <a:t>etika</a:t>
            </a:r>
            <a:r>
              <a:rPr lang="en-US" sz="2000" dirty="0"/>
              <a:t> moral, </a:t>
            </a:r>
            <a:r>
              <a:rPr lang="en-US" sz="2000" dirty="0" err="1"/>
              <a:t>etika</a:t>
            </a:r>
            <a:r>
              <a:rPr lang="en-US" sz="2000" dirty="0"/>
              <a:t> </a:t>
            </a:r>
            <a:r>
              <a:rPr lang="en-US" sz="2000" dirty="0" err="1"/>
              <a:t>politik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r>
              <a:rPr lang="en-US" sz="2000" dirty="0"/>
              <a:t> 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kalah</a:t>
            </a:r>
            <a:r>
              <a:rPr lang="en-US" sz="2000" dirty="0"/>
              <a:t> </a:t>
            </a:r>
            <a:r>
              <a:rPr lang="en-US" sz="2000" dirty="0" err="1"/>
              <a:t>pentingnya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etika</a:t>
            </a:r>
            <a:r>
              <a:rPr lang="en-US" sz="2000" dirty="0"/>
              <a:t> </a:t>
            </a:r>
            <a:r>
              <a:rPr lang="en-US" sz="2000" dirty="0" err="1"/>
              <a:t>berbangsa</a:t>
            </a:r>
            <a:r>
              <a:rPr lang="en-US" sz="2000" dirty="0"/>
              <a:t>.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824" name="Google Shape;824;p2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5" name="Google Shape;703;p14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84368" y="4607398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107504" y="4607397"/>
            <a:ext cx="1224136" cy="466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123479"/>
            <a:ext cx="6593700" cy="5760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chemeClr val="accent4"/>
                </a:solidFill>
              </a:rPr>
              <a:t>Etika</a:t>
            </a:r>
            <a:r>
              <a:rPr lang="en-US" sz="4000" dirty="0" smtClean="0">
                <a:solidFill>
                  <a:schemeClr val="accent4"/>
                </a:solidFill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</a:rPr>
              <a:t>dalam</a:t>
            </a:r>
            <a:r>
              <a:rPr lang="en-US" sz="4000" dirty="0" smtClean="0">
                <a:solidFill>
                  <a:schemeClr val="accent4"/>
                </a:solidFill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</a:rPr>
              <a:t>berbangsa</a:t>
            </a:r>
            <a:endParaRPr sz="4000" dirty="0">
              <a:solidFill>
                <a:schemeClr val="accent4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392600" y="1131590"/>
            <a:ext cx="6593700" cy="3240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>
              <a:spcBef>
                <a:spcPts val="0"/>
              </a:spcBef>
              <a:buFont typeface="+mj-lt"/>
              <a:buAutoNum type="arabicPeriod"/>
            </a:pPr>
            <a:r>
              <a:rPr lang="en-US" sz="1400" dirty="0" err="1" smtClean="0">
                <a:solidFill>
                  <a:schemeClr val="accent4"/>
                </a:solidFill>
              </a:rPr>
              <a:t>adat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istiadat</a:t>
            </a:r>
            <a:r>
              <a:rPr lang="en-US" sz="1400" dirty="0">
                <a:solidFill>
                  <a:schemeClr val="accent4"/>
                </a:solidFill>
              </a:rPr>
              <a:t>, </a:t>
            </a:r>
            <a:r>
              <a:rPr lang="en-US" sz="1400" dirty="0" err="1">
                <a:solidFill>
                  <a:schemeClr val="accent4"/>
                </a:solidFill>
              </a:rPr>
              <a:t>kebiasaan</a:t>
            </a:r>
            <a:r>
              <a:rPr lang="en-US" sz="1400" dirty="0">
                <a:solidFill>
                  <a:schemeClr val="accent4"/>
                </a:solidFill>
              </a:rPr>
              <a:t>, </a:t>
            </a:r>
            <a:r>
              <a:rPr lang="en-US" sz="1400" dirty="0" err="1">
                <a:solidFill>
                  <a:schemeClr val="accent4"/>
                </a:solidFill>
              </a:rPr>
              <a:t>nilai-nilai</a:t>
            </a:r>
            <a:r>
              <a:rPr lang="en-US" sz="1400" dirty="0">
                <a:solidFill>
                  <a:schemeClr val="accent4"/>
                </a:solidFill>
              </a:rPr>
              <a:t>, </a:t>
            </a:r>
            <a:r>
              <a:rPr lang="en-US" sz="1400" dirty="0" err="1">
                <a:solidFill>
                  <a:schemeClr val="accent4"/>
                </a:solidFill>
              </a:rPr>
              <a:t>norma-norma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yg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harus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dipahami</a:t>
            </a:r>
            <a:r>
              <a:rPr lang="en-US" sz="1400" dirty="0">
                <a:solidFill>
                  <a:schemeClr val="accent4"/>
                </a:solidFill>
              </a:rPr>
              <a:t>, </a:t>
            </a:r>
            <a:r>
              <a:rPr lang="en-US" sz="1400" dirty="0" err="1">
                <a:solidFill>
                  <a:schemeClr val="accent4"/>
                </a:solidFill>
              </a:rPr>
              <a:t>dihayati</a:t>
            </a:r>
            <a:r>
              <a:rPr lang="en-US" sz="1400" dirty="0">
                <a:solidFill>
                  <a:schemeClr val="accent4"/>
                </a:solidFill>
              </a:rPr>
              <a:t>, </a:t>
            </a:r>
            <a:r>
              <a:rPr lang="en-US" sz="1400" dirty="0" err="1">
                <a:solidFill>
                  <a:schemeClr val="accent4"/>
                </a:solidFill>
              </a:rPr>
              <a:t>dipanuti</a:t>
            </a:r>
            <a:r>
              <a:rPr lang="en-US" sz="1400" dirty="0">
                <a:solidFill>
                  <a:schemeClr val="accent4"/>
                </a:solidFill>
              </a:rPr>
              <a:t>, </a:t>
            </a:r>
            <a:r>
              <a:rPr lang="en-US" sz="1400" dirty="0" err="1">
                <a:solidFill>
                  <a:schemeClr val="accent4"/>
                </a:solidFill>
              </a:rPr>
              <a:t>diikuti</a:t>
            </a:r>
            <a:r>
              <a:rPr lang="en-US" sz="1400" dirty="0">
                <a:solidFill>
                  <a:schemeClr val="accent4"/>
                </a:solidFill>
              </a:rPr>
              <a:t>, </a:t>
            </a:r>
            <a:r>
              <a:rPr lang="en-US" sz="1400" dirty="0" err="1">
                <a:solidFill>
                  <a:schemeClr val="accent4"/>
                </a:solidFill>
              </a:rPr>
              <a:t>diimplementasikan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dalam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kehidupan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 smtClean="0">
                <a:solidFill>
                  <a:schemeClr val="accent4"/>
                </a:solidFill>
              </a:rPr>
              <a:t>berbangsa</a:t>
            </a:r>
            <a:r>
              <a:rPr lang="en-US" sz="1400" dirty="0" smtClean="0">
                <a:solidFill>
                  <a:schemeClr val="accent4"/>
                </a:solidFill>
              </a:rPr>
              <a:t>..</a:t>
            </a:r>
          </a:p>
          <a:p>
            <a:pPr marL="342900" lvl="0">
              <a:spcBef>
                <a:spcPts val="0"/>
              </a:spcBef>
              <a:buFont typeface="+mj-lt"/>
              <a:buAutoNum type="arabicPeriod"/>
            </a:pPr>
            <a:r>
              <a:rPr lang="en-US" sz="1400" dirty="0" err="1" smtClean="0">
                <a:solidFill>
                  <a:schemeClr val="accent4"/>
                </a:solidFill>
              </a:rPr>
              <a:t>Etika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merupakan</a:t>
            </a:r>
            <a:r>
              <a:rPr lang="en-US" sz="1400" dirty="0">
                <a:solidFill>
                  <a:schemeClr val="accent4"/>
                </a:solidFill>
              </a:rPr>
              <a:t> barometer </a:t>
            </a:r>
            <a:r>
              <a:rPr lang="en-US" sz="1400" dirty="0" err="1">
                <a:solidFill>
                  <a:schemeClr val="accent4"/>
                </a:solidFill>
              </a:rPr>
              <a:t>martabat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 smtClean="0">
                <a:solidFill>
                  <a:schemeClr val="accent4"/>
                </a:solidFill>
              </a:rPr>
              <a:t>bangsa</a:t>
            </a:r>
            <a:r>
              <a:rPr lang="en-US" sz="1400" dirty="0" smtClean="0">
                <a:solidFill>
                  <a:schemeClr val="accent4"/>
                </a:solidFill>
              </a:rPr>
              <a:t>.</a:t>
            </a:r>
            <a:endParaRPr lang="en-US" sz="1400" dirty="0">
              <a:solidFill>
                <a:schemeClr val="accent4"/>
              </a:solidFill>
            </a:endParaRPr>
          </a:p>
          <a:p>
            <a:pPr marL="342900" lvl="0">
              <a:spcBef>
                <a:spcPts val="0"/>
              </a:spcBef>
              <a:buFont typeface="+mj-lt"/>
              <a:buAutoNum type="arabicPeriod"/>
            </a:pPr>
            <a:r>
              <a:rPr lang="en-US" sz="1400" dirty="0" err="1" smtClean="0">
                <a:solidFill>
                  <a:schemeClr val="accent4"/>
                </a:solidFill>
              </a:rPr>
              <a:t>nilai-nilai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yg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 smtClean="0">
                <a:solidFill>
                  <a:schemeClr val="accent4"/>
                </a:solidFill>
              </a:rPr>
              <a:t>mengedepankan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kejujuran</a:t>
            </a:r>
            <a:r>
              <a:rPr lang="en-US" sz="1400" dirty="0">
                <a:solidFill>
                  <a:schemeClr val="accent4"/>
                </a:solidFill>
              </a:rPr>
              <a:t>, </a:t>
            </a:r>
            <a:r>
              <a:rPr lang="en-US" sz="1400" dirty="0" err="1">
                <a:solidFill>
                  <a:schemeClr val="accent4"/>
                </a:solidFill>
              </a:rPr>
              <a:t>keteladanan</a:t>
            </a:r>
            <a:r>
              <a:rPr lang="en-US" sz="1400" dirty="0">
                <a:solidFill>
                  <a:schemeClr val="accent4"/>
                </a:solidFill>
              </a:rPr>
              <a:t>, </a:t>
            </a:r>
            <a:r>
              <a:rPr lang="en-US" sz="1400" dirty="0" err="1">
                <a:solidFill>
                  <a:schemeClr val="accent4"/>
                </a:solidFill>
              </a:rPr>
              <a:t>sportifitas</a:t>
            </a:r>
            <a:r>
              <a:rPr lang="en-US" sz="1400" dirty="0">
                <a:solidFill>
                  <a:schemeClr val="accent4"/>
                </a:solidFill>
              </a:rPr>
              <a:t>, </a:t>
            </a:r>
            <a:r>
              <a:rPr lang="en-US" sz="1400" dirty="0" err="1">
                <a:solidFill>
                  <a:schemeClr val="accent4"/>
                </a:solidFill>
              </a:rPr>
              <a:t>disiplin</a:t>
            </a:r>
            <a:r>
              <a:rPr lang="en-US" sz="1400" dirty="0">
                <a:solidFill>
                  <a:schemeClr val="accent4"/>
                </a:solidFill>
              </a:rPr>
              <a:t>, </a:t>
            </a:r>
            <a:r>
              <a:rPr lang="en-US" sz="1400" dirty="0" err="1">
                <a:solidFill>
                  <a:schemeClr val="accent4"/>
                </a:solidFill>
              </a:rPr>
              <a:t>etos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 smtClean="0">
                <a:solidFill>
                  <a:schemeClr val="accent4"/>
                </a:solidFill>
              </a:rPr>
              <a:t>kerja</a:t>
            </a:r>
            <a:r>
              <a:rPr lang="en-US" sz="1400" dirty="0" smtClean="0">
                <a:solidFill>
                  <a:schemeClr val="accent4"/>
                </a:solidFill>
              </a:rPr>
              <a:t>, </a:t>
            </a:r>
            <a:r>
              <a:rPr lang="en-US" sz="1400" dirty="0" err="1" smtClean="0">
                <a:solidFill>
                  <a:schemeClr val="accent4"/>
                </a:solidFill>
              </a:rPr>
              <a:t>kemandirian</a:t>
            </a:r>
            <a:r>
              <a:rPr lang="en-US" sz="1400" dirty="0" smtClean="0">
                <a:solidFill>
                  <a:schemeClr val="accent4"/>
                </a:solidFill>
              </a:rPr>
              <a:t>, </a:t>
            </a:r>
            <a:r>
              <a:rPr lang="en-US" sz="1400" dirty="0" err="1" smtClean="0">
                <a:solidFill>
                  <a:schemeClr val="accent4"/>
                </a:solidFill>
              </a:rPr>
              <a:t>sikap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toleransi,rasa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malu</a:t>
            </a:r>
            <a:r>
              <a:rPr lang="en-US" sz="1400" dirty="0">
                <a:solidFill>
                  <a:schemeClr val="accent4"/>
                </a:solidFill>
              </a:rPr>
              <a:t>, </a:t>
            </a:r>
            <a:r>
              <a:rPr lang="en-US" sz="1400" dirty="0" err="1">
                <a:solidFill>
                  <a:schemeClr val="accent4"/>
                </a:solidFill>
              </a:rPr>
              <a:t>tanggung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jawab</a:t>
            </a:r>
            <a:r>
              <a:rPr lang="en-US" sz="1400" dirty="0">
                <a:solidFill>
                  <a:schemeClr val="accent4"/>
                </a:solidFill>
              </a:rPr>
              <a:t>, </a:t>
            </a:r>
            <a:r>
              <a:rPr lang="en-US" sz="1400" dirty="0" err="1">
                <a:solidFill>
                  <a:schemeClr val="accent4"/>
                </a:solidFill>
              </a:rPr>
              <a:t>menjaga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kehormatan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serta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martabat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diri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sebagai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warga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 smtClean="0">
                <a:solidFill>
                  <a:schemeClr val="accent4"/>
                </a:solidFill>
              </a:rPr>
              <a:t>bangsa</a:t>
            </a:r>
            <a:r>
              <a:rPr lang="en-US" sz="1400" dirty="0" smtClean="0">
                <a:solidFill>
                  <a:schemeClr val="accent4"/>
                </a:solidFill>
              </a:rPr>
              <a:t>.</a:t>
            </a:r>
            <a:endParaRPr lang="en-US" sz="1400" dirty="0">
              <a:solidFill>
                <a:schemeClr val="accent4"/>
              </a:solidFill>
            </a:endParaRPr>
          </a:p>
          <a:p>
            <a:pPr marL="342900" lvl="0">
              <a:spcBef>
                <a:spcPts val="0"/>
              </a:spcBef>
              <a:buFont typeface="+mj-lt"/>
              <a:buAutoNum type="arabicPeriod"/>
            </a:pPr>
            <a:r>
              <a:rPr lang="en-US" sz="1400" dirty="0" err="1" smtClean="0">
                <a:solidFill>
                  <a:schemeClr val="accent4"/>
                </a:solidFill>
              </a:rPr>
              <a:t>Berbicara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kehidupan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berbangsa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tidak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terlepas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dari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kehidupan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bernegara</a:t>
            </a:r>
            <a:r>
              <a:rPr lang="en-US" sz="1400" dirty="0">
                <a:solidFill>
                  <a:schemeClr val="accent4"/>
                </a:solidFill>
              </a:rPr>
              <a:t> - Negara </a:t>
            </a:r>
            <a:r>
              <a:rPr lang="en-US" sz="1400" dirty="0" err="1">
                <a:solidFill>
                  <a:schemeClr val="accent4"/>
                </a:solidFill>
              </a:rPr>
              <a:t>Kesatuan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 smtClean="0">
                <a:solidFill>
                  <a:schemeClr val="accent4"/>
                </a:solidFill>
              </a:rPr>
              <a:t>Republik</a:t>
            </a:r>
            <a:r>
              <a:rPr lang="en-US" sz="1400" dirty="0" smtClean="0">
                <a:solidFill>
                  <a:schemeClr val="accent4"/>
                </a:solidFill>
              </a:rPr>
              <a:t> Indonesia (NKRI) </a:t>
            </a:r>
            <a:r>
              <a:rPr lang="en-US" sz="1400" dirty="0" err="1" smtClean="0">
                <a:solidFill>
                  <a:schemeClr val="accent4"/>
                </a:solidFill>
              </a:rPr>
              <a:t>dengan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segala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perangkatnya</a:t>
            </a:r>
            <a:r>
              <a:rPr lang="en-US" sz="1400" dirty="0">
                <a:solidFill>
                  <a:schemeClr val="accent4"/>
                </a:solidFill>
              </a:rPr>
              <a:t> yang </a:t>
            </a:r>
            <a:r>
              <a:rPr lang="en-US" sz="1400" dirty="0" err="1">
                <a:solidFill>
                  <a:schemeClr val="accent4"/>
                </a:solidFill>
              </a:rPr>
              <a:t>harus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dipahami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secara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mendalam</a:t>
            </a:r>
            <a:r>
              <a:rPr lang="en-US" sz="1400" dirty="0">
                <a:solidFill>
                  <a:schemeClr val="accent4"/>
                </a:solidFill>
              </a:rPr>
              <a:t> , </a:t>
            </a:r>
            <a:r>
              <a:rPr lang="en-US" sz="1400" dirty="0" err="1">
                <a:solidFill>
                  <a:schemeClr val="accent4"/>
                </a:solidFill>
              </a:rPr>
              <a:t>dihayati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dan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diimplementasikan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oleh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seluruh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warga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bangsa</a:t>
            </a:r>
            <a:r>
              <a:rPr lang="en-US" sz="1400" dirty="0">
                <a:solidFill>
                  <a:schemeClr val="accent4"/>
                </a:solidFill>
              </a:rPr>
              <a:t> Indonesia </a:t>
            </a:r>
            <a:r>
              <a:rPr lang="en-US" sz="1400" dirty="0" err="1">
                <a:solidFill>
                  <a:schemeClr val="accent4"/>
                </a:solidFill>
              </a:rPr>
              <a:t>tanpa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kecuali</a:t>
            </a:r>
            <a:r>
              <a:rPr lang="en-US" sz="1400" dirty="0">
                <a:solidFill>
                  <a:schemeClr val="accent4"/>
                </a:solidFill>
              </a:rPr>
              <a:t>, </a:t>
            </a:r>
            <a:r>
              <a:rPr lang="en-US" sz="1400" dirty="0" err="1">
                <a:solidFill>
                  <a:schemeClr val="accent4"/>
                </a:solidFill>
              </a:rPr>
              <a:t>baik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dari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etika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individu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maupun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etika</a:t>
            </a:r>
            <a:r>
              <a:rPr lang="en-US" sz="1400" dirty="0">
                <a:solidFill>
                  <a:schemeClr val="accent4"/>
                </a:solidFill>
              </a:rPr>
              <a:t> moral </a:t>
            </a:r>
            <a:r>
              <a:rPr lang="en-US" sz="1400" dirty="0" err="1">
                <a:solidFill>
                  <a:schemeClr val="accent4"/>
                </a:solidFill>
              </a:rPr>
              <a:t>dan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 smtClean="0">
                <a:solidFill>
                  <a:schemeClr val="accent4"/>
                </a:solidFill>
              </a:rPr>
              <a:t>sosial</a:t>
            </a:r>
            <a:r>
              <a:rPr lang="en-US" sz="1400" dirty="0" smtClean="0">
                <a:solidFill>
                  <a:schemeClr val="accent4"/>
                </a:solidFill>
              </a:rPr>
              <a:t>.</a:t>
            </a:r>
            <a:endParaRPr lang="en-US" sz="1400" dirty="0">
              <a:solidFill>
                <a:schemeClr val="accent4"/>
              </a:solidFill>
            </a:endParaRPr>
          </a:p>
          <a:p>
            <a:pPr marL="342900" lvl="0">
              <a:spcBef>
                <a:spcPts val="0"/>
              </a:spcBef>
              <a:buFont typeface="+mj-lt"/>
              <a:buAutoNum type="arabicPeriod"/>
            </a:pPr>
            <a:r>
              <a:rPr lang="en-US" sz="1400" dirty="0" err="1" smtClean="0">
                <a:solidFill>
                  <a:schemeClr val="accent4"/>
                </a:solidFill>
              </a:rPr>
              <a:t>Perangkat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>
                <a:solidFill>
                  <a:schemeClr val="accent4"/>
                </a:solidFill>
              </a:rPr>
              <a:t>yang </a:t>
            </a:r>
            <a:r>
              <a:rPr lang="en-US" sz="1400" dirty="0" err="1">
                <a:solidFill>
                  <a:schemeClr val="accent4"/>
                </a:solidFill>
              </a:rPr>
              <a:t>dimiliki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yg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perlu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dipahami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dalam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etika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berbangsa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antara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smtClean="0">
                <a:solidFill>
                  <a:schemeClr val="accent4"/>
                </a:solidFill>
              </a:rPr>
              <a:t>lain: </a:t>
            </a:r>
            <a:r>
              <a:rPr lang="en-US" sz="1400" dirty="0" err="1" smtClean="0">
                <a:solidFill>
                  <a:schemeClr val="accent4"/>
                </a:solidFill>
              </a:rPr>
              <a:t>Proklamasi</a:t>
            </a:r>
            <a:r>
              <a:rPr lang="en-US" sz="1400" dirty="0" smtClean="0">
                <a:solidFill>
                  <a:schemeClr val="accent4"/>
                </a:solidFill>
              </a:rPr>
              <a:t>, </a:t>
            </a:r>
            <a:r>
              <a:rPr lang="en-US" sz="1400" dirty="0" err="1" smtClean="0">
                <a:solidFill>
                  <a:schemeClr val="accent4"/>
                </a:solidFill>
              </a:rPr>
              <a:t>Pancasila</a:t>
            </a:r>
            <a:r>
              <a:rPr lang="en-US" sz="1400" dirty="0" smtClean="0">
                <a:solidFill>
                  <a:schemeClr val="accent4"/>
                </a:solidFill>
              </a:rPr>
              <a:t>, UUD 1945, PERPU, </a:t>
            </a:r>
            <a:r>
              <a:rPr lang="en-US" sz="1400" dirty="0" err="1" smtClean="0">
                <a:solidFill>
                  <a:schemeClr val="accent4"/>
                </a:solidFill>
              </a:rPr>
              <a:t>dan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err="1" smtClean="0">
                <a:solidFill>
                  <a:schemeClr val="accent4"/>
                </a:solidFill>
              </a:rPr>
              <a:t>etika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err="1" smtClean="0">
                <a:solidFill>
                  <a:schemeClr val="accent4"/>
                </a:solidFill>
              </a:rPr>
              <a:t>sosial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err="1" smtClean="0">
                <a:solidFill>
                  <a:schemeClr val="accent4"/>
                </a:solidFill>
              </a:rPr>
              <a:t>kearifan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err="1" smtClean="0">
                <a:solidFill>
                  <a:schemeClr val="accent4"/>
                </a:solidFill>
              </a:rPr>
              <a:t>lokal</a:t>
            </a:r>
            <a:r>
              <a:rPr lang="en-US" sz="1400" dirty="0" smtClean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5" name="Google Shape;703;p14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6" name="Right Arrow 5">
            <a:hlinkClick r:id="" action="ppaction://hlinkshowjump?jump=nextslide" highlightClick="1"/>
          </p:cNvPr>
          <p:cNvSpPr/>
          <p:nvPr/>
        </p:nvSpPr>
        <p:spPr>
          <a:xfrm>
            <a:off x="7884368" y="4607398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107504" y="4607397"/>
            <a:ext cx="1224136" cy="466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524328" y="51470"/>
            <a:ext cx="1512168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u="sng" dirty="0" err="1" smtClean="0">
                <a:solidFill>
                  <a:schemeClr val="tx1">
                    <a:lumMod val="75000"/>
                  </a:schemeClr>
                </a:solidFill>
              </a:rPr>
              <a:t>Macam</a:t>
            </a:r>
            <a:r>
              <a:rPr lang="en-US" i="1" u="sng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i="1" u="sng" dirty="0" err="1" smtClean="0">
                <a:solidFill>
                  <a:schemeClr val="tx1">
                    <a:lumMod val="75000"/>
                  </a:schemeClr>
                </a:solidFill>
                <a:hlinkClick r:id="rId3" action="ppaction://hlinksldjump"/>
              </a:rPr>
              <a:t>Macam</a:t>
            </a:r>
            <a:endParaRPr lang="en-US" i="1" u="sng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i="1" u="sng" dirty="0" err="1" smtClean="0">
                <a:solidFill>
                  <a:schemeClr val="tx1">
                    <a:lumMod val="75000"/>
                  </a:schemeClr>
                </a:solidFill>
              </a:rPr>
              <a:t>Etika</a:t>
            </a:r>
            <a:r>
              <a:rPr lang="en-US" i="1" u="sng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i="1" u="sng" dirty="0" err="1">
                <a:solidFill>
                  <a:schemeClr val="tx1">
                    <a:lumMod val="75000"/>
                  </a:schemeClr>
                </a:solidFill>
                <a:hlinkClick r:id="rId3" action="ppaction://hlinksldjump"/>
              </a:rPr>
              <a:t>B</a:t>
            </a:r>
            <a:r>
              <a:rPr lang="en-US" i="1" u="sng" dirty="0" err="1" smtClean="0">
                <a:solidFill>
                  <a:schemeClr val="tx1">
                    <a:lumMod val="75000"/>
                  </a:schemeClr>
                </a:solidFill>
                <a:hlinkClick r:id="rId3" action="ppaction://hlinksldjump"/>
              </a:rPr>
              <a:t>erbangsa</a:t>
            </a:r>
            <a:r>
              <a:rPr lang="en-US" i="1" u="sng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endParaRPr lang="en-US" i="1" u="sng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72200" y="555527"/>
            <a:ext cx="1080120" cy="0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07504" y="123478"/>
            <a:ext cx="122413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chemeClr val="tx1">
                    <a:lumMod val="75000"/>
                  </a:schemeClr>
                </a:solidFill>
              </a:rPr>
              <a:t>Contoh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</a:schemeClr>
                </a:solidFill>
              </a:rPr>
              <a:t>etika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</a:schemeClr>
                </a:solidFill>
                <a:hlinkClick r:id="rId5" action="ppaction://hlinksldjump"/>
              </a:rPr>
              <a:t>berbangsa</a:t>
            </a:r>
            <a:endParaRPr lang="en-US" i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10800000">
            <a:off x="1475656" y="293250"/>
            <a:ext cx="1440160" cy="288034"/>
          </a:xfrm>
          <a:prstGeom prst="bentConnector3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2112400" y="123478"/>
            <a:ext cx="4919400" cy="5040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Macam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macam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etika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berbangsa</a:t>
            </a:r>
            <a:endParaRPr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7" name="Google Shape;717;p16"/>
          <p:cNvSpPr txBox="1">
            <a:spLocks noGrp="1"/>
          </p:cNvSpPr>
          <p:nvPr>
            <p:ph type="subTitle" idx="1"/>
          </p:nvPr>
        </p:nvSpPr>
        <p:spPr>
          <a:xfrm>
            <a:off x="1331640" y="1275606"/>
            <a:ext cx="6480720" cy="30243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algn="l">
              <a:buFont typeface="+mj-lt"/>
              <a:buAutoNum type="arabicPeriod"/>
            </a:pP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Etika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sosial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budaya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bertolak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rasa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kemanusiaan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mendalam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menampilkan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sikap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: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jujur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saling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peduli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saling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memahami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saling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menghargai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saling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mencintai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saling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menolong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diantara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sesama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menusiadan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warga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bangsa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342900" lvl="0" algn="l">
              <a:buAutoNum type="arabicPeriod"/>
            </a:pP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Etika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Politik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Pemerintahan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untuk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pejabat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politik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342900" lvl="0" algn="l">
              <a:buAutoNum type="arabicPeriod"/>
            </a:pP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Etika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ekonomi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bisnis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persaingan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ekonomi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sehat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hindari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monopoli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algn="l">
              <a:buAutoNum type="arabicPeriod"/>
            </a:pP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Etika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Penegakan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hukum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berkeadilan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perlakuan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sama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depan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hukum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hindari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diskriminasi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342900" lvl="0" algn="l">
              <a:buAutoNum type="arabicPeriod"/>
            </a:pP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Etika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keilmuan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nilai-nilai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norma-norma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keilmuan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kreatif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inivatif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…., individual,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kolektif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pengembangan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ilmu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pengetahuan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teknologi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secara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berkesinambungan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(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membaca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menulis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meneliti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dst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. )</a:t>
            </a:r>
            <a:endParaRPr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Google Shape;711;p15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z="1000" smtClean="0">
                <a:solidFill>
                  <a:schemeClr val="bg1">
                    <a:lumMod val="65000"/>
                  </a:schemeClr>
                </a:solidFill>
              </a:rPr>
              <a:pPr algn="ctr"/>
              <a:t>8</a:t>
            </a:fld>
            <a:endParaRPr lang="en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ight Arrow 7">
            <a:hlinkClick r:id="" action="ppaction://hlinkshowjump?jump=nextslide" highlightClick="1"/>
          </p:cNvPr>
          <p:cNvSpPr/>
          <p:nvPr/>
        </p:nvSpPr>
        <p:spPr>
          <a:xfrm>
            <a:off x="7884368" y="4607398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107504" y="4607397"/>
            <a:ext cx="1224136" cy="466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1979712" y="0"/>
            <a:ext cx="5039700" cy="41559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/>
              <a:t>Contoh</a:t>
            </a:r>
            <a:r>
              <a:rPr lang="en-US" sz="3000" dirty="0" smtClean="0"/>
              <a:t> </a:t>
            </a:r>
            <a:r>
              <a:rPr lang="en-US" sz="3000" dirty="0" err="1" smtClean="0"/>
              <a:t>etika</a:t>
            </a:r>
            <a:r>
              <a:rPr lang="en-US" sz="3000" dirty="0" smtClean="0"/>
              <a:t> </a:t>
            </a:r>
            <a:r>
              <a:rPr lang="en-US" sz="3000" dirty="0" err="1" smtClean="0"/>
              <a:t>berbangsa</a:t>
            </a:r>
            <a:endParaRPr lang="en-US" sz="30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dirty="0" smtClean="0"/>
          </a:p>
          <a:p>
            <a:pPr lvl="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b="0" dirty="0" err="1"/>
              <a:t>Melaksanakan</a:t>
            </a:r>
            <a:r>
              <a:rPr lang="en-US" sz="2000" b="0" dirty="0"/>
              <a:t> </a:t>
            </a:r>
            <a:r>
              <a:rPr lang="en-US" sz="2000" b="0" dirty="0" err="1"/>
              <a:t>sepenuhnya</a:t>
            </a:r>
            <a:r>
              <a:rPr lang="en-US" sz="2000" b="0" dirty="0"/>
              <a:t> </a:t>
            </a:r>
            <a:r>
              <a:rPr lang="en-US" sz="2000" b="0" dirty="0" err="1"/>
              <a:t>Pancasila</a:t>
            </a:r>
            <a:r>
              <a:rPr lang="en-US" sz="2000" b="0" dirty="0"/>
              <a:t> </a:t>
            </a:r>
            <a:r>
              <a:rPr lang="en-US" sz="2000" b="0" dirty="0" err="1"/>
              <a:t>dan</a:t>
            </a:r>
            <a:r>
              <a:rPr lang="en-US" sz="2000" b="0" dirty="0"/>
              <a:t> UUD 1945 </a:t>
            </a:r>
          </a:p>
          <a:p>
            <a:pPr lvl="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b="0" dirty="0" err="1" smtClean="0"/>
              <a:t>Mengangkat</a:t>
            </a:r>
            <a:r>
              <a:rPr lang="en-US" sz="2000" b="0" dirty="0" smtClean="0"/>
              <a:t> </a:t>
            </a:r>
            <a:r>
              <a:rPr lang="en-US" sz="2000" b="0" dirty="0" err="1"/>
              <a:t>harkat</a:t>
            </a:r>
            <a:r>
              <a:rPr lang="en-US" sz="2000" b="0" dirty="0"/>
              <a:t> </a:t>
            </a:r>
            <a:r>
              <a:rPr lang="en-US" sz="2000" b="0" dirty="0" err="1"/>
              <a:t>dan</a:t>
            </a:r>
            <a:r>
              <a:rPr lang="en-US" sz="2000" b="0" dirty="0"/>
              <a:t> </a:t>
            </a:r>
            <a:r>
              <a:rPr lang="en-US" sz="2000" b="0" dirty="0" err="1"/>
              <a:t>martabat</a:t>
            </a:r>
            <a:r>
              <a:rPr lang="en-US" sz="2000" b="0" dirty="0"/>
              <a:t> </a:t>
            </a:r>
            <a:r>
              <a:rPr lang="en-US" sz="2000" b="0" dirty="0" err="1"/>
              <a:t>bangsa</a:t>
            </a:r>
            <a:r>
              <a:rPr lang="en-US" sz="2000" b="0" dirty="0"/>
              <a:t> </a:t>
            </a:r>
            <a:endParaRPr lang="en-US" sz="2000" b="0" dirty="0" smtClean="0"/>
          </a:p>
          <a:p>
            <a:pPr lvl="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b="0" dirty="0" err="1" smtClean="0"/>
              <a:t>Menjadi</a:t>
            </a:r>
            <a:r>
              <a:rPr lang="en-US" sz="2000" b="0" dirty="0" smtClean="0"/>
              <a:t> </a:t>
            </a:r>
            <a:r>
              <a:rPr lang="en-US" sz="2000" b="0" dirty="0" err="1"/>
              <a:t>perekat</a:t>
            </a:r>
            <a:r>
              <a:rPr lang="en-US" sz="2000" b="0" dirty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pemersatu</a:t>
            </a:r>
            <a:r>
              <a:rPr lang="en-US" sz="2000" b="0" dirty="0"/>
              <a:t> </a:t>
            </a:r>
            <a:r>
              <a:rPr lang="en-US" sz="2000" b="0" dirty="0" err="1"/>
              <a:t>bangsa</a:t>
            </a:r>
            <a:r>
              <a:rPr lang="en-US" sz="2000" b="0" dirty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NKRI </a:t>
            </a:r>
          </a:p>
          <a:p>
            <a:pPr lvl="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b="0" dirty="0" err="1" smtClean="0"/>
              <a:t>Mentaati</a:t>
            </a:r>
            <a:r>
              <a:rPr lang="en-US" sz="2000" b="0" dirty="0" smtClean="0"/>
              <a:t> </a:t>
            </a:r>
            <a:r>
              <a:rPr lang="en-US" sz="2000" b="0" dirty="0" err="1"/>
              <a:t>semua</a:t>
            </a:r>
            <a:r>
              <a:rPr lang="en-US" sz="2000" b="0" dirty="0"/>
              <a:t> </a:t>
            </a:r>
            <a:r>
              <a:rPr lang="en-US" sz="2000" b="0" dirty="0" err="1"/>
              <a:t>peraturan</a:t>
            </a:r>
            <a:r>
              <a:rPr lang="en-US" sz="2000" b="0" dirty="0"/>
              <a:t> </a:t>
            </a:r>
            <a:r>
              <a:rPr lang="en-US" sz="2000" b="0" dirty="0" err="1"/>
              <a:t>perundang-undangan</a:t>
            </a:r>
            <a:r>
              <a:rPr lang="en-US" sz="2000" b="0" dirty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melaksanakan</a:t>
            </a:r>
            <a:r>
              <a:rPr lang="en-US" sz="2000" b="0" dirty="0"/>
              <a:t> </a:t>
            </a:r>
            <a:r>
              <a:rPr lang="en-US" sz="2000" b="0" dirty="0" err="1"/>
              <a:t>tugas</a:t>
            </a:r>
            <a:r>
              <a:rPr lang="en-US" sz="2000" b="0" dirty="0"/>
              <a:t> </a:t>
            </a:r>
          </a:p>
          <a:p>
            <a:pPr lvl="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b="0" dirty="0" err="1" smtClean="0"/>
              <a:t>Akuntabel</a:t>
            </a:r>
            <a:r>
              <a:rPr lang="en-US" sz="2000" b="0" dirty="0" smtClean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melaksanakan</a:t>
            </a:r>
            <a:r>
              <a:rPr lang="en-US" sz="2000" b="0" dirty="0"/>
              <a:t> </a:t>
            </a:r>
            <a:r>
              <a:rPr lang="en-US" sz="2000" b="0" dirty="0" err="1"/>
              <a:t>tugas</a:t>
            </a:r>
            <a:r>
              <a:rPr lang="en-US" sz="2000" b="0" dirty="0"/>
              <a:t> </a:t>
            </a:r>
            <a:r>
              <a:rPr lang="en-US" sz="2000" b="0" dirty="0" err="1"/>
              <a:t>penyelenggaraan</a:t>
            </a:r>
            <a:r>
              <a:rPr lang="en-US" sz="2000" b="0" dirty="0"/>
              <a:t> </a:t>
            </a:r>
            <a:r>
              <a:rPr lang="en-US" sz="2000" b="0" dirty="0" err="1"/>
              <a:t>pemerinthan</a:t>
            </a:r>
            <a:r>
              <a:rPr lang="en-US" sz="2000" b="0" dirty="0"/>
              <a:t> yang </a:t>
            </a:r>
            <a:r>
              <a:rPr lang="en-US" sz="2000" b="0" dirty="0" err="1"/>
              <a:t>bersih</a:t>
            </a:r>
            <a:r>
              <a:rPr lang="en-US" sz="2000" b="0" dirty="0"/>
              <a:t> </a:t>
            </a:r>
            <a:r>
              <a:rPr lang="en-US" sz="2000" b="0" dirty="0" err="1"/>
              <a:t>dan</a:t>
            </a:r>
            <a:r>
              <a:rPr lang="en-US" sz="2000" b="0" dirty="0"/>
              <a:t> </a:t>
            </a:r>
            <a:r>
              <a:rPr lang="en-US" sz="2000" b="0" dirty="0" err="1"/>
              <a:t>berwibawa</a:t>
            </a:r>
            <a:r>
              <a:rPr lang="en-US" sz="2000" b="0" dirty="0"/>
              <a:t> • </a:t>
            </a:r>
            <a:r>
              <a:rPr lang="en-US" sz="2000" b="0" dirty="0" err="1"/>
              <a:t>Tanggap</a:t>
            </a:r>
            <a:r>
              <a:rPr lang="en-US" sz="2000" b="0" dirty="0"/>
              <a:t>, </a:t>
            </a:r>
            <a:r>
              <a:rPr lang="en-US" sz="2000" b="0" dirty="0" err="1"/>
              <a:t>terbuka</a:t>
            </a:r>
            <a:r>
              <a:rPr lang="en-US" sz="2000" b="0" dirty="0"/>
              <a:t> , </a:t>
            </a:r>
            <a:r>
              <a:rPr lang="en-US" sz="2000" b="0" dirty="0" err="1"/>
              <a:t>jujur</a:t>
            </a:r>
            <a:r>
              <a:rPr lang="en-US" sz="2000" b="0" dirty="0"/>
              <a:t>, </a:t>
            </a:r>
            <a:r>
              <a:rPr lang="en-US" sz="2000" b="0" dirty="0" err="1"/>
              <a:t>akurat</a:t>
            </a:r>
            <a:r>
              <a:rPr lang="en-US" sz="2000" b="0" dirty="0"/>
              <a:t> </a:t>
            </a:r>
            <a:r>
              <a:rPr lang="en-US" sz="2000" b="0" dirty="0" err="1"/>
              <a:t>dan</a:t>
            </a:r>
            <a:r>
              <a:rPr lang="en-US" sz="2000" b="0" dirty="0"/>
              <a:t> </a:t>
            </a:r>
            <a:r>
              <a:rPr lang="en-US" sz="2000" b="0" dirty="0" err="1"/>
              <a:t>tepat</a:t>
            </a:r>
            <a:r>
              <a:rPr lang="en-US" sz="2000" b="0" dirty="0"/>
              <a:t> </a:t>
            </a:r>
            <a:r>
              <a:rPr lang="en-US" sz="2000" b="0" dirty="0" err="1"/>
              <a:t>waktu</a:t>
            </a:r>
            <a:r>
              <a:rPr lang="en-US" sz="2000" b="0" dirty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melaksanakan</a:t>
            </a:r>
            <a:r>
              <a:rPr lang="en-US" sz="2000" b="0" dirty="0"/>
              <a:t> </a:t>
            </a:r>
            <a:r>
              <a:rPr lang="en-US" sz="2000" b="0" dirty="0" err="1"/>
              <a:t>kebijakan</a:t>
            </a:r>
            <a:r>
              <a:rPr lang="en-US" sz="2000" b="0" dirty="0"/>
              <a:t> </a:t>
            </a:r>
            <a:r>
              <a:rPr lang="en-US" sz="2000" b="0" dirty="0" err="1"/>
              <a:t>dan</a:t>
            </a:r>
            <a:r>
              <a:rPr lang="en-US" sz="2000" b="0" dirty="0"/>
              <a:t> program </a:t>
            </a:r>
            <a:r>
              <a:rPr lang="en-US" sz="2000" b="0" dirty="0" err="1"/>
              <a:t>pemerintah</a:t>
            </a:r>
            <a:r>
              <a:rPr lang="en-US" sz="2000" b="0" dirty="0"/>
              <a:t>.</a:t>
            </a:r>
            <a:endParaRPr sz="2000" b="0" dirty="0"/>
          </a:p>
        </p:txBody>
      </p:sp>
      <p:sp>
        <p:nvSpPr>
          <p:cNvPr id="7" name="Right Arrow 6">
            <a:hlinkClick r:id="" action="ppaction://hlinkshowjump?jump=nextslide" highlightClick="1"/>
          </p:cNvPr>
          <p:cNvSpPr/>
          <p:nvPr/>
        </p:nvSpPr>
        <p:spPr>
          <a:xfrm>
            <a:off x="7884368" y="4607398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107504" y="4607397"/>
            <a:ext cx="1224136" cy="466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  <p:sp>
        <p:nvSpPr>
          <p:cNvPr id="9" name="Google Shape;703;p14"/>
          <p:cNvSpPr txBox="1">
            <a:spLocks/>
          </p:cNvSpPr>
          <p:nvPr/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· SlidesCarnival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Knight · SlidesCarnival</Template>
  <TotalTime>1467</TotalTime>
  <Words>996</Words>
  <Application>Microsoft Office PowerPoint</Application>
  <PresentationFormat>On-screen Show (16:9)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Amatic SC</vt:lpstr>
      <vt:lpstr>Wingdings</vt:lpstr>
      <vt:lpstr>Quicksand</vt:lpstr>
      <vt:lpstr>Short Stack</vt:lpstr>
      <vt:lpstr>Knight · SlidesCarnival</vt:lpstr>
      <vt:lpstr>Etika bangsa indonesia  disusun oleh: m. rafli akbar 2017011024 kimia c</vt:lpstr>
      <vt:lpstr>Pengertian etika</vt:lpstr>
      <vt:lpstr>Pengertian nilai, hierarki nilai, moral, dan norma</vt:lpstr>
      <vt:lpstr>PowerPoint Presentation</vt:lpstr>
      <vt:lpstr>Keberadaan dan Munculnya Etika</vt:lpstr>
      <vt:lpstr>Di mana adanya etika  ?</vt:lpstr>
      <vt:lpstr>Etika dalam berbangsa</vt:lpstr>
      <vt:lpstr>Macam macam etika berbangsa</vt:lpstr>
      <vt:lpstr>PowerPoint Presentation</vt:lpstr>
      <vt:lpstr>Pengertian etika bernegara</vt:lpstr>
      <vt:lpstr>Contoh etika bernegara</vt:lpstr>
      <vt:lpstr>Pentingnya Pancasila sebagai sistem etika terkait dengan problem yang dihadapi bangsa Indonesia </vt:lpstr>
      <vt:lpstr>Hal-hal penting yang sangat urgen bagi pengembangan Pancasila sebagai sistem etika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ACER</dc:creator>
  <cp:lastModifiedBy>ACER</cp:lastModifiedBy>
  <cp:revision>32</cp:revision>
  <dcterms:created xsi:type="dcterms:W3CDTF">2020-12-04T00:19:26Z</dcterms:created>
  <dcterms:modified xsi:type="dcterms:W3CDTF">2020-12-05T05:14:18Z</dcterms:modified>
</cp:coreProperties>
</file>