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FF66"/>
    <a:srgbClr val="FFFF99"/>
    <a:srgbClr val="DCDC40"/>
    <a:srgbClr val="FFCC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756F9-2C7A-4EC3-BE66-71B707847EE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7B14-FB6D-43DF-90BC-EBB1E67C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721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756F9-2C7A-4EC3-BE66-71B707847EE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7B14-FB6D-43DF-90BC-EBB1E67C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792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756F9-2C7A-4EC3-BE66-71B707847EE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7B14-FB6D-43DF-90BC-EBB1E67C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146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756F9-2C7A-4EC3-BE66-71B707847EE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7B14-FB6D-43DF-90BC-EBB1E67C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606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756F9-2C7A-4EC3-BE66-71B707847EE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7B14-FB6D-43DF-90BC-EBB1E67C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25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756F9-2C7A-4EC3-BE66-71B707847EE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7B14-FB6D-43DF-90BC-EBB1E67C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756F9-2C7A-4EC3-BE66-71B707847EE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7B14-FB6D-43DF-90BC-EBB1E67C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786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756F9-2C7A-4EC3-BE66-71B707847EE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7B14-FB6D-43DF-90BC-EBB1E67C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477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756F9-2C7A-4EC3-BE66-71B707847EE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7B14-FB6D-43DF-90BC-EBB1E67C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332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756F9-2C7A-4EC3-BE66-71B707847EE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7B14-FB6D-43DF-90BC-EBB1E67C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621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756F9-2C7A-4EC3-BE66-71B707847EE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7B14-FB6D-43DF-90BC-EBB1E67C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605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756F9-2C7A-4EC3-BE66-71B707847EE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D7B14-FB6D-43DF-90BC-EBB1E67C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898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saintif.com/nilai-nilai-pancasila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 rot="5400000">
            <a:off x="1143000" y="-1143000"/>
            <a:ext cx="6858000" cy="9144000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Triangle 7"/>
          <p:cNvSpPr/>
          <p:nvPr/>
        </p:nvSpPr>
        <p:spPr>
          <a:xfrm rot="16200000">
            <a:off x="1143000" y="-1143000"/>
            <a:ext cx="6858000" cy="9144000"/>
          </a:xfrm>
          <a:prstGeom prst="rtTriangl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133600" y="1969827"/>
            <a:ext cx="4876800" cy="1905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err="1" smtClean="0">
                <a:latin typeface="Amelya" pitchFamily="2" charset="0"/>
              </a:rPr>
              <a:t>Etika</a:t>
            </a:r>
            <a:r>
              <a:rPr lang="en-US" sz="5400" dirty="0" smtClean="0">
                <a:latin typeface="Amelya" pitchFamily="2" charset="0"/>
              </a:rPr>
              <a:t> </a:t>
            </a:r>
            <a:r>
              <a:rPr lang="en-US" sz="5400" dirty="0" err="1" smtClean="0">
                <a:latin typeface="Amelya" pitchFamily="2" charset="0"/>
              </a:rPr>
              <a:t>Pancasila</a:t>
            </a:r>
            <a:endParaRPr lang="en-US" sz="5400" dirty="0">
              <a:latin typeface="Amelya" pitchFamily="2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599" y="4027227"/>
            <a:ext cx="6400800" cy="1752600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solidFill>
                  <a:schemeClr val="tx1"/>
                </a:solidFill>
                <a:latin typeface="Almond Nougat" pitchFamily="2" charset="0"/>
              </a:rPr>
              <a:t>Nama</a:t>
            </a:r>
            <a:r>
              <a:rPr lang="en-US" sz="2400" dirty="0" smtClean="0">
                <a:solidFill>
                  <a:schemeClr val="tx1"/>
                </a:solidFill>
                <a:latin typeface="Almond Nougat" pitchFamily="2" charset="0"/>
              </a:rPr>
              <a:t> : Fadhillah </a:t>
            </a:r>
            <a:r>
              <a:rPr lang="en-US" sz="2400" dirty="0" err="1" smtClean="0">
                <a:solidFill>
                  <a:schemeClr val="tx1"/>
                </a:solidFill>
                <a:latin typeface="Almond Nougat" pitchFamily="2" charset="0"/>
              </a:rPr>
              <a:t>Nurul</a:t>
            </a:r>
            <a:r>
              <a:rPr lang="en-US" sz="2400" dirty="0" smtClean="0">
                <a:solidFill>
                  <a:schemeClr val="tx1"/>
                </a:solidFill>
                <a:latin typeface="Almond Nougat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lmond Nougat" pitchFamily="2" charset="0"/>
              </a:rPr>
              <a:t>Aini</a:t>
            </a:r>
            <a:endParaRPr lang="en-US" sz="2400" dirty="0" smtClean="0">
              <a:solidFill>
                <a:schemeClr val="tx1"/>
              </a:solidFill>
              <a:latin typeface="Almond Nougat" pitchFamily="2" charset="0"/>
            </a:endParaRPr>
          </a:p>
          <a:p>
            <a:r>
              <a:rPr lang="en-US" sz="2400" dirty="0" err="1" smtClean="0">
                <a:solidFill>
                  <a:schemeClr val="tx1"/>
                </a:solidFill>
                <a:latin typeface="Almond Nougat" pitchFamily="2" charset="0"/>
              </a:rPr>
              <a:t>Kelas</a:t>
            </a:r>
            <a:r>
              <a:rPr lang="en-US" sz="2400" dirty="0" smtClean="0">
                <a:solidFill>
                  <a:schemeClr val="tx1"/>
                </a:solidFill>
                <a:latin typeface="Almond Nougat" pitchFamily="2" charset="0"/>
              </a:rPr>
              <a:t> : B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Almond Nougat" pitchFamily="2" charset="0"/>
              </a:rPr>
              <a:t>NPM : 2017011073</a:t>
            </a:r>
            <a:endParaRPr lang="en-US" sz="2400" dirty="0">
              <a:solidFill>
                <a:schemeClr val="tx1"/>
              </a:solidFill>
              <a:latin typeface="Almond Nougat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81200" y="2122227"/>
            <a:ext cx="4876800" cy="1905000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39355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806" y="509659"/>
            <a:ext cx="7010400" cy="1096962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latin typeface="Fasya Handwriting" pitchFamily="2" charset="0"/>
              </a:rPr>
              <a:t>Nilai</a:t>
            </a:r>
            <a:r>
              <a:rPr lang="en-US" sz="4000" dirty="0" smtClean="0">
                <a:latin typeface="Fasya Handwriting" pitchFamily="2" charset="0"/>
              </a:rPr>
              <a:t> </a:t>
            </a:r>
            <a:r>
              <a:rPr lang="en-US" sz="4000" dirty="0" err="1" smtClean="0">
                <a:latin typeface="Fasya Handwriting" pitchFamily="2" charset="0"/>
              </a:rPr>
              <a:t>Kerakyatan</a:t>
            </a:r>
            <a:endParaRPr lang="en-US" sz="4000" dirty="0">
              <a:latin typeface="Fasya Handwriting" pitchFamily="2" charset="0"/>
            </a:endParaRPr>
          </a:p>
        </p:txBody>
      </p:sp>
      <p:sp>
        <p:nvSpPr>
          <p:cNvPr id="4" name="Right Triangle 3"/>
          <p:cNvSpPr/>
          <p:nvPr/>
        </p:nvSpPr>
        <p:spPr>
          <a:xfrm>
            <a:off x="0" y="5105400"/>
            <a:ext cx="1905000" cy="1752600"/>
          </a:xfrm>
          <a:prstGeom prst="rtTriangle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5400000" flipV="1">
            <a:off x="7315200" y="76200"/>
            <a:ext cx="1905000" cy="1752600"/>
          </a:xfrm>
          <a:prstGeom prst="rtTriangle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Triangle 4"/>
          <p:cNvSpPr/>
          <p:nvPr/>
        </p:nvSpPr>
        <p:spPr>
          <a:xfrm flipV="1">
            <a:off x="0" y="0"/>
            <a:ext cx="1905000" cy="1752600"/>
          </a:xfrm>
          <a:prstGeom prst="rtTriangle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 rot="10800000" flipV="1">
            <a:off x="7239000" y="5105400"/>
            <a:ext cx="1905000" cy="1752600"/>
          </a:xfrm>
          <a:prstGeom prst="rtTriangle">
            <a:avLst/>
          </a:prstGeom>
          <a:solidFill>
            <a:srgbClr val="DCDC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>
                <a:latin typeface="Comic Sans MS" pitchFamily="66" charset="0"/>
              </a:rPr>
              <a:t>Nilai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kerakyatan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ini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nilai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negara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harus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mengutamakan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rakyat</a:t>
            </a:r>
            <a:r>
              <a:rPr lang="en-US" dirty="0" smtClean="0">
                <a:latin typeface="Comic Sans MS" pitchFamily="66" charset="0"/>
              </a:rPr>
              <a:t>. </a:t>
            </a:r>
            <a:r>
              <a:rPr lang="en-US" dirty="0" err="1" smtClean="0">
                <a:latin typeface="Comic Sans MS" pitchFamily="66" charset="0"/>
              </a:rPr>
              <a:t>Jadi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rakyat</a:t>
            </a:r>
            <a:r>
              <a:rPr lang="en-US" dirty="0" smtClean="0">
                <a:latin typeface="Comic Sans MS" pitchFamily="66" charset="0"/>
              </a:rPr>
              <a:t> Indonesia </a:t>
            </a:r>
            <a:r>
              <a:rPr lang="en-US" dirty="0" err="1" smtClean="0">
                <a:latin typeface="Comic Sans MS" pitchFamily="66" charset="0"/>
              </a:rPr>
              <a:t>harus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diutamakan</a:t>
            </a:r>
            <a:r>
              <a:rPr lang="en-US" dirty="0" smtClean="0">
                <a:latin typeface="Comic Sans MS" pitchFamily="66" charset="0"/>
              </a:rPr>
              <a:t>. </a:t>
            </a:r>
            <a:r>
              <a:rPr lang="en-US" dirty="0" err="1" smtClean="0">
                <a:latin typeface="Comic Sans MS" pitchFamily="66" charset="0"/>
              </a:rPr>
              <a:t>Menyelesaikan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masalah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dengan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musyawarah</a:t>
            </a:r>
            <a:r>
              <a:rPr lang="en-US" dirty="0" smtClean="0">
                <a:latin typeface="Comic Sans MS" pitchFamily="66" charset="0"/>
              </a:rPr>
              <a:t>. </a:t>
            </a:r>
            <a:r>
              <a:rPr lang="en-US" dirty="0" err="1" smtClean="0">
                <a:latin typeface="Comic Sans MS" pitchFamily="66" charset="0"/>
              </a:rPr>
              <a:t>Tidak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memaksakan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kehendak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kita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saat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bermusyawarah</a:t>
            </a:r>
            <a:r>
              <a:rPr lang="en-US" dirty="0" smtClean="0">
                <a:latin typeface="Comic Sans MS" pitchFamily="66" charset="0"/>
              </a:rPr>
              <a:t>. </a:t>
            </a:r>
            <a:r>
              <a:rPr lang="en-US" dirty="0" err="1" smtClean="0">
                <a:latin typeface="Comic Sans MS" pitchFamily="66" charset="0"/>
              </a:rPr>
              <a:t>Menerima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hasil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musyawarah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dengan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lapang</a:t>
            </a:r>
            <a:r>
              <a:rPr lang="en-US" dirty="0" smtClean="0">
                <a:latin typeface="Comic Sans MS" pitchFamily="66" charset="0"/>
              </a:rPr>
              <a:t> dada. Anti-</a:t>
            </a:r>
            <a:r>
              <a:rPr lang="en-US" dirty="0" err="1" smtClean="0">
                <a:latin typeface="Comic Sans MS" pitchFamily="66" charset="0"/>
              </a:rPr>
              <a:t>kekerasan</a:t>
            </a:r>
            <a:r>
              <a:rPr lang="en-US" dirty="0" smtClean="0">
                <a:latin typeface="Comic Sans MS" pitchFamily="66" charset="0"/>
              </a:rPr>
              <a:t>. </a:t>
            </a:r>
            <a:r>
              <a:rPr lang="en-US" dirty="0" err="1" smtClean="0">
                <a:latin typeface="Comic Sans MS" pitchFamily="66" charset="0"/>
              </a:rPr>
              <a:t>Menghargai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perbedaan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pendapat</a:t>
            </a:r>
            <a:r>
              <a:rPr lang="en-US" dirty="0" smtClean="0">
                <a:latin typeface="Comic Sans MS" pitchFamily="66" charset="0"/>
              </a:rPr>
              <a:t>.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198893" y="6380329"/>
            <a:ext cx="914400" cy="45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Back</a:t>
            </a:r>
            <a:endParaRPr lang="en-US" dirty="0">
              <a:solidFill>
                <a:schemeClr val="tx1"/>
              </a:solidFill>
              <a:latin typeface="123Marker" pitchFamily="2" charset="0"/>
              <a:ea typeface="123Marker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86399" y="228600"/>
            <a:ext cx="3429001" cy="166332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708710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458200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72299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486399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210011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3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Diagonal Corner Rectangle 4"/>
          <p:cNvSpPr/>
          <p:nvPr/>
        </p:nvSpPr>
        <p:spPr>
          <a:xfrm rot="5400000">
            <a:off x="6705600" y="-381000"/>
            <a:ext cx="2590800" cy="2743200"/>
          </a:xfrm>
          <a:prstGeom prst="snip2Diag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43699" cy="1325562"/>
          </a:xfrm>
        </p:spPr>
        <p:txBody>
          <a:bodyPr/>
          <a:lstStyle/>
          <a:p>
            <a:r>
              <a:rPr lang="en-US" dirty="0" err="1" smtClean="0">
                <a:latin typeface="Fasya Handwriting" pitchFamily="2" charset="0"/>
                <a:ea typeface="123Marker" pitchFamily="2" charset="0"/>
              </a:rPr>
              <a:t>Nilai</a:t>
            </a:r>
            <a:r>
              <a:rPr lang="en-US" dirty="0" smtClean="0">
                <a:latin typeface="Fasya Handwriting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Fasya Handwriting" pitchFamily="2" charset="0"/>
                <a:ea typeface="123Marker" pitchFamily="2" charset="0"/>
              </a:rPr>
              <a:t>Keadilan</a:t>
            </a:r>
            <a:endParaRPr lang="en-US" dirty="0">
              <a:latin typeface="Fasya Handwriting" pitchFamily="2" charset="0"/>
              <a:ea typeface="123Marker" pitchFamily="2" charset="0"/>
            </a:endParaRPr>
          </a:p>
        </p:txBody>
      </p:sp>
      <p:sp>
        <p:nvSpPr>
          <p:cNvPr id="4" name="Snip Single Corner Rectangle 3"/>
          <p:cNvSpPr/>
          <p:nvPr/>
        </p:nvSpPr>
        <p:spPr>
          <a:xfrm>
            <a:off x="-685800" y="5029200"/>
            <a:ext cx="2895600" cy="2209800"/>
          </a:xfrm>
          <a:prstGeom prst="snip1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Nilai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keadilan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adalah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nilai</a:t>
            </a:r>
            <a:r>
              <a:rPr lang="en-US" dirty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yang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dimana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kita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harus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bersikap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adil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terhadap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semua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orang,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tidak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boleh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membeda-bedakan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orang.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Bersikap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adil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kepada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setiap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orang yang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ada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disekitar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kita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.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Menjalankan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kewajiban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kita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dan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menghormati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orang lain.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Menghindari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segala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perbuatan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yang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bisa</a:t>
            </a:r>
            <a:r>
              <a:rPr lang="en-US" dirty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memperdalam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kesenjangan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 </a:t>
            </a:r>
            <a:r>
              <a:rPr lang="en-US" dirty="0" err="1" smtClean="0">
                <a:latin typeface="Almond Nougat" pitchFamily="2" charset="0"/>
                <a:ea typeface="coffee+tea demo" pitchFamily="2" charset="0"/>
              </a:rPr>
              <a:t>sosial</a:t>
            </a:r>
            <a:r>
              <a:rPr lang="en-US" dirty="0" smtClean="0">
                <a:latin typeface="Almond Nougat" pitchFamily="2" charset="0"/>
                <a:ea typeface="coffee+tea demo" pitchFamily="2" charset="0"/>
              </a:rPr>
              <a:t>.</a:t>
            </a:r>
            <a:endParaRPr lang="en-US" dirty="0">
              <a:latin typeface="Almond Nougat" pitchFamily="2" charset="0"/>
              <a:ea typeface="coffee+tea demo" pitchFamily="2" charset="0"/>
            </a:endParaRPr>
          </a:p>
        </p:txBody>
      </p:sp>
      <p:sp>
        <p:nvSpPr>
          <p:cNvPr id="6" name="Rectangle 5">
            <a:hlinkClick r:id="rId2" action="ppaction://hlinksldjump"/>
          </p:cNvPr>
          <p:cNvSpPr/>
          <p:nvPr/>
        </p:nvSpPr>
        <p:spPr>
          <a:xfrm>
            <a:off x="8198893" y="6380329"/>
            <a:ext cx="914400" cy="45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Back</a:t>
            </a:r>
            <a:endParaRPr lang="en-US" dirty="0">
              <a:solidFill>
                <a:schemeClr val="tx1"/>
              </a:solidFill>
              <a:latin typeface="123Marker" pitchFamily="2" charset="0"/>
              <a:ea typeface="123Marker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86399" y="228600"/>
            <a:ext cx="3429001" cy="166332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708710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8458200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972299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486399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210011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285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 rot="5400000">
            <a:off x="1129351" y="-1156649"/>
            <a:ext cx="6863687" cy="9165609"/>
          </a:xfrm>
          <a:prstGeom prst="rtTriangl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752600" y="1524000"/>
            <a:ext cx="6096000" cy="419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Fasya Handwriting" pitchFamily="2" charset="0"/>
              </a:rPr>
              <a:t>Daftar</a:t>
            </a:r>
            <a:r>
              <a:rPr lang="en-US" sz="2400" dirty="0" smtClean="0">
                <a:solidFill>
                  <a:schemeClr val="tx1"/>
                </a:solidFill>
                <a:latin typeface="Fasya Handwriting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Fasya Handwriting" pitchFamily="2" charset="0"/>
              </a:rPr>
              <a:t>pustaka</a:t>
            </a:r>
            <a:endParaRPr lang="en-US" sz="2400" dirty="0" smtClean="0">
              <a:solidFill>
                <a:schemeClr val="tx1"/>
              </a:solidFill>
              <a:latin typeface="Fasya Handwriting" pitchFamily="2" charset="0"/>
            </a:endParaRPr>
          </a:p>
          <a:p>
            <a:pPr algn="ctr"/>
            <a:endParaRPr lang="en-US" sz="2400" dirty="0">
              <a:solidFill>
                <a:schemeClr val="tx1"/>
              </a:solidFill>
              <a:latin typeface="Fasya Handwriting" pitchFamily="2" charset="0"/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  <a:latin typeface="Fasya Handwriting" pitchFamily="2" charset="0"/>
                <a:hlinkClick r:id="rId2"/>
              </a:rPr>
              <a:t>Link yang </a:t>
            </a:r>
            <a:r>
              <a:rPr lang="en-US" sz="2400" dirty="0" err="1" smtClean="0">
                <a:solidFill>
                  <a:schemeClr val="tx1"/>
                </a:solidFill>
                <a:latin typeface="Fasya Handwriting" pitchFamily="2" charset="0"/>
                <a:hlinkClick r:id="rId2"/>
              </a:rPr>
              <a:t>digunakan</a:t>
            </a:r>
            <a:endParaRPr lang="en-US" sz="2400" dirty="0">
              <a:solidFill>
                <a:schemeClr val="tx1"/>
              </a:solidFill>
              <a:latin typeface="Fasya Handwriting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09800" y="1828800"/>
            <a:ext cx="6096000" cy="4191000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667000" y="2286000"/>
            <a:ext cx="6096000" cy="4191000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371600" y="1143000"/>
            <a:ext cx="6096000" cy="4191000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90600" y="685800"/>
            <a:ext cx="6096000" cy="4191000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56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 rot="5400000">
            <a:off x="539087" y="-539086"/>
            <a:ext cx="1969828" cy="3048002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Triangle 7"/>
          <p:cNvSpPr/>
          <p:nvPr/>
        </p:nvSpPr>
        <p:spPr>
          <a:xfrm rot="16200000">
            <a:off x="6438901" y="4152898"/>
            <a:ext cx="2590798" cy="2819399"/>
          </a:xfrm>
          <a:prstGeom prst="rtTriangl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09600" y="1143000"/>
            <a:ext cx="7772400" cy="1470025"/>
          </a:xfrm>
        </p:spPr>
        <p:txBody>
          <a:bodyPr/>
          <a:lstStyle/>
          <a:p>
            <a:r>
              <a:rPr lang="en-US" dirty="0" err="1" smtClean="0">
                <a:latin typeface="Amelya" pitchFamily="2" charset="0"/>
              </a:rPr>
              <a:t>Etika</a:t>
            </a:r>
            <a:r>
              <a:rPr lang="en-US" dirty="0" smtClean="0">
                <a:latin typeface="Amelya" pitchFamily="2" charset="0"/>
              </a:rPr>
              <a:t> </a:t>
            </a:r>
            <a:r>
              <a:rPr lang="en-US" dirty="0" err="1" smtClean="0">
                <a:latin typeface="Amelya" pitchFamily="2" charset="0"/>
              </a:rPr>
              <a:t>Pancasila</a:t>
            </a:r>
            <a:endParaRPr lang="en-US" dirty="0">
              <a:latin typeface="Amelya" pitchFamily="2" charset="0"/>
            </a:endParaRPr>
          </a:p>
        </p:txBody>
      </p:sp>
      <p:sp>
        <p:nvSpPr>
          <p:cNvPr id="15" name="Rectangle 14">
            <a:hlinkClick r:id="rId2" action="ppaction://hlinksldjump"/>
          </p:cNvPr>
          <p:cNvSpPr/>
          <p:nvPr/>
        </p:nvSpPr>
        <p:spPr>
          <a:xfrm>
            <a:off x="2234820" y="2615821"/>
            <a:ext cx="4470780" cy="609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Apa</a:t>
            </a:r>
            <a:r>
              <a:rPr lang="en-US" sz="2800" dirty="0" smtClean="0">
                <a:solidFill>
                  <a:schemeClr val="tx1"/>
                </a:solidFill>
                <a:latin typeface="Almond Nougat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itu</a:t>
            </a:r>
            <a:r>
              <a:rPr lang="en-US" sz="2800" dirty="0">
                <a:solidFill>
                  <a:schemeClr val="tx1"/>
                </a:solidFill>
                <a:latin typeface="Almond Nougat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Etika</a:t>
            </a:r>
            <a:r>
              <a:rPr lang="en-US" sz="2800" dirty="0" smtClean="0">
                <a:solidFill>
                  <a:schemeClr val="tx1"/>
                </a:solidFill>
                <a:latin typeface="Almond Nougat" pitchFamily="2" charset="0"/>
              </a:rPr>
              <a:t>?</a:t>
            </a:r>
            <a:endParaRPr lang="en-US" sz="2800" dirty="0">
              <a:solidFill>
                <a:schemeClr val="tx1"/>
              </a:solidFill>
              <a:latin typeface="Almond Nougat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34820" y="3407391"/>
            <a:ext cx="4495800" cy="609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hlinkClick r:id="rId3" action="ppaction://hlinksldjump"/>
          </p:cNvPr>
          <p:cNvSpPr/>
          <p:nvPr/>
        </p:nvSpPr>
        <p:spPr>
          <a:xfrm>
            <a:off x="2234820" y="4223982"/>
            <a:ext cx="4495800" cy="609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Apa</a:t>
            </a:r>
            <a:r>
              <a:rPr lang="en-US" sz="2800" dirty="0" smtClean="0">
                <a:solidFill>
                  <a:schemeClr val="tx1"/>
                </a:solidFill>
                <a:latin typeface="Almond Nougat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itu</a:t>
            </a:r>
            <a:r>
              <a:rPr lang="en-US" sz="2800" dirty="0" smtClean="0">
                <a:solidFill>
                  <a:schemeClr val="tx1"/>
                </a:solidFill>
                <a:latin typeface="Almond Nougat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Etika</a:t>
            </a:r>
            <a:r>
              <a:rPr lang="en-US" sz="2800" dirty="0" smtClean="0">
                <a:solidFill>
                  <a:schemeClr val="tx1"/>
                </a:solidFill>
                <a:latin typeface="Almond Nougat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Pancasila</a:t>
            </a:r>
            <a:r>
              <a:rPr lang="en-US" sz="2800" dirty="0" smtClean="0">
                <a:solidFill>
                  <a:schemeClr val="tx1"/>
                </a:solidFill>
                <a:latin typeface="Almond Nougat" pitchFamily="2" charset="0"/>
              </a:rPr>
              <a:t>?</a:t>
            </a:r>
            <a:endParaRPr lang="en-US" sz="2800" dirty="0">
              <a:solidFill>
                <a:schemeClr val="tx1"/>
              </a:solidFill>
              <a:latin typeface="Almond Nougat" pitchFamily="2" charset="0"/>
            </a:endParaRPr>
          </a:p>
        </p:txBody>
      </p:sp>
      <p:sp>
        <p:nvSpPr>
          <p:cNvPr id="18" name="Rectangle 17">
            <a:hlinkClick r:id="rId4" action="ppaction://hlinksldjump"/>
          </p:cNvPr>
          <p:cNvSpPr/>
          <p:nvPr/>
        </p:nvSpPr>
        <p:spPr>
          <a:xfrm>
            <a:off x="2234819" y="3407391"/>
            <a:ext cx="4435523" cy="609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Apa</a:t>
            </a:r>
            <a:r>
              <a:rPr lang="en-US" sz="2800" dirty="0" smtClean="0">
                <a:solidFill>
                  <a:schemeClr val="tx1"/>
                </a:solidFill>
                <a:latin typeface="Almond Nougat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itu</a:t>
            </a:r>
            <a:r>
              <a:rPr lang="en-US" sz="2800" dirty="0" smtClean="0">
                <a:solidFill>
                  <a:schemeClr val="tx1"/>
                </a:solidFill>
                <a:latin typeface="Almond Nougat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Pancasila</a:t>
            </a:r>
            <a:r>
              <a:rPr lang="en-US" sz="2800" dirty="0" smtClean="0">
                <a:solidFill>
                  <a:schemeClr val="tx1"/>
                </a:solidFill>
                <a:latin typeface="Almond Nougat" pitchFamily="2" charset="0"/>
              </a:rPr>
              <a:t>?</a:t>
            </a:r>
            <a:endParaRPr lang="en-US" sz="2800" dirty="0">
              <a:solidFill>
                <a:schemeClr val="tx1"/>
              </a:solidFill>
              <a:latin typeface="Almond Nougat" pitchFamily="2" charset="0"/>
            </a:endParaRPr>
          </a:p>
        </p:txBody>
      </p:sp>
      <p:sp>
        <p:nvSpPr>
          <p:cNvPr id="19" name="Rectangle 18">
            <a:hlinkClick r:id="rId5" action="ppaction://hlinksldjump"/>
          </p:cNvPr>
          <p:cNvSpPr/>
          <p:nvPr/>
        </p:nvSpPr>
        <p:spPr>
          <a:xfrm>
            <a:off x="2234820" y="5025785"/>
            <a:ext cx="4495800" cy="6096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Nilai-nilai</a:t>
            </a:r>
            <a:r>
              <a:rPr lang="en-US" sz="2800" dirty="0" smtClean="0">
                <a:solidFill>
                  <a:schemeClr val="tx1"/>
                </a:solidFill>
                <a:latin typeface="Almond Nougat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Etika</a:t>
            </a:r>
            <a:r>
              <a:rPr lang="en-US" sz="2800" dirty="0" smtClean="0">
                <a:solidFill>
                  <a:schemeClr val="tx1"/>
                </a:solidFill>
                <a:latin typeface="Almond Nougat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Pancasila</a:t>
            </a:r>
            <a:endParaRPr lang="en-US" sz="2800" dirty="0">
              <a:solidFill>
                <a:schemeClr val="tx1"/>
              </a:solidFill>
              <a:latin typeface="Almond Nougat" pitchFamily="2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705600" y="228600"/>
            <a:ext cx="2209800" cy="228600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581900" y="114300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8458200" y="130441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705600" y="104064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37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0"/>
            <a:ext cx="609600" cy="9144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2057400"/>
            <a:ext cx="609600" cy="4800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2"/>
          <p:cNvSpPr txBox="1">
            <a:spLocks/>
          </p:cNvSpPr>
          <p:nvPr/>
        </p:nvSpPr>
        <p:spPr>
          <a:xfrm>
            <a:off x="609600" y="965580"/>
            <a:ext cx="7391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err="1" smtClean="0">
                <a:latin typeface="123Marker" pitchFamily="2" charset="0"/>
                <a:ea typeface="123Marker" pitchFamily="2" charset="0"/>
              </a:rPr>
              <a:t>Apa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itu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Etika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?</a:t>
            </a:r>
            <a:endParaRPr lang="en-US" dirty="0">
              <a:latin typeface="123Marker" pitchFamily="2" charset="0"/>
              <a:ea typeface="123Marker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524000" y="2032380"/>
            <a:ext cx="7162800" cy="444462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Etika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berasal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dari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Bahasa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Yunani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“Ethos” 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yang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artinya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tempat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tinggal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biasa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padang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rumput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kandang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kebiasaan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adat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watak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perasaan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sikap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cara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berpikir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Etika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prinsip-prinsip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moral yang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mempengaruhi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bagaimana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orang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membuat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keputusan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menjalani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hidup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mereka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Etika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berkaitan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dengan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apa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baik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bagi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individu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masyarakat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juga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digambarkan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sebagai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filsafat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moral. </a:t>
            </a:r>
            <a:endParaRPr lang="en-US" sz="2400" dirty="0">
              <a:solidFill>
                <a:schemeClr val="tx1"/>
              </a:solidFill>
              <a:latin typeface="123Marker" pitchFamily="2" charset="0"/>
              <a:ea typeface="123Marker" pitchFamily="2" charset="0"/>
            </a:endParaRPr>
          </a:p>
        </p:txBody>
      </p:sp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8198893" y="6380329"/>
            <a:ext cx="914400" cy="45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Back</a:t>
            </a:r>
            <a:endParaRPr lang="en-US" dirty="0">
              <a:solidFill>
                <a:schemeClr val="tx1"/>
              </a:solidFill>
              <a:latin typeface="123Marker" pitchFamily="2" charset="0"/>
              <a:ea typeface="123Marker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705600" y="228600"/>
            <a:ext cx="2209800" cy="228600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581900" y="114300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8458200" y="130441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705600" y="104064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96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 err="1" smtClean="0">
                <a:latin typeface="Fasya Handwriting" pitchFamily="2" charset="0"/>
              </a:rPr>
              <a:t>Apa</a:t>
            </a:r>
            <a:r>
              <a:rPr lang="en-US" sz="4000" dirty="0" smtClean="0">
                <a:latin typeface="Fasya Handwriting" pitchFamily="2" charset="0"/>
              </a:rPr>
              <a:t> </a:t>
            </a:r>
            <a:r>
              <a:rPr lang="en-US" sz="4000" dirty="0" err="1" smtClean="0">
                <a:latin typeface="Fasya Handwriting" pitchFamily="2" charset="0"/>
              </a:rPr>
              <a:t>itu</a:t>
            </a:r>
            <a:r>
              <a:rPr lang="en-US" sz="4000" dirty="0" smtClean="0">
                <a:latin typeface="Fasya Handwriting" pitchFamily="2" charset="0"/>
              </a:rPr>
              <a:t> </a:t>
            </a:r>
            <a:r>
              <a:rPr lang="en-US" sz="4000" dirty="0" err="1" smtClean="0">
                <a:latin typeface="Fasya Handwriting" pitchFamily="2" charset="0"/>
              </a:rPr>
              <a:t>Pancasila</a:t>
            </a:r>
            <a:r>
              <a:rPr lang="en-US" sz="4000" dirty="0" smtClean="0">
                <a:latin typeface="Fasya Handwriting" pitchFamily="2" charset="0"/>
              </a:rPr>
              <a:t>?</a:t>
            </a:r>
            <a:endParaRPr lang="en-US" sz="4000" dirty="0">
              <a:latin typeface="Fasya Handwriting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0" y="2895600"/>
            <a:ext cx="7620000" cy="3960125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38200" y="1600200"/>
            <a:ext cx="6858000" cy="3657600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Comic Sans MS" pitchFamily="66" charset="0"/>
              </a:rPr>
              <a:t>Pancasila</a:t>
            </a:r>
            <a:r>
              <a:rPr lang="en-US" sz="32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mic Sans MS" pitchFamily="66" charset="0"/>
              </a:rPr>
              <a:t>adalah</a:t>
            </a:r>
            <a:r>
              <a:rPr lang="en-US" sz="32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mic Sans MS" pitchFamily="66" charset="0"/>
              </a:rPr>
              <a:t>pilar</a:t>
            </a:r>
            <a:r>
              <a:rPr lang="en-US" sz="32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mic Sans MS" pitchFamily="66" charset="0"/>
              </a:rPr>
              <a:t>ideologi</a:t>
            </a:r>
            <a:r>
              <a:rPr lang="en-US" sz="3200" dirty="0" smtClean="0">
                <a:solidFill>
                  <a:schemeClr val="tx1"/>
                </a:solidFill>
                <a:latin typeface="Comic Sans MS" pitchFamily="66" charset="0"/>
              </a:rPr>
              <a:t> Indonesia. Yang </a:t>
            </a:r>
            <a:r>
              <a:rPr lang="en-US" sz="3200" dirty="0" err="1" smtClean="0">
                <a:solidFill>
                  <a:schemeClr val="tx1"/>
                </a:solidFill>
                <a:latin typeface="Comic Sans MS" pitchFamily="66" charset="0"/>
              </a:rPr>
              <a:t>digunakan</a:t>
            </a:r>
            <a:r>
              <a:rPr lang="en-US" sz="32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mic Sans MS" pitchFamily="66" charset="0"/>
              </a:rPr>
              <a:t>sebagai</a:t>
            </a:r>
            <a:r>
              <a:rPr lang="en-US" sz="32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mic Sans MS" pitchFamily="66" charset="0"/>
              </a:rPr>
              <a:t>rumusan</a:t>
            </a:r>
            <a:r>
              <a:rPr lang="en-US" sz="32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mic Sans MS" pitchFamily="66" charset="0"/>
              </a:rPr>
              <a:t>dan</a:t>
            </a:r>
            <a:r>
              <a:rPr lang="en-US" sz="32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mic Sans MS" pitchFamily="66" charset="0"/>
              </a:rPr>
              <a:t>pedoman</a:t>
            </a:r>
            <a:r>
              <a:rPr lang="en-US" sz="32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mic Sans MS" pitchFamily="66" charset="0"/>
              </a:rPr>
              <a:t>bagi</a:t>
            </a:r>
            <a:r>
              <a:rPr lang="en-US" sz="32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mic Sans MS" pitchFamily="66" charset="0"/>
              </a:rPr>
              <a:t>seluruh</a:t>
            </a:r>
            <a:r>
              <a:rPr lang="en-US" sz="32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mic Sans MS" pitchFamily="66" charset="0"/>
              </a:rPr>
              <a:t>rakyat</a:t>
            </a:r>
            <a:r>
              <a:rPr lang="en-US" sz="3200" dirty="0" smtClean="0">
                <a:solidFill>
                  <a:schemeClr val="tx1"/>
                </a:solidFill>
                <a:latin typeface="Comic Sans MS" pitchFamily="66" charset="0"/>
              </a:rPr>
              <a:t> Indonesia.</a:t>
            </a:r>
            <a:endParaRPr lang="en-US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19800" y="1143000"/>
            <a:ext cx="3124200" cy="2286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hlinkClick r:id="rId2" action="ppaction://hlinksldjump"/>
          </p:cNvPr>
          <p:cNvSpPr/>
          <p:nvPr/>
        </p:nvSpPr>
        <p:spPr>
          <a:xfrm>
            <a:off x="8198893" y="6380329"/>
            <a:ext cx="914400" cy="45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Back</a:t>
            </a:r>
            <a:endParaRPr lang="en-US" dirty="0">
              <a:solidFill>
                <a:schemeClr val="tx1"/>
              </a:solidFill>
              <a:latin typeface="123Marker" pitchFamily="2" charset="0"/>
              <a:ea typeface="123Marker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05600" y="228600"/>
            <a:ext cx="2209800" cy="228600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581900" y="114300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8458200" y="130441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705600" y="104064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61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914400"/>
            <a:ext cx="7010400" cy="641445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Brighly Crush" pitchFamily="50" charset="0"/>
              </a:rPr>
              <a:t>Apa</a:t>
            </a:r>
            <a:r>
              <a:rPr lang="en-US" dirty="0" smtClean="0">
                <a:latin typeface="Brighly Crush" pitchFamily="50" charset="0"/>
              </a:rPr>
              <a:t> </a:t>
            </a:r>
            <a:r>
              <a:rPr lang="en-US" dirty="0" err="1" smtClean="0">
                <a:latin typeface="Brighly Crush" pitchFamily="50" charset="0"/>
              </a:rPr>
              <a:t>itu</a:t>
            </a:r>
            <a:r>
              <a:rPr lang="en-US" dirty="0" smtClean="0">
                <a:latin typeface="Brighly Crush" pitchFamily="50" charset="0"/>
              </a:rPr>
              <a:t> </a:t>
            </a:r>
            <a:r>
              <a:rPr lang="en-US" dirty="0" err="1" smtClean="0">
                <a:latin typeface="Brighly Crush" pitchFamily="50" charset="0"/>
              </a:rPr>
              <a:t>Etika</a:t>
            </a:r>
            <a:r>
              <a:rPr lang="en-US" dirty="0" smtClean="0">
                <a:latin typeface="Brighly Crush" pitchFamily="50" charset="0"/>
              </a:rPr>
              <a:t> </a:t>
            </a:r>
            <a:r>
              <a:rPr lang="en-US" dirty="0" err="1" smtClean="0">
                <a:latin typeface="Brighly Crush" pitchFamily="50" charset="0"/>
              </a:rPr>
              <a:t>Pancasila</a:t>
            </a:r>
            <a:r>
              <a:rPr lang="en-US" dirty="0" smtClean="0">
                <a:latin typeface="Brighly Crush" pitchFamily="50" charset="0"/>
              </a:rPr>
              <a:t>?</a:t>
            </a:r>
            <a:endParaRPr lang="en-US" dirty="0">
              <a:latin typeface="Brighly Crush" pitchFamily="50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848600" y="0"/>
            <a:ext cx="609600" cy="9144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848600" y="1600200"/>
            <a:ext cx="609600" cy="52578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990600" y="1981200"/>
            <a:ext cx="6248400" cy="41148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Etika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Pancasila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adalah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cabang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filsafat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yang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dijabarkan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dari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sila-sila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Pancasila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untuk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mengatur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kehidupan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bermasyarakat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, 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berbangsa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dan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bernegara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di Indonesia.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Oleh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karena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itum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dalam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etika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Pancasila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terkandung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nilai-nilai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ketuhanan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kemanusiaan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persatuan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kerakyatan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dan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keadilan</a:t>
            </a:r>
            <a:r>
              <a:rPr lang="en-US" sz="3200" dirty="0" smtClean="0">
                <a:solidFill>
                  <a:schemeClr val="tx1"/>
                </a:solidFill>
                <a:latin typeface="coffee+tea demo" pitchFamily="2" charset="0"/>
                <a:ea typeface="coffee+tea demo" pitchFamily="2" charset="0"/>
              </a:rPr>
              <a:t>.</a:t>
            </a:r>
            <a:endParaRPr lang="en-US" sz="3200" dirty="0">
              <a:solidFill>
                <a:schemeClr val="tx1"/>
              </a:solidFill>
              <a:latin typeface="coffee+tea demo" pitchFamily="2" charset="0"/>
              <a:ea typeface="coffee+tea demo" pitchFamily="2" charset="0"/>
            </a:endParaRPr>
          </a:p>
        </p:txBody>
      </p:sp>
      <p:sp>
        <p:nvSpPr>
          <p:cNvPr id="12" name="Rectangle 11">
            <a:hlinkClick r:id="rId2" action="ppaction://hlinksldjump"/>
          </p:cNvPr>
          <p:cNvSpPr/>
          <p:nvPr/>
        </p:nvSpPr>
        <p:spPr>
          <a:xfrm>
            <a:off x="6919415" y="6373506"/>
            <a:ext cx="914400" cy="45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Back</a:t>
            </a:r>
            <a:endParaRPr lang="en-US" dirty="0">
              <a:solidFill>
                <a:schemeClr val="tx1"/>
              </a:solidFill>
              <a:latin typeface="123Marker" pitchFamily="2" charset="0"/>
              <a:ea typeface="123Marker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600" y="314423"/>
            <a:ext cx="2209800" cy="228600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104900" y="189887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981200" y="189887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28600" y="189887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927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 flipH="1">
            <a:off x="5486399" y="4730084"/>
            <a:ext cx="2095497" cy="1777051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Triangle 7"/>
          <p:cNvSpPr/>
          <p:nvPr/>
        </p:nvSpPr>
        <p:spPr>
          <a:xfrm flipV="1">
            <a:off x="1013343" y="1305481"/>
            <a:ext cx="2372438" cy="1626863"/>
          </a:xfrm>
          <a:prstGeom prst="rtTriangl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09600" y="1143000"/>
            <a:ext cx="7772400" cy="1470025"/>
          </a:xfrm>
        </p:spPr>
        <p:txBody>
          <a:bodyPr/>
          <a:lstStyle/>
          <a:p>
            <a:r>
              <a:rPr lang="en-US" dirty="0" err="1" smtClean="0">
                <a:latin typeface="Amelya" pitchFamily="2" charset="0"/>
              </a:rPr>
              <a:t>Nilai-nilai</a:t>
            </a:r>
            <a:r>
              <a:rPr lang="en-US" dirty="0" smtClean="0">
                <a:latin typeface="Amelya" pitchFamily="2" charset="0"/>
              </a:rPr>
              <a:t> </a:t>
            </a:r>
            <a:r>
              <a:rPr lang="en-US" dirty="0" err="1" smtClean="0">
                <a:latin typeface="Amelya" pitchFamily="2" charset="0"/>
              </a:rPr>
              <a:t>Etika</a:t>
            </a:r>
            <a:r>
              <a:rPr lang="en-US" dirty="0" smtClean="0">
                <a:latin typeface="Amelya" pitchFamily="2" charset="0"/>
              </a:rPr>
              <a:t> </a:t>
            </a:r>
            <a:r>
              <a:rPr lang="en-US" dirty="0" err="1" smtClean="0">
                <a:latin typeface="Amelya" pitchFamily="2" charset="0"/>
              </a:rPr>
              <a:t>Pancasila</a:t>
            </a:r>
            <a:endParaRPr lang="en-US" dirty="0">
              <a:latin typeface="Amelya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99562" y="2311021"/>
            <a:ext cx="4470780" cy="609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Nilai</a:t>
            </a:r>
            <a:r>
              <a:rPr lang="en-US" sz="2800" dirty="0" smtClean="0">
                <a:solidFill>
                  <a:schemeClr val="tx1"/>
                </a:solidFill>
                <a:latin typeface="Almond Nougat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Ketuhanan</a:t>
            </a:r>
            <a:endParaRPr lang="en-US" sz="2800" dirty="0">
              <a:solidFill>
                <a:schemeClr val="tx1"/>
              </a:solidFill>
              <a:latin typeface="Almond Nougat" pitchFamily="2" charset="0"/>
            </a:endParaRPr>
          </a:p>
        </p:txBody>
      </p:sp>
      <p:sp>
        <p:nvSpPr>
          <p:cNvPr id="17" name="Rectangle 16">
            <a:hlinkClick r:id="rId2" action="ppaction://hlinksldjump"/>
          </p:cNvPr>
          <p:cNvSpPr/>
          <p:nvPr/>
        </p:nvSpPr>
        <p:spPr>
          <a:xfrm>
            <a:off x="2199562" y="3919182"/>
            <a:ext cx="4470780" cy="609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Nilai</a:t>
            </a:r>
            <a:r>
              <a:rPr lang="en-US" sz="2800" dirty="0" smtClean="0">
                <a:solidFill>
                  <a:schemeClr val="tx1"/>
                </a:solidFill>
                <a:latin typeface="Almond Nougat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Persatuan</a:t>
            </a:r>
            <a:r>
              <a:rPr lang="en-US" sz="2800" dirty="0" smtClean="0">
                <a:solidFill>
                  <a:schemeClr val="tx1"/>
                </a:solidFill>
                <a:latin typeface="Almond Nougat" pitchFamily="2" charset="0"/>
              </a:rPr>
              <a:t> </a:t>
            </a:r>
            <a:endParaRPr lang="en-US" sz="2800" dirty="0">
              <a:solidFill>
                <a:schemeClr val="tx1"/>
              </a:solidFill>
              <a:latin typeface="Almond Nougat" pitchFamily="2" charset="0"/>
            </a:endParaRPr>
          </a:p>
        </p:txBody>
      </p:sp>
      <p:sp>
        <p:nvSpPr>
          <p:cNvPr id="18" name="Rectangle 17">
            <a:hlinkClick r:id="rId3" action="ppaction://hlinksldjump"/>
          </p:cNvPr>
          <p:cNvSpPr/>
          <p:nvPr/>
        </p:nvSpPr>
        <p:spPr>
          <a:xfrm>
            <a:off x="2199562" y="3102591"/>
            <a:ext cx="4470780" cy="609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Nilai</a:t>
            </a:r>
            <a:r>
              <a:rPr lang="en-US" sz="2800" dirty="0" smtClean="0">
                <a:solidFill>
                  <a:schemeClr val="tx1"/>
                </a:solidFill>
                <a:latin typeface="Almond Nougat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Kemanusiaan</a:t>
            </a:r>
            <a:r>
              <a:rPr lang="en-US" sz="2800" dirty="0" smtClean="0">
                <a:solidFill>
                  <a:schemeClr val="tx1"/>
                </a:solidFill>
                <a:latin typeface="Almond Nougat" pitchFamily="2" charset="0"/>
              </a:rPr>
              <a:t> </a:t>
            </a:r>
            <a:endParaRPr lang="en-US" sz="2800" dirty="0">
              <a:solidFill>
                <a:schemeClr val="tx1"/>
              </a:solidFill>
              <a:latin typeface="Almond Nougat" pitchFamily="2" charset="0"/>
            </a:endParaRPr>
          </a:p>
        </p:txBody>
      </p:sp>
      <p:sp>
        <p:nvSpPr>
          <p:cNvPr id="19" name="Rectangle 18">
            <a:hlinkClick r:id="rId4" action="ppaction://hlinksldjump"/>
          </p:cNvPr>
          <p:cNvSpPr/>
          <p:nvPr/>
        </p:nvSpPr>
        <p:spPr>
          <a:xfrm>
            <a:off x="2199562" y="4730084"/>
            <a:ext cx="4470780" cy="6096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Nilai</a:t>
            </a:r>
            <a:r>
              <a:rPr lang="en-US" sz="2800" dirty="0" smtClean="0">
                <a:solidFill>
                  <a:schemeClr val="tx1"/>
                </a:solidFill>
                <a:latin typeface="Almond Nougat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Kerakyatan</a:t>
            </a:r>
            <a:endParaRPr lang="en-US" sz="2800" dirty="0">
              <a:solidFill>
                <a:schemeClr val="tx1"/>
              </a:solidFill>
              <a:latin typeface="Almond Nougat" pitchFamily="2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486399" y="228600"/>
            <a:ext cx="3429001" cy="166332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708710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8458200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972299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5" action="ppaction://hlinksldjump"/>
          </p:cNvPr>
          <p:cNvSpPr/>
          <p:nvPr/>
        </p:nvSpPr>
        <p:spPr>
          <a:xfrm>
            <a:off x="2199562" y="5521997"/>
            <a:ext cx="4470780" cy="609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Nilai</a:t>
            </a:r>
            <a:r>
              <a:rPr lang="en-US" sz="2800" dirty="0" smtClean="0">
                <a:solidFill>
                  <a:schemeClr val="tx1"/>
                </a:solidFill>
                <a:latin typeface="Almond Nougat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lmond Nougat" pitchFamily="2" charset="0"/>
              </a:rPr>
              <a:t>Keadilan</a:t>
            </a:r>
            <a:r>
              <a:rPr lang="en-US" sz="2800" dirty="0" smtClean="0">
                <a:solidFill>
                  <a:schemeClr val="tx1"/>
                </a:solidFill>
                <a:latin typeface="Almond Nougat" pitchFamily="2" charset="0"/>
              </a:rPr>
              <a:t> </a:t>
            </a:r>
            <a:endParaRPr lang="en-US" sz="2800" dirty="0">
              <a:solidFill>
                <a:schemeClr val="tx1"/>
              </a:solidFill>
              <a:latin typeface="Almond Nougat" pitchFamily="2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486399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210011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919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467600" cy="419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6621" y="5139519"/>
            <a:ext cx="7290179" cy="762000"/>
          </a:xfrm>
        </p:spPr>
        <p:txBody>
          <a:bodyPr>
            <a:normAutofit/>
          </a:bodyPr>
          <a:lstStyle/>
          <a:p>
            <a:pPr algn="r"/>
            <a:r>
              <a:rPr lang="en-US" sz="4000" dirty="0" err="1" smtClean="0">
                <a:latin typeface="Fasya Handwriting" pitchFamily="2" charset="0"/>
              </a:rPr>
              <a:t>Nilai</a:t>
            </a:r>
            <a:r>
              <a:rPr lang="en-US" sz="4000" dirty="0" smtClean="0">
                <a:latin typeface="Fasya Handwriting" pitchFamily="2" charset="0"/>
              </a:rPr>
              <a:t> </a:t>
            </a:r>
            <a:r>
              <a:rPr lang="en-US" sz="4000" dirty="0" err="1" smtClean="0">
                <a:latin typeface="Fasya Handwriting" pitchFamily="2" charset="0"/>
              </a:rPr>
              <a:t>Ketuhanan</a:t>
            </a:r>
            <a:r>
              <a:rPr lang="en-US" sz="4000" dirty="0" smtClean="0">
                <a:latin typeface="Fasya Handwriting" pitchFamily="2" charset="0"/>
              </a:rPr>
              <a:t> </a:t>
            </a:r>
            <a:endParaRPr lang="en-US" sz="4000" dirty="0">
              <a:latin typeface="Fasya Handwriting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848600" y="5943600"/>
            <a:ext cx="609600" cy="9144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848600" y="0"/>
            <a:ext cx="609600" cy="4953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1516039"/>
            <a:ext cx="6781800" cy="3429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Nilai</a:t>
            </a:r>
            <a:r>
              <a:rPr lang="en-US" sz="2400" dirty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Ketuhanan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mengandung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nilai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percaya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a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akan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adanya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Tuhan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Maha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Esa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serta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menjalankan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perintah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menjauhi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larangan-Nya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sesuai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kepercayaan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masing-masing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Saling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menghormati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pemeluk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agama lain.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Memlilki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rasa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toleransi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anta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umat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beragama</a:t>
            </a:r>
            <a:r>
              <a:rPr lang="en-US" sz="2400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.</a:t>
            </a:r>
            <a:endParaRPr lang="en-US" sz="2400" dirty="0">
              <a:solidFill>
                <a:schemeClr val="tx1"/>
              </a:solidFill>
              <a:latin typeface="123Marker" pitchFamily="2" charset="0"/>
              <a:ea typeface="123Marker" pitchFamily="2" charset="0"/>
            </a:endParaRPr>
          </a:p>
        </p:txBody>
      </p:sp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160361" y="6359858"/>
            <a:ext cx="914400" cy="45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Back</a:t>
            </a:r>
            <a:endParaRPr lang="en-US" dirty="0">
              <a:solidFill>
                <a:schemeClr val="tx1"/>
              </a:solidFill>
              <a:latin typeface="123Marker" pitchFamily="2" charset="0"/>
              <a:ea typeface="123Marker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86399" y="228600"/>
            <a:ext cx="3429001" cy="166332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708710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458200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72299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486399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210011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213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-609600" y="-762000"/>
            <a:ext cx="3733800" cy="35814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err="1" smtClean="0">
                <a:latin typeface="Fasya Handwriting" pitchFamily="2" charset="0"/>
              </a:rPr>
              <a:t>Nilai</a:t>
            </a:r>
            <a:r>
              <a:rPr lang="en-US" dirty="0" smtClean="0">
                <a:latin typeface="Fasya Handwriting" pitchFamily="2" charset="0"/>
              </a:rPr>
              <a:t> </a:t>
            </a:r>
            <a:r>
              <a:rPr lang="en-US" dirty="0" err="1" smtClean="0">
                <a:latin typeface="Fasya Handwriting" pitchFamily="2" charset="0"/>
              </a:rPr>
              <a:t>Kemanusiaan</a:t>
            </a:r>
            <a:endParaRPr lang="en-US" dirty="0">
              <a:latin typeface="Fasya Handwriting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257800" y="4267200"/>
            <a:ext cx="4876800" cy="31242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dirty="0" err="1" smtClean="0">
                <a:latin typeface="123Marker" pitchFamily="2" charset="0"/>
                <a:ea typeface="123Marker" pitchFamily="2" charset="0"/>
              </a:rPr>
              <a:t>Nilai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Kemanusiaan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ini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adalah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nilai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yang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dimana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kita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harus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bersikap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adil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dan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manusiawi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kepada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setiap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orang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meskipun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orang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itu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memiliki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perbedaan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dengan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kita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.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Tidak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membeda-bedakan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orang yang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ada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disekitar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kita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.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Saling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membantu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,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menghargai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,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dan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menghormati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sesama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 </a:t>
            </a:r>
            <a:r>
              <a:rPr lang="en-US" dirty="0" err="1" smtClean="0">
                <a:latin typeface="123Marker" pitchFamily="2" charset="0"/>
                <a:ea typeface="123Marker" pitchFamily="2" charset="0"/>
              </a:rPr>
              <a:t>manusia</a:t>
            </a:r>
            <a:r>
              <a:rPr lang="en-US" dirty="0" smtClean="0">
                <a:latin typeface="123Marker" pitchFamily="2" charset="0"/>
                <a:ea typeface="123Marker" pitchFamily="2" charset="0"/>
              </a:rPr>
              <a:t>.</a:t>
            </a:r>
            <a:endParaRPr lang="en-US" dirty="0">
              <a:latin typeface="123Marker" pitchFamily="2" charset="0"/>
              <a:ea typeface="123Marker" pitchFamily="2" charset="0"/>
            </a:endParaRPr>
          </a:p>
        </p:txBody>
      </p:sp>
      <p:sp>
        <p:nvSpPr>
          <p:cNvPr id="6" name="Rectangle 5">
            <a:hlinkClick r:id="rId2" action="ppaction://hlinksldjump"/>
          </p:cNvPr>
          <p:cNvSpPr/>
          <p:nvPr/>
        </p:nvSpPr>
        <p:spPr>
          <a:xfrm>
            <a:off x="0" y="6400800"/>
            <a:ext cx="914400" cy="45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Back</a:t>
            </a:r>
            <a:endParaRPr lang="en-US" dirty="0">
              <a:solidFill>
                <a:schemeClr val="tx1"/>
              </a:solidFill>
              <a:latin typeface="123Marker" pitchFamily="2" charset="0"/>
              <a:ea typeface="123Marker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86399" y="228600"/>
            <a:ext cx="3429001" cy="166332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708710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8458200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972299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486399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210011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731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ord 3"/>
          <p:cNvSpPr/>
          <p:nvPr/>
        </p:nvSpPr>
        <p:spPr>
          <a:xfrm>
            <a:off x="6629400" y="-1600200"/>
            <a:ext cx="3810000" cy="4319954"/>
          </a:xfrm>
          <a:prstGeom prst="chord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239"/>
            <a:ext cx="5486400" cy="1113692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latin typeface="Fasya Handwriting" pitchFamily="2" charset="0"/>
                <a:ea typeface="123Marker" pitchFamily="2" charset="0"/>
              </a:rPr>
              <a:t>Nilai</a:t>
            </a:r>
            <a:r>
              <a:rPr lang="en-US" sz="4000" dirty="0" smtClean="0">
                <a:latin typeface="Fasya Handwriting" pitchFamily="2" charset="0"/>
                <a:ea typeface="123Marker" pitchFamily="2" charset="0"/>
              </a:rPr>
              <a:t> </a:t>
            </a:r>
            <a:r>
              <a:rPr lang="en-US" sz="4000" dirty="0" err="1" smtClean="0">
                <a:latin typeface="Fasya Handwriting" pitchFamily="2" charset="0"/>
                <a:ea typeface="123Marker" pitchFamily="2" charset="0"/>
              </a:rPr>
              <a:t>Persatuan</a:t>
            </a:r>
            <a:endParaRPr lang="en-US" sz="4000" dirty="0">
              <a:latin typeface="Fasya Handwriting" pitchFamily="2" charset="0"/>
              <a:ea typeface="123Marker" pitchFamily="2" charset="0"/>
            </a:endParaRPr>
          </a:p>
        </p:txBody>
      </p:sp>
      <p:sp>
        <p:nvSpPr>
          <p:cNvPr id="5" name="Pie 4"/>
          <p:cNvSpPr/>
          <p:nvPr/>
        </p:nvSpPr>
        <p:spPr>
          <a:xfrm>
            <a:off x="-1066800" y="4419600"/>
            <a:ext cx="3505200" cy="3352800"/>
          </a:xfrm>
          <a:prstGeom prst="pi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229600" cy="5791200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US" sz="3100" dirty="0" err="1" smtClean="0">
                <a:latin typeface="Almond Nougat" pitchFamily="2" charset="0"/>
              </a:rPr>
              <a:t>Nilai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Persatuan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ini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adalah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nilai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kita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sebagai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rakyat</a:t>
            </a:r>
            <a:r>
              <a:rPr lang="en-US" sz="3100" dirty="0" smtClean="0">
                <a:latin typeface="Almond Nougat" pitchFamily="2" charset="0"/>
              </a:rPr>
              <a:t> Indonesia </a:t>
            </a:r>
            <a:r>
              <a:rPr lang="en-US" sz="3100" dirty="0" err="1" smtClean="0">
                <a:latin typeface="Almond Nougat" pitchFamily="2" charset="0"/>
              </a:rPr>
              <a:t>harus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bersatu</a:t>
            </a:r>
            <a:r>
              <a:rPr lang="en-US" sz="3100" dirty="0" smtClean="0">
                <a:latin typeface="Almond Nougat" pitchFamily="2" charset="0"/>
              </a:rPr>
              <a:t>, </a:t>
            </a:r>
            <a:r>
              <a:rPr lang="en-US" sz="3100" dirty="0" err="1" smtClean="0">
                <a:latin typeface="Almond Nougat" pitchFamily="2" charset="0"/>
              </a:rPr>
              <a:t>tidak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boleh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terpecah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belah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hanya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karena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sebuah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perbedaan</a:t>
            </a:r>
            <a:r>
              <a:rPr lang="en-US" sz="3100" dirty="0" smtClean="0">
                <a:latin typeface="Almond Nougat" pitchFamily="2" charset="0"/>
              </a:rPr>
              <a:t>. </a:t>
            </a:r>
            <a:r>
              <a:rPr lang="en-US" sz="3100" dirty="0" err="1" smtClean="0">
                <a:latin typeface="Almond Nougat" pitchFamily="2" charset="0"/>
              </a:rPr>
              <a:t>Mencintai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negara</a:t>
            </a:r>
            <a:r>
              <a:rPr lang="en-US" sz="3100" dirty="0" smtClean="0">
                <a:latin typeface="Almond Nougat" pitchFamily="2" charset="0"/>
              </a:rPr>
              <a:t> Indonesia </a:t>
            </a:r>
            <a:r>
              <a:rPr lang="en-US" sz="3100" dirty="0" err="1" smtClean="0">
                <a:latin typeface="Almond Nougat" pitchFamily="2" charset="0"/>
              </a:rPr>
              <a:t>dengan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caara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menjaga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warisan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budaya</a:t>
            </a:r>
            <a:r>
              <a:rPr lang="en-US" sz="3100" dirty="0" smtClean="0">
                <a:latin typeface="Almond Nougat" pitchFamily="2" charset="0"/>
              </a:rPr>
              <a:t> yang </a:t>
            </a:r>
            <a:r>
              <a:rPr lang="en-US" sz="3100" dirty="0" err="1" smtClean="0">
                <a:latin typeface="Almond Nougat" pitchFamily="2" charset="0"/>
              </a:rPr>
              <a:t>ada</a:t>
            </a:r>
            <a:r>
              <a:rPr lang="en-US" sz="3100" dirty="0" smtClean="0">
                <a:latin typeface="Almond Nougat" pitchFamily="2" charset="0"/>
              </a:rPr>
              <a:t>. </a:t>
            </a:r>
            <a:r>
              <a:rPr lang="en-US" sz="3100" dirty="0" err="1" smtClean="0">
                <a:latin typeface="Almond Nougat" pitchFamily="2" charset="0"/>
              </a:rPr>
              <a:t>Menjaga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hubungan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baik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dengan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teman-teman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satu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negara</a:t>
            </a:r>
            <a:r>
              <a:rPr lang="en-US" sz="3100" dirty="0" smtClean="0">
                <a:latin typeface="Almond Nougat" pitchFamily="2" charset="0"/>
              </a:rPr>
              <a:t>, </a:t>
            </a:r>
            <a:r>
              <a:rPr lang="en-US" sz="3100" dirty="0" err="1" smtClean="0">
                <a:latin typeface="Almond Nougat" pitchFamily="2" charset="0"/>
              </a:rPr>
              <a:t>meski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beda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ada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perbedaan</a:t>
            </a:r>
            <a:r>
              <a:rPr lang="en-US" sz="3100" dirty="0" smtClean="0">
                <a:latin typeface="Almond Nougat" pitchFamily="2" charset="0"/>
              </a:rPr>
              <a:t> agama, </a:t>
            </a:r>
            <a:r>
              <a:rPr lang="en-US" sz="3100" dirty="0" err="1" smtClean="0">
                <a:latin typeface="Almond Nougat" pitchFamily="2" charset="0"/>
              </a:rPr>
              <a:t>suku</a:t>
            </a:r>
            <a:r>
              <a:rPr lang="en-US" sz="3100" dirty="0" smtClean="0">
                <a:latin typeface="Almond Nougat" pitchFamily="2" charset="0"/>
              </a:rPr>
              <a:t>, </a:t>
            </a:r>
            <a:r>
              <a:rPr lang="en-US" sz="3100" dirty="0" err="1" smtClean="0">
                <a:latin typeface="Almond Nougat" pitchFamily="2" charset="0"/>
              </a:rPr>
              <a:t>dan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bahasa</a:t>
            </a:r>
            <a:r>
              <a:rPr lang="en-US" sz="3100" dirty="0" smtClean="0">
                <a:latin typeface="Almond Nougat" pitchFamily="2" charset="0"/>
              </a:rPr>
              <a:t>. </a:t>
            </a:r>
            <a:r>
              <a:rPr lang="en-US" sz="3100" dirty="0" err="1" smtClean="0">
                <a:latin typeface="Almond Nougat" pitchFamily="2" charset="0"/>
              </a:rPr>
              <a:t>Mencintai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tanah</a:t>
            </a:r>
            <a:r>
              <a:rPr lang="en-US" sz="3100" dirty="0" smtClean="0">
                <a:latin typeface="Almond Nougat" pitchFamily="2" charset="0"/>
              </a:rPr>
              <a:t> air. </a:t>
            </a:r>
            <a:r>
              <a:rPr lang="en-US" sz="3100" dirty="0" err="1" smtClean="0">
                <a:latin typeface="Almond Nougat" pitchFamily="2" charset="0"/>
              </a:rPr>
              <a:t>Rela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berkorban</a:t>
            </a:r>
            <a:r>
              <a:rPr lang="en-US" sz="3100" dirty="0" smtClean="0">
                <a:latin typeface="Almond Nougat" pitchFamily="2" charset="0"/>
              </a:rPr>
              <a:t> demi </a:t>
            </a:r>
            <a:r>
              <a:rPr lang="en-US" sz="3100" dirty="0" err="1" smtClean="0">
                <a:latin typeface="Almond Nougat" pitchFamily="2" charset="0"/>
              </a:rPr>
              <a:t>bangsa</a:t>
            </a:r>
            <a:r>
              <a:rPr lang="en-US" sz="3100" dirty="0" smtClean="0">
                <a:latin typeface="Almond Nougat" pitchFamily="2" charset="0"/>
              </a:rPr>
              <a:t>. </a:t>
            </a:r>
            <a:r>
              <a:rPr lang="en-US" sz="3100" dirty="0" err="1" smtClean="0">
                <a:latin typeface="Almond Nougat" pitchFamily="2" charset="0"/>
              </a:rPr>
              <a:t>Mencintai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produk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dalam</a:t>
            </a:r>
            <a:r>
              <a:rPr lang="en-US" sz="3100" dirty="0" smtClean="0">
                <a:latin typeface="Almond Nougat" pitchFamily="2" charset="0"/>
              </a:rPr>
              <a:t> </a:t>
            </a:r>
            <a:r>
              <a:rPr lang="en-US" sz="3100" dirty="0" err="1" smtClean="0">
                <a:latin typeface="Almond Nougat" pitchFamily="2" charset="0"/>
              </a:rPr>
              <a:t>negeri</a:t>
            </a:r>
            <a:r>
              <a:rPr lang="en-US" sz="3100" dirty="0" smtClean="0">
                <a:latin typeface="Almond Nougat" pitchFamily="2" charset="0"/>
              </a:rPr>
              <a:t>.</a:t>
            </a:r>
            <a:endParaRPr lang="en-US" sz="3100" dirty="0">
              <a:latin typeface="Almond Nougat" pitchFamily="2" charset="0"/>
            </a:endParaRPr>
          </a:p>
        </p:txBody>
      </p:sp>
      <p:sp>
        <p:nvSpPr>
          <p:cNvPr id="6" name="Rectangle 5">
            <a:hlinkClick r:id="rId2" action="ppaction://hlinksldjump"/>
          </p:cNvPr>
          <p:cNvSpPr/>
          <p:nvPr/>
        </p:nvSpPr>
        <p:spPr>
          <a:xfrm>
            <a:off x="8198893" y="6380329"/>
            <a:ext cx="914400" cy="45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123Marker" pitchFamily="2" charset="0"/>
                <a:ea typeface="123Marker" pitchFamily="2" charset="0"/>
              </a:rPr>
              <a:t>Back</a:t>
            </a:r>
            <a:endParaRPr lang="en-US" dirty="0">
              <a:solidFill>
                <a:schemeClr val="tx1"/>
              </a:solidFill>
              <a:latin typeface="123Marker" pitchFamily="2" charset="0"/>
              <a:ea typeface="123Marker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86399" y="228600"/>
            <a:ext cx="3429001" cy="166332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708710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8458200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972299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486399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210011" y="83166"/>
            <a:ext cx="457200" cy="457200"/>
          </a:xfrm>
          <a:prstGeom prst="ellipse">
            <a:avLst/>
          </a:prstGeom>
          <a:solidFill>
            <a:srgbClr val="FFCC99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472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434</Words>
  <Application>Microsoft Office PowerPoint</Application>
  <PresentationFormat>On-screen Show (4:3)</PresentationFormat>
  <Paragraphs>42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Etika Pancasila</vt:lpstr>
      <vt:lpstr>Etika Pancasila</vt:lpstr>
      <vt:lpstr>PowerPoint Presentation</vt:lpstr>
      <vt:lpstr>Apa itu Pancasila?</vt:lpstr>
      <vt:lpstr>Apa itu Etika Pancasila?</vt:lpstr>
      <vt:lpstr>Nilai-nilai Etika Pancasila</vt:lpstr>
      <vt:lpstr>Nilai Ketuhanan </vt:lpstr>
      <vt:lpstr>Nilai Kemanusiaan</vt:lpstr>
      <vt:lpstr>Nilai Persatuan</vt:lpstr>
      <vt:lpstr>Nilai Kerakyatan</vt:lpstr>
      <vt:lpstr>Nilai Keadilan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fadhillah</dc:creator>
  <cp:lastModifiedBy>fadhillah</cp:lastModifiedBy>
  <cp:revision>26</cp:revision>
  <dcterms:created xsi:type="dcterms:W3CDTF">2020-12-02T03:53:52Z</dcterms:created>
  <dcterms:modified xsi:type="dcterms:W3CDTF">2020-12-04T02:10:16Z</dcterms:modified>
</cp:coreProperties>
</file>