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307" r:id="rId3"/>
    <p:sldId id="257" r:id="rId4"/>
    <p:sldId id="305" r:id="rId5"/>
    <p:sldId id="258" r:id="rId6"/>
    <p:sldId id="259" r:id="rId7"/>
    <p:sldId id="266" r:id="rId8"/>
    <p:sldId id="282" r:id="rId9"/>
    <p:sldId id="269" r:id="rId10"/>
    <p:sldId id="284" r:id="rId11"/>
  </p:sldIdLst>
  <p:sldSz cx="9144000" cy="5143500" type="screen16x9"/>
  <p:notesSz cx="6858000" cy="9144000"/>
  <p:embeddedFontLst>
    <p:embeddedFont>
      <p:font typeface="Roboto Condensed" charset="0"/>
      <p:regular r:id="rId13"/>
      <p:bold r:id="rId14"/>
      <p:italic r:id="rId15"/>
      <p:boldItalic r:id="rId16"/>
    </p:embeddedFont>
    <p:embeddedFont>
      <p:font typeface="Odibee Sans" charset="0"/>
      <p:regular r:id="rId17"/>
    </p:embeddedFont>
    <p:embeddedFont>
      <p:font typeface="Bellota Text" charset="0"/>
      <p:regular r:id="rId18"/>
      <p:bold r:id="rId19"/>
      <p:italic r:id="rId20"/>
      <p:boldItalic r:id="rId21"/>
    </p:embeddedFont>
    <p:embeddedFont>
      <p:font typeface="Abel" charset="0"/>
      <p:regular r:id="rId22"/>
    </p:embeddedFont>
    <p:embeddedFont>
      <p:font typeface="Love Ya Like A Sister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Didact Gothic" charset="0"/>
      <p:regular r:id="rId28"/>
    </p:embeddedFont>
    <p:embeddedFont>
      <p:font typeface="Arial Rounded MT Bold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3634B01-E255-4C5E-8370-DACF1FEB1C4E}">
  <a:tblStyle styleId="{33634B01-E255-4C5E-8370-DACF1FEB1C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57" d="100"/>
          <a:sy n="157" d="100"/>
        </p:scale>
        <p:origin x="-30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154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g806ec00983_2_2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3" name="Google Shape;3043;g806ec00983_2_2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2492" y="1420608"/>
            <a:ext cx="508934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581930" y="1885884"/>
            <a:ext cx="4370605" cy="15249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PANCASILA SEBAGAI SISTEM ETIKA</a:t>
            </a:r>
            <a:endParaRPr sz="5400" dirty="0"/>
          </a:p>
        </p:txBody>
      </p:sp>
      <p:sp>
        <p:nvSpPr>
          <p:cNvPr id="305" name="Google Shape;305;p20"/>
          <p:cNvSpPr txBox="1">
            <a:spLocks noGrp="1"/>
          </p:cNvSpPr>
          <p:nvPr>
            <p:ph type="subTitle" idx="1"/>
          </p:nvPr>
        </p:nvSpPr>
        <p:spPr>
          <a:xfrm rot="-193396">
            <a:off x="2977447" y="3305495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Angela Agatha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2017011092</a:t>
            </a:r>
            <a:endParaRPr dirty="0"/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044070" y="1075988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6647805" y="2375254"/>
            <a:ext cx="1834071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828650" y="213925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14500" y="-840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20"/>
          <p:cNvGrpSpPr/>
          <p:nvPr/>
        </p:nvGrpSpPr>
        <p:grpSpPr>
          <a:xfrm>
            <a:off x="4247530" y="3900051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439;p20"/>
          <p:cNvSpPr/>
          <p:nvPr/>
        </p:nvSpPr>
        <p:spPr>
          <a:xfrm>
            <a:off x="3315637" y="1061294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153" name="Google Shape;453;p20">
            <a:hlinkClick r:id="rId3" action="ppaction://hlinksldjump"/>
          </p:cNvPr>
          <p:cNvSpPr txBox="1"/>
          <p:nvPr/>
        </p:nvSpPr>
        <p:spPr>
          <a:xfrm rot="-381691">
            <a:off x="2955046" y="1215544"/>
            <a:ext cx="2937689" cy="4974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>
                <a:solidFill>
                  <a:schemeClr val="accent2"/>
                </a:solidFill>
                <a:latin typeface="Odibee Sans"/>
                <a:ea typeface="Odibee Sans"/>
                <a:cs typeface="Odibee Sans"/>
                <a:sym typeface="Odibee Sans"/>
              </a:rPr>
              <a:t>START </a:t>
            </a:r>
            <a:r>
              <a:rPr lang="en" sz="2600" dirty="0" smtClean="0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rPr>
              <a:t>NOW</a:t>
            </a:r>
            <a:endParaRPr sz="2600" dirty="0">
              <a:solidFill>
                <a:schemeClr val="accent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 build="p"/>
      <p:bldP spid="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8"/>
          <p:cNvGrpSpPr/>
          <p:nvPr/>
        </p:nvGrpSpPr>
        <p:grpSpPr>
          <a:xfrm>
            <a:off x="5059112" y="1265140"/>
            <a:ext cx="3775500" cy="3105900"/>
            <a:chOff x="5049084" y="1531700"/>
            <a:chExt cx="3775500" cy="3105900"/>
          </a:xfrm>
        </p:grpSpPr>
        <p:sp>
          <p:nvSpPr>
            <p:cNvPr id="3220" name="Google Shape;3220;p48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1" name="Google Shape;3221;p48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222" name="Google Shape;3222;p48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48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48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48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48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48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48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8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8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48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8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8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4" name="Google Shape;3234;p48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235" name="Google Shape;3235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7" name="Google Shape;3247;p48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248" name="Google Shape;3248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0" name="Google Shape;3260;p48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261" name="Google Shape;3261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3" name="Google Shape;3273;p48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274" name="Google Shape;3274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6" name="Google Shape;3286;p48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287" name="Google Shape;3287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48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300" name="Google Shape;3300;p48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8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8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8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8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8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8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8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8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8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8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8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2" name="Google Shape;3312;p48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313" name="Google Shape;3313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5" name="Google Shape;3325;p48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326" name="Google Shape;3326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8" name="Google Shape;3338;p48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339" name="Google Shape;3339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1" name="Google Shape;3351;p48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352" name="Google Shape;3352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4" name="Google Shape;3364;p48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365" name="Google Shape;3365;p48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48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48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8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8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48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48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48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48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48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48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48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7" name="Google Shape;3377;p48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378" name="Google Shape;3378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0" name="Google Shape;3390;p48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391" name="Google Shape;3391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3" name="Google Shape;3403;p48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404" name="Google Shape;3404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6" name="Google Shape;3416;p48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417" name="Google Shape;3417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9" name="Google Shape;3429;p48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430" name="Google Shape;3430;p48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8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8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8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8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8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8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8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8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8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8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8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2" name="Google Shape;3442;p48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443" name="Google Shape;3443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5" name="Google Shape;3455;p48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456" name="Google Shape;3456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8" name="Google Shape;3468;p48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469" name="Google Shape;3469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1" name="Google Shape;3481;p48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482" name="Google Shape;3482;p48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8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8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8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8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8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8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8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8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8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8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8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4" name="Google Shape;3494;p48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495" name="Google Shape;3495;p48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8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8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8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8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8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8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8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8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8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8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8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48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ALL ABOUT MY HOLIDAYS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512" name="Google Shape;3512;p48"/>
          <p:cNvSpPr/>
          <p:nvPr/>
        </p:nvSpPr>
        <p:spPr>
          <a:xfrm rot="820601">
            <a:off x="5727232" y="2005015"/>
            <a:ext cx="2516041" cy="16375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4" name="Google Shape;3514;p48"/>
          <p:cNvGrpSpPr/>
          <p:nvPr/>
        </p:nvGrpSpPr>
        <p:grpSpPr>
          <a:xfrm rot="825583">
            <a:off x="5699383" y="4012429"/>
            <a:ext cx="1917754" cy="265358"/>
            <a:chOff x="5889124" y="4026299"/>
            <a:chExt cx="1800075" cy="249075"/>
          </a:xfrm>
        </p:grpSpPr>
        <p:sp>
          <p:nvSpPr>
            <p:cNvPr id="3515" name="Google Shape;3515;p48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6" name="Google Shape;3516;p48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517" name="Google Shape;3517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3" name="Google Shape;3523;p48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524" name="Google Shape;3524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0" name="Google Shape;3530;p48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531" name="Google Shape;3531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7" name="Google Shape;3537;p48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538" name="Google Shape;3538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4" name="Google Shape;3544;p48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545" name="Google Shape;3545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1" name="Google Shape;3551;p48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552" name="Google Shape;3552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8" name="Google Shape;3558;p48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559" name="Google Shape;3559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5" name="Google Shape;3565;p48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566" name="Google Shape;3566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2" name="Google Shape;3572;p48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573" name="Google Shape;3573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48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580" name="Google Shape;3580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48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587" name="Google Shape;3587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3" name="Google Shape;3593;p48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48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48"/>
          <p:cNvSpPr/>
          <p:nvPr/>
        </p:nvSpPr>
        <p:spPr>
          <a:xfrm rot="-5702818">
            <a:off x="5816360" y="2022493"/>
            <a:ext cx="1210733" cy="1268214"/>
          </a:xfrm>
          <a:prstGeom prst="wedgeEllipseCallout">
            <a:avLst>
              <a:gd name="adj1" fmla="val -17170"/>
              <a:gd name="adj2" fmla="val 54359"/>
            </a:avLst>
          </a:prstGeom>
          <a:solidFill>
            <a:srgbClr val="FFFFF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48"/>
          <p:cNvSpPr txBox="1">
            <a:spLocks noGrp="1"/>
          </p:cNvSpPr>
          <p:nvPr>
            <p:ph type="subTitle" idx="4294967295"/>
          </p:nvPr>
        </p:nvSpPr>
        <p:spPr>
          <a:xfrm rot="-302369">
            <a:off x="5751120" y="2425198"/>
            <a:ext cx="1537681" cy="641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THANKYOU!</a:t>
            </a:r>
            <a:endParaRPr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13" name="Google Shape;3749;p50"/>
          <p:cNvGrpSpPr/>
          <p:nvPr/>
        </p:nvGrpSpPr>
        <p:grpSpPr>
          <a:xfrm>
            <a:off x="6980362" y="2497739"/>
            <a:ext cx="1126350" cy="1323855"/>
            <a:chOff x="5648438" y="1188043"/>
            <a:chExt cx="1544418" cy="1295362"/>
          </a:xfrm>
        </p:grpSpPr>
        <p:sp>
          <p:nvSpPr>
            <p:cNvPr id="414" name="Google Shape;3750;p50"/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51;p50"/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52;p50"/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53;p50"/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54;p50"/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55;p50"/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56;p50"/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57;p50"/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58;p50"/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59;p50"/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60;p50"/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61;p50"/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762;p50"/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763;p50"/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764;p50"/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65;p50"/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66;p50"/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67;p50"/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68;p50"/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69;p50"/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70;p50"/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71;p50"/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72;p50"/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73;p50"/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74;p50"/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75;p50"/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76;p50"/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77;p50"/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78;p50"/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79;p50"/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80;p50"/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81;p50"/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82;p50"/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83;p50"/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84;p50"/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785;p50"/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786;p50"/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787;p50"/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788;p50"/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789;p50"/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790;p50"/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791;p50"/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792;p50"/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752617" y="1840954"/>
            <a:ext cx="2520280" cy="5411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458" name="Rectangle 457">
            <a:hlinkClick r:id="rId4" action="ppaction://hlinksldjump"/>
          </p:cNvPr>
          <p:cNvSpPr/>
          <p:nvPr/>
        </p:nvSpPr>
        <p:spPr>
          <a:xfrm>
            <a:off x="1752617" y="2551112"/>
            <a:ext cx="2520280" cy="5411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459" name="Rectangle 458">
            <a:hlinkClick r:id="" action="ppaction://hlinkshowjump?jump=firstslide"/>
          </p:cNvPr>
          <p:cNvSpPr/>
          <p:nvPr/>
        </p:nvSpPr>
        <p:spPr>
          <a:xfrm>
            <a:off x="1759282" y="3266397"/>
            <a:ext cx="2520280" cy="5411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PAGE</a:t>
            </a:r>
            <a:endParaRPr lang="en-US" dirty="0"/>
          </a:p>
        </p:txBody>
      </p:sp>
      <p:grpSp>
        <p:nvGrpSpPr>
          <p:cNvPr id="3619" name="Google Shape;3619;p48"/>
          <p:cNvGrpSpPr/>
          <p:nvPr/>
        </p:nvGrpSpPr>
        <p:grpSpPr>
          <a:xfrm>
            <a:off x="1300056" y="1457161"/>
            <a:ext cx="643680" cy="867872"/>
            <a:chOff x="-1392125" y="1088625"/>
            <a:chExt cx="918100" cy="1237872"/>
          </a:xfrm>
        </p:grpSpPr>
        <p:sp>
          <p:nvSpPr>
            <p:cNvPr id="3620" name="Google Shape;3620;p48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8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8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8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8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8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8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8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8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48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7" name="Google Shape;3597;p48"/>
          <p:cNvGrpSpPr/>
          <p:nvPr/>
        </p:nvGrpSpPr>
        <p:grpSpPr>
          <a:xfrm rot="-290999">
            <a:off x="1373433" y="3569736"/>
            <a:ext cx="609998" cy="749236"/>
            <a:chOff x="4257150" y="439500"/>
            <a:chExt cx="496378" cy="634217"/>
          </a:xfrm>
        </p:grpSpPr>
        <p:sp>
          <p:nvSpPr>
            <p:cNvPr id="3598" name="Google Shape;3598;p48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8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8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8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8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8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8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48"/>
          <p:cNvGrpSpPr/>
          <p:nvPr/>
        </p:nvGrpSpPr>
        <p:grpSpPr>
          <a:xfrm>
            <a:off x="4092599" y="2040412"/>
            <a:ext cx="776827" cy="778853"/>
            <a:chOff x="-222388" y="1680158"/>
            <a:chExt cx="776827" cy="778853"/>
          </a:xfrm>
        </p:grpSpPr>
        <p:sp>
          <p:nvSpPr>
            <p:cNvPr id="3606" name="Google Shape;3606;p48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8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8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8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8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8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8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8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8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8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8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8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8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8" grpId="0" animBg="1"/>
      <p:bldP spid="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2556126" y="989650"/>
            <a:ext cx="5089340" cy="3433739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742481" y="721928"/>
            <a:ext cx="1788926" cy="808462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2069492" y="473974"/>
            <a:ext cx="948636" cy="959805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420282" y="968991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600227" y="886750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829631" y="3783389"/>
            <a:ext cx="1517942" cy="1284181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3707904" y="146639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14500" y="-840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20"/>
          <p:cNvGrpSpPr/>
          <p:nvPr/>
        </p:nvGrpSpPr>
        <p:grpSpPr>
          <a:xfrm rot="1164429">
            <a:off x="7111391" y="3959821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439;p20"/>
          <p:cNvSpPr/>
          <p:nvPr/>
        </p:nvSpPr>
        <p:spPr>
          <a:xfrm>
            <a:off x="4194077" y="548523"/>
            <a:ext cx="1855074" cy="89998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2" name="TextBox 1"/>
          <p:cNvSpPr txBox="1"/>
          <p:nvPr/>
        </p:nvSpPr>
        <p:spPr>
          <a:xfrm>
            <a:off x="4348070" y="780856"/>
            <a:ext cx="144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dibee Sans" charset="0"/>
              </a:rPr>
              <a:t>HOME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Odibee Sans" charset="0"/>
            </a:endParaRPr>
          </a:p>
        </p:txBody>
      </p:sp>
      <p:sp>
        <p:nvSpPr>
          <p:cNvPr id="157" name="Pentagon 156">
            <a:hlinkClick r:id="rId3" action="ppaction://hlinksldjump"/>
          </p:cNvPr>
          <p:cNvSpPr/>
          <p:nvPr/>
        </p:nvSpPr>
        <p:spPr>
          <a:xfrm>
            <a:off x="2818512" y="1643981"/>
            <a:ext cx="2043323" cy="5220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PENGERTIAN ETIKA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8" name="Pentagon 157">
            <a:hlinkClick r:id="rId4" action="ppaction://hlinksldjump"/>
          </p:cNvPr>
          <p:cNvSpPr/>
          <p:nvPr/>
        </p:nvSpPr>
        <p:spPr>
          <a:xfrm>
            <a:off x="2807089" y="2302774"/>
            <a:ext cx="2043323" cy="5220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PENGERTIAN ETIKA BERBANGSA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9" name="Pentagon 158">
            <a:hlinkClick r:id="rId5" action="ppaction://hlinksldjump"/>
          </p:cNvPr>
          <p:cNvSpPr/>
          <p:nvPr/>
        </p:nvSpPr>
        <p:spPr>
          <a:xfrm>
            <a:off x="2794949" y="2981874"/>
            <a:ext cx="2043323" cy="5220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ALIRAN-ALIRAN ETIKA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0" name="Pentagon 159">
            <a:hlinkClick r:id="rId6" action="ppaction://hlinksldjump"/>
          </p:cNvPr>
          <p:cNvSpPr/>
          <p:nvPr/>
        </p:nvSpPr>
        <p:spPr>
          <a:xfrm>
            <a:off x="5327274" y="1605956"/>
            <a:ext cx="2043323" cy="5220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ETIKA PANCASILA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2" name="Pentagon 161">
            <a:hlinkClick r:id="rId7" action="ppaction://hlinksldjump"/>
          </p:cNvPr>
          <p:cNvSpPr/>
          <p:nvPr/>
        </p:nvSpPr>
        <p:spPr>
          <a:xfrm>
            <a:off x="5327274" y="2302299"/>
            <a:ext cx="2043323" cy="5220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PANCASILA MENJADI SISTEM ETIKA</a:t>
            </a:r>
            <a:endParaRPr lang="id-ID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" name="Pentagon 162">
            <a:hlinkClick r:id="rId8" action="ppaction://hlinksldjump"/>
          </p:cNvPr>
          <p:cNvSpPr/>
          <p:nvPr/>
        </p:nvSpPr>
        <p:spPr>
          <a:xfrm>
            <a:off x="5327274" y="2981874"/>
            <a:ext cx="2043323" cy="64418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URGENSI PANCASILA SEBAGAI SISTEM ETIKA</a:t>
            </a:r>
            <a:endParaRPr lang="id-ID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4" name="Pentagon 163">
            <a:hlinkClick r:id="rId9" action="ppaction://hlinksldjump"/>
          </p:cNvPr>
          <p:cNvSpPr/>
          <p:nvPr/>
        </p:nvSpPr>
        <p:spPr>
          <a:xfrm>
            <a:off x="2807077" y="3700641"/>
            <a:ext cx="2043323" cy="5220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KESIMPULAN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" name="Right Arrow 185">
            <a:hlinkClick r:id="rId3" action="ppaction://hlinksldjump"/>
          </p:cNvPr>
          <p:cNvSpPr/>
          <p:nvPr/>
        </p:nvSpPr>
        <p:spPr>
          <a:xfrm>
            <a:off x="7911697" y="2287587"/>
            <a:ext cx="1072695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87" name="Right Arrow 186">
            <a:hlinkClick r:id="rId10" action="ppaction://hlinksldjump"/>
          </p:cNvPr>
          <p:cNvSpPr/>
          <p:nvPr/>
        </p:nvSpPr>
        <p:spPr>
          <a:xfrm flipH="1">
            <a:off x="1276317" y="2310475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93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006019" y="49159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PENGERTIAN ETIKA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63" name="Google Shape;463;p21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Istilah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“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etika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”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berasal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bahasa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Yunani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“</a:t>
            </a:r>
            <a:r>
              <a:rPr lang="en-US" sz="1400" i="1" dirty="0">
                <a:solidFill>
                  <a:schemeClr val="tx1"/>
                </a:solidFill>
                <a:latin typeface="Didact Gothic" charset="0"/>
              </a:rPr>
              <a:t>Ethos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” yang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artinya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tempat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tinggal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biasa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padang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rumput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kandang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kebiasaan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adat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watak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perasaan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sikap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cara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berpikir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.</a:t>
            </a:r>
          </a:p>
          <a:p>
            <a:pPr marL="152400" indent="0" algn="just">
              <a:buNone/>
            </a:pP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sv-SE" sz="1400" dirty="0">
                <a:solidFill>
                  <a:schemeClr val="tx1"/>
                </a:solidFill>
                <a:latin typeface="Didact Gothic" charset="0"/>
              </a:rPr>
              <a:t>etimologis, etika berarti ilmu tentang segala sesuatu yang biasa dilakukan atau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ilmu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adat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kebiasaan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arti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etika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berkaitan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kebiasaan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hidup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baik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tata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cara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hidup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baik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baik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diri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seseorang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maupun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idact Gothic" charset="0"/>
              </a:rPr>
              <a:t>masyarakat</a:t>
            </a:r>
            <a:r>
              <a:rPr lang="en-US" sz="1400" dirty="0" smtClean="0">
                <a:solidFill>
                  <a:schemeClr val="tx1"/>
                </a:solidFill>
                <a:latin typeface="Didact Gothic" charset="0"/>
              </a:rPr>
              <a:t>.</a:t>
            </a:r>
          </a:p>
          <a:p>
            <a:pPr marL="152400" indent="0" algn="just">
              <a:buNone/>
            </a:pPr>
            <a:endParaRPr lang="en-US" sz="1400" dirty="0">
              <a:solidFill>
                <a:schemeClr val="tx1"/>
              </a:solidFill>
              <a:latin typeface="Didact Gothic" charset="0"/>
              <a:cs typeface="Calibri" pitchFamily="34" charset="0"/>
            </a:endParaRPr>
          </a:p>
          <a:p>
            <a:pPr marL="152400" indent="0" algn="just">
              <a:buNone/>
            </a:pPr>
            <a:r>
              <a:rPr lang="en-US" sz="1400" dirty="0" err="1" smtClean="0">
                <a:latin typeface="Didact Gothic" charset="0"/>
                <a:cs typeface="Calibri" pitchFamily="34" charset="0"/>
              </a:rPr>
              <a:t>Secara</a:t>
            </a:r>
            <a:r>
              <a:rPr lang="en-US" sz="1400" dirty="0" smtClean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garis</a:t>
            </a:r>
            <a:r>
              <a:rPr lang="en-US" sz="1400" dirty="0">
                <a:latin typeface="Didact Gothic" charset="0"/>
                <a:cs typeface="Calibri" pitchFamily="34" charset="0"/>
              </a:rPr>
              <a:t> 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besar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etika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dikelompokkan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menjadi</a:t>
            </a:r>
            <a:r>
              <a:rPr lang="en-US" sz="1400" dirty="0">
                <a:latin typeface="Didact Gothic" charset="0"/>
                <a:cs typeface="Calibri" pitchFamily="34" charset="0"/>
              </a:rPr>
              <a:t> : </a:t>
            </a:r>
            <a:endParaRPr lang="en-US" sz="1400" dirty="0" smtClean="0">
              <a:latin typeface="Didact Gothic" charset="0"/>
              <a:cs typeface="Calibri" pitchFamily="34" charset="0"/>
            </a:endParaRPr>
          </a:p>
          <a:p>
            <a:pPr marL="495300" indent="-342900" algn="just">
              <a:buAutoNum type="arabicPeriod"/>
            </a:pPr>
            <a:r>
              <a:rPr lang="en-US" sz="1400" b="1" dirty="0" err="1" smtClean="0">
                <a:latin typeface="Didact Gothic" charset="0"/>
                <a:cs typeface="Calibri" pitchFamily="34" charset="0"/>
              </a:rPr>
              <a:t>Etika</a:t>
            </a:r>
            <a:r>
              <a:rPr lang="en-US" sz="1400" b="1" dirty="0" smtClean="0">
                <a:latin typeface="Didact Gothic" charset="0"/>
                <a:cs typeface="Calibri" pitchFamily="34" charset="0"/>
              </a:rPr>
              <a:t> </a:t>
            </a:r>
            <a:r>
              <a:rPr lang="en-US" sz="1400" b="1" dirty="0" err="1">
                <a:latin typeface="Didact Gothic" charset="0"/>
                <a:cs typeface="Calibri" pitchFamily="34" charset="0"/>
              </a:rPr>
              <a:t>Umum</a:t>
            </a:r>
            <a:r>
              <a:rPr lang="en-US" sz="1400" b="1" dirty="0">
                <a:latin typeface="Didact Gothic" charset="0"/>
                <a:cs typeface="Calibri" pitchFamily="34" charset="0"/>
              </a:rPr>
              <a:t>,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mempertanyakan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prinsip-prinsip</a:t>
            </a:r>
            <a:r>
              <a:rPr lang="en-US" sz="1400" dirty="0">
                <a:latin typeface="Didact Gothic" charset="0"/>
                <a:cs typeface="Calibri" pitchFamily="34" charset="0"/>
              </a:rPr>
              <a:t> yang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berlaku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bagi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setiap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tindakan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Didact Gothic" charset="0"/>
                <a:cs typeface="Calibri" pitchFamily="34" charset="0"/>
              </a:rPr>
              <a:t>manusia</a:t>
            </a:r>
            <a:r>
              <a:rPr lang="en-US" sz="1400" dirty="0" smtClean="0">
                <a:latin typeface="Didact Gothic" charset="0"/>
                <a:cs typeface="Calibri" pitchFamily="34" charset="0"/>
              </a:rPr>
              <a:t>.</a:t>
            </a:r>
          </a:p>
          <a:p>
            <a:pPr marL="495300" indent="-342900" algn="just">
              <a:buAutoNum type="arabicPeriod"/>
            </a:pPr>
            <a:r>
              <a:rPr lang="en-US" sz="1400" b="1" dirty="0" err="1" smtClean="0">
                <a:latin typeface="Didact Gothic" charset="0"/>
                <a:cs typeface="Calibri" pitchFamily="34" charset="0"/>
              </a:rPr>
              <a:t>Etika</a:t>
            </a:r>
            <a:r>
              <a:rPr lang="en-US" sz="1400" b="1" dirty="0" smtClean="0">
                <a:latin typeface="Didact Gothic" charset="0"/>
                <a:cs typeface="Calibri" pitchFamily="34" charset="0"/>
              </a:rPr>
              <a:t> </a:t>
            </a:r>
            <a:r>
              <a:rPr lang="en-US" sz="1400" b="1" dirty="0" err="1">
                <a:latin typeface="Didact Gothic" charset="0"/>
                <a:cs typeface="Calibri" pitchFamily="34" charset="0"/>
              </a:rPr>
              <a:t>Khusus</a:t>
            </a:r>
            <a:r>
              <a:rPr lang="en-US" sz="1400" b="1" dirty="0">
                <a:latin typeface="Didact Gothic" charset="0"/>
                <a:cs typeface="Calibri" pitchFamily="34" charset="0"/>
              </a:rPr>
              <a:t>,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membahas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prinsip-prinsip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tersebut</a:t>
            </a:r>
            <a:r>
              <a:rPr lang="en-US" sz="1400" dirty="0">
                <a:latin typeface="Didact Gothic" charset="0"/>
                <a:cs typeface="Calibri" pitchFamily="34" charset="0"/>
              </a:rPr>
              <a:t> di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atas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dalam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hubungannya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dengan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berbagai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aspek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kehidupan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manusia</a:t>
            </a:r>
            <a:r>
              <a:rPr lang="en-US" sz="1400" dirty="0">
                <a:latin typeface="Didact Gothic" charset="0"/>
                <a:cs typeface="Calibri" pitchFamily="34" charset="0"/>
              </a:rPr>
              <a:t>,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baik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sebagai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individu</a:t>
            </a:r>
            <a:r>
              <a:rPr lang="en-US" sz="1400" dirty="0">
                <a:latin typeface="Didact Gothic" charset="0"/>
                <a:cs typeface="Calibri" pitchFamily="34" charset="0"/>
              </a:rPr>
              <a:t> (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etika</a:t>
            </a:r>
            <a:r>
              <a:rPr lang="en-US" sz="1400" dirty="0">
                <a:latin typeface="Didact Gothic" charset="0"/>
                <a:cs typeface="Calibri" pitchFamily="34" charset="0"/>
              </a:rPr>
              <a:t> individual)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maupun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makhluk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sosial</a:t>
            </a:r>
            <a:r>
              <a:rPr lang="en-US" sz="1400" dirty="0">
                <a:latin typeface="Didact Gothic" charset="0"/>
                <a:cs typeface="Calibri" pitchFamily="34" charset="0"/>
              </a:rPr>
              <a:t> (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etika</a:t>
            </a:r>
            <a:r>
              <a:rPr lang="en-US" sz="1400" dirty="0">
                <a:latin typeface="Didact Gothic" charset="0"/>
                <a:cs typeface="Calibri" pitchFamily="34" charset="0"/>
              </a:rPr>
              <a:t> </a:t>
            </a:r>
            <a:r>
              <a:rPr lang="en-US" sz="1400" dirty="0" err="1">
                <a:latin typeface="Didact Gothic" charset="0"/>
                <a:cs typeface="Calibri" pitchFamily="34" charset="0"/>
              </a:rPr>
              <a:t>sosial</a:t>
            </a:r>
            <a:r>
              <a:rPr lang="en-US" sz="1400" dirty="0">
                <a:latin typeface="Didact Gothic" charset="0"/>
                <a:cs typeface="Calibri" pitchFamily="34" charset="0"/>
              </a:rPr>
              <a:t>) </a:t>
            </a:r>
          </a:p>
          <a:p>
            <a:pPr marL="0" lvl="0" indent="0">
              <a:buNone/>
            </a:pPr>
            <a:endParaRPr lang="en-US" dirty="0"/>
          </a:p>
        </p:txBody>
      </p:sp>
      <p:grpSp>
        <p:nvGrpSpPr>
          <p:cNvPr id="8" name="Google Shape;13628;p64"/>
          <p:cNvGrpSpPr/>
          <p:nvPr/>
        </p:nvGrpSpPr>
        <p:grpSpPr>
          <a:xfrm>
            <a:off x="833181" y="198082"/>
            <a:ext cx="792088" cy="1004939"/>
            <a:chOff x="3123351" y="1500275"/>
            <a:chExt cx="296781" cy="359232"/>
          </a:xfrm>
        </p:grpSpPr>
        <p:sp>
          <p:nvSpPr>
            <p:cNvPr id="9" name="Google Shape;13629;p64"/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630;p64"/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31;p64"/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32;p64"/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33;p64"/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34;p64"/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35;p64"/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36;p64"/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37;p64"/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38;p64"/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39;p64"/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6660232" y="4093790"/>
            <a:ext cx="1072695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22" name="Right Arrow 21">
            <a:hlinkClick r:id="rId4" action="ppaction://hlinksldjump"/>
          </p:cNvPr>
          <p:cNvSpPr/>
          <p:nvPr/>
        </p:nvSpPr>
        <p:spPr>
          <a:xfrm flipH="1">
            <a:off x="2006019" y="4093790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9399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5" name="Google Shape;564;p23"/>
          <p:cNvGrpSpPr/>
          <p:nvPr/>
        </p:nvGrpSpPr>
        <p:grpSpPr>
          <a:xfrm>
            <a:off x="7980081" y="329343"/>
            <a:ext cx="512385" cy="915660"/>
            <a:chOff x="1689271" y="684050"/>
            <a:chExt cx="959791" cy="1660885"/>
          </a:xfrm>
        </p:grpSpPr>
        <p:sp>
          <p:nvSpPr>
            <p:cNvPr id="26" name="Google Shape;565;p23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6;p23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7;p23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8;p23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9;p23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0;p23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1;p23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2;p23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3;p23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4;p23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5;p23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6;p23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7;p23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006019" y="49159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PENGERTIAN ETIKA BERBANGSA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63" name="Google Shape;463;p21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id-ID" sz="1400" dirty="0"/>
          </a:p>
          <a:p>
            <a:pPr marL="152400" indent="0">
              <a:buNone/>
            </a:pPr>
            <a:r>
              <a:rPr lang="id-ID" sz="1400" dirty="0"/>
              <a:t>Etika Berbangsa adalah adat istiadat, kebiasaan, nilai-nilai, norma-norma </a:t>
            </a:r>
          </a:p>
          <a:p>
            <a:pPr marL="152400" indent="0">
              <a:buNone/>
            </a:pPr>
            <a:r>
              <a:rPr lang="id-ID" sz="1400" dirty="0"/>
              <a:t>yang  harus dipahami, dihayati, dipanuti, diikuti,  dan diimplementasikan </a:t>
            </a:r>
          </a:p>
          <a:p>
            <a:pPr marL="152400" indent="0">
              <a:buNone/>
            </a:pPr>
            <a:r>
              <a:rPr lang="id-ID" sz="1400" dirty="0"/>
              <a:t>dalam kehidupan berbangsa.</a:t>
            </a:r>
          </a:p>
          <a:p>
            <a:pPr marL="152400" indent="0">
              <a:buNone/>
            </a:pPr>
            <a:endParaRPr lang="en-US" sz="1400" dirty="0" smtClean="0"/>
          </a:p>
          <a:p>
            <a:pPr marL="152400" indent="0">
              <a:buNone/>
            </a:pPr>
            <a:r>
              <a:rPr lang="id-ID" sz="1400" dirty="0" smtClean="0"/>
              <a:t>Etika </a:t>
            </a:r>
            <a:r>
              <a:rPr lang="id-ID" sz="1400" dirty="0"/>
              <a:t>berbangsa merupakan barometer martabat bangsa, yaitu nilai-nilai </a:t>
            </a:r>
          </a:p>
          <a:p>
            <a:pPr marL="152400" indent="0">
              <a:buNone/>
            </a:pPr>
            <a:r>
              <a:rPr lang="id-ID" sz="1400" dirty="0"/>
              <a:t>yang mengedepankan kejujuran, keteladanan, sportifitas, disiplin, etos </a:t>
            </a:r>
          </a:p>
          <a:p>
            <a:pPr marL="152400" indent="0">
              <a:buNone/>
            </a:pPr>
            <a:r>
              <a:rPr lang="id-ID" sz="1400" dirty="0"/>
              <a:t>kerja, kemandirian, sikap toleransi,rasa malu, tanggung jawab, menjaga kehormatan serta martabat diri sebagai warga bangsa.</a:t>
            </a:r>
          </a:p>
          <a:p>
            <a:pPr marL="0" lvl="0" indent="0">
              <a:buNone/>
            </a:pPr>
            <a:endParaRPr lang="en-US" dirty="0"/>
          </a:p>
        </p:txBody>
      </p:sp>
      <p:grpSp>
        <p:nvGrpSpPr>
          <p:cNvPr id="8" name="Google Shape;13628;p64"/>
          <p:cNvGrpSpPr/>
          <p:nvPr/>
        </p:nvGrpSpPr>
        <p:grpSpPr>
          <a:xfrm>
            <a:off x="833181" y="198082"/>
            <a:ext cx="792088" cy="1004939"/>
            <a:chOff x="3123351" y="1500275"/>
            <a:chExt cx="296781" cy="359232"/>
          </a:xfrm>
        </p:grpSpPr>
        <p:sp>
          <p:nvSpPr>
            <p:cNvPr id="9" name="Google Shape;13629;p64"/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630;p64"/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31;p64"/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32;p64"/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33;p64"/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34;p64"/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35;p64"/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36;p64"/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37;p64"/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38;p64"/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39;p64"/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6660232" y="3867894"/>
            <a:ext cx="1072695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22" name="Right Arrow 21">
            <a:hlinkClick r:id="rId4" action="ppaction://hlinksldjump"/>
          </p:cNvPr>
          <p:cNvSpPr/>
          <p:nvPr/>
        </p:nvSpPr>
        <p:spPr>
          <a:xfrm flipH="1">
            <a:off x="1923698" y="3867894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9399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3" name="Google Shape;1449;p30"/>
          <p:cNvGrpSpPr/>
          <p:nvPr/>
        </p:nvGrpSpPr>
        <p:grpSpPr>
          <a:xfrm>
            <a:off x="7937138" y="576315"/>
            <a:ext cx="621751" cy="773146"/>
            <a:chOff x="3368409" y="1154615"/>
            <a:chExt cx="994364" cy="1195950"/>
          </a:xfrm>
        </p:grpSpPr>
        <p:sp>
          <p:nvSpPr>
            <p:cNvPr id="24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5918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1575064" y="1384869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7204772" y="136867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4465989" y="1387939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595588" y="2016479"/>
            <a:ext cx="2453384" cy="795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Arial Rounded MT Bold" pitchFamily="34" charset="0"/>
              </a:rPr>
              <a:t>ETIKA</a:t>
            </a:r>
            <a:br>
              <a:rPr lang="en" sz="1600" b="1" dirty="0" smtClean="0">
                <a:latin typeface="Arial Rounded MT Bold" pitchFamily="34" charset="0"/>
              </a:rPr>
            </a:br>
            <a:r>
              <a:rPr lang="en" sz="1600" b="1" dirty="0" smtClean="0">
                <a:latin typeface="Arial Rounded MT Bold" pitchFamily="34" charset="0"/>
              </a:rPr>
              <a:t> KONSEKUENSIALIS</a:t>
            </a:r>
            <a:endParaRPr sz="1600" b="1" dirty="0">
              <a:latin typeface="Arial Rounded MT Bold" pitchFamily="34" charset="0"/>
            </a:endParaRPr>
          </a:p>
        </p:txBody>
      </p:sp>
      <p:grpSp>
        <p:nvGrpSpPr>
          <p:cNvPr id="91" name="Google Shape;458;p21"/>
          <p:cNvGrpSpPr/>
          <p:nvPr/>
        </p:nvGrpSpPr>
        <p:grpSpPr>
          <a:xfrm>
            <a:off x="1979712" y="0"/>
            <a:ext cx="5472825" cy="1264809"/>
            <a:chOff x="2215358" y="42503"/>
            <a:chExt cx="5472825" cy="1264809"/>
          </a:xfrm>
        </p:grpSpPr>
        <p:sp>
          <p:nvSpPr>
            <p:cNvPr id="92" name="Google Shape;459;p21"/>
            <p:cNvSpPr/>
            <p:nvPr/>
          </p:nvSpPr>
          <p:spPr>
            <a:xfrm>
              <a:off x="2215358" y="401531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dirty="0" smtClean="0">
                  <a:solidFill>
                    <a:schemeClr val="bg1"/>
                  </a:solidFill>
                  <a:latin typeface="Odibee Sans" charset="0"/>
                </a:rPr>
                <a:t>ALIRAN – ALIRAN ETIKA</a:t>
              </a:r>
              <a:endParaRPr sz="3300" dirty="0">
                <a:solidFill>
                  <a:schemeClr val="bg1"/>
                </a:solidFill>
                <a:latin typeface="Odibee Sans" charset="0"/>
              </a:endParaRPr>
            </a:p>
          </p:txBody>
        </p:sp>
        <p:sp>
          <p:nvSpPr>
            <p:cNvPr id="93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6273257" y="2011511"/>
            <a:ext cx="2453384" cy="795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>
                <a:solidFill>
                  <a:schemeClr val="accent6">
                    <a:lumMod val="10000"/>
                  </a:schemeClr>
                </a:solidFill>
                <a:latin typeface="Arial Rounded MT Bold" pitchFamily="34" charset="0"/>
                <a:ea typeface="Handlee"/>
                <a:cs typeface="Handlee"/>
                <a:sym typeface="Handlee"/>
              </a:rPr>
              <a:t>ETIKA UTILITARIANISME</a:t>
            </a:r>
          </a:p>
        </p:txBody>
      </p:sp>
      <p:sp>
        <p:nvSpPr>
          <p:cNvPr id="105" name="Google Shape;549;p22"/>
          <p:cNvSpPr txBox="1">
            <a:spLocks noGrp="1"/>
          </p:cNvSpPr>
          <p:nvPr>
            <p:ph type="subTitle" idx="1"/>
          </p:nvPr>
        </p:nvSpPr>
        <p:spPr>
          <a:xfrm flipH="1">
            <a:off x="3465516" y="2665968"/>
            <a:ext cx="2574680" cy="1608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Perilaku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yang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dilihat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dari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konsekuensinya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terhadap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pihak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tertentu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sebagai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akibat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dilakukannya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suatu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kegiatan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bisnis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7" name="Google Shape;549;p22"/>
          <p:cNvSpPr txBox="1">
            <a:spLocks noGrp="1"/>
          </p:cNvSpPr>
          <p:nvPr>
            <p:ph type="subTitle" idx="1"/>
          </p:nvPr>
        </p:nvSpPr>
        <p:spPr>
          <a:xfrm flipH="1">
            <a:off x="6243220" y="2715766"/>
            <a:ext cx="2513457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-SE" dirty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Menilai baik buruknya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suatu</a:t>
            </a:r>
          </a:p>
          <a:p>
            <a:r>
              <a:rPr lang="sv-SE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kebijaksanaan </a:t>
            </a:r>
            <a:r>
              <a:rPr lang="sv-SE" dirty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sosial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politik,</a:t>
            </a:r>
          </a:p>
          <a:p>
            <a:r>
              <a:rPr lang="sv-SE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ekonomi </a:t>
            </a:r>
            <a:r>
              <a:rPr lang="sv-SE" dirty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dan legal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secara</a:t>
            </a:r>
          </a:p>
          <a:p>
            <a:r>
              <a:rPr lang="sv-SE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moral.</a:t>
            </a:r>
            <a:endParaRPr lang="sv-SE" dirty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49" name="Google Shape;549;p22"/>
          <p:cNvSpPr txBox="1">
            <a:spLocks noGrp="1"/>
          </p:cNvSpPr>
          <p:nvPr>
            <p:ph type="subTitle" idx="1"/>
          </p:nvPr>
        </p:nvSpPr>
        <p:spPr>
          <a:xfrm flipH="1">
            <a:off x="564594" y="2715766"/>
            <a:ext cx="2708796" cy="1012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Suatu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perbuatan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dikatakan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baik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berdasarkan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kewajiban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667334" y="2016416"/>
            <a:ext cx="2453384" cy="795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Arial Rounded MT Bold" pitchFamily="34" charset="0"/>
              </a:rPr>
              <a:t>ETIKA</a:t>
            </a:r>
            <a:br>
              <a:rPr lang="en" sz="1600" b="1" dirty="0" smtClean="0">
                <a:latin typeface="Arial Rounded MT Bold" pitchFamily="34" charset="0"/>
              </a:rPr>
            </a:br>
            <a:r>
              <a:rPr lang="en" sz="1600" b="1" dirty="0" smtClean="0">
                <a:latin typeface="Arial Rounded MT Bold" pitchFamily="34" charset="0"/>
              </a:rPr>
              <a:t> DEONTOLOGI</a:t>
            </a:r>
            <a:endParaRPr sz="1600" b="1" dirty="0">
              <a:latin typeface="Arial Rounded MT Bold" pitchFamily="34" charset="0"/>
            </a:endParaRPr>
          </a:p>
        </p:txBody>
      </p:sp>
      <p:grpSp>
        <p:nvGrpSpPr>
          <p:cNvPr id="119" name="Google Shape;1219;p27"/>
          <p:cNvGrpSpPr/>
          <p:nvPr/>
        </p:nvGrpSpPr>
        <p:grpSpPr>
          <a:xfrm rot="-302834">
            <a:off x="5674624" y="1533692"/>
            <a:ext cx="470554" cy="601222"/>
            <a:chOff x="4257150" y="439500"/>
            <a:chExt cx="496378" cy="634217"/>
          </a:xfrm>
        </p:grpSpPr>
        <p:sp>
          <p:nvSpPr>
            <p:cNvPr id="120" name="Google Shape;1220;p27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21;p27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2;p27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23;p27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24;p27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25;p27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26;p27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Right Arrow 126">
            <a:hlinkClick r:id="rId3" action="ppaction://hlinksldjump"/>
          </p:cNvPr>
          <p:cNvSpPr/>
          <p:nvPr/>
        </p:nvSpPr>
        <p:spPr>
          <a:xfrm flipH="1">
            <a:off x="1928439" y="3921285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28" name="Right Arrow 127">
            <a:hlinkClick r:id="rId4" action="ppaction://hlinksldjump"/>
          </p:cNvPr>
          <p:cNvSpPr/>
          <p:nvPr/>
        </p:nvSpPr>
        <p:spPr>
          <a:xfrm>
            <a:off x="6473503" y="3923789"/>
            <a:ext cx="1072695" cy="8016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1692688" y="2118453"/>
            <a:ext cx="6445165" cy="2325506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3"/>
          <p:cNvSpPr txBox="1">
            <a:spLocks noGrp="1"/>
          </p:cNvSpPr>
          <p:nvPr>
            <p:ph type="subTitle" idx="1"/>
          </p:nvPr>
        </p:nvSpPr>
        <p:spPr>
          <a:xfrm rot="989">
            <a:off x="2245592" y="2242983"/>
            <a:ext cx="5215200" cy="2341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Love Ya Like A Sister" charset="0"/>
              </a:rPr>
              <a:t>Merupakan</a:t>
            </a:r>
            <a:r>
              <a:rPr lang="en-US" dirty="0" smtClean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ove Ya Like A Sister" charset="0"/>
              </a:rPr>
              <a:t>cabang</a:t>
            </a:r>
            <a:r>
              <a:rPr lang="en-US" dirty="0" smtClean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filasat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dijabarkan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sila-sila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mengatur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perilaku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kehidupan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bermasyarakat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berbangsa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bernegara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di Indonesia. </a:t>
            </a:r>
            <a:r>
              <a:rPr lang="en-US" dirty="0" err="1" smtClean="0">
                <a:solidFill>
                  <a:schemeClr val="tx1"/>
                </a:solidFill>
                <a:latin typeface="Love Ya Like A Sister" charset="0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Love Ya Like A Sister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etika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terkandung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nilai-nilai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ketuhanan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kemanusiaan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persatuan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kerakyatan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keadilan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Kelima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membentuk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perilaku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di Indonesia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semua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aspek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ve Ya Like A Sister" charset="0"/>
              </a:rPr>
              <a:t>kehidupannya</a:t>
            </a:r>
            <a:r>
              <a:rPr lang="en-US" dirty="0">
                <a:solidFill>
                  <a:schemeClr val="tx1"/>
                </a:solidFill>
                <a:latin typeface="Love Ya Like A Sister" charset="0"/>
              </a:rPr>
              <a:t>.</a:t>
            </a: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7007807" y="1957837"/>
            <a:ext cx="1696623" cy="725593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3982;p50"/>
          <p:cNvGrpSpPr/>
          <p:nvPr/>
        </p:nvGrpSpPr>
        <p:grpSpPr>
          <a:xfrm rot="444287">
            <a:off x="1988687" y="1242491"/>
            <a:ext cx="591258" cy="780655"/>
            <a:chOff x="2668200" y="1863725"/>
            <a:chExt cx="784450" cy="898175"/>
          </a:xfrm>
        </p:grpSpPr>
        <p:sp>
          <p:nvSpPr>
            <p:cNvPr id="133" name="Google Shape;3983;p50"/>
            <p:cNvSpPr/>
            <p:nvPr/>
          </p:nvSpPr>
          <p:spPr>
            <a:xfrm>
              <a:off x="2668200" y="1863725"/>
              <a:ext cx="784450" cy="898175"/>
            </a:xfrm>
            <a:custGeom>
              <a:avLst/>
              <a:gdLst/>
              <a:ahLst/>
              <a:cxnLst/>
              <a:rect l="l" t="t" r="r" b="b"/>
              <a:pathLst>
                <a:path w="31378" h="35927" extrusionOk="0">
                  <a:moveTo>
                    <a:pt x="1247" y="2025"/>
                  </a:moveTo>
                  <a:cubicBezTo>
                    <a:pt x="1864" y="2836"/>
                    <a:pt x="2484" y="3640"/>
                    <a:pt x="3112" y="4441"/>
                  </a:cubicBezTo>
                  <a:cubicBezTo>
                    <a:pt x="3560" y="5016"/>
                    <a:pt x="4213" y="6375"/>
                    <a:pt x="5063" y="6452"/>
                  </a:cubicBezTo>
                  <a:cubicBezTo>
                    <a:pt x="5090" y="6454"/>
                    <a:pt x="5118" y="6455"/>
                    <a:pt x="5145" y="6455"/>
                  </a:cubicBezTo>
                  <a:cubicBezTo>
                    <a:pt x="5872" y="6455"/>
                    <a:pt x="6457" y="5561"/>
                    <a:pt x="6873" y="5115"/>
                  </a:cubicBezTo>
                  <a:cubicBezTo>
                    <a:pt x="7690" y="4241"/>
                    <a:pt x="8509" y="3337"/>
                    <a:pt x="9221" y="2364"/>
                  </a:cubicBezTo>
                  <a:lnTo>
                    <a:pt x="9221" y="2364"/>
                  </a:lnTo>
                  <a:cubicBezTo>
                    <a:pt x="8188" y="11597"/>
                    <a:pt x="11165" y="21678"/>
                    <a:pt x="20247" y="25759"/>
                  </a:cubicBezTo>
                  <a:cubicBezTo>
                    <a:pt x="20334" y="25798"/>
                    <a:pt x="20428" y="25819"/>
                    <a:pt x="20519" y="25819"/>
                  </a:cubicBezTo>
                  <a:cubicBezTo>
                    <a:pt x="20689" y="25819"/>
                    <a:pt x="20851" y="25745"/>
                    <a:pt x="20945" y="25575"/>
                  </a:cubicBezTo>
                  <a:cubicBezTo>
                    <a:pt x="21720" y="24221"/>
                    <a:pt x="22567" y="22933"/>
                    <a:pt x="23506" y="21688"/>
                  </a:cubicBezTo>
                  <a:cubicBezTo>
                    <a:pt x="25523" y="24669"/>
                    <a:pt x="27660" y="27558"/>
                    <a:pt x="29924" y="30354"/>
                  </a:cubicBezTo>
                  <a:cubicBezTo>
                    <a:pt x="25682" y="31969"/>
                    <a:pt x="21382" y="33419"/>
                    <a:pt x="17030" y="34710"/>
                  </a:cubicBezTo>
                  <a:cubicBezTo>
                    <a:pt x="17227" y="33038"/>
                    <a:pt x="17696" y="31511"/>
                    <a:pt x="18483" y="29980"/>
                  </a:cubicBezTo>
                  <a:cubicBezTo>
                    <a:pt x="18638" y="29681"/>
                    <a:pt x="18501" y="29339"/>
                    <a:pt x="18176" y="29233"/>
                  </a:cubicBezTo>
                  <a:cubicBezTo>
                    <a:pt x="12766" y="27437"/>
                    <a:pt x="8470" y="23417"/>
                    <a:pt x="5719" y="18483"/>
                  </a:cubicBezTo>
                  <a:cubicBezTo>
                    <a:pt x="2865" y="13379"/>
                    <a:pt x="1949" y="7732"/>
                    <a:pt x="1247" y="2025"/>
                  </a:cubicBezTo>
                  <a:close/>
                  <a:moveTo>
                    <a:pt x="759" y="1"/>
                  </a:moveTo>
                  <a:cubicBezTo>
                    <a:pt x="720" y="1"/>
                    <a:pt x="682" y="9"/>
                    <a:pt x="648" y="26"/>
                  </a:cubicBezTo>
                  <a:cubicBezTo>
                    <a:pt x="636" y="25"/>
                    <a:pt x="624" y="24"/>
                    <a:pt x="612" y="24"/>
                  </a:cubicBezTo>
                  <a:cubicBezTo>
                    <a:pt x="314" y="24"/>
                    <a:pt x="0" y="365"/>
                    <a:pt x="220" y="657"/>
                  </a:cubicBezTo>
                  <a:cubicBezTo>
                    <a:pt x="309" y="780"/>
                    <a:pt x="404" y="904"/>
                    <a:pt x="499" y="1027"/>
                  </a:cubicBezTo>
                  <a:cubicBezTo>
                    <a:pt x="355" y="12715"/>
                    <a:pt x="5722" y="25794"/>
                    <a:pt x="17337" y="30012"/>
                  </a:cubicBezTo>
                  <a:cubicBezTo>
                    <a:pt x="16536" y="31733"/>
                    <a:pt x="16078" y="33496"/>
                    <a:pt x="15943" y="35415"/>
                  </a:cubicBezTo>
                  <a:cubicBezTo>
                    <a:pt x="15925" y="35704"/>
                    <a:pt x="16195" y="35927"/>
                    <a:pt x="16462" y="35927"/>
                  </a:cubicBezTo>
                  <a:cubicBezTo>
                    <a:pt x="16505" y="35927"/>
                    <a:pt x="16548" y="35921"/>
                    <a:pt x="16589" y="35909"/>
                  </a:cubicBezTo>
                  <a:cubicBezTo>
                    <a:pt x="21424" y="34499"/>
                    <a:pt x="26197" y="32890"/>
                    <a:pt x="30895" y="31077"/>
                  </a:cubicBezTo>
                  <a:cubicBezTo>
                    <a:pt x="31272" y="30932"/>
                    <a:pt x="31378" y="30537"/>
                    <a:pt x="31121" y="30227"/>
                  </a:cubicBezTo>
                  <a:cubicBezTo>
                    <a:pt x="28577" y="27117"/>
                    <a:pt x="26200" y="23897"/>
                    <a:pt x="23968" y="20560"/>
                  </a:cubicBezTo>
                  <a:cubicBezTo>
                    <a:pt x="23869" y="20412"/>
                    <a:pt x="23674" y="20303"/>
                    <a:pt x="23487" y="20303"/>
                  </a:cubicBezTo>
                  <a:cubicBezTo>
                    <a:pt x="23367" y="20303"/>
                    <a:pt x="23249" y="20348"/>
                    <a:pt x="23164" y="20457"/>
                  </a:cubicBezTo>
                  <a:cubicBezTo>
                    <a:pt x="22116" y="21797"/>
                    <a:pt x="21167" y="23191"/>
                    <a:pt x="20307" y="24658"/>
                  </a:cubicBezTo>
                  <a:cubicBezTo>
                    <a:pt x="11719" y="20496"/>
                    <a:pt x="9059" y="10582"/>
                    <a:pt x="10325" y="1680"/>
                  </a:cubicBezTo>
                  <a:cubicBezTo>
                    <a:pt x="10378" y="1334"/>
                    <a:pt x="10110" y="1094"/>
                    <a:pt x="9842" y="1045"/>
                  </a:cubicBezTo>
                  <a:cubicBezTo>
                    <a:pt x="9758" y="891"/>
                    <a:pt x="9588" y="777"/>
                    <a:pt x="9415" y="777"/>
                  </a:cubicBezTo>
                  <a:cubicBezTo>
                    <a:pt x="9312" y="777"/>
                    <a:pt x="9208" y="818"/>
                    <a:pt x="9122" y="915"/>
                  </a:cubicBezTo>
                  <a:cubicBezTo>
                    <a:pt x="8393" y="1722"/>
                    <a:pt x="7747" y="2600"/>
                    <a:pt x="7031" y="3422"/>
                  </a:cubicBezTo>
                  <a:cubicBezTo>
                    <a:pt x="6681" y="3824"/>
                    <a:pt x="5679" y="5291"/>
                    <a:pt x="5109" y="5291"/>
                  </a:cubicBezTo>
                  <a:cubicBezTo>
                    <a:pt x="5093" y="5291"/>
                    <a:pt x="5078" y="5290"/>
                    <a:pt x="5063" y="5288"/>
                  </a:cubicBezTo>
                  <a:cubicBezTo>
                    <a:pt x="4569" y="5217"/>
                    <a:pt x="3532" y="3365"/>
                    <a:pt x="3201" y="2956"/>
                  </a:cubicBezTo>
                  <a:cubicBezTo>
                    <a:pt x="2492" y="2074"/>
                    <a:pt x="1773" y="1200"/>
                    <a:pt x="1042" y="336"/>
                  </a:cubicBezTo>
                  <a:cubicBezTo>
                    <a:pt x="1042" y="304"/>
                    <a:pt x="1039" y="280"/>
                    <a:pt x="1032" y="248"/>
                  </a:cubicBezTo>
                  <a:cubicBezTo>
                    <a:pt x="1013" y="86"/>
                    <a:pt x="883" y="1"/>
                    <a:pt x="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84;p50"/>
            <p:cNvSpPr/>
            <p:nvPr/>
          </p:nvSpPr>
          <p:spPr>
            <a:xfrm>
              <a:off x="2699350" y="1914350"/>
              <a:ext cx="716975" cy="817150"/>
            </a:xfrm>
            <a:custGeom>
              <a:avLst/>
              <a:gdLst/>
              <a:ahLst/>
              <a:cxnLst/>
              <a:rect l="l" t="t" r="r" b="b"/>
              <a:pathLst>
                <a:path w="28679" h="32686" extrusionOk="0">
                  <a:moveTo>
                    <a:pt x="1" y="0"/>
                  </a:moveTo>
                  <a:lnTo>
                    <a:pt x="1" y="0"/>
                  </a:lnTo>
                  <a:cubicBezTo>
                    <a:pt x="703" y="5707"/>
                    <a:pt x="1619" y="11354"/>
                    <a:pt x="4473" y="16458"/>
                  </a:cubicBezTo>
                  <a:cubicBezTo>
                    <a:pt x="7224" y="21392"/>
                    <a:pt x="11520" y="25412"/>
                    <a:pt x="16930" y="27208"/>
                  </a:cubicBezTo>
                  <a:cubicBezTo>
                    <a:pt x="17255" y="27314"/>
                    <a:pt x="17392" y="27656"/>
                    <a:pt x="17237" y="27955"/>
                  </a:cubicBezTo>
                  <a:cubicBezTo>
                    <a:pt x="16450" y="29486"/>
                    <a:pt x="15981" y="31013"/>
                    <a:pt x="15784" y="32685"/>
                  </a:cubicBezTo>
                  <a:cubicBezTo>
                    <a:pt x="20136" y="31394"/>
                    <a:pt x="24436" y="29944"/>
                    <a:pt x="28678" y="28329"/>
                  </a:cubicBezTo>
                  <a:cubicBezTo>
                    <a:pt x="26414" y="25533"/>
                    <a:pt x="24277" y="22644"/>
                    <a:pt x="22260" y="19663"/>
                  </a:cubicBezTo>
                  <a:cubicBezTo>
                    <a:pt x="21321" y="20908"/>
                    <a:pt x="20474" y="22196"/>
                    <a:pt x="19699" y="23550"/>
                  </a:cubicBezTo>
                  <a:cubicBezTo>
                    <a:pt x="19605" y="23720"/>
                    <a:pt x="19443" y="23794"/>
                    <a:pt x="19273" y="23794"/>
                  </a:cubicBezTo>
                  <a:cubicBezTo>
                    <a:pt x="19182" y="23794"/>
                    <a:pt x="19088" y="23773"/>
                    <a:pt x="19001" y="23734"/>
                  </a:cubicBezTo>
                  <a:cubicBezTo>
                    <a:pt x="9919" y="19653"/>
                    <a:pt x="6942" y="9572"/>
                    <a:pt x="7975" y="339"/>
                  </a:cubicBezTo>
                  <a:lnTo>
                    <a:pt x="7975" y="339"/>
                  </a:lnTo>
                  <a:cubicBezTo>
                    <a:pt x="7263" y="1312"/>
                    <a:pt x="6444" y="2216"/>
                    <a:pt x="5627" y="3090"/>
                  </a:cubicBezTo>
                  <a:cubicBezTo>
                    <a:pt x="5211" y="3536"/>
                    <a:pt x="4626" y="4430"/>
                    <a:pt x="3899" y="4430"/>
                  </a:cubicBezTo>
                  <a:cubicBezTo>
                    <a:pt x="3872" y="4430"/>
                    <a:pt x="3844" y="4429"/>
                    <a:pt x="3817" y="4427"/>
                  </a:cubicBezTo>
                  <a:cubicBezTo>
                    <a:pt x="2967" y="4350"/>
                    <a:pt x="2314" y="2991"/>
                    <a:pt x="1866" y="2416"/>
                  </a:cubicBezTo>
                  <a:cubicBezTo>
                    <a:pt x="1238" y="1615"/>
                    <a:pt x="618" y="81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694;p24"/>
          <p:cNvSpPr/>
          <p:nvPr/>
        </p:nvSpPr>
        <p:spPr>
          <a:xfrm>
            <a:off x="1836101" y="523148"/>
            <a:ext cx="5438514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bg1"/>
                </a:solidFill>
                <a:latin typeface="Odibee Sans" charset="0"/>
              </a:rPr>
              <a:t>ETIKA PANCASILA</a:t>
            </a:r>
            <a:endParaRPr sz="3200" dirty="0">
              <a:solidFill>
                <a:schemeClr val="bg1"/>
              </a:solidFill>
              <a:latin typeface="Odibee Sans" charset="0"/>
            </a:endParaRPr>
          </a:p>
        </p:txBody>
      </p:sp>
      <p:sp>
        <p:nvSpPr>
          <p:cNvPr id="136" name="Google Shape;696;p24"/>
          <p:cNvSpPr/>
          <p:nvPr/>
        </p:nvSpPr>
        <p:spPr>
          <a:xfrm rot="7791998">
            <a:off x="1487548" y="441312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695;p24"/>
          <p:cNvSpPr/>
          <p:nvPr/>
        </p:nvSpPr>
        <p:spPr>
          <a:xfrm rot="7791998">
            <a:off x="6728446" y="911539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578;p23"/>
          <p:cNvGrpSpPr/>
          <p:nvPr/>
        </p:nvGrpSpPr>
        <p:grpSpPr>
          <a:xfrm rot="889286">
            <a:off x="1456151" y="3856803"/>
            <a:ext cx="1696623" cy="725593"/>
            <a:chOff x="5862862" y="867279"/>
            <a:chExt cx="1912829" cy="1010210"/>
          </a:xfrm>
        </p:grpSpPr>
        <p:sp>
          <p:nvSpPr>
            <p:cNvPr id="151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Right Arrow 158">
            <a:hlinkClick r:id="rId3" action="ppaction://hlinksldjump"/>
          </p:cNvPr>
          <p:cNvSpPr/>
          <p:nvPr/>
        </p:nvSpPr>
        <p:spPr>
          <a:xfrm flipH="1">
            <a:off x="771975" y="4241551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60" name="Right Arrow 159">
            <a:hlinkClick r:id="rId4" action="ppaction://hlinksldjump"/>
          </p:cNvPr>
          <p:cNvSpPr/>
          <p:nvPr/>
        </p:nvSpPr>
        <p:spPr>
          <a:xfrm>
            <a:off x="7692860" y="4241551"/>
            <a:ext cx="1072695" cy="8016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1709413" y="2246275"/>
            <a:ext cx="6445165" cy="219768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6" name="Google Shape;1436;p30"/>
          <p:cNvSpPr txBox="1">
            <a:spLocks noGrp="1"/>
          </p:cNvSpPr>
          <p:nvPr>
            <p:ph type="subTitle" idx="1"/>
          </p:nvPr>
        </p:nvSpPr>
        <p:spPr>
          <a:xfrm rot="989">
            <a:off x="2307628" y="2598982"/>
            <a:ext cx="5215200" cy="1650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etika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dimaksudkan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Didact Gothic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mengembangkan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dimensi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moralitas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diri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setiap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individu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sehingga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kemampuan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menampilkan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sikap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spiritualitas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kehidupan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bermasyarakat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berbangsa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</a:rPr>
              <a:t>bernegara</a:t>
            </a:r>
            <a:r>
              <a:rPr lang="en-US" dirty="0">
                <a:solidFill>
                  <a:schemeClr val="tx1"/>
                </a:solidFill>
                <a:latin typeface="Didact Gothic" charset="0"/>
              </a:rPr>
              <a:t>.</a:t>
            </a:r>
          </a:p>
        </p:txBody>
      </p:sp>
      <p:grpSp>
        <p:nvGrpSpPr>
          <p:cNvPr id="1485" name="Google Shape;1485;p3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 flipH="1">
            <a:off x="8028026" y="654709"/>
            <a:ext cx="1012477" cy="947084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59;p27"/>
          <p:cNvSpPr/>
          <p:nvPr/>
        </p:nvSpPr>
        <p:spPr>
          <a:xfrm>
            <a:off x="1598534" y="605509"/>
            <a:ext cx="6236041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61;p27"/>
          <p:cNvSpPr/>
          <p:nvPr/>
        </p:nvSpPr>
        <p:spPr>
          <a:xfrm rot="7791998">
            <a:off x="1339804" y="542767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61;p27"/>
          <p:cNvSpPr/>
          <p:nvPr/>
        </p:nvSpPr>
        <p:spPr>
          <a:xfrm rot="7791998">
            <a:off x="7357962" y="971849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0"/>
          <p:cNvSpPr txBox="1">
            <a:spLocks noGrp="1"/>
          </p:cNvSpPr>
          <p:nvPr>
            <p:ph type="ctrTitle"/>
          </p:nvPr>
        </p:nvSpPr>
        <p:spPr>
          <a:xfrm rot="-182">
            <a:off x="2126052" y="648312"/>
            <a:ext cx="5708267" cy="610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PANCASILA MENJADI SISTEM  </a:t>
            </a:r>
            <a:r>
              <a:rPr lang="en-US" sz="3200" dirty="0" smtClean="0">
                <a:solidFill>
                  <a:schemeClr val="bg1"/>
                </a:solidFill>
              </a:rPr>
              <a:t>ETIKA</a:t>
            </a:r>
            <a:endParaRPr sz="3200" dirty="0">
              <a:solidFill>
                <a:schemeClr val="bg1"/>
              </a:solidFill>
            </a:endParaRPr>
          </a:p>
        </p:txBody>
      </p:sp>
      <p:grpSp>
        <p:nvGrpSpPr>
          <p:cNvPr id="178" name="Google Shape;3982;p50"/>
          <p:cNvGrpSpPr/>
          <p:nvPr/>
        </p:nvGrpSpPr>
        <p:grpSpPr>
          <a:xfrm>
            <a:off x="1702970" y="1291099"/>
            <a:ext cx="784450" cy="898175"/>
            <a:chOff x="2668200" y="1863725"/>
            <a:chExt cx="784450" cy="898175"/>
          </a:xfrm>
        </p:grpSpPr>
        <p:sp>
          <p:nvSpPr>
            <p:cNvPr id="179" name="Google Shape;3983;p50"/>
            <p:cNvSpPr/>
            <p:nvPr/>
          </p:nvSpPr>
          <p:spPr>
            <a:xfrm>
              <a:off x="2668200" y="1863725"/>
              <a:ext cx="784450" cy="898175"/>
            </a:xfrm>
            <a:custGeom>
              <a:avLst/>
              <a:gdLst/>
              <a:ahLst/>
              <a:cxnLst/>
              <a:rect l="l" t="t" r="r" b="b"/>
              <a:pathLst>
                <a:path w="31378" h="35927" extrusionOk="0">
                  <a:moveTo>
                    <a:pt x="1247" y="2025"/>
                  </a:moveTo>
                  <a:cubicBezTo>
                    <a:pt x="1864" y="2836"/>
                    <a:pt x="2484" y="3640"/>
                    <a:pt x="3112" y="4441"/>
                  </a:cubicBezTo>
                  <a:cubicBezTo>
                    <a:pt x="3560" y="5016"/>
                    <a:pt x="4213" y="6375"/>
                    <a:pt x="5063" y="6452"/>
                  </a:cubicBezTo>
                  <a:cubicBezTo>
                    <a:pt x="5090" y="6454"/>
                    <a:pt x="5118" y="6455"/>
                    <a:pt x="5145" y="6455"/>
                  </a:cubicBezTo>
                  <a:cubicBezTo>
                    <a:pt x="5872" y="6455"/>
                    <a:pt x="6457" y="5561"/>
                    <a:pt x="6873" y="5115"/>
                  </a:cubicBezTo>
                  <a:cubicBezTo>
                    <a:pt x="7690" y="4241"/>
                    <a:pt x="8509" y="3337"/>
                    <a:pt x="9221" y="2364"/>
                  </a:cubicBezTo>
                  <a:lnTo>
                    <a:pt x="9221" y="2364"/>
                  </a:lnTo>
                  <a:cubicBezTo>
                    <a:pt x="8188" y="11597"/>
                    <a:pt x="11165" y="21678"/>
                    <a:pt x="20247" y="25759"/>
                  </a:cubicBezTo>
                  <a:cubicBezTo>
                    <a:pt x="20334" y="25798"/>
                    <a:pt x="20428" y="25819"/>
                    <a:pt x="20519" y="25819"/>
                  </a:cubicBezTo>
                  <a:cubicBezTo>
                    <a:pt x="20689" y="25819"/>
                    <a:pt x="20851" y="25745"/>
                    <a:pt x="20945" y="25575"/>
                  </a:cubicBezTo>
                  <a:cubicBezTo>
                    <a:pt x="21720" y="24221"/>
                    <a:pt x="22567" y="22933"/>
                    <a:pt x="23506" y="21688"/>
                  </a:cubicBezTo>
                  <a:cubicBezTo>
                    <a:pt x="25523" y="24669"/>
                    <a:pt x="27660" y="27558"/>
                    <a:pt x="29924" y="30354"/>
                  </a:cubicBezTo>
                  <a:cubicBezTo>
                    <a:pt x="25682" y="31969"/>
                    <a:pt x="21382" y="33419"/>
                    <a:pt x="17030" y="34710"/>
                  </a:cubicBezTo>
                  <a:cubicBezTo>
                    <a:pt x="17227" y="33038"/>
                    <a:pt x="17696" y="31511"/>
                    <a:pt x="18483" y="29980"/>
                  </a:cubicBezTo>
                  <a:cubicBezTo>
                    <a:pt x="18638" y="29681"/>
                    <a:pt x="18501" y="29339"/>
                    <a:pt x="18176" y="29233"/>
                  </a:cubicBezTo>
                  <a:cubicBezTo>
                    <a:pt x="12766" y="27437"/>
                    <a:pt x="8470" y="23417"/>
                    <a:pt x="5719" y="18483"/>
                  </a:cubicBezTo>
                  <a:cubicBezTo>
                    <a:pt x="2865" y="13379"/>
                    <a:pt x="1949" y="7732"/>
                    <a:pt x="1247" y="2025"/>
                  </a:cubicBezTo>
                  <a:close/>
                  <a:moveTo>
                    <a:pt x="759" y="1"/>
                  </a:moveTo>
                  <a:cubicBezTo>
                    <a:pt x="720" y="1"/>
                    <a:pt x="682" y="9"/>
                    <a:pt x="648" y="26"/>
                  </a:cubicBezTo>
                  <a:cubicBezTo>
                    <a:pt x="636" y="25"/>
                    <a:pt x="624" y="24"/>
                    <a:pt x="612" y="24"/>
                  </a:cubicBezTo>
                  <a:cubicBezTo>
                    <a:pt x="314" y="24"/>
                    <a:pt x="0" y="365"/>
                    <a:pt x="220" y="657"/>
                  </a:cubicBezTo>
                  <a:cubicBezTo>
                    <a:pt x="309" y="780"/>
                    <a:pt x="404" y="904"/>
                    <a:pt x="499" y="1027"/>
                  </a:cubicBezTo>
                  <a:cubicBezTo>
                    <a:pt x="355" y="12715"/>
                    <a:pt x="5722" y="25794"/>
                    <a:pt x="17337" y="30012"/>
                  </a:cubicBezTo>
                  <a:cubicBezTo>
                    <a:pt x="16536" y="31733"/>
                    <a:pt x="16078" y="33496"/>
                    <a:pt x="15943" y="35415"/>
                  </a:cubicBezTo>
                  <a:cubicBezTo>
                    <a:pt x="15925" y="35704"/>
                    <a:pt x="16195" y="35927"/>
                    <a:pt x="16462" y="35927"/>
                  </a:cubicBezTo>
                  <a:cubicBezTo>
                    <a:pt x="16505" y="35927"/>
                    <a:pt x="16548" y="35921"/>
                    <a:pt x="16589" y="35909"/>
                  </a:cubicBezTo>
                  <a:cubicBezTo>
                    <a:pt x="21424" y="34499"/>
                    <a:pt x="26197" y="32890"/>
                    <a:pt x="30895" y="31077"/>
                  </a:cubicBezTo>
                  <a:cubicBezTo>
                    <a:pt x="31272" y="30932"/>
                    <a:pt x="31378" y="30537"/>
                    <a:pt x="31121" y="30227"/>
                  </a:cubicBezTo>
                  <a:cubicBezTo>
                    <a:pt x="28577" y="27117"/>
                    <a:pt x="26200" y="23897"/>
                    <a:pt x="23968" y="20560"/>
                  </a:cubicBezTo>
                  <a:cubicBezTo>
                    <a:pt x="23869" y="20412"/>
                    <a:pt x="23674" y="20303"/>
                    <a:pt x="23487" y="20303"/>
                  </a:cubicBezTo>
                  <a:cubicBezTo>
                    <a:pt x="23367" y="20303"/>
                    <a:pt x="23249" y="20348"/>
                    <a:pt x="23164" y="20457"/>
                  </a:cubicBezTo>
                  <a:cubicBezTo>
                    <a:pt x="22116" y="21797"/>
                    <a:pt x="21167" y="23191"/>
                    <a:pt x="20307" y="24658"/>
                  </a:cubicBezTo>
                  <a:cubicBezTo>
                    <a:pt x="11719" y="20496"/>
                    <a:pt x="9059" y="10582"/>
                    <a:pt x="10325" y="1680"/>
                  </a:cubicBezTo>
                  <a:cubicBezTo>
                    <a:pt x="10378" y="1334"/>
                    <a:pt x="10110" y="1094"/>
                    <a:pt x="9842" y="1045"/>
                  </a:cubicBezTo>
                  <a:cubicBezTo>
                    <a:pt x="9758" y="891"/>
                    <a:pt x="9588" y="777"/>
                    <a:pt x="9415" y="777"/>
                  </a:cubicBezTo>
                  <a:cubicBezTo>
                    <a:pt x="9312" y="777"/>
                    <a:pt x="9208" y="818"/>
                    <a:pt x="9122" y="915"/>
                  </a:cubicBezTo>
                  <a:cubicBezTo>
                    <a:pt x="8393" y="1722"/>
                    <a:pt x="7747" y="2600"/>
                    <a:pt x="7031" y="3422"/>
                  </a:cubicBezTo>
                  <a:cubicBezTo>
                    <a:pt x="6681" y="3824"/>
                    <a:pt x="5679" y="5291"/>
                    <a:pt x="5109" y="5291"/>
                  </a:cubicBezTo>
                  <a:cubicBezTo>
                    <a:pt x="5093" y="5291"/>
                    <a:pt x="5078" y="5290"/>
                    <a:pt x="5063" y="5288"/>
                  </a:cubicBezTo>
                  <a:cubicBezTo>
                    <a:pt x="4569" y="5217"/>
                    <a:pt x="3532" y="3365"/>
                    <a:pt x="3201" y="2956"/>
                  </a:cubicBezTo>
                  <a:cubicBezTo>
                    <a:pt x="2492" y="2074"/>
                    <a:pt x="1773" y="1200"/>
                    <a:pt x="1042" y="336"/>
                  </a:cubicBezTo>
                  <a:cubicBezTo>
                    <a:pt x="1042" y="304"/>
                    <a:pt x="1039" y="280"/>
                    <a:pt x="1032" y="248"/>
                  </a:cubicBezTo>
                  <a:cubicBezTo>
                    <a:pt x="1013" y="86"/>
                    <a:pt x="883" y="1"/>
                    <a:pt x="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84;p50"/>
            <p:cNvSpPr/>
            <p:nvPr/>
          </p:nvSpPr>
          <p:spPr>
            <a:xfrm>
              <a:off x="2699350" y="1914350"/>
              <a:ext cx="716975" cy="817150"/>
            </a:xfrm>
            <a:custGeom>
              <a:avLst/>
              <a:gdLst/>
              <a:ahLst/>
              <a:cxnLst/>
              <a:rect l="l" t="t" r="r" b="b"/>
              <a:pathLst>
                <a:path w="28679" h="32686" extrusionOk="0">
                  <a:moveTo>
                    <a:pt x="1" y="0"/>
                  </a:moveTo>
                  <a:lnTo>
                    <a:pt x="1" y="0"/>
                  </a:lnTo>
                  <a:cubicBezTo>
                    <a:pt x="703" y="5707"/>
                    <a:pt x="1619" y="11354"/>
                    <a:pt x="4473" y="16458"/>
                  </a:cubicBezTo>
                  <a:cubicBezTo>
                    <a:pt x="7224" y="21392"/>
                    <a:pt x="11520" y="25412"/>
                    <a:pt x="16930" y="27208"/>
                  </a:cubicBezTo>
                  <a:cubicBezTo>
                    <a:pt x="17255" y="27314"/>
                    <a:pt x="17392" y="27656"/>
                    <a:pt x="17237" y="27955"/>
                  </a:cubicBezTo>
                  <a:cubicBezTo>
                    <a:pt x="16450" y="29486"/>
                    <a:pt x="15981" y="31013"/>
                    <a:pt x="15784" y="32685"/>
                  </a:cubicBezTo>
                  <a:cubicBezTo>
                    <a:pt x="20136" y="31394"/>
                    <a:pt x="24436" y="29944"/>
                    <a:pt x="28678" y="28329"/>
                  </a:cubicBezTo>
                  <a:cubicBezTo>
                    <a:pt x="26414" y="25533"/>
                    <a:pt x="24277" y="22644"/>
                    <a:pt x="22260" y="19663"/>
                  </a:cubicBezTo>
                  <a:cubicBezTo>
                    <a:pt x="21321" y="20908"/>
                    <a:pt x="20474" y="22196"/>
                    <a:pt x="19699" y="23550"/>
                  </a:cubicBezTo>
                  <a:cubicBezTo>
                    <a:pt x="19605" y="23720"/>
                    <a:pt x="19443" y="23794"/>
                    <a:pt x="19273" y="23794"/>
                  </a:cubicBezTo>
                  <a:cubicBezTo>
                    <a:pt x="19182" y="23794"/>
                    <a:pt x="19088" y="23773"/>
                    <a:pt x="19001" y="23734"/>
                  </a:cubicBezTo>
                  <a:cubicBezTo>
                    <a:pt x="9919" y="19653"/>
                    <a:pt x="6942" y="9572"/>
                    <a:pt x="7975" y="339"/>
                  </a:cubicBezTo>
                  <a:lnTo>
                    <a:pt x="7975" y="339"/>
                  </a:lnTo>
                  <a:cubicBezTo>
                    <a:pt x="7263" y="1312"/>
                    <a:pt x="6444" y="2216"/>
                    <a:pt x="5627" y="3090"/>
                  </a:cubicBezTo>
                  <a:cubicBezTo>
                    <a:pt x="5211" y="3536"/>
                    <a:pt x="4626" y="4430"/>
                    <a:pt x="3899" y="4430"/>
                  </a:cubicBezTo>
                  <a:cubicBezTo>
                    <a:pt x="3872" y="4430"/>
                    <a:pt x="3844" y="4429"/>
                    <a:pt x="3817" y="4427"/>
                  </a:cubicBezTo>
                  <a:cubicBezTo>
                    <a:pt x="2967" y="4350"/>
                    <a:pt x="2314" y="2991"/>
                    <a:pt x="1866" y="2416"/>
                  </a:cubicBezTo>
                  <a:cubicBezTo>
                    <a:pt x="1238" y="1615"/>
                    <a:pt x="618" y="811"/>
                    <a:pt x="1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2164;p39"/>
          <p:cNvGrpSpPr/>
          <p:nvPr/>
        </p:nvGrpSpPr>
        <p:grpSpPr>
          <a:xfrm rot="889286">
            <a:off x="1433715" y="3762867"/>
            <a:ext cx="1822506" cy="817348"/>
            <a:chOff x="5862862" y="867279"/>
            <a:chExt cx="1912829" cy="1010210"/>
          </a:xfrm>
        </p:grpSpPr>
        <p:sp>
          <p:nvSpPr>
            <p:cNvPr id="182" name="Google Shape;2165;p39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66;p39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67;p39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68;p39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69;p39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70;p39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71;p39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72;p39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Right Arrow 189">
            <a:hlinkClick r:id="rId3" action="ppaction://hlinksldjump"/>
          </p:cNvPr>
          <p:cNvSpPr/>
          <p:nvPr/>
        </p:nvSpPr>
        <p:spPr>
          <a:xfrm>
            <a:off x="7777491" y="4254517"/>
            <a:ext cx="1072695" cy="8016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91" name="Right Arrow 190">
            <a:hlinkClick r:id="rId4" action="ppaction://hlinksldjump"/>
          </p:cNvPr>
          <p:cNvSpPr/>
          <p:nvPr/>
        </p:nvSpPr>
        <p:spPr>
          <a:xfrm flipH="1">
            <a:off x="791710" y="4254517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5" name="Google Shape;3045;p46"/>
          <p:cNvGrpSpPr/>
          <p:nvPr/>
        </p:nvGrpSpPr>
        <p:grpSpPr>
          <a:xfrm>
            <a:off x="1403648" y="147372"/>
            <a:ext cx="6897213" cy="1946528"/>
            <a:chOff x="1966944" y="49159"/>
            <a:chExt cx="5930106" cy="1251496"/>
          </a:xfrm>
        </p:grpSpPr>
        <p:sp>
          <p:nvSpPr>
            <p:cNvPr id="3046" name="Google Shape;3046;p4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9" name="Google Shape;3049;p46"/>
          <p:cNvSpPr txBox="1">
            <a:spLocks noGrp="1"/>
          </p:cNvSpPr>
          <p:nvPr>
            <p:ph type="title"/>
          </p:nvPr>
        </p:nvSpPr>
        <p:spPr>
          <a:xfrm>
            <a:off x="1952783" y="653997"/>
            <a:ext cx="5656480" cy="740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lt1"/>
                </a:solidFill>
              </a:rPr>
              <a:t>URGENSI PANCASILA SEBAGAI SISTEM ETIKA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69" name="Google Shape;3069;p46"/>
          <p:cNvSpPr/>
          <p:nvPr/>
        </p:nvSpPr>
        <p:spPr>
          <a:xfrm rot="227557">
            <a:off x="1215841" y="1945536"/>
            <a:ext cx="2407759" cy="2156440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0" name="Google Shape;3070;p46"/>
          <p:cNvSpPr/>
          <p:nvPr/>
        </p:nvSpPr>
        <p:spPr>
          <a:xfrm rot="10800000">
            <a:off x="3819483" y="2033747"/>
            <a:ext cx="2407765" cy="2156441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6"/>
          <p:cNvSpPr/>
          <p:nvPr/>
        </p:nvSpPr>
        <p:spPr>
          <a:xfrm rot="-183802">
            <a:off x="6486378" y="2024329"/>
            <a:ext cx="2407777" cy="2156446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6"/>
          <p:cNvSpPr/>
          <p:nvPr/>
        </p:nvSpPr>
        <p:spPr>
          <a:xfrm rot="2469331">
            <a:off x="1010067" y="3833283"/>
            <a:ext cx="553112" cy="184461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6"/>
          <p:cNvSpPr/>
          <p:nvPr/>
        </p:nvSpPr>
        <p:spPr>
          <a:xfrm rot="2469331">
            <a:off x="3306176" y="1997871"/>
            <a:ext cx="553112" cy="184461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lt2">
              <a:alpha val="27230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6"/>
          <p:cNvSpPr/>
          <p:nvPr/>
        </p:nvSpPr>
        <p:spPr>
          <a:xfrm rot="2469331">
            <a:off x="5796342" y="2081281"/>
            <a:ext cx="553112" cy="184461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6"/>
          <p:cNvSpPr/>
          <p:nvPr/>
        </p:nvSpPr>
        <p:spPr>
          <a:xfrm rot="2469331">
            <a:off x="6403718" y="4078306"/>
            <a:ext cx="553112" cy="184461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accent2">
              <a:alpha val="28570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6" name="Google Shape;3076;p46"/>
          <p:cNvGrpSpPr/>
          <p:nvPr/>
        </p:nvGrpSpPr>
        <p:grpSpPr>
          <a:xfrm>
            <a:off x="8273075" y="1736335"/>
            <a:ext cx="737489" cy="707532"/>
            <a:chOff x="3045198" y="1349667"/>
            <a:chExt cx="775324" cy="743831"/>
          </a:xfrm>
        </p:grpSpPr>
        <p:sp>
          <p:nvSpPr>
            <p:cNvPr id="3077" name="Google Shape;3077;p46"/>
            <p:cNvSpPr/>
            <p:nvPr/>
          </p:nvSpPr>
          <p:spPr>
            <a:xfrm rot="-613802">
              <a:off x="3096173" y="1404421"/>
              <a:ext cx="673373" cy="634323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6"/>
            <p:cNvSpPr/>
            <p:nvPr/>
          </p:nvSpPr>
          <p:spPr>
            <a:xfrm rot="-613802">
              <a:off x="3163091" y="1486417"/>
              <a:ext cx="524874" cy="494399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6"/>
            <p:cNvSpPr/>
            <p:nvPr/>
          </p:nvSpPr>
          <p:spPr>
            <a:xfrm rot="-613802">
              <a:off x="3414835" y="1744608"/>
              <a:ext cx="58050" cy="98950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6"/>
            <p:cNvSpPr/>
            <p:nvPr/>
          </p:nvSpPr>
          <p:spPr>
            <a:xfrm rot="-613802">
              <a:off x="3385133" y="1668368"/>
              <a:ext cx="66650" cy="40550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6"/>
            <p:cNvSpPr/>
            <p:nvPr/>
          </p:nvSpPr>
          <p:spPr>
            <a:xfrm rot="-613802">
              <a:off x="3442859" y="1542471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6"/>
            <p:cNvSpPr/>
            <p:nvPr/>
          </p:nvSpPr>
          <p:spPr>
            <a:xfrm rot="-613802">
              <a:off x="3456911" y="1562499"/>
              <a:ext cx="148900" cy="218274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6"/>
            <p:cNvSpPr/>
            <p:nvPr/>
          </p:nvSpPr>
          <p:spPr>
            <a:xfrm rot="-613802">
              <a:off x="3462011" y="1570026"/>
              <a:ext cx="138675" cy="203224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6"/>
            <p:cNvSpPr/>
            <p:nvPr/>
          </p:nvSpPr>
          <p:spPr>
            <a:xfrm rot="-613802">
              <a:off x="3502038" y="1623441"/>
              <a:ext cx="54100" cy="88400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6"/>
            <p:cNvSpPr/>
            <p:nvPr/>
          </p:nvSpPr>
          <p:spPr>
            <a:xfrm rot="-613802">
              <a:off x="3485601" y="1631423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6"/>
            <p:cNvSpPr/>
            <p:nvPr/>
          </p:nvSpPr>
          <p:spPr>
            <a:xfrm rot="-613802">
              <a:off x="3515865" y="1672644"/>
              <a:ext cx="40875" cy="38300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6"/>
            <p:cNvSpPr/>
            <p:nvPr/>
          </p:nvSpPr>
          <p:spPr>
            <a:xfrm rot="-613802">
              <a:off x="3458064" y="1571760"/>
              <a:ext cx="127900" cy="155850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6"/>
            <p:cNvSpPr/>
            <p:nvPr/>
          </p:nvSpPr>
          <p:spPr>
            <a:xfrm rot="-613802">
              <a:off x="3504056" y="1623773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6"/>
            <p:cNvSpPr/>
            <p:nvPr/>
          </p:nvSpPr>
          <p:spPr>
            <a:xfrm rot="-613802">
              <a:off x="3229701" y="1580930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6"/>
            <p:cNvSpPr/>
            <p:nvPr/>
          </p:nvSpPr>
          <p:spPr>
            <a:xfrm rot="-613802">
              <a:off x="3243753" y="1600956"/>
              <a:ext cx="148925" cy="218274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6"/>
            <p:cNvSpPr/>
            <p:nvPr/>
          </p:nvSpPr>
          <p:spPr>
            <a:xfrm rot="-613802">
              <a:off x="3248877" y="1608483"/>
              <a:ext cx="138650" cy="203224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6"/>
            <p:cNvSpPr/>
            <p:nvPr/>
          </p:nvSpPr>
          <p:spPr>
            <a:xfrm rot="-613802">
              <a:off x="3288805" y="1661907"/>
              <a:ext cx="54175" cy="88400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6"/>
            <p:cNvSpPr/>
            <p:nvPr/>
          </p:nvSpPr>
          <p:spPr>
            <a:xfrm rot="-613802">
              <a:off x="3272443" y="1669882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 rot="-613802">
              <a:off x="3302632" y="1711110"/>
              <a:ext cx="40950" cy="38300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 rot="-613802">
              <a:off x="3244931" y="1610222"/>
              <a:ext cx="127825" cy="155850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 rot="-613802">
              <a:off x="3290897" y="1662232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6"/>
          <p:cNvGrpSpPr/>
          <p:nvPr/>
        </p:nvGrpSpPr>
        <p:grpSpPr>
          <a:xfrm rot="1929622">
            <a:off x="3333022" y="4124788"/>
            <a:ext cx="1051048" cy="145433"/>
            <a:chOff x="5889124" y="4026299"/>
            <a:chExt cx="1800075" cy="249075"/>
          </a:xfrm>
        </p:grpSpPr>
        <p:sp>
          <p:nvSpPr>
            <p:cNvPr id="3098" name="Google Shape;3098;p46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9" name="Google Shape;3099;p46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100" name="Google Shape;3100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6" name="Google Shape;3106;p46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107" name="Google Shape;3107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3" name="Google Shape;3113;p46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114" name="Google Shape;3114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0" name="Google Shape;3120;p46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121" name="Google Shape;3121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7" name="Google Shape;3127;p46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128" name="Google Shape;3128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4" name="Google Shape;3134;p46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135" name="Google Shape;3135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1" name="Google Shape;3141;p46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142" name="Google Shape;3142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8" name="Google Shape;3148;p46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149" name="Google Shape;3149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5" name="Google Shape;3155;p46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156" name="Google Shape;3156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2" name="Google Shape;3162;p46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163" name="Google Shape;3163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9" name="Google Shape;3169;p46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170" name="Google Shape;3170;p4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77" name="Google Shape;3177;p46"/>
          <p:cNvSpPr txBox="1"/>
          <p:nvPr/>
        </p:nvSpPr>
        <p:spPr>
          <a:xfrm flipH="1">
            <a:off x="4016265" y="2184513"/>
            <a:ext cx="2014200" cy="180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Masih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terjadinya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aksi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terorisme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yang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mengatas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namakan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agama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sehingga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dapat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merusak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semangat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toleransi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dalam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kehidupan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antar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umat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beragama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,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dan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meluluh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lantakkan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semangat</a:t>
            </a: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persatuan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atau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mengancam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disintegrasi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 </a:t>
            </a:r>
            <a:r>
              <a:rPr lang="en-US" sz="1200" dirty="0" err="1">
                <a:solidFill>
                  <a:schemeClr val="accent6">
                    <a:lumMod val="25000"/>
                  </a:schemeClr>
                </a:solidFill>
                <a:latin typeface="Love Ya Like A Sister" charset="0"/>
              </a:rPr>
              <a:t>bangsa</a:t>
            </a:r>
            <a:endParaRPr sz="1200" dirty="0">
              <a:solidFill>
                <a:schemeClr val="dk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3178" name="Google Shape;3178;p46"/>
          <p:cNvSpPr txBox="1"/>
          <p:nvPr/>
        </p:nvSpPr>
        <p:spPr>
          <a:xfrm flipH="1">
            <a:off x="6533523" y="2113357"/>
            <a:ext cx="1992001" cy="174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0" algn="ctr"/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Kesenjangan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kaya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miskin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ketidakadilan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hukum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masih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mewarnai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peradilan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di Indonesia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0709" y="2131204"/>
            <a:ext cx="1863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Banyaknya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kasus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melanda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negara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Indonesia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sehingga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dapat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melemahkan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sendi-sendi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kehidupan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berbangsa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bernegara</a:t>
            </a:r>
            <a:r>
              <a:rPr lang="en-US" dirty="0" smtClean="0">
                <a:solidFill>
                  <a:schemeClr val="tx1"/>
                </a:solidFill>
                <a:latin typeface="Didact Gothic" charset="0"/>
                <a:ea typeface="Barlow Semi Condensed"/>
                <a:cs typeface="Barlow Semi Condensed"/>
                <a:sym typeface="Barlow Semi Condensed"/>
              </a:rPr>
              <a:t>.</a:t>
            </a:r>
            <a:endParaRPr lang="en-US" dirty="0">
              <a:solidFill>
                <a:schemeClr val="tx1"/>
              </a:solidFill>
              <a:latin typeface="Didact Gothic" charset="0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37" name="Right Arrow 136">
            <a:hlinkClick r:id="rId3" action="ppaction://hlinksldjump"/>
          </p:cNvPr>
          <p:cNvSpPr/>
          <p:nvPr/>
        </p:nvSpPr>
        <p:spPr>
          <a:xfrm>
            <a:off x="7192868" y="4278258"/>
            <a:ext cx="1072695" cy="8016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38" name="Right Arrow 137">
            <a:hlinkClick r:id="rId4" action="ppaction://hlinksldjump"/>
          </p:cNvPr>
          <p:cNvSpPr/>
          <p:nvPr/>
        </p:nvSpPr>
        <p:spPr>
          <a:xfrm flipH="1">
            <a:off x="1147158" y="4278258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33"/>
          <p:cNvGrpSpPr/>
          <p:nvPr/>
        </p:nvGrpSpPr>
        <p:grpSpPr>
          <a:xfrm rot="472784">
            <a:off x="5301038" y="1370558"/>
            <a:ext cx="2792518" cy="2792518"/>
            <a:chOff x="1646025" y="1811100"/>
            <a:chExt cx="2792400" cy="2792400"/>
          </a:xfrm>
        </p:grpSpPr>
        <p:sp>
          <p:nvSpPr>
            <p:cNvPr id="1631" name="Google Shape;1631;p33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33" name="Google Shape;1633;p33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3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3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3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3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38" name="Google Shape;1638;p33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639" name="Google Shape;1639;p33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33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KESIMPULAN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643" name="Google Shape;1643;p33"/>
          <p:cNvGrpSpPr/>
          <p:nvPr/>
        </p:nvGrpSpPr>
        <p:grpSpPr>
          <a:xfrm rot="-438800">
            <a:off x="1360616" y="1370898"/>
            <a:ext cx="2792499" cy="2792499"/>
            <a:chOff x="1646025" y="1811100"/>
            <a:chExt cx="2792400" cy="2792400"/>
          </a:xfrm>
        </p:grpSpPr>
        <p:sp>
          <p:nvSpPr>
            <p:cNvPr id="1644" name="Google Shape;1644;p33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46" name="Google Shape;1646;p33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3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3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3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3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51" name="Google Shape;1651;p33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577158" y="2286524"/>
            <a:ext cx="2462034" cy="1689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Pancasila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etika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adalah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dua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hal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tidak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dapat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dipisahkan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karena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merupakan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suatu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sistem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membentuk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satu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kesatuan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utuh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saling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berkaitan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satu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yang lain yang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dijadikan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pedoman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kehidupan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bermasyarakat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berbangsa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bernegara</a:t>
            </a:r>
            <a:r>
              <a:rPr lang="en-US" sz="1200" dirty="0">
                <a:solidFill>
                  <a:schemeClr val="tx1"/>
                </a:solidFill>
                <a:latin typeface="Didact Gothic" charset="0"/>
                <a:cs typeface="Calibri" pitchFamily="34" charset="0"/>
              </a:rPr>
              <a:t>.  </a:t>
            </a:r>
          </a:p>
        </p:txBody>
      </p:sp>
      <p:sp>
        <p:nvSpPr>
          <p:cNvPr id="1652" name="Google Shape;1652;p33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62303" y="1594777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01.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653" name="Google Shape;1653;p33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07452" y="2204647"/>
            <a:ext cx="2289921" cy="1881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Pentingnya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Pancasila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sistem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etika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bagi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bangsa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Indonesia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ialah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rambu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normatif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mengatur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kehidupan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bermasyarakat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idact Gothic" charset="0"/>
              </a:rPr>
              <a:t>bernegara</a:t>
            </a:r>
            <a:r>
              <a:rPr lang="en-US" sz="1400" dirty="0">
                <a:solidFill>
                  <a:schemeClr val="tx1"/>
                </a:solidFill>
                <a:latin typeface="Didact Gothic" charset="0"/>
              </a:rPr>
              <a:t> di Indonesia</a:t>
            </a:r>
            <a:endParaRPr sz="1400" dirty="0">
              <a:latin typeface="Didact Gothic" charset="0"/>
            </a:endParaRPr>
          </a:p>
        </p:txBody>
      </p:sp>
      <p:sp>
        <p:nvSpPr>
          <p:cNvPr id="1654" name="Google Shape;1654;p33"/>
          <p:cNvSpPr txBox="1">
            <a:spLocks noGrp="1"/>
          </p:cNvSpPr>
          <p:nvPr>
            <p:ph type="subTitle" idx="4"/>
          </p:nvPr>
        </p:nvSpPr>
        <p:spPr>
          <a:xfrm rot="472683" flipH="1">
            <a:off x="5842352" y="1586374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02.</a:t>
            </a:r>
            <a:endParaRPr sz="3000" dirty="0">
              <a:solidFill>
                <a:schemeClr val="lt1"/>
              </a:solidFill>
            </a:endParaRPr>
          </a:p>
        </p:txBody>
      </p:sp>
      <p:grpSp>
        <p:nvGrpSpPr>
          <p:cNvPr id="1655" name="Google Shape;1655;p33"/>
          <p:cNvGrpSpPr/>
          <p:nvPr/>
        </p:nvGrpSpPr>
        <p:grpSpPr>
          <a:xfrm rot="-1563553" flipH="1">
            <a:off x="7635916" y="1290740"/>
            <a:ext cx="1134776" cy="971053"/>
            <a:chOff x="2990881" y="2211651"/>
            <a:chExt cx="1114481" cy="953686"/>
          </a:xfrm>
        </p:grpSpPr>
        <p:sp>
          <p:nvSpPr>
            <p:cNvPr id="1656" name="Google Shape;1656;p33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33"/>
          <p:cNvGrpSpPr/>
          <p:nvPr/>
        </p:nvGrpSpPr>
        <p:grpSpPr>
          <a:xfrm>
            <a:off x="756755" y="3005284"/>
            <a:ext cx="874965" cy="868729"/>
            <a:chOff x="3126000" y="3636050"/>
            <a:chExt cx="1451742" cy="1441395"/>
          </a:xfrm>
        </p:grpSpPr>
        <p:sp>
          <p:nvSpPr>
            <p:cNvPr id="1667" name="Google Shape;1667;p33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ight Arrow 49">
            <a:hlinkClick r:id="rId3" action="ppaction://hlinksldjump"/>
          </p:cNvPr>
          <p:cNvSpPr/>
          <p:nvPr/>
        </p:nvSpPr>
        <p:spPr>
          <a:xfrm>
            <a:off x="7130609" y="4299942"/>
            <a:ext cx="1072695" cy="8016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51" name="Right Arrow 50">
            <a:hlinkClick r:id="rId4" action="ppaction://hlinksldjump"/>
          </p:cNvPr>
          <p:cNvSpPr/>
          <p:nvPr/>
        </p:nvSpPr>
        <p:spPr>
          <a:xfrm flipH="1">
            <a:off x="1224130" y="4299942"/>
            <a:ext cx="1064126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518</Words>
  <Application>Microsoft Office PowerPoint</Application>
  <PresentationFormat>On-screen Show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Barlow Semi Condensed</vt:lpstr>
      <vt:lpstr>Roboto Condensed</vt:lpstr>
      <vt:lpstr>Odibee Sans</vt:lpstr>
      <vt:lpstr>Bellota Text</vt:lpstr>
      <vt:lpstr>Baloo 2</vt:lpstr>
      <vt:lpstr>Abel</vt:lpstr>
      <vt:lpstr>Love Ya Like A Sister</vt:lpstr>
      <vt:lpstr>Handlee</vt:lpstr>
      <vt:lpstr>Calibri</vt:lpstr>
      <vt:lpstr>Didact Gothic</vt:lpstr>
      <vt:lpstr>Arial Rounded MT Bold</vt:lpstr>
      <vt:lpstr>End of the School Year by Slidesgo</vt:lpstr>
      <vt:lpstr>PANCASILA SEBAGAI SISTEM ETIKA</vt:lpstr>
      <vt:lpstr>PowerPoint Presentation</vt:lpstr>
      <vt:lpstr>PENGERTIAN ETIKA</vt:lpstr>
      <vt:lpstr>PENGERTIAN ETIKA BERBANGSA</vt:lpstr>
      <vt:lpstr>ETIKA  KONSEKUENSIALIS</vt:lpstr>
      <vt:lpstr>PowerPoint Presentation</vt:lpstr>
      <vt:lpstr>PANCASILA MENJADI SISTEM  ETIKA</vt:lpstr>
      <vt:lpstr>URGENSI PANCASILA SEBAGAI SISTEM ETIKA</vt:lpstr>
      <vt:lpstr>KESIMPULAN</vt:lpstr>
      <vt:lpstr>ALL ABOUT MY HOLIDAYS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SISTEM ETIKA</dc:title>
  <cp:lastModifiedBy>ASUS</cp:lastModifiedBy>
  <cp:revision>15</cp:revision>
  <dcterms:modified xsi:type="dcterms:W3CDTF">2020-12-04T20:00:16Z</dcterms:modified>
</cp:coreProperties>
</file>