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72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87624" y="16778"/>
            <a:ext cx="7956376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55976" y="5805264"/>
            <a:ext cx="46074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Oleh : </a:t>
            </a:r>
            <a:r>
              <a:rPr lang="id-ID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Mutiara</a:t>
            </a:r>
            <a:r>
              <a:rPr lang="id-ID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Septia Nurokhim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36504" y="4191471"/>
            <a:ext cx="46074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d-ID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ETIKA BANGSA INDONESIA</a:t>
            </a:r>
            <a:endParaRPr lang="en-US" altLang="ko-KR" sz="3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39" y="4797152"/>
            <a:ext cx="1301512" cy="32184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020272" y="188640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400" dirty="0" smtClean="0"/>
              <a:t>NPM : 2017011085</a:t>
            </a:r>
            <a:endParaRPr lang="id-ID" sz="1400" dirty="0"/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4355976" y="404664"/>
            <a:ext cx="4464496" cy="288032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TERIMA KASIH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8" name="Rounded Rectangle 7">
            <a:hlinkClick r:id="" action="ppaction://hlinkshowjump?jump=firstslide"/>
          </p:cNvPr>
          <p:cNvSpPr/>
          <p:nvPr/>
        </p:nvSpPr>
        <p:spPr>
          <a:xfrm>
            <a:off x="1491278" y="5592288"/>
            <a:ext cx="1368152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Awal </a:t>
            </a:r>
            <a:endParaRPr lang="id-ID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8881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 1">
            <a:hlinkClick r:id="" action="ppaction://hlinkshowjump?jump=lastslide"/>
          </p:cNvPr>
          <p:cNvSpPr/>
          <p:nvPr/>
        </p:nvSpPr>
        <p:spPr>
          <a:xfrm>
            <a:off x="7596336" y="6165304"/>
            <a:ext cx="1375336" cy="576064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END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538841" y="47942"/>
            <a:ext cx="6552728" cy="914400"/>
            <a:chOff x="1151472" y="3187501"/>
            <a:chExt cx="6552728" cy="914400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8" name="Pentagon 7"/>
            <p:cNvSpPr/>
            <p:nvPr/>
          </p:nvSpPr>
          <p:spPr>
            <a:xfrm>
              <a:off x="1633824" y="3347030"/>
              <a:ext cx="6070376" cy="720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9" name="Pentagon 8">
              <a:hlinkClick r:id="" action="ppaction://hlinkshowjump?jump=nextslide"/>
            </p:cNvPr>
            <p:cNvSpPr/>
            <p:nvPr/>
          </p:nvSpPr>
          <p:spPr>
            <a:xfrm>
              <a:off x="1633824" y="3284701"/>
              <a:ext cx="5914970" cy="720000"/>
            </a:xfrm>
            <a:prstGeom prst="homePlate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id-ID" altLang="ko-KR" dirty="0" smtClean="0">
                  <a:solidFill>
                    <a:schemeClr val="tx1"/>
                  </a:solidFill>
                </a:rPr>
                <a:t>Pengertian Etika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Diamond 9"/>
            <p:cNvSpPr/>
            <p:nvPr/>
          </p:nvSpPr>
          <p:spPr>
            <a:xfrm>
              <a:off x="1151472" y="3187501"/>
              <a:ext cx="914400" cy="914400"/>
            </a:xfrm>
            <a:prstGeom prst="diamon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id-ID" altLang="ko-KR" dirty="0" smtClean="0">
                  <a:solidFill>
                    <a:schemeClr val="tx1"/>
                  </a:solidFill>
                </a:rPr>
                <a:t>1.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538841" y="1027402"/>
            <a:ext cx="6552728" cy="914400"/>
            <a:chOff x="1151472" y="3187501"/>
            <a:chExt cx="6552728" cy="914400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2" name="Pentagon 11"/>
            <p:cNvSpPr/>
            <p:nvPr/>
          </p:nvSpPr>
          <p:spPr>
            <a:xfrm>
              <a:off x="1633824" y="3347030"/>
              <a:ext cx="6070376" cy="720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15" name="Pentagon 14">
              <a:hlinkClick r:id="rId2" action="ppaction://hlinksldjump"/>
            </p:cNvPr>
            <p:cNvSpPr/>
            <p:nvPr/>
          </p:nvSpPr>
          <p:spPr>
            <a:xfrm>
              <a:off x="1633824" y="3284701"/>
              <a:ext cx="5914970" cy="720000"/>
            </a:xfrm>
            <a:prstGeom prst="homePlate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id-ID" altLang="ko-KR" dirty="0" smtClean="0">
                  <a:solidFill>
                    <a:schemeClr val="tx1"/>
                  </a:solidFill>
                </a:rPr>
                <a:t>Dimana etika itu ada?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Diamond 15"/>
            <p:cNvSpPr/>
            <p:nvPr/>
          </p:nvSpPr>
          <p:spPr>
            <a:xfrm>
              <a:off x="1151472" y="3187501"/>
              <a:ext cx="914400" cy="914400"/>
            </a:xfrm>
            <a:prstGeom prst="diamon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id-ID" altLang="ko-KR" dirty="0" smtClean="0">
                  <a:solidFill>
                    <a:schemeClr val="tx1"/>
                  </a:solidFill>
                </a:rPr>
                <a:t>2.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538841" y="2002216"/>
            <a:ext cx="6552728" cy="914400"/>
            <a:chOff x="1151472" y="3187501"/>
            <a:chExt cx="6552728" cy="914400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8" name="Pentagon 17"/>
            <p:cNvSpPr/>
            <p:nvPr/>
          </p:nvSpPr>
          <p:spPr>
            <a:xfrm>
              <a:off x="1633824" y="3347030"/>
              <a:ext cx="6070376" cy="720000"/>
            </a:xfrm>
            <a:prstGeom prst="homePlate">
              <a:avLst/>
            </a:prstGeom>
            <a:grpFill/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19" name="Pentagon 18">
              <a:hlinkClick r:id="rId3" action="ppaction://hlinksldjump"/>
            </p:cNvPr>
            <p:cNvSpPr/>
            <p:nvPr/>
          </p:nvSpPr>
          <p:spPr>
            <a:xfrm>
              <a:off x="1633824" y="3284701"/>
              <a:ext cx="5914970" cy="720000"/>
            </a:xfrm>
            <a:prstGeom prst="homePlate">
              <a:avLst/>
            </a:prstGeom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id-ID" altLang="ko-KR" dirty="0" smtClean="0">
                  <a:solidFill>
                    <a:schemeClr val="tx1"/>
                  </a:solidFill>
                </a:rPr>
                <a:t>Pengertian Etika Berbangsa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Diamond 19"/>
            <p:cNvSpPr/>
            <p:nvPr/>
          </p:nvSpPr>
          <p:spPr>
            <a:xfrm>
              <a:off x="1151472" y="3187501"/>
              <a:ext cx="914400" cy="914400"/>
            </a:xfrm>
            <a:prstGeom prst="diamond">
              <a:avLst/>
            </a:prstGeom>
            <a:grpFill/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id-ID" altLang="ko-KR" dirty="0" smtClean="0">
                  <a:solidFill>
                    <a:schemeClr val="tx1"/>
                  </a:solidFill>
                </a:rPr>
                <a:t>3.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538841" y="2986690"/>
            <a:ext cx="6552728" cy="914400"/>
            <a:chOff x="1151472" y="3187501"/>
            <a:chExt cx="6552728" cy="914400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26" name="Pentagon 25"/>
            <p:cNvSpPr/>
            <p:nvPr/>
          </p:nvSpPr>
          <p:spPr>
            <a:xfrm>
              <a:off x="1633824" y="3347030"/>
              <a:ext cx="6070376" cy="720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27" name="Pentagon 26">
              <a:hlinkClick r:id="rId4" action="ppaction://hlinksldjump"/>
            </p:cNvPr>
            <p:cNvSpPr/>
            <p:nvPr/>
          </p:nvSpPr>
          <p:spPr>
            <a:xfrm>
              <a:off x="1633824" y="3284701"/>
              <a:ext cx="5914970" cy="720000"/>
            </a:xfrm>
            <a:prstGeom prst="homePlate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id-ID" altLang="ko-KR" dirty="0" smtClean="0">
                  <a:solidFill>
                    <a:schemeClr val="tx1"/>
                  </a:solidFill>
                </a:rPr>
                <a:t>Etika Bangsa Indonesia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Diamond 27"/>
            <p:cNvSpPr/>
            <p:nvPr/>
          </p:nvSpPr>
          <p:spPr>
            <a:xfrm>
              <a:off x="1151472" y="3187501"/>
              <a:ext cx="914400" cy="914400"/>
            </a:xfrm>
            <a:prstGeom prst="diamon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id-ID" altLang="ko-KR" dirty="0" smtClean="0">
                  <a:solidFill>
                    <a:schemeClr val="tx1"/>
                  </a:solidFill>
                </a:rPr>
                <a:t>4.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535835" y="3918766"/>
            <a:ext cx="6552728" cy="914400"/>
            <a:chOff x="1151472" y="3187501"/>
            <a:chExt cx="6552728" cy="914400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30" name="Pentagon 29"/>
            <p:cNvSpPr/>
            <p:nvPr/>
          </p:nvSpPr>
          <p:spPr>
            <a:xfrm>
              <a:off x="1633824" y="3347030"/>
              <a:ext cx="6070376" cy="720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31" name="Pentagon 30">
              <a:hlinkClick r:id="rId5" action="ppaction://hlinksldjump"/>
            </p:cNvPr>
            <p:cNvSpPr/>
            <p:nvPr/>
          </p:nvSpPr>
          <p:spPr>
            <a:xfrm>
              <a:off x="1633824" y="3284701"/>
              <a:ext cx="5914970" cy="720000"/>
            </a:xfrm>
            <a:prstGeom prst="homePlate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id-ID" altLang="ko-KR" dirty="0" smtClean="0">
                  <a:solidFill>
                    <a:schemeClr val="tx1"/>
                  </a:solidFill>
                </a:rPr>
                <a:t>Macam-macam Etika Bernegara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Diamond 31"/>
            <p:cNvSpPr/>
            <p:nvPr/>
          </p:nvSpPr>
          <p:spPr>
            <a:xfrm>
              <a:off x="1151472" y="3187501"/>
              <a:ext cx="914400" cy="914400"/>
            </a:xfrm>
            <a:prstGeom prst="diamon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id-ID" altLang="ko-KR" dirty="0" smtClean="0">
                  <a:solidFill>
                    <a:schemeClr val="tx1"/>
                  </a:solidFill>
                </a:rPr>
                <a:t>5.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534149" y="4941168"/>
            <a:ext cx="6552728" cy="914400"/>
            <a:chOff x="1151472" y="3187501"/>
            <a:chExt cx="6552728" cy="914400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34" name="Pentagon 33"/>
            <p:cNvSpPr/>
            <p:nvPr/>
          </p:nvSpPr>
          <p:spPr>
            <a:xfrm>
              <a:off x="1633824" y="3347030"/>
              <a:ext cx="6070376" cy="720000"/>
            </a:xfrm>
            <a:prstGeom prst="homePlate">
              <a:avLst/>
            </a:prstGeom>
            <a:grpFill/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35" name="Pentagon 34">
              <a:hlinkClick r:id="rId6" action="ppaction://hlinksldjump"/>
            </p:cNvPr>
            <p:cNvSpPr/>
            <p:nvPr/>
          </p:nvSpPr>
          <p:spPr>
            <a:xfrm>
              <a:off x="1633824" y="3284701"/>
              <a:ext cx="5914970" cy="720000"/>
            </a:xfrm>
            <a:prstGeom prst="homePlate">
              <a:avLst/>
            </a:prstGeom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id-ID" altLang="ko-KR" dirty="0" smtClean="0">
                  <a:solidFill>
                    <a:schemeClr val="tx1"/>
                  </a:solidFill>
                </a:rPr>
                <a:t>Contoh Etika Bernegara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6" name="Diamond 35"/>
            <p:cNvSpPr/>
            <p:nvPr/>
          </p:nvSpPr>
          <p:spPr>
            <a:xfrm>
              <a:off x="1151472" y="3187501"/>
              <a:ext cx="914400" cy="914400"/>
            </a:xfrm>
            <a:prstGeom prst="diamond">
              <a:avLst/>
            </a:prstGeom>
            <a:grpFill/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id-ID" altLang="ko-KR" dirty="0">
                  <a:solidFill>
                    <a:schemeClr val="tx1"/>
                  </a:solidFill>
                </a:rPr>
                <a:t>6</a:t>
              </a:r>
              <a:r>
                <a:rPr lang="id-ID" altLang="ko-KR" dirty="0" smtClean="0">
                  <a:solidFill>
                    <a:schemeClr val="tx1"/>
                  </a:solidFill>
                </a:rPr>
                <a:t>.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75354" y="0"/>
            <a:ext cx="6968646" cy="1069514"/>
          </a:xfrm>
        </p:spPr>
        <p:txBody>
          <a:bodyPr/>
          <a:lstStyle/>
          <a:p>
            <a:pPr algn="r"/>
            <a:r>
              <a:rPr lang="id-ID" altLang="ko-KR" sz="2800" dirty="0" smtClean="0"/>
              <a:t>1. Apa itu Etika?</a:t>
            </a:r>
            <a:endParaRPr lang="ko-KR" altLang="en-US" sz="2800" dirty="0"/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2175354" y="1053192"/>
            <a:ext cx="6789133" cy="4147865"/>
          </a:xfrm>
        </p:spPr>
        <p:txBody>
          <a:bodyPr/>
          <a:lstStyle/>
          <a:p>
            <a:r>
              <a:rPr lang="id-ID" dirty="0"/>
              <a:t>Istilah “etika” berasal dari bahasa Yunani, “</a:t>
            </a:r>
            <a:r>
              <a:rPr lang="id-ID" i="1" dirty="0"/>
              <a:t>Ethos</a:t>
            </a:r>
            <a:r>
              <a:rPr lang="id-ID" dirty="0"/>
              <a:t>” yang artinya tempat </a:t>
            </a:r>
            <a:endParaRPr lang="id-ID" dirty="0" smtClean="0"/>
          </a:p>
          <a:p>
            <a:r>
              <a:rPr lang="id-ID" dirty="0" smtClean="0"/>
              <a:t>tinggal </a:t>
            </a:r>
            <a:r>
              <a:rPr lang="id-ID" dirty="0"/>
              <a:t>yang biasa, padang rumput, kandang, kebiasaan, adat, watak, </a:t>
            </a:r>
            <a:endParaRPr lang="id-ID" dirty="0" smtClean="0"/>
          </a:p>
          <a:p>
            <a:r>
              <a:rPr lang="id-ID" dirty="0" smtClean="0"/>
              <a:t>perasaan</a:t>
            </a:r>
            <a:r>
              <a:rPr lang="id-ID" dirty="0"/>
              <a:t>, sikap, dan cara berpikir. </a:t>
            </a:r>
            <a:endParaRPr lang="id-ID" dirty="0" smtClean="0"/>
          </a:p>
          <a:p>
            <a:endParaRPr lang="id-ID" dirty="0"/>
          </a:p>
          <a:p>
            <a:r>
              <a:rPr lang="id-ID" dirty="0" smtClean="0"/>
              <a:t>Secara </a:t>
            </a:r>
            <a:r>
              <a:rPr lang="id-ID" dirty="0"/>
              <a:t>etimologis, etika berarti ilmu tentang segala sesuatu yang biasa </a:t>
            </a:r>
            <a:endParaRPr lang="id-ID" dirty="0" smtClean="0"/>
          </a:p>
          <a:p>
            <a:r>
              <a:rPr lang="id-ID" dirty="0" smtClean="0"/>
              <a:t>dilakukan </a:t>
            </a:r>
            <a:r>
              <a:rPr lang="id-ID" dirty="0"/>
              <a:t>atau ilmu tentang adat kebiasaan. Dalam arti ini, etika berkaitan </a:t>
            </a:r>
            <a:endParaRPr lang="id-ID" dirty="0" smtClean="0"/>
          </a:p>
          <a:p>
            <a:r>
              <a:rPr lang="id-ID" dirty="0" smtClean="0"/>
              <a:t>dengan </a:t>
            </a:r>
            <a:r>
              <a:rPr lang="id-ID" dirty="0"/>
              <a:t>kebiasaan hidup yang baik, tata cara hidup yang baik, baik pada </a:t>
            </a:r>
            <a:endParaRPr lang="id-ID" dirty="0" smtClean="0"/>
          </a:p>
          <a:p>
            <a:r>
              <a:rPr lang="id-ID" dirty="0" smtClean="0"/>
              <a:t>diri </a:t>
            </a:r>
            <a:r>
              <a:rPr lang="id-ID" dirty="0"/>
              <a:t>seseorang maupun masyarakat. </a:t>
            </a:r>
            <a:endParaRPr lang="id-ID" dirty="0" smtClean="0"/>
          </a:p>
          <a:p>
            <a:r>
              <a:rPr lang="id-ID" dirty="0" smtClean="0"/>
              <a:t>Kebiasaan </a:t>
            </a:r>
            <a:r>
              <a:rPr lang="id-ID" dirty="0"/>
              <a:t>hidup yang baik ini dianut dan diwariskan dari </a:t>
            </a:r>
            <a:r>
              <a:rPr lang="id-ID" dirty="0" smtClean="0"/>
              <a:t>satu </a:t>
            </a:r>
            <a:r>
              <a:rPr lang="id-ID" dirty="0"/>
              <a:t>generasi ke </a:t>
            </a:r>
            <a:endParaRPr lang="id-ID" dirty="0" smtClean="0"/>
          </a:p>
          <a:p>
            <a:r>
              <a:rPr lang="id-ID" dirty="0" smtClean="0"/>
              <a:t>generasi </a:t>
            </a:r>
            <a:r>
              <a:rPr lang="id-ID" dirty="0"/>
              <a:t>yang </a:t>
            </a:r>
            <a:r>
              <a:rPr lang="id-ID" dirty="0" smtClean="0"/>
              <a:t>lain, d</a:t>
            </a:r>
            <a:r>
              <a:rPr lang="sv-SE" dirty="0" smtClean="0"/>
              <a:t>alam </a:t>
            </a:r>
            <a:r>
              <a:rPr lang="sv-SE" dirty="0"/>
              <a:t>artian ini, etika sama maknanya dengan moral</a:t>
            </a:r>
            <a:r>
              <a:rPr lang="sv-SE" dirty="0" smtClean="0"/>
              <a:t>.</a:t>
            </a:r>
            <a:endParaRPr lang="id-ID" dirty="0" smtClean="0"/>
          </a:p>
          <a:p>
            <a:endParaRPr lang="id-ID" dirty="0"/>
          </a:p>
          <a:p>
            <a:r>
              <a:rPr lang="id-ID" dirty="0"/>
              <a:t>Ada lagi diartikan etika adalah nilai-nilai dan norma-norma moral yang </a:t>
            </a:r>
            <a:endParaRPr lang="id-ID" dirty="0" smtClean="0"/>
          </a:p>
          <a:p>
            <a:r>
              <a:rPr lang="id-ID" dirty="0" smtClean="0"/>
              <a:t>menjadi </a:t>
            </a:r>
            <a:r>
              <a:rPr lang="id-ID" dirty="0"/>
              <a:t>pegangan bagi seseorang </a:t>
            </a:r>
            <a:r>
              <a:rPr lang="id-ID" dirty="0" smtClean="0"/>
              <a:t>atau </a:t>
            </a:r>
            <a:r>
              <a:rPr lang="id-ID" dirty="0"/>
              <a:t>suatu kelompok masyarakat dalam </a:t>
            </a:r>
            <a:endParaRPr lang="id-ID" dirty="0" smtClean="0"/>
          </a:p>
          <a:p>
            <a:r>
              <a:rPr lang="id-ID" dirty="0" smtClean="0"/>
              <a:t>mengatur </a:t>
            </a:r>
            <a:r>
              <a:rPr lang="id-ID" dirty="0"/>
              <a:t>perilakunya ( Bertens )</a:t>
            </a:r>
            <a:endParaRPr lang="id-ID" dirty="0" smtClean="0"/>
          </a:p>
          <a:p>
            <a:endParaRPr lang="id-ID" dirty="0"/>
          </a:p>
          <a:p>
            <a:endParaRPr lang="id-ID" dirty="0" smtClean="0"/>
          </a:p>
        </p:txBody>
      </p:sp>
      <p:sp>
        <p:nvSpPr>
          <p:cNvPr id="3" name="Right Arrow 2">
            <a:hlinkClick r:id="" action="ppaction://hlinkshowjump?jump=previousslide"/>
          </p:cNvPr>
          <p:cNvSpPr/>
          <p:nvPr/>
        </p:nvSpPr>
        <p:spPr>
          <a:xfrm flipH="1">
            <a:off x="5940152" y="5813704"/>
            <a:ext cx="1296144" cy="7200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>
                <a:solidFill>
                  <a:schemeClr val="tx1"/>
                </a:solidFill>
              </a:rPr>
              <a:t>Prev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7452320" y="5805264"/>
            <a:ext cx="1296144" cy="7200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>
                <a:solidFill>
                  <a:schemeClr val="tx1"/>
                </a:solidFill>
              </a:rPr>
              <a:t>Next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1491278" y="5592288"/>
            <a:ext cx="1368152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Menu 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" action="ppaction://hlinkshowjump?jump=endshow"/>
          </p:cNvPr>
          <p:cNvSpPr/>
          <p:nvPr/>
        </p:nvSpPr>
        <p:spPr>
          <a:xfrm>
            <a:off x="3131840" y="5617921"/>
            <a:ext cx="1368152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End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2" name="Pentagon 1">
            <a:hlinkClick r:id="rId3" action="ppaction://hlinksldjump"/>
          </p:cNvPr>
          <p:cNvSpPr/>
          <p:nvPr/>
        </p:nvSpPr>
        <p:spPr>
          <a:xfrm>
            <a:off x="0" y="44624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id-ID" sz="1600" dirty="0" smtClean="0">
                <a:solidFill>
                  <a:schemeClr val="tx1"/>
                </a:solidFill>
              </a:rPr>
              <a:t>Pengertian 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etika</a:t>
            </a:r>
            <a:endParaRPr lang="id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0"/>
            <a:ext cx="6876256" cy="1069514"/>
          </a:xfrm>
        </p:spPr>
        <p:txBody>
          <a:bodyPr/>
          <a:lstStyle/>
          <a:p>
            <a:pPr algn="r"/>
            <a:r>
              <a:rPr lang="id-ID" sz="2400" dirty="0" smtClean="0"/>
              <a:t>2. Dimana etika ada?</a:t>
            </a:r>
            <a:endParaRPr lang="id-ID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2175354" y="1124744"/>
            <a:ext cx="6717126" cy="4147865"/>
          </a:xfrm>
        </p:spPr>
        <p:txBody>
          <a:bodyPr/>
          <a:lstStyle/>
          <a:p>
            <a:r>
              <a:rPr lang="id-ID" dirty="0" smtClean="0"/>
              <a:t>Sesuai dengan </a:t>
            </a:r>
            <a:r>
              <a:rPr lang="id-ID" dirty="0"/>
              <a:t>sifat kodrat manusia sebagai makhluk individu dan makhluk </a:t>
            </a:r>
            <a:endParaRPr lang="id-ID" dirty="0" smtClean="0"/>
          </a:p>
          <a:p>
            <a:r>
              <a:rPr lang="id-ID" dirty="0" smtClean="0"/>
              <a:t>Sosial. Etika </a:t>
            </a:r>
            <a:r>
              <a:rPr lang="id-ID" dirty="0"/>
              <a:t>ada pada masing-masing individu, dan sebagai makhluk </a:t>
            </a:r>
            <a:r>
              <a:rPr lang="id-ID" dirty="0" smtClean="0"/>
              <a:t>sosial, </a:t>
            </a:r>
          </a:p>
          <a:p>
            <a:r>
              <a:rPr lang="id-ID" dirty="0" smtClean="0"/>
              <a:t>manusia </a:t>
            </a:r>
            <a:r>
              <a:rPr lang="id-ID" dirty="0"/>
              <a:t>tidak bisa hidup sendiri melainkan selalu hidup bermasyarakat. </a:t>
            </a:r>
            <a:endParaRPr lang="id-ID" dirty="0" smtClean="0"/>
          </a:p>
          <a:p>
            <a:r>
              <a:rPr lang="id-ID" dirty="0" smtClean="0"/>
              <a:t>Pada saat </a:t>
            </a:r>
            <a:r>
              <a:rPr lang="id-ID" dirty="0"/>
              <a:t>berinteraksi antara satu individu dg. Individu lain timbullah penilaian apa yg boleh dilakukan dan apa yg tidak boleh </a:t>
            </a:r>
            <a:r>
              <a:rPr lang="id-ID" dirty="0" smtClean="0"/>
              <a:t>dilakukan.</a:t>
            </a:r>
          </a:p>
          <a:p>
            <a:endParaRPr lang="id-ID" dirty="0"/>
          </a:p>
          <a:p>
            <a:r>
              <a:rPr lang="id-ID" dirty="0" smtClean="0"/>
              <a:t>Etika ada pada :</a:t>
            </a:r>
          </a:p>
          <a:p>
            <a:pPr marL="342900" indent="-342900">
              <a:buAutoNum type="arabicPeriod"/>
            </a:pPr>
            <a:r>
              <a:rPr lang="id-ID" dirty="0" smtClean="0"/>
              <a:t>Individu </a:t>
            </a:r>
            <a:r>
              <a:rPr lang="id-ID" dirty="0"/>
              <a:t>- etika individu </a:t>
            </a:r>
          </a:p>
          <a:p>
            <a:pPr marL="342900" indent="-342900">
              <a:buAutoNum type="arabicPeriod"/>
            </a:pPr>
            <a:r>
              <a:rPr lang="id-ID" dirty="0" smtClean="0"/>
              <a:t>Anggota </a:t>
            </a:r>
            <a:r>
              <a:rPr lang="id-ID" dirty="0"/>
              <a:t>masyarakat – etika sosial </a:t>
            </a:r>
          </a:p>
          <a:p>
            <a:pPr marL="342900" indent="-342900">
              <a:buAutoNum type="arabicPeriod"/>
            </a:pPr>
            <a:r>
              <a:rPr lang="id-ID" dirty="0" smtClean="0"/>
              <a:t>Etika </a:t>
            </a:r>
            <a:r>
              <a:rPr lang="id-ID" dirty="0"/>
              <a:t>keluarga, etika profesi ( dokter, hakim , jaksa, notaris, advokat , </a:t>
            </a:r>
            <a:r>
              <a:rPr lang="id-ID" dirty="0" smtClean="0"/>
              <a:t>    jaksa</a:t>
            </a:r>
            <a:r>
              <a:rPr lang="id-ID" dirty="0"/>
              <a:t>, polisi, etika pegawai, etika dosen, etika mahasiswa , etika moral, </a:t>
            </a:r>
            <a:r>
              <a:rPr lang="id-ID" dirty="0" smtClean="0"/>
              <a:t> etika </a:t>
            </a:r>
            <a:r>
              <a:rPr lang="id-ID" dirty="0"/>
              <a:t>politik, dll </a:t>
            </a:r>
            <a:r>
              <a:rPr lang="id-ID" dirty="0" smtClean="0"/>
              <a:t>)</a:t>
            </a:r>
          </a:p>
          <a:p>
            <a:pPr marL="342900" indent="-342900">
              <a:buAutoNum type="arabicPeriod"/>
            </a:pPr>
            <a:r>
              <a:rPr lang="id-ID" dirty="0" smtClean="0"/>
              <a:t>Dan yang paling penting adalah </a:t>
            </a:r>
            <a:r>
              <a:rPr lang="id-ID" b="1" dirty="0" smtClean="0"/>
              <a:t>Etika </a:t>
            </a:r>
            <a:r>
              <a:rPr lang="id-ID" b="1" dirty="0"/>
              <a:t>berbangsa. </a:t>
            </a:r>
          </a:p>
        </p:txBody>
      </p:sp>
      <p:sp>
        <p:nvSpPr>
          <p:cNvPr id="5" name="Right Arrow 4">
            <a:hlinkClick r:id="" action="ppaction://hlinkshowjump?jump=previousslide"/>
          </p:cNvPr>
          <p:cNvSpPr/>
          <p:nvPr/>
        </p:nvSpPr>
        <p:spPr>
          <a:xfrm flipH="1">
            <a:off x="5940152" y="5813704"/>
            <a:ext cx="1296144" cy="7200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>
                <a:solidFill>
                  <a:schemeClr val="tx1"/>
                </a:solidFill>
              </a:rPr>
              <a:t>Prev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7452320" y="5805264"/>
            <a:ext cx="1296144" cy="7200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>
                <a:solidFill>
                  <a:schemeClr val="tx1"/>
                </a:solidFill>
              </a:rPr>
              <a:t>Next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hlinkClick r:id="" action="ppaction://hlinkshowjump?jump=firstslide"/>
          </p:cNvPr>
          <p:cNvSpPr/>
          <p:nvPr/>
        </p:nvSpPr>
        <p:spPr>
          <a:xfrm>
            <a:off x="1491278" y="5592288"/>
            <a:ext cx="1368152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Menu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8" name="Rounded Rectangle 7">
            <a:hlinkClick r:id="" action="ppaction://hlinkshowjump?jump=endshow"/>
          </p:cNvPr>
          <p:cNvSpPr/>
          <p:nvPr/>
        </p:nvSpPr>
        <p:spPr>
          <a:xfrm>
            <a:off x="3131840" y="5617921"/>
            <a:ext cx="1368152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End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0" y="44624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id-ID" sz="1600" dirty="0" smtClean="0">
                <a:solidFill>
                  <a:schemeClr val="tx1"/>
                </a:solidFill>
              </a:rPr>
              <a:t>Pengertian 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etika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0" name="Pentagon 9">
            <a:hlinkClick r:id="rId2" action="ppaction://hlinksldjump"/>
          </p:cNvPr>
          <p:cNvSpPr/>
          <p:nvPr/>
        </p:nvSpPr>
        <p:spPr>
          <a:xfrm>
            <a:off x="0" y="765160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-268288" algn="ctr"/>
            <a:r>
              <a:rPr lang="id-ID" sz="1600" dirty="0" smtClean="0">
                <a:solidFill>
                  <a:schemeClr val="tx1"/>
                </a:solidFill>
              </a:rPr>
              <a:t>2. Dimana nilai        etika itu ada?</a:t>
            </a:r>
            <a:endParaRPr lang="id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9558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5354" y="0"/>
            <a:ext cx="6968646" cy="1069514"/>
          </a:xfrm>
        </p:spPr>
        <p:txBody>
          <a:bodyPr/>
          <a:lstStyle/>
          <a:p>
            <a:pPr algn="r"/>
            <a:r>
              <a:rPr lang="id-ID" sz="2400" dirty="0" smtClean="0"/>
              <a:t>3. Pengertian Etika Berbangsa</a:t>
            </a:r>
            <a:endParaRPr lang="id-ID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2175354" y="1196752"/>
            <a:ext cx="6563072" cy="4147865"/>
          </a:xfrm>
        </p:spPr>
        <p:txBody>
          <a:bodyPr/>
          <a:lstStyle/>
          <a:p>
            <a:endParaRPr lang="id-ID" dirty="0" smtClean="0"/>
          </a:p>
          <a:p>
            <a:endParaRPr lang="id-ID" dirty="0" smtClean="0"/>
          </a:p>
          <a:p>
            <a:r>
              <a:rPr lang="id-ID" dirty="0" smtClean="0"/>
              <a:t>Bangsa merupakan kesatuan </a:t>
            </a:r>
            <a:r>
              <a:rPr lang="id-ID" dirty="0"/>
              <a:t>orang-orang yg bersamaan asal </a:t>
            </a:r>
            <a:r>
              <a:rPr lang="id-ID" dirty="0" smtClean="0"/>
              <a:t>keturunan,</a:t>
            </a:r>
            <a:endParaRPr lang="id-ID" dirty="0"/>
          </a:p>
          <a:p>
            <a:r>
              <a:rPr lang="id-ID" dirty="0"/>
              <a:t>adat, bahasa, dan </a:t>
            </a:r>
            <a:r>
              <a:rPr lang="id-ID" dirty="0" smtClean="0"/>
              <a:t>sejarahnya </a:t>
            </a:r>
            <a:r>
              <a:rPr lang="id-ID" dirty="0"/>
              <a:t>sendiri.</a:t>
            </a:r>
          </a:p>
          <a:p>
            <a:endParaRPr lang="id-ID" dirty="0"/>
          </a:p>
          <a:p>
            <a:r>
              <a:rPr lang="id-ID" dirty="0" smtClean="0"/>
              <a:t>Etika Berbangsa adalah adat </a:t>
            </a:r>
            <a:r>
              <a:rPr lang="id-ID" dirty="0"/>
              <a:t>istiadat, kebiasaan, nilai-nilai, norma-norma </a:t>
            </a:r>
            <a:endParaRPr lang="id-ID" dirty="0" smtClean="0"/>
          </a:p>
          <a:p>
            <a:r>
              <a:rPr lang="id-ID" dirty="0" smtClean="0"/>
              <a:t>yang  harus dipahami</a:t>
            </a:r>
            <a:r>
              <a:rPr lang="id-ID" dirty="0"/>
              <a:t>, dihayati, dipanuti, diikuti, </a:t>
            </a:r>
            <a:r>
              <a:rPr lang="id-ID" dirty="0" smtClean="0"/>
              <a:t> dan diimplementasikan </a:t>
            </a:r>
          </a:p>
          <a:p>
            <a:r>
              <a:rPr lang="id-ID" dirty="0"/>
              <a:t>d</a:t>
            </a:r>
            <a:r>
              <a:rPr lang="id-ID" dirty="0" smtClean="0"/>
              <a:t>alam kehidupan </a:t>
            </a:r>
            <a:r>
              <a:rPr lang="id-ID" dirty="0"/>
              <a:t>berbangsa</a:t>
            </a:r>
            <a:r>
              <a:rPr lang="id-ID" dirty="0" smtClean="0"/>
              <a:t>.</a:t>
            </a:r>
          </a:p>
          <a:p>
            <a:endParaRPr lang="id-ID" dirty="0"/>
          </a:p>
          <a:p>
            <a:r>
              <a:rPr lang="id-ID" dirty="0" smtClean="0"/>
              <a:t>Etika berbangsa merupakan </a:t>
            </a:r>
            <a:r>
              <a:rPr lang="id-ID" dirty="0"/>
              <a:t>barometer martabat </a:t>
            </a:r>
            <a:r>
              <a:rPr lang="id-ID" dirty="0" smtClean="0"/>
              <a:t>bangsa, yaitu nilai-nilai </a:t>
            </a:r>
          </a:p>
          <a:p>
            <a:r>
              <a:rPr lang="id-ID" dirty="0" smtClean="0"/>
              <a:t>yang mengedepankan </a:t>
            </a:r>
            <a:r>
              <a:rPr lang="id-ID" dirty="0"/>
              <a:t>kejujuran, </a:t>
            </a:r>
            <a:r>
              <a:rPr lang="id-ID" dirty="0" smtClean="0"/>
              <a:t>keteladanan, sportifitas</a:t>
            </a:r>
            <a:r>
              <a:rPr lang="id-ID" dirty="0"/>
              <a:t>, disiplin, etos </a:t>
            </a:r>
            <a:endParaRPr lang="id-ID" dirty="0" smtClean="0"/>
          </a:p>
          <a:p>
            <a:r>
              <a:rPr lang="id-ID" dirty="0" smtClean="0"/>
              <a:t>kerja</a:t>
            </a:r>
            <a:r>
              <a:rPr lang="id-ID" dirty="0"/>
              <a:t>, kemandirian, </a:t>
            </a:r>
            <a:r>
              <a:rPr lang="id-ID" dirty="0" smtClean="0"/>
              <a:t>sikap toleransi,rasa </a:t>
            </a:r>
            <a:r>
              <a:rPr lang="id-ID" dirty="0"/>
              <a:t>malu, tanggung jawab, menjaga </a:t>
            </a:r>
            <a:r>
              <a:rPr lang="id-ID" dirty="0" smtClean="0"/>
              <a:t>kehormatan serta </a:t>
            </a:r>
            <a:r>
              <a:rPr lang="id-ID" dirty="0"/>
              <a:t>martabat diri sebagai warga </a:t>
            </a:r>
            <a:r>
              <a:rPr lang="id-ID" dirty="0" smtClean="0"/>
              <a:t>bangsa.</a:t>
            </a:r>
            <a:endParaRPr lang="id-ID" dirty="0"/>
          </a:p>
        </p:txBody>
      </p:sp>
      <p:sp>
        <p:nvSpPr>
          <p:cNvPr id="5" name="Right Arrow 4">
            <a:hlinkClick r:id="" action="ppaction://hlinkshowjump?jump=previousslide"/>
          </p:cNvPr>
          <p:cNvSpPr/>
          <p:nvPr/>
        </p:nvSpPr>
        <p:spPr>
          <a:xfrm flipH="1">
            <a:off x="5940152" y="5813704"/>
            <a:ext cx="1296144" cy="7200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>
                <a:solidFill>
                  <a:schemeClr val="tx1"/>
                </a:solidFill>
              </a:rPr>
              <a:t>Prev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7452320" y="5805264"/>
            <a:ext cx="1296144" cy="7200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>
                <a:solidFill>
                  <a:schemeClr val="tx1"/>
                </a:solidFill>
              </a:rPr>
              <a:t>Next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1491278" y="5592288"/>
            <a:ext cx="1368152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Menu 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8" name="Rounded Rectangle 7">
            <a:hlinkClick r:id="" action="ppaction://hlinkshowjump?jump=endshow"/>
          </p:cNvPr>
          <p:cNvSpPr/>
          <p:nvPr/>
        </p:nvSpPr>
        <p:spPr>
          <a:xfrm>
            <a:off x="3131840" y="5617921"/>
            <a:ext cx="1368152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End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0" y="44624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id-ID" sz="1600" dirty="0" smtClean="0">
                <a:solidFill>
                  <a:schemeClr val="tx1"/>
                </a:solidFill>
              </a:rPr>
              <a:t>Pengertian 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etika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0" name="Pentagon 9">
            <a:hlinkClick r:id="rId3" action="ppaction://hlinksldjump"/>
          </p:cNvPr>
          <p:cNvSpPr/>
          <p:nvPr/>
        </p:nvSpPr>
        <p:spPr>
          <a:xfrm>
            <a:off x="0" y="765160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-268288" algn="ctr"/>
            <a:r>
              <a:rPr lang="id-ID" sz="1600" dirty="0" smtClean="0">
                <a:solidFill>
                  <a:schemeClr val="tx1"/>
                </a:solidFill>
              </a:rPr>
              <a:t>2. Dimana nilai        etika itu ada?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1" name="Pentagon 10">
            <a:hlinkClick r:id="rId4" action="ppaction://hlinksldjump"/>
          </p:cNvPr>
          <p:cNvSpPr/>
          <p:nvPr/>
        </p:nvSpPr>
        <p:spPr>
          <a:xfrm>
            <a:off x="0" y="1485696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3. </a:t>
            </a:r>
            <a:r>
              <a:rPr lang="id-ID" dirty="0" smtClean="0">
                <a:solidFill>
                  <a:schemeClr val="tx1"/>
                </a:solidFill>
              </a:rPr>
              <a:t>Pengertian </a:t>
            </a:r>
          </a:p>
          <a:p>
            <a:pPr algn="ctr"/>
            <a:r>
              <a:rPr lang="id-ID" dirty="0" smtClean="0">
                <a:solidFill>
                  <a:schemeClr val="tx1"/>
                </a:solidFill>
              </a:rPr>
              <a:t>etika </a:t>
            </a:r>
            <a:r>
              <a:rPr lang="id-ID" sz="1600" dirty="0" smtClean="0">
                <a:solidFill>
                  <a:schemeClr val="tx1"/>
                </a:solidFill>
              </a:rPr>
              <a:t>berbangsa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534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d-ID" sz="2400" dirty="0" smtClean="0"/>
              <a:t>4. Etika Bangsa Indonesia</a:t>
            </a:r>
            <a:endParaRPr lang="id-ID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2175354" y="1268760"/>
            <a:ext cx="6563072" cy="4147865"/>
          </a:xfrm>
        </p:spPr>
        <p:txBody>
          <a:bodyPr/>
          <a:lstStyle/>
          <a:p>
            <a:r>
              <a:rPr lang="id-ID" dirty="0"/>
              <a:t>Berbicara kehidupan berbangsa tidak terlepas dari kehidupan</a:t>
            </a:r>
          </a:p>
          <a:p>
            <a:r>
              <a:rPr lang="id-ID" dirty="0"/>
              <a:t>bernegara - Negara Kesatuan Republik Indonesia ( NKRI </a:t>
            </a:r>
            <a:r>
              <a:rPr lang="id-ID" dirty="0" smtClean="0"/>
              <a:t>) dengan </a:t>
            </a:r>
            <a:r>
              <a:rPr lang="id-ID" dirty="0"/>
              <a:t>segala perangkatnya yang harus dipahami </a:t>
            </a:r>
            <a:r>
              <a:rPr lang="id-ID" dirty="0" smtClean="0"/>
              <a:t>secara mendalam </a:t>
            </a:r>
            <a:r>
              <a:rPr lang="id-ID" dirty="0"/>
              <a:t>, dihayati dan </a:t>
            </a:r>
            <a:endParaRPr lang="id-ID" dirty="0" smtClean="0"/>
          </a:p>
          <a:p>
            <a:r>
              <a:rPr lang="id-ID" dirty="0" smtClean="0"/>
              <a:t>diimplementasikan </a:t>
            </a:r>
            <a:r>
              <a:rPr lang="id-ID" dirty="0"/>
              <a:t>oleh </a:t>
            </a:r>
            <a:r>
              <a:rPr lang="id-ID" dirty="0" smtClean="0"/>
              <a:t>seluruh warga </a:t>
            </a:r>
            <a:r>
              <a:rPr lang="id-ID" dirty="0"/>
              <a:t>bangsa Indonesia tanpa kecuali, </a:t>
            </a:r>
            <a:endParaRPr lang="id-ID" dirty="0" smtClean="0"/>
          </a:p>
          <a:p>
            <a:r>
              <a:rPr lang="id-ID" dirty="0" smtClean="0"/>
              <a:t>baik </a:t>
            </a:r>
            <a:r>
              <a:rPr lang="id-ID" dirty="0"/>
              <a:t>dari </a:t>
            </a:r>
            <a:r>
              <a:rPr lang="id-ID" dirty="0" smtClean="0"/>
              <a:t>etika individu </a:t>
            </a:r>
            <a:r>
              <a:rPr lang="id-ID" dirty="0"/>
              <a:t>maupun etika moral dan </a:t>
            </a:r>
            <a:r>
              <a:rPr lang="id-ID" dirty="0" smtClean="0"/>
              <a:t>sosial</a:t>
            </a:r>
          </a:p>
          <a:p>
            <a:endParaRPr lang="id-ID" dirty="0"/>
          </a:p>
          <a:p>
            <a:r>
              <a:rPr lang="id-ID" dirty="0" smtClean="0"/>
              <a:t>Perangkat </a:t>
            </a:r>
            <a:r>
              <a:rPr lang="id-ID" dirty="0"/>
              <a:t>yang dimiliki yg perlu dipahami dalam etika</a:t>
            </a:r>
          </a:p>
          <a:p>
            <a:r>
              <a:rPr lang="id-ID" dirty="0" smtClean="0"/>
              <a:t>Bangsa Indonesia antara </a:t>
            </a:r>
            <a:r>
              <a:rPr lang="id-ID" dirty="0"/>
              <a:t>lain :</a:t>
            </a:r>
          </a:p>
          <a:p>
            <a:r>
              <a:rPr lang="id-ID" dirty="0"/>
              <a:t>• Proklamasi</a:t>
            </a:r>
          </a:p>
          <a:p>
            <a:r>
              <a:rPr lang="id-ID" dirty="0"/>
              <a:t>• Pancasila</a:t>
            </a:r>
          </a:p>
          <a:p>
            <a:r>
              <a:rPr lang="id-ID" dirty="0"/>
              <a:t>• </a:t>
            </a:r>
            <a:r>
              <a:rPr lang="id-ID" dirty="0" smtClean="0"/>
              <a:t>Undang-undang Dasar </a:t>
            </a:r>
            <a:r>
              <a:rPr lang="id-ID" dirty="0"/>
              <a:t>1945</a:t>
            </a:r>
          </a:p>
          <a:p>
            <a:r>
              <a:rPr lang="id-ID" dirty="0"/>
              <a:t>• Berbagai peraturan perundang-undangan</a:t>
            </a:r>
          </a:p>
          <a:p>
            <a:r>
              <a:rPr lang="id-ID" dirty="0"/>
              <a:t>• Berbagai etika sosial kearifan lokal</a:t>
            </a:r>
          </a:p>
        </p:txBody>
      </p:sp>
      <p:sp>
        <p:nvSpPr>
          <p:cNvPr id="5" name="Right Arrow 4">
            <a:hlinkClick r:id="" action="ppaction://hlinkshowjump?jump=previousslide"/>
          </p:cNvPr>
          <p:cNvSpPr/>
          <p:nvPr/>
        </p:nvSpPr>
        <p:spPr>
          <a:xfrm flipH="1">
            <a:off x="5940152" y="5813704"/>
            <a:ext cx="1296144" cy="7200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>
                <a:solidFill>
                  <a:schemeClr val="tx1"/>
                </a:solidFill>
              </a:rPr>
              <a:t>Prev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7452320" y="5805264"/>
            <a:ext cx="1296144" cy="7200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>
                <a:solidFill>
                  <a:schemeClr val="tx1"/>
                </a:solidFill>
              </a:rPr>
              <a:t>Next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1491278" y="5592288"/>
            <a:ext cx="1368152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Menu 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8" name="Rounded Rectangle 7">
            <a:hlinkClick r:id="" action="ppaction://hlinkshowjump?jump=endshow"/>
          </p:cNvPr>
          <p:cNvSpPr/>
          <p:nvPr/>
        </p:nvSpPr>
        <p:spPr>
          <a:xfrm>
            <a:off x="3131840" y="5617921"/>
            <a:ext cx="1368152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End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0" y="44624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id-ID" sz="1600" dirty="0" smtClean="0">
                <a:solidFill>
                  <a:schemeClr val="tx1"/>
                </a:solidFill>
              </a:rPr>
              <a:t>Pengertian 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etika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0" name="Pentagon 9">
            <a:hlinkClick r:id="rId3" action="ppaction://hlinksldjump"/>
          </p:cNvPr>
          <p:cNvSpPr/>
          <p:nvPr/>
        </p:nvSpPr>
        <p:spPr>
          <a:xfrm>
            <a:off x="0" y="765160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-268288" algn="ctr"/>
            <a:r>
              <a:rPr lang="id-ID" sz="1600" dirty="0" smtClean="0">
                <a:solidFill>
                  <a:schemeClr val="tx1"/>
                </a:solidFill>
              </a:rPr>
              <a:t>2. Dimana nilai        etika itu ada?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1" name="Pentagon 10">
            <a:hlinkClick r:id="rId4" action="ppaction://hlinksldjump"/>
          </p:cNvPr>
          <p:cNvSpPr/>
          <p:nvPr/>
        </p:nvSpPr>
        <p:spPr>
          <a:xfrm>
            <a:off x="0" y="1485696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3. </a:t>
            </a:r>
            <a:r>
              <a:rPr lang="id-ID" dirty="0" smtClean="0">
                <a:solidFill>
                  <a:schemeClr val="tx1"/>
                </a:solidFill>
              </a:rPr>
              <a:t>Pengertian </a:t>
            </a:r>
          </a:p>
          <a:p>
            <a:pPr algn="ctr"/>
            <a:r>
              <a:rPr lang="id-ID" dirty="0" smtClean="0">
                <a:solidFill>
                  <a:schemeClr val="tx1"/>
                </a:solidFill>
              </a:rPr>
              <a:t>etika </a:t>
            </a:r>
            <a:r>
              <a:rPr lang="id-ID" sz="1600" dirty="0" smtClean="0">
                <a:solidFill>
                  <a:schemeClr val="tx1"/>
                </a:solidFill>
              </a:rPr>
              <a:t>berbangsa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2" name="Pentagon 11">
            <a:hlinkClick r:id="rId5" action="ppaction://hlinksldjump"/>
          </p:cNvPr>
          <p:cNvSpPr/>
          <p:nvPr/>
        </p:nvSpPr>
        <p:spPr>
          <a:xfrm>
            <a:off x="0" y="2206232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4</a:t>
            </a:r>
            <a:r>
              <a:rPr lang="id-ID" dirty="0" smtClean="0">
                <a:solidFill>
                  <a:schemeClr val="tx1"/>
                </a:solidFill>
              </a:rPr>
              <a:t>. </a:t>
            </a:r>
            <a:r>
              <a:rPr lang="id-ID" sz="1600" dirty="0" smtClean="0">
                <a:solidFill>
                  <a:schemeClr val="tx1"/>
                </a:solidFill>
              </a:rPr>
              <a:t>Etika</a:t>
            </a:r>
            <a:r>
              <a:rPr lang="id-ID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bangsa</a:t>
            </a:r>
            <a:r>
              <a:rPr lang="id-ID" dirty="0" smtClean="0">
                <a:solidFill>
                  <a:schemeClr val="tx1"/>
                </a:solidFill>
              </a:rPr>
              <a:t> </a:t>
            </a:r>
            <a:r>
              <a:rPr lang="id-ID" sz="1600" dirty="0" smtClean="0">
                <a:solidFill>
                  <a:schemeClr val="tx1"/>
                </a:solidFill>
              </a:rPr>
              <a:t>Indonesia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4620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d-ID" sz="2800" dirty="0" smtClean="0"/>
              <a:t>5. Macam – macam Etika Berbangsa</a:t>
            </a:r>
            <a:endParaRPr lang="id-ID" sz="2800" dirty="0"/>
          </a:p>
        </p:txBody>
      </p:sp>
      <p:sp>
        <p:nvSpPr>
          <p:cNvPr id="9" name="Content Placeholder 3"/>
          <p:cNvSpPr>
            <a:spLocks noGrp="1"/>
          </p:cNvSpPr>
          <p:nvPr>
            <p:ph idx="10"/>
          </p:nvPr>
        </p:nvSpPr>
        <p:spPr>
          <a:xfrm>
            <a:off x="2051720" y="1196752"/>
            <a:ext cx="6563072" cy="4147865"/>
          </a:xfrm>
        </p:spPr>
        <p:txBody>
          <a:bodyPr/>
          <a:lstStyle/>
          <a:p>
            <a:r>
              <a:rPr lang="id-ID" dirty="0"/>
              <a:t>Macam-macam etika berbangsa </a:t>
            </a:r>
            <a:r>
              <a:rPr lang="id-ID" dirty="0" smtClean="0"/>
              <a:t>beserta contohnya: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 smtClean="0"/>
              <a:t>Etika sosial budaya : bertolak dari rasa kemanusiaan yang mendalam yang menampilkan sikap jujur, saling peduli, saling memahami, saling menghargai, saling mencintai, saling menolong diantara sesama      manusia dan warga bangsa.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 smtClean="0"/>
              <a:t>Etika politik dan pemerintah : untuk pejabat dan elit politik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 smtClean="0"/>
              <a:t>Etika ekonomi – bisnis : persaingan ekonomi yang sehat, hindari,      hindari monopoli .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 smtClean="0"/>
              <a:t>Etika penegakkan hukum yang berkeadilan : perlakuan yang sama di depan hukum, hindari deskriminasi.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 smtClean="0"/>
              <a:t>Etika keilmuan : nilai-nilai dan norma-norma keilmuan yang kreatif,     inovatif, individual, kolektif. Yaitu seperti mengembangkan ilmu pengetahuan dan teknologi secara berkesimnambungan (membaca, menulis, meneliti, dsb)</a:t>
            </a:r>
          </a:p>
        </p:txBody>
      </p:sp>
      <p:sp>
        <p:nvSpPr>
          <p:cNvPr id="10" name="Right Arrow 9">
            <a:hlinkClick r:id="" action="ppaction://hlinkshowjump?jump=previousslide"/>
          </p:cNvPr>
          <p:cNvSpPr/>
          <p:nvPr/>
        </p:nvSpPr>
        <p:spPr>
          <a:xfrm flipH="1">
            <a:off x="5940152" y="5813704"/>
            <a:ext cx="1296144" cy="7200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>
                <a:solidFill>
                  <a:schemeClr val="tx1"/>
                </a:solidFill>
              </a:rPr>
              <a:t>Prev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7452320" y="5805264"/>
            <a:ext cx="1296144" cy="7200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>
                <a:solidFill>
                  <a:schemeClr val="tx1"/>
                </a:solidFill>
              </a:rPr>
              <a:t>Next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13" name="Rounded Rectangle 12">
            <a:hlinkClick r:id="rId2" action="ppaction://hlinksldjump"/>
          </p:cNvPr>
          <p:cNvSpPr/>
          <p:nvPr/>
        </p:nvSpPr>
        <p:spPr>
          <a:xfrm>
            <a:off x="1491278" y="5592288"/>
            <a:ext cx="1368152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Menu 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14" name="Rounded Rectangle 13">
            <a:hlinkClick r:id="" action="ppaction://hlinkshowjump?jump=endshow"/>
          </p:cNvPr>
          <p:cNvSpPr/>
          <p:nvPr/>
        </p:nvSpPr>
        <p:spPr>
          <a:xfrm>
            <a:off x="3131840" y="5617921"/>
            <a:ext cx="1368152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End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0" y="44624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id-ID" sz="1600" dirty="0" smtClean="0">
                <a:solidFill>
                  <a:schemeClr val="tx1"/>
                </a:solidFill>
              </a:rPr>
              <a:t>Pengertian 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etika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2" name="Pentagon 11">
            <a:hlinkClick r:id="rId3" action="ppaction://hlinksldjump"/>
          </p:cNvPr>
          <p:cNvSpPr/>
          <p:nvPr/>
        </p:nvSpPr>
        <p:spPr>
          <a:xfrm>
            <a:off x="0" y="765160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-268288" algn="ctr"/>
            <a:r>
              <a:rPr lang="id-ID" sz="1600" dirty="0" smtClean="0">
                <a:solidFill>
                  <a:schemeClr val="tx1"/>
                </a:solidFill>
              </a:rPr>
              <a:t>2. Dimana nilai        etika itu ada?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5" name="Pentagon 14">
            <a:hlinkClick r:id="rId4" action="ppaction://hlinksldjump"/>
          </p:cNvPr>
          <p:cNvSpPr/>
          <p:nvPr/>
        </p:nvSpPr>
        <p:spPr>
          <a:xfrm>
            <a:off x="0" y="1485696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3. </a:t>
            </a:r>
            <a:r>
              <a:rPr lang="id-ID" dirty="0" smtClean="0">
                <a:solidFill>
                  <a:schemeClr val="tx1"/>
                </a:solidFill>
              </a:rPr>
              <a:t>Pengertian </a:t>
            </a:r>
          </a:p>
          <a:p>
            <a:pPr algn="ctr"/>
            <a:r>
              <a:rPr lang="id-ID" dirty="0" smtClean="0">
                <a:solidFill>
                  <a:schemeClr val="tx1"/>
                </a:solidFill>
              </a:rPr>
              <a:t>etika </a:t>
            </a:r>
            <a:r>
              <a:rPr lang="id-ID" sz="1600" dirty="0" smtClean="0">
                <a:solidFill>
                  <a:schemeClr val="tx1"/>
                </a:solidFill>
              </a:rPr>
              <a:t>berbangsa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6" name="Pentagon 15">
            <a:hlinkClick r:id="rId5" action="ppaction://hlinksldjump"/>
          </p:cNvPr>
          <p:cNvSpPr/>
          <p:nvPr/>
        </p:nvSpPr>
        <p:spPr>
          <a:xfrm>
            <a:off x="0" y="2206232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4. Etika</a:t>
            </a:r>
            <a:r>
              <a:rPr lang="id-ID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bangsa</a:t>
            </a:r>
            <a:r>
              <a:rPr lang="id-ID" dirty="0" smtClean="0">
                <a:solidFill>
                  <a:schemeClr val="tx1"/>
                </a:solidFill>
              </a:rPr>
              <a:t> </a:t>
            </a:r>
            <a:r>
              <a:rPr lang="id-ID" sz="1600" dirty="0" smtClean="0">
                <a:solidFill>
                  <a:schemeClr val="tx1"/>
                </a:solidFill>
              </a:rPr>
              <a:t>Indonesia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7" name="Pentagon 16">
            <a:hlinkClick r:id="rId6" action="ppaction://hlinksldjump"/>
          </p:cNvPr>
          <p:cNvSpPr/>
          <p:nvPr/>
        </p:nvSpPr>
        <p:spPr>
          <a:xfrm>
            <a:off x="0" y="2926768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5. Macam-macam 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etika berbangsa</a:t>
            </a:r>
            <a:endParaRPr lang="id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4794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d-ID" sz="2400" dirty="0" smtClean="0"/>
              <a:t>6. Contoh etika bernegara</a:t>
            </a:r>
            <a:endParaRPr lang="id-ID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2051720" y="1124744"/>
            <a:ext cx="6563072" cy="4147865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id-ID" dirty="0" smtClean="0"/>
              <a:t>Melaksanakan </a:t>
            </a:r>
            <a:r>
              <a:rPr lang="id-ID" dirty="0"/>
              <a:t>sepenuhnya Pancasila dan UUD </a:t>
            </a:r>
            <a:r>
              <a:rPr lang="id-ID" dirty="0" smtClean="0"/>
              <a:t>1945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 smtClean="0"/>
              <a:t>Mengangkat </a:t>
            </a:r>
            <a:r>
              <a:rPr lang="id-ID" dirty="0"/>
              <a:t>harkat dan martabat </a:t>
            </a:r>
            <a:r>
              <a:rPr lang="id-ID" dirty="0" smtClean="0"/>
              <a:t>bangsa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 smtClean="0"/>
              <a:t>Menjadi </a:t>
            </a:r>
            <a:r>
              <a:rPr lang="id-ID" dirty="0"/>
              <a:t>perekat dalam pemersatu bangsa dalam </a:t>
            </a:r>
            <a:r>
              <a:rPr lang="id-ID" dirty="0" smtClean="0"/>
              <a:t>NKRI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 smtClean="0"/>
              <a:t>Mentaati </a:t>
            </a:r>
            <a:r>
              <a:rPr lang="id-ID" dirty="0"/>
              <a:t>semua peraturan perundang-undangan </a:t>
            </a:r>
            <a:r>
              <a:rPr lang="id-ID" dirty="0" smtClean="0"/>
              <a:t>dalam melaksanakan tugas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 smtClean="0"/>
              <a:t>Akuntabel </a:t>
            </a:r>
            <a:r>
              <a:rPr lang="id-ID" dirty="0"/>
              <a:t>dalam melaksanakan tugas </a:t>
            </a:r>
            <a:r>
              <a:rPr lang="id-ID" dirty="0" smtClean="0"/>
              <a:t>penyelenggaraan pemerintahan </a:t>
            </a:r>
            <a:r>
              <a:rPr lang="id-ID" dirty="0"/>
              <a:t>yang bersih dan </a:t>
            </a:r>
            <a:r>
              <a:rPr lang="id-ID" dirty="0" smtClean="0"/>
              <a:t>berwibawa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 smtClean="0"/>
              <a:t>Tanggap</a:t>
            </a:r>
            <a:r>
              <a:rPr lang="id-ID" dirty="0"/>
              <a:t>, terbuka , jujur, akurat dan tepat waktu </a:t>
            </a:r>
            <a:r>
              <a:rPr lang="id-ID" dirty="0" smtClean="0"/>
              <a:t>dalam melaksanakan </a:t>
            </a:r>
            <a:r>
              <a:rPr lang="id-ID" dirty="0"/>
              <a:t>kebijakan dan program </a:t>
            </a:r>
            <a:r>
              <a:rPr lang="id-ID" dirty="0" smtClean="0"/>
              <a:t>pemerintah.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 smtClean="0"/>
              <a:t>Menyimak </a:t>
            </a:r>
            <a:r>
              <a:rPr lang="id-ID" dirty="0"/>
              <a:t>etika berbangsa dan bernegara </a:t>
            </a:r>
            <a:r>
              <a:rPr lang="id-ID" dirty="0" smtClean="0"/>
              <a:t>seperti sekilas                 dikemukakan </a:t>
            </a:r>
            <a:r>
              <a:rPr lang="id-ID" dirty="0"/>
              <a:t>di atas perlu </a:t>
            </a:r>
            <a:r>
              <a:rPr lang="id-ID" dirty="0" smtClean="0"/>
              <a:t>dipahami secara </a:t>
            </a:r>
            <a:r>
              <a:rPr lang="id-ID" dirty="0"/>
              <a:t>mendalam, mengevaluasi pada </a:t>
            </a:r>
            <a:r>
              <a:rPr lang="id-ID" dirty="0" smtClean="0"/>
              <a:t>diri masing-masing </a:t>
            </a:r>
            <a:r>
              <a:rPr lang="id-ID" dirty="0"/>
              <a:t>dengan etika individu </a:t>
            </a:r>
            <a:r>
              <a:rPr lang="id-ID" dirty="0" smtClean="0"/>
              <a:t>kita </a:t>
            </a:r>
          </a:p>
          <a:p>
            <a:endParaRPr lang="id-ID" dirty="0"/>
          </a:p>
        </p:txBody>
      </p:sp>
      <p:sp>
        <p:nvSpPr>
          <p:cNvPr id="5" name="Right Arrow 4">
            <a:hlinkClick r:id="" action="ppaction://hlinkshowjump?jump=previousslide"/>
          </p:cNvPr>
          <p:cNvSpPr/>
          <p:nvPr/>
        </p:nvSpPr>
        <p:spPr>
          <a:xfrm flipH="1">
            <a:off x="5940152" y="5813704"/>
            <a:ext cx="1296144" cy="7200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>
                <a:solidFill>
                  <a:schemeClr val="tx1"/>
                </a:solidFill>
              </a:rPr>
              <a:t>Prev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7452320" y="5805264"/>
            <a:ext cx="1296144" cy="7200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>
                <a:solidFill>
                  <a:schemeClr val="tx1"/>
                </a:solidFill>
              </a:rPr>
              <a:t>Next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1491278" y="5589240"/>
            <a:ext cx="1368152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Menu 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" action="ppaction://hlinkshowjump?jump=endshow"/>
          </p:cNvPr>
          <p:cNvSpPr/>
          <p:nvPr/>
        </p:nvSpPr>
        <p:spPr>
          <a:xfrm>
            <a:off x="3131840" y="5617921"/>
            <a:ext cx="1368152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End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10" name="Pentagon 9"/>
          <p:cNvSpPr/>
          <p:nvPr/>
        </p:nvSpPr>
        <p:spPr>
          <a:xfrm>
            <a:off x="0" y="44624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id-ID" sz="1600" dirty="0" smtClean="0">
                <a:solidFill>
                  <a:schemeClr val="tx1"/>
                </a:solidFill>
              </a:rPr>
              <a:t>Pengertian 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etika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1" name="Pentagon 10">
            <a:hlinkClick r:id="rId3" action="ppaction://hlinksldjump"/>
          </p:cNvPr>
          <p:cNvSpPr/>
          <p:nvPr/>
        </p:nvSpPr>
        <p:spPr>
          <a:xfrm>
            <a:off x="0" y="765160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-268288" algn="ctr"/>
            <a:r>
              <a:rPr lang="id-ID" sz="1600" dirty="0" smtClean="0">
                <a:solidFill>
                  <a:schemeClr val="tx1"/>
                </a:solidFill>
              </a:rPr>
              <a:t>2. Dimana nilai        etika itu ada?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2" name="Pentagon 11">
            <a:hlinkClick r:id="rId4" action="ppaction://hlinksldjump"/>
          </p:cNvPr>
          <p:cNvSpPr/>
          <p:nvPr/>
        </p:nvSpPr>
        <p:spPr>
          <a:xfrm>
            <a:off x="0" y="1485696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3. </a:t>
            </a:r>
            <a:r>
              <a:rPr lang="id-ID" dirty="0" smtClean="0">
                <a:solidFill>
                  <a:schemeClr val="tx1"/>
                </a:solidFill>
              </a:rPr>
              <a:t>Pengertian </a:t>
            </a:r>
          </a:p>
          <a:p>
            <a:pPr algn="ctr"/>
            <a:r>
              <a:rPr lang="id-ID" dirty="0" smtClean="0">
                <a:solidFill>
                  <a:schemeClr val="tx1"/>
                </a:solidFill>
              </a:rPr>
              <a:t>etika </a:t>
            </a:r>
            <a:r>
              <a:rPr lang="id-ID" sz="1600" dirty="0" smtClean="0">
                <a:solidFill>
                  <a:schemeClr val="tx1"/>
                </a:solidFill>
              </a:rPr>
              <a:t>berbangsa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3" name="Pentagon 12">
            <a:hlinkClick r:id="rId5" action="ppaction://hlinksldjump"/>
          </p:cNvPr>
          <p:cNvSpPr/>
          <p:nvPr/>
        </p:nvSpPr>
        <p:spPr>
          <a:xfrm>
            <a:off x="0" y="2206232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4. Etika</a:t>
            </a:r>
            <a:r>
              <a:rPr lang="id-ID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bangsa</a:t>
            </a:r>
            <a:r>
              <a:rPr lang="id-ID" dirty="0" smtClean="0">
                <a:solidFill>
                  <a:schemeClr val="tx1"/>
                </a:solidFill>
              </a:rPr>
              <a:t> </a:t>
            </a:r>
            <a:r>
              <a:rPr lang="id-ID" sz="1600" dirty="0" smtClean="0">
                <a:solidFill>
                  <a:schemeClr val="tx1"/>
                </a:solidFill>
              </a:rPr>
              <a:t>Indonesia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4" name="Pentagon 13">
            <a:hlinkClick r:id="rId6" action="ppaction://hlinksldjump"/>
          </p:cNvPr>
          <p:cNvSpPr/>
          <p:nvPr/>
        </p:nvSpPr>
        <p:spPr>
          <a:xfrm>
            <a:off x="0" y="2926768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5. Macam-macam 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etika berbangsa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5" name="Pentagon 14">
            <a:hlinkClick r:id="rId7" action="ppaction://hlinksldjump"/>
          </p:cNvPr>
          <p:cNvSpPr/>
          <p:nvPr/>
        </p:nvSpPr>
        <p:spPr>
          <a:xfrm>
            <a:off x="0" y="3647304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6. Contoh 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etika bernegara</a:t>
            </a:r>
            <a:endParaRPr lang="id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6265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id-ID" dirty="0"/>
              <a:t>Untuk mencapai semua itu mau tidak mau harus</a:t>
            </a:r>
          </a:p>
          <a:p>
            <a:r>
              <a:rPr lang="id-ID" dirty="0"/>
              <a:t>kembali pada :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 smtClean="0"/>
              <a:t>Prinsip-prinsip </a:t>
            </a:r>
            <a:r>
              <a:rPr lang="id-ID" dirty="0"/>
              <a:t>yang fundamental dari etika </a:t>
            </a:r>
            <a:r>
              <a:rPr lang="id-ID" dirty="0" smtClean="0"/>
              <a:t>dan moral sesuai dengan  falsafah dan pandangan hidup </a:t>
            </a:r>
            <a:r>
              <a:rPr lang="id-ID" dirty="0"/>
              <a:t>bangsa Indonesia sebagaimana </a:t>
            </a:r>
            <a:r>
              <a:rPr lang="id-ID" dirty="0" smtClean="0"/>
              <a:t>         tertuang dalam </a:t>
            </a:r>
            <a:r>
              <a:rPr lang="id-ID" dirty="0"/>
              <a:t>pembukaan dan Batang Tubuh UUD </a:t>
            </a:r>
            <a:r>
              <a:rPr lang="id-ID" dirty="0" smtClean="0"/>
              <a:t>1945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 smtClean="0"/>
              <a:t>Nilai-nilai</a:t>
            </a:r>
            <a:r>
              <a:rPr lang="id-ID" dirty="0"/>
              <a:t>, etika dan moral harus </a:t>
            </a:r>
            <a:r>
              <a:rPr lang="id-ID" dirty="0" smtClean="0"/>
              <a:t>benar-benar mendarah </a:t>
            </a:r>
            <a:r>
              <a:rPr lang="id-ID" dirty="0"/>
              <a:t>daging </a:t>
            </a:r>
            <a:r>
              <a:rPr lang="id-ID" dirty="0" smtClean="0"/>
              <a:t>       dalam </a:t>
            </a:r>
            <a:r>
              <a:rPr lang="id-ID" dirty="0"/>
              <a:t>sanubari kita </a:t>
            </a:r>
            <a:r>
              <a:rPr lang="id-ID" dirty="0" smtClean="0"/>
              <a:t>dan kehidupan </a:t>
            </a:r>
            <a:r>
              <a:rPr lang="id-ID" dirty="0"/>
              <a:t>dalam keluarga, masyarakat, </a:t>
            </a:r>
            <a:r>
              <a:rPr lang="id-ID" dirty="0" smtClean="0"/>
              <a:t>       bangsa dan </a:t>
            </a:r>
            <a:r>
              <a:rPr lang="id-ID" dirty="0"/>
              <a:t>negara.</a:t>
            </a:r>
          </a:p>
        </p:txBody>
      </p:sp>
      <p:sp>
        <p:nvSpPr>
          <p:cNvPr id="8" name="Right Arrow 7">
            <a:hlinkClick r:id="" action="ppaction://hlinkshowjump?jump=previousslide"/>
          </p:cNvPr>
          <p:cNvSpPr/>
          <p:nvPr/>
        </p:nvSpPr>
        <p:spPr>
          <a:xfrm flipH="1">
            <a:off x="5940152" y="5813704"/>
            <a:ext cx="1296144" cy="7200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>
                <a:solidFill>
                  <a:schemeClr val="tx1"/>
                </a:solidFill>
              </a:rPr>
              <a:t>Prev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452320" y="5805264"/>
            <a:ext cx="1296144" cy="7200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>
                <a:solidFill>
                  <a:schemeClr val="tx1"/>
                </a:solidFill>
              </a:rPr>
              <a:t>Next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11" name="Rounded Rectangle 10">
            <a:hlinkClick r:id="rId2" action="ppaction://hlinksldjump"/>
          </p:cNvPr>
          <p:cNvSpPr/>
          <p:nvPr/>
        </p:nvSpPr>
        <p:spPr>
          <a:xfrm>
            <a:off x="1491278" y="5592288"/>
            <a:ext cx="1368152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Menu 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12" name="Rounded Rectangle 11">
            <a:hlinkClick r:id="" action="ppaction://hlinkshowjump?jump=endshow"/>
          </p:cNvPr>
          <p:cNvSpPr/>
          <p:nvPr/>
        </p:nvSpPr>
        <p:spPr>
          <a:xfrm>
            <a:off x="3131840" y="5617921"/>
            <a:ext cx="1368152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End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10" name="Pentagon 9"/>
          <p:cNvSpPr/>
          <p:nvPr/>
        </p:nvSpPr>
        <p:spPr>
          <a:xfrm>
            <a:off x="0" y="44624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id-ID" sz="1600" dirty="0" smtClean="0">
                <a:solidFill>
                  <a:schemeClr val="tx1"/>
                </a:solidFill>
              </a:rPr>
              <a:t>Pengertian 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etika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3" name="Pentagon 12">
            <a:hlinkClick r:id="rId3" action="ppaction://hlinksldjump"/>
          </p:cNvPr>
          <p:cNvSpPr/>
          <p:nvPr/>
        </p:nvSpPr>
        <p:spPr>
          <a:xfrm>
            <a:off x="0" y="765160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-268288" algn="ctr"/>
            <a:r>
              <a:rPr lang="id-ID" sz="1600" dirty="0" smtClean="0">
                <a:solidFill>
                  <a:schemeClr val="tx1"/>
                </a:solidFill>
              </a:rPr>
              <a:t>2. Dimana nilai        etika itu ada?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4" name="Pentagon 13">
            <a:hlinkClick r:id="rId4" action="ppaction://hlinksldjump"/>
          </p:cNvPr>
          <p:cNvSpPr/>
          <p:nvPr/>
        </p:nvSpPr>
        <p:spPr>
          <a:xfrm>
            <a:off x="0" y="1485696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3. </a:t>
            </a:r>
            <a:r>
              <a:rPr lang="id-ID" dirty="0" smtClean="0">
                <a:solidFill>
                  <a:schemeClr val="tx1"/>
                </a:solidFill>
              </a:rPr>
              <a:t>Pengertian </a:t>
            </a:r>
          </a:p>
          <a:p>
            <a:pPr algn="ctr"/>
            <a:r>
              <a:rPr lang="id-ID" dirty="0" smtClean="0">
                <a:solidFill>
                  <a:schemeClr val="tx1"/>
                </a:solidFill>
              </a:rPr>
              <a:t>etika </a:t>
            </a:r>
            <a:r>
              <a:rPr lang="id-ID" sz="1600" dirty="0" smtClean="0">
                <a:solidFill>
                  <a:schemeClr val="tx1"/>
                </a:solidFill>
              </a:rPr>
              <a:t>berbangsa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5" name="Pentagon 14">
            <a:hlinkClick r:id="rId5" action="ppaction://hlinksldjump"/>
          </p:cNvPr>
          <p:cNvSpPr/>
          <p:nvPr/>
        </p:nvSpPr>
        <p:spPr>
          <a:xfrm>
            <a:off x="0" y="2206232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4. Etika</a:t>
            </a:r>
            <a:r>
              <a:rPr lang="id-ID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bangsa</a:t>
            </a:r>
            <a:r>
              <a:rPr lang="id-ID" dirty="0" smtClean="0">
                <a:solidFill>
                  <a:schemeClr val="tx1"/>
                </a:solidFill>
              </a:rPr>
              <a:t> </a:t>
            </a:r>
            <a:r>
              <a:rPr lang="id-ID" sz="1600" dirty="0" smtClean="0">
                <a:solidFill>
                  <a:schemeClr val="tx1"/>
                </a:solidFill>
              </a:rPr>
              <a:t>Indonesia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6" name="Pentagon 15">
            <a:hlinkClick r:id="rId6" action="ppaction://hlinksldjump"/>
          </p:cNvPr>
          <p:cNvSpPr/>
          <p:nvPr/>
        </p:nvSpPr>
        <p:spPr>
          <a:xfrm>
            <a:off x="0" y="2926768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5. Macam-macam 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etika berbangsa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7" name="Pentagon 16">
            <a:hlinkClick r:id="rId7" action="ppaction://hlinksldjump"/>
          </p:cNvPr>
          <p:cNvSpPr/>
          <p:nvPr/>
        </p:nvSpPr>
        <p:spPr>
          <a:xfrm>
            <a:off x="0" y="3647304"/>
            <a:ext cx="2175354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6. Contoh 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etika bernegara</a:t>
            </a:r>
            <a:endParaRPr lang="id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42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896</Words>
  <Application>Microsoft Office PowerPoint</Application>
  <PresentationFormat>On-screen Show (4:3)</PresentationFormat>
  <Paragraphs>165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Custom Design</vt:lpstr>
      <vt:lpstr>PowerPoint Presentation</vt:lpstr>
      <vt:lpstr>PowerPoint Presentation</vt:lpstr>
      <vt:lpstr>1. Apa itu Etika?</vt:lpstr>
      <vt:lpstr>2. Dimana etika ada?</vt:lpstr>
      <vt:lpstr>3. Pengertian Etika Berbangsa</vt:lpstr>
      <vt:lpstr>4. Etika Bangsa Indonesia</vt:lpstr>
      <vt:lpstr>5. Macam – macam Etika Berbangsa</vt:lpstr>
      <vt:lpstr>6. Contoh etika bernegara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User</cp:lastModifiedBy>
  <cp:revision>47</cp:revision>
  <dcterms:created xsi:type="dcterms:W3CDTF">2014-04-01T16:35:38Z</dcterms:created>
  <dcterms:modified xsi:type="dcterms:W3CDTF">2020-12-04T08:16:12Z</dcterms:modified>
</cp:coreProperties>
</file>