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8719" r:id="rId2"/>
    <p:sldId id="8922" r:id="rId3"/>
    <p:sldId id="2007577309" r:id="rId4"/>
    <p:sldId id="2007577310" r:id="rId5"/>
    <p:sldId id="2007577311" r:id="rId6"/>
    <p:sldId id="2007577312" r:id="rId7"/>
    <p:sldId id="2007577313" r:id="rId8"/>
    <p:sldId id="2007577314" r:id="rId9"/>
    <p:sldId id="2007577315" r:id="rId10"/>
    <p:sldId id="2007577316" r:id="rId11"/>
    <p:sldId id="2007577317"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273"/>
    <a:srgbClr val="D30F1B"/>
    <a:srgbClr val="F6E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80" autoAdjust="0"/>
  </p:normalViewPr>
  <p:slideViewPr>
    <p:cSldViewPr snapToGrid="0" showGuides="1">
      <p:cViewPr varScale="1">
        <p:scale>
          <a:sx n="69" d="100"/>
          <a:sy n="69" d="100"/>
        </p:scale>
        <p:origin x="-234" y="-108"/>
      </p:cViewPr>
      <p:guideLst>
        <p:guide orient="horz" pos="2160"/>
        <p:guide pos="381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B3913-C932-4079-999E-C1EC6324BAF9}" type="datetimeFigureOut">
              <a:rPr lang="zh-CN" altLang="en-US" smtClean="0"/>
              <a:t>2020/12/3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933AA-3281-47CC-9297-FD3860BDBF8C}" type="slidenum">
              <a:rPr lang="zh-CN" altLang="en-US" smtClean="0"/>
              <a:t>‹#›</a:t>
            </a:fld>
            <a:endParaRPr lang="zh-CN" altLang="en-US"/>
          </a:p>
        </p:txBody>
      </p:sp>
    </p:spTree>
    <p:extLst>
      <p:ext uri="{BB962C8B-B14F-4D97-AF65-F5344CB8AC3E}">
        <p14:creationId xmlns:p14="http://schemas.microsoft.com/office/powerpoint/2010/main" val="17203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2A6779-9D05-48A1-9922-D938643F23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363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2E6DB-2CBB-498F-90F3-674CD879F23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006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4D2D1-E10F-4074-B2FB-F8B80FADFC0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48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53FDEB-A7C6-4DC1-B676-07FF89C74E3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C42A6CF-363C-4554-8996-863F485AF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4CD703E-1357-4B10-8B08-F0C1B21BE0C4}"/>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xmlns="" id="{D84F556C-637C-404E-A32A-A7EA59EC64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1A8B9CE-71A9-4533-929C-C07066D44553}"/>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4107294303"/>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71CE3E-1FDB-4800-8D5B-EF550B33BF0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D470C5B-3BF6-4974-BADA-285A25F8AE7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2410A38-FAD3-4902-8370-2BCA55ACDBE4}"/>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xmlns="" id="{838EAB83-8268-4829-B19D-33A03F87E1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A52713-0BA0-4A24-989E-6EF4D35630F5}"/>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3093307417"/>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4D7020-9D81-498B-8B19-27516A4B859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0AD1807-1AB6-46CA-8550-A6E3CEE312E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A4C751D-EE52-434E-ABBD-083956517C4E}"/>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xmlns="" id="{66C8AE57-7374-4BE4-A190-2AE351B268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C6A001-12DC-45ED-8D0A-C71579F90FB7}"/>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3633739629"/>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6E1C2"/>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5FF9035-E116-42E4-92D0-EBF96620DB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5977130" y="643127"/>
            <a:ext cx="237743" cy="12192000"/>
          </a:xfrm>
          <a:prstGeom prst="rect">
            <a:avLst/>
          </a:prstGeom>
        </p:spPr>
      </p:pic>
    </p:spTree>
    <p:extLst>
      <p:ext uri="{BB962C8B-B14F-4D97-AF65-F5344CB8AC3E}">
        <p14:creationId xmlns:p14="http://schemas.microsoft.com/office/powerpoint/2010/main" val="1525043063"/>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298497"/>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4318000" y="2971801"/>
            <a:ext cx="3556000" cy="230832"/>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extLst>
      <p:ext uri="{BB962C8B-B14F-4D97-AF65-F5344CB8AC3E}">
        <p14:creationId xmlns:p14="http://schemas.microsoft.com/office/powerpoint/2010/main" val="490387312"/>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002946"/>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39731"/>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31" name="郑少PPT" hidden="1">
            <a:extLst>
              <a:ext uri="{FF2B5EF4-FFF2-40B4-BE49-F238E27FC236}">
                <a16:creationId xmlns:a16="http://schemas.microsoft.com/office/drawing/2014/main" xmlns="" id="{752417E2-C8EC-4315-8CAD-DAF6ECC3B0AC}"/>
              </a:ext>
            </a:extLst>
          </p:cNvPr>
          <p:cNvSpPr txBox="1"/>
          <p:nvPr userDrawn="1"/>
        </p:nvSpPr>
        <p:spPr>
          <a:xfrm>
            <a:off x="5586086" y="3244333"/>
            <a:ext cx="1019831" cy="369332"/>
          </a:xfrm>
          <a:prstGeom prst="rect">
            <a:avLst/>
          </a:prstGeom>
          <a:noFill/>
        </p:spPr>
        <p:txBody>
          <a:bodyPr wrap="none" rtlCol="0">
            <a:spAutoFit/>
          </a:bodyPr>
          <a:lstStyle/>
          <a:p>
            <a:pPr algn="ctr"/>
            <a:r>
              <a:rPr lang="zh-CN" altLang="en-US" sz="1800" dirty="0">
                <a:solidFill>
                  <a:srgbClr val="FFFFFF"/>
                </a:solidFill>
              </a:rPr>
              <a:t>郑少</a:t>
            </a:r>
            <a:r>
              <a:rPr lang="en-US" altLang="zh-CN" sz="1800" dirty="0">
                <a:solidFill>
                  <a:srgbClr val="FFFFFF"/>
                </a:solidFill>
              </a:rPr>
              <a:t>PPT</a:t>
            </a:r>
            <a:endParaRPr lang="en-US" sz="1800" dirty="0">
              <a:solidFill>
                <a:srgbClr val="FFFFFF"/>
              </a:solidFill>
            </a:endParaRPr>
          </a:p>
        </p:txBody>
      </p:sp>
    </p:spTree>
    <p:extLst>
      <p:ext uri="{BB962C8B-B14F-4D97-AF65-F5344CB8AC3E}">
        <p14:creationId xmlns:p14="http://schemas.microsoft.com/office/powerpoint/2010/main" val="2918565355"/>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420C277-CB22-4D36-A486-A1933B6872E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13F6908-2C3E-4443-B2B0-4D61082D1CB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97DFD02-76CF-453D-88BB-5DF649904BF2}"/>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xmlns="" id="{72C9E3D7-518F-4687-BCD6-873227CC53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F16223C-7784-42C6-8E61-00B0908D03C1}"/>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4106499504"/>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808926-13C4-46B7-9CE4-5A160B7E28F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6F9121DE-CD1F-4D1A-B9AB-1C024E7D2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482B35-DC5B-437E-953D-627A10BEFEB5}"/>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xmlns="" id="{EF487053-596F-4126-84EB-E47B469B27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A36CDC8-929E-4363-B456-3C5B43486FFB}"/>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4161879071"/>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40D81B-D94D-4736-81F3-9E3A7D2F17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6FE520C-6A67-4ED2-9A63-C5EFD6A2CB9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34526B1-3DAB-4693-8778-1F9394ED99A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CA9B122-8121-4A8C-A1D3-5F0AA2FFEA22}"/>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6" name="页脚占位符 5">
            <a:extLst>
              <a:ext uri="{FF2B5EF4-FFF2-40B4-BE49-F238E27FC236}">
                <a16:creationId xmlns:a16="http://schemas.microsoft.com/office/drawing/2014/main" xmlns="" id="{6F783453-7CDD-41E2-B83C-F227D30FFB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10C9B5B-8B44-4781-B20E-C84B4386B1DF}"/>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394279140"/>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43DC85D-8A94-4EB5-8AEB-C56886D10E0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B57E49B-CBC5-4B44-AE26-4F8FACF3C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C0F845F5-CA07-410C-9FE1-37045E4D54E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4AE6434-EF32-4221-81D2-2F6F9B1B5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CB45CEA-D338-4D5F-8FBA-435A3F15F47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FAAC69F-51F5-4FF5-BA2F-6C83DE8CE8A7}"/>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8" name="页脚占位符 7">
            <a:extLst>
              <a:ext uri="{FF2B5EF4-FFF2-40B4-BE49-F238E27FC236}">
                <a16:creationId xmlns:a16="http://schemas.microsoft.com/office/drawing/2014/main" xmlns="" id="{65368D5C-FC76-423F-9C60-B6B37094382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5AD2708-B3F3-4B82-B868-FB4AB402DBCD}"/>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610260251"/>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DCF565-76C8-4659-BDE6-D55C752DB29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8539A92-C366-4F7D-A8A6-75BADC2DF372}"/>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4" name="页脚占位符 3">
            <a:extLst>
              <a:ext uri="{FF2B5EF4-FFF2-40B4-BE49-F238E27FC236}">
                <a16:creationId xmlns:a16="http://schemas.microsoft.com/office/drawing/2014/main" xmlns="" id="{29DE8DA6-68B9-4010-A5D6-A6BEB0022C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9834B522-1F0A-4020-A9EC-D5FE32572967}"/>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1690480521"/>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7227AA-DFAF-478F-86FB-EEAC1A594FEB}"/>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3" name="页脚占位符 2">
            <a:extLst>
              <a:ext uri="{FF2B5EF4-FFF2-40B4-BE49-F238E27FC236}">
                <a16:creationId xmlns:a16="http://schemas.microsoft.com/office/drawing/2014/main" xmlns="" id="{2228DF2D-8EE4-46DC-BD63-F995E90D86F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8C94C70-11AD-474B-AC8E-088D27E292A8}"/>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1803328010"/>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F2CA93-0D7F-406A-AAB6-6F75039D62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B6A6F29-C195-4378-B0B1-6EED9BF77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7529B6B-933E-4044-B5E9-5730BF01C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A41AFE3-7E54-4F75-9F9E-F393181698F3}"/>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6" name="页脚占位符 5">
            <a:extLst>
              <a:ext uri="{FF2B5EF4-FFF2-40B4-BE49-F238E27FC236}">
                <a16:creationId xmlns:a16="http://schemas.microsoft.com/office/drawing/2014/main" xmlns="" id="{B904467A-52DB-4DD0-83E8-4DD443036D8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C646369-8055-4E7E-BA1F-7A5D71F8E7FA}"/>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1402534975"/>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19CE46-1C67-42AF-B70D-709310A4A72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DD1667B-677B-418B-8328-C2FF86454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809484-226D-4CCA-B774-4BFA81FF9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B8AB36E-704A-4BD6-9EEF-5D0BE6BD6096}"/>
              </a:ext>
            </a:extLst>
          </p:cNvPr>
          <p:cNvSpPr>
            <a:spLocks noGrp="1"/>
          </p:cNvSpPr>
          <p:nvPr>
            <p:ph type="dt" sz="half" idx="10"/>
          </p:nvPr>
        </p:nvSpPr>
        <p:spPr/>
        <p:txBody>
          <a:bodyPr/>
          <a:lstStyle/>
          <a:p>
            <a:fld id="{C1FB8A37-FBA6-41CB-96AA-E2A81E77E47E}" type="datetimeFigureOut">
              <a:rPr lang="zh-CN" altLang="en-US" smtClean="0"/>
              <a:t>2020/12/3</a:t>
            </a:fld>
            <a:endParaRPr lang="zh-CN" altLang="en-US"/>
          </a:p>
        </p:txBody>
      </p:sp>
      <p:sp>
        <p:nvSpPr>
          <p:cNvPr id="6" name="页脚占位符 5">
            <a:extLst>
              <a:ext uri="{FF2B5EF4-FFF2-40B4-BE49-F238E27FC236}">
                <a16:creationId xmlns:a16="http://schemas.microsoft.com/office/drawing/2014/main" xmlns="" id="{5BE176E0-8A65-4236-935F-98F00586E6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14E2F20-8E5F-4C4F-94E0-606D87237D11}"/>
              </a:ext>
            </a:extLst>
          </p:cNvPr>
          <p:cNvSpPr>
            <a:spLocks noGrp="1"/>
          </p:cNvSpPr>
          <p:nvPr>
            <p:ph type="sldNum" sz="quarter" idx="12"/>
          </p:nvPr>
        </p:nvSpPr>
        <p:spPr/>
        <p:txBody>
          <a:body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1469468103"/>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28B1FA2-CAB7-4518-8AF4-FB46A1622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842A42E-8890-44FC-AD91-456684F7D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D72DD2B-1756-4522-84B8-D5CF43C4F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B8A37-FBA6-41CB-96AA-E2A81E77E47E}"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xmlns="" id="{9A25620F-9877-4693-9D38-133E919F0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D67CA6E-4C0B-4BA4-B7AC-79B9F9661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C4B27-11DA-4D70-8612-9CB2284C55B4}" type="slidenum">
              <a:rPr lang="zh-CN" altLang="en-US" smtClean="0"/>
              <a:t>‹#›</a:t>
            </a:fld>
            <a:endParaRPr lang="zh-CN" altLang="en-US"/>
          </a:p>
        </p:txBody>
      </p:sp>
    </p:spTree>
    <p:extLst>
      <p:ext uri="{BB962C8B-B14F-4D97-AF65-F5344CB8AC3E}">
        <p14:creationId xmlns:p14="http://schemas.microsoft.com/office/powerpoint/2010/main" val="80097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9.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2.jpeg"/><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21A83510-157E-4422-B8DB-8E49970F0BE5}"/>
              </a:ext>
            </a:extLst>
          </p:cNvPr>
          <p:cNvGrpSpPr/>
          <p:nvPr/>
        </p:nvGrpSpPr>
        <p:grpSpPr>
          <a:xfrm>
            <a:off x="0" y="-2356"/>
            <a:ext cx="12192002" cy="6860355"/>
            <a:chOff x="0" y="-2356"/>
            <a:chExt cx="12192002" cy="6860355"/>
          </a:xfrm>
          <a:solidFill>
            <a:schemeClr val="bg1"/>
          </a:solidFill>
        </p:grpSpPr>
        <p:pic>
          <p:nvPicPr>
            <p:cNvPr id="3" name="图片 2">
              <a:extLst>
                <a:ext uri="{FF2B5EF4-FFF2-40B4-BE49-F238E27FC236}">
                  <a16:creationId xmlns:a16="http://schemas.microsoft.com/office/drawing/2014/main" xmlns="" id="{6B8A4ACD-FBCD-43B3-9F0B-A8BE564C2A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a:grpFill/>
          </p:spPr>
        </p:pic>
        <p:pic>
          <p:nvPicPr>
            <p:cNvPr id="16" name="图片 15">
              <a:extLst>
                <a:ext uri="{FF2B5EF4-FFF2-40B4-BE49-F238E27FC236}">
                  <a16:creationId xmlns:a16="http://schemas.microsoft.com/office/drawing/2014/main" xmlns="" id="{8F928348-D70C-4C62-9CC7-A4584D8938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a:grpFill/>
          </p:spPr>
        </p:pic>
      </p:grpSp>
      <p:grpSp>
        <p:nvGrpSpPr>
          <p:cNvPr id="6" name="组合 5">
            <a:extLst>
              <a:ext uri="{FF2B5EF4-FFF2-40B4-BE49-F238E27FC236}">
                <a16:creationId xmlns:a16="http://schemas.microsoft.com/office/drawing/2014/main" xmlns="" id="{9A14DE78-2E41-4100-95A6-C6ACAB94D80C}"/>
              </a:ext>
            </a:extLst>
          </p:cNvPr>
          <p:cNvGrpSpPr/>
          <p:nvPr/>
        </p:nvGrpSpPr>
        <p:grpSpPr>
          <a:xfrm>
            <a:off x="1718033" y="1735247"/>
            <a:ext cx="8755937" cy="3408250"/>
            <a:chOff x="1994795" y="1712144"/>
            <a:chExt cx="8755937" cy="3283698"/>
          </a:xfrm>
        </p:grpSpPr>
        <p:sp>
          <p:nvSpPr>
            <p:cNvPr id="28" name="任意多边形: 形状 14">
              <a:extLst>
                <a:ext uri="{FF2B5EF4-FFF2-40B4-BE49-F238E27FC236}">
                  <a16:creationId xmlns:a16="http://schemas.microsoft.com/office/drawing/2014/main" xmlns="" id="{5B2ABA11-3DED-4127-A6A1-4C0C5E9AFBA9}"/>
                </a:ext>
              </a:extLst>
            </p:cNvPr>
            <p:cNvSpPr/>
            <p:nvPr/>
          </p:nvSpPr>
          <p:spPr>
            <a:xfrm>
              <a:off x="2037806" y="1712144"/>
              <a:ext cx="8712926" cy="3283698"/>
            </a:xfrm>
            <a:custGeom>
              <a:avLst/>
              <a:gdLst>
                <a:gd name="connsiteX0" fmla="*/ 0 w 6324600"/>
                <a:gd name="connsiteY0" fmla="*/ 0 h 1714500"/>
                <a:gd name="connsiteX1" fmla="*/ 2228850 w 6324600"/>
                <a:gd name="connsiteY1" fmla="*/ 0 h 1714500"/>
                <a:gd name="connsiteX2" fmla="*/ 2228850 w 6324600"/>
                <a:gd name="connsiteY2" fmla="*/ 46463 h 1714500"/>
                <a:gd name="connsiteX3" fmla="*/ 46463 w 6324600"/>
                <a:gd name="connsiteY3" fmla="*/ 46463 h 1714500"/>
                <a:gd name="connsiteX4" fmla="*/ 46463 w 6324600"/>
                <a:gd name="connsiteY4" fmla="*/ 1668037 h 1714500"/>
                <a:gd name="connsiteX5" fmla="*/ 6278137 w 6324600"/>
                <a:gd name="connsiteY5" fmla="*/ 1668037 h 1714500"/>
                <a:gd name="connsiteX6" fmla="*/ 6278137 w 6324600"/>
                <a:gd name="connsiteY6" fmla="*/ 46463 h 1714500"/>
                <a:gd name="connsiteX7" fmla="*/ 4095750 w 6324600"/>
                <a:gd name="connsiteY7" fmla="*/ 46463 h 1714500"/>
                <a:gd name="connsiteX8" fmla="*/ 4095750 w 6324600"/>
                <a:gd name="connsiteY8" fmla="*/ 0 h 1714500"/>
                <a:gd name="connsiteX9" fmla="*/ 6324600 w 6324600"/>
                <a:gd name="connsiteY9" fmla="*/ 0 h 1714500"/>
                <a:gd name="connsiteX10" fmla="*/ 6324600 w 6324600"/>
                <a:gd name="connsiteY10" fmla="*/ 1714500 h 1714500"/>
                <a:gd name="connsiteX11" fmla="*/ 0 w 6324600"/>
                <a:gd name="connsiteY1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600" h="1714500">
                  <a:moveTo>
                    <a:pt x="0" y="0"/>
                  </a:moveTo>
                  <a:lnTo>
                    <a:pt x="2228850" y="0"/>
                  </a:lnTo>
                  <a:lnTo>
                    <a:pt x="2228850" y="46463"/>
                  </a:lnTo>
                  <a:lnTo>
                    <a:pt x="46463" y="46463"/>
                  </a:lnTo>
                  <a:lnTo>
                    <a:pt x="46463" y="1668037"/>
                  </a:lnTo>
                  <a:lnTo>
                    <a:pt x="6278137" y="1668037"/>
                  </a:lnTo>
                  <a:lnTo>
                    <a:pt x="6278137" y="46463"/>
                  </a:lnTo>
                  <a:lnTo>
                    <a:pt x="4095750" y="46463"/>
                  </a:lnTo>
                  <a:lnTo>
                    <a:pt x="4095750" y="0"/>
                  </a:lnTo>
                  <a:lnTo>
                    <a:pt x="6324600" y="0"/>
                  </a:lnTo>
                  <a:lnTo>
                    <a:pt x="6324600" y="1714500"/>
                  </a:lnTo>
                  <a:lnTo>
                    <a:pt x="0" y="1714500"/>
                  </a:lnTo>
                  <a:close/>
                </a:path>
              </a:pathLst>
            </a:custGeom>
            <a:solidFill>
              <a:srgbClr val="0C3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D30F1B"/>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31" name="Rectangle 7">
              <a:extLst>
                <a:ext uri="{FF2B5EF4-FFF2-40B4-BE49-F238E27FC236}">
                  <a16:creationId xmlns:a16="http://schemas.microsoft.com/office/drawing/2014/main" xmlns="" id="{3F2752C7-DBC4-4C44-9FA7-8E1C941CF025}"/>
                </a:ext>
              </a:extLst>
            </p:cNvPr>
            <p:cNvSpPr txBox="1">
              <a:spLocks noChangeArrowheads="1"/>
            </p:cNvSpPr>
            <p:nvPr/>
          </p:nvSpPr>
          <p:spPr>
            <a:xfrm>
              <a:off x="1994795" y="2980607"/>
              <a:ext cx="8712926" cy="9781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140000"/>
                </a:lnSpc>
                <a:defRPr/>
              </a:pPr>
              <a:r>
                <a:rPr lang="id-ID" altLang="zh-CN" sz="3200" b="1" u="sng" dirty="0" smtClean="0">
                  <a:solidFill>
                    <a:srgbClr val="0C3273"/>
                  </a:solidFill>
                  <a:latin typeface="微软雅黑" panose="020B0503020204020204" pitchFamily="34" charset="-122"/>
                  <a:ea typeface="微软雅黑" panose="020B0503020204020204" pitchFamily="34" charset="-122"/>
                  <a:cs typeface="+mn-ea"/>
                  <a:sym typeface="Source Han Serif SC" panose="02020400000000000000" pitchFamily="18" charset="-122"/>
                </a:rPr>
                <a:t>Etika Bangsa Indonesia</a:t>
              </a:r>
              <a:endParaRPr lang="zh-CN" altLang="zh-CN" sz="3200" b="1" u="sng" dirty="0">
                <a:solidFill>
                  <a:srgbClr val="0C3273"/>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32" name="矩形 31">
              <a:extLst>
                <a:ext uri="{FF2B5EF4-FFF2-40B4-BE49-F238E27FC236}">
                  <a16:creationId xmlns:a16="http://schemas.microsoft.com/office/drawing/2014/main" xmlns="" id="{7127A1CF-9463-4842-BBB1-363184DF18F8}"/>
                </a:ext>
              </a:extLst>
            </p:cNvPr>
            <p:cNvSpPr/>
            <p:nvPr/>
          </p:nvSpPr>
          <p:spPr>
            <a:xfrm>
              <a:off x="3016642" y="4170678"/>
              <a:ext cx="6738272" cy="795749"/>
            </a:xfrm>
            <a:prstGeom prst="rect">
              <a:avLst/>
            </a:prstGeom>
          </p:spPr>
          <p:txBody>
            <a:bodyPr wrap="square">
              <a:spAutoFit/>
            </a:bodyPr>
            <a:lstStyle/>
            <a:p>
              <a:pPr lvl="4">
                <a:lnSpc>
                  <a:spcPct val="140000"/>
                </a:lnSpc>
                <a:defRPr/>
              </a:pPr>
              <a:r>
                <a:rPr lang="id-ID" altLang="zh-CN" b="1" dirty="0" smtClean="0">
                  <a:solidFill>
                    <a:srgbClr val="D30F1B"/>
                  </a:solidFill>
                  <a:latin typeface="微软雅黑" panose="020B0503020204020204" pitchFamily="34" charset="-122"/>
                  <a:ea typeface="微软雅黑" panose="020B0503020204020204" pitchFamily="34" charset="-122"/>
                  <a:sym typeface="Source Han Serif SC" panose="02020400000000000000" pitchFamily="18" charset="-122"/>
                </a:rPr>
                <a:t>Nama : Amelia Mareta</a:t>
              </a:r>
            </a:p>
            <a:p>
              <a:pPr lvl="4">
                <a:lnSpc>
                  <a:spcPct val="140000"/>
                </a:lnSpc>
                <a:defRPr/>
              </a:pPr>
              <a:r>
                <a:rPr lang="id-ID" altLang="zh-CN" b="1" dirty="0" smtClean="0">
                  <a:solidFill>
                    <a:srgbClr val="D30F1B"/>
                  </a:solidFill>
                  <a:latin typeface="微软雅黑" panose="020B0503020204020204" pitchFamily="34" charset="-122"/>
                  <a:ea typeface="微软雅黑" panose="020B0503020204020204" pitchFamily="34" charset="-122"/>
                  <a:sym typeface="Source Han Serif SC" panose="02020400000000000000" pitchFamily="18" charset="-122"/>
                </a:rPr>
                <a:t>NPM : 2017011047</a:t>
              </a:r>
            </a:p>
          </p:txBody>
        </p:sp>
        <p:sp>
          <p:nvSpPr>
            <p:cNvPr id="33" name="文本框 32">
              <a:extLst>
                <a:ext uri="{FF2B5EF4-FFF2-40B4-BE49-F238E27FC236}">
                  <a16:creationId xmlns:a16="http://schemas.microsoft.com/office/drawing/2014/main" xmlns="" id="{4180882F-A369-4393-91D0-1519EE996184}"/>
                </a:ext>
              </a:extLst>
            </p:cNvPr>
            <p:cNvSpPr txBox="1"/>
            <p:nvPr/>
          </p:nvSpPr>
          <p:spPr>
            <a:xfrm>
              <a:off x="4902721" y="2183467"/>
              <a:ext cx="2897075" cy="860748"/>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altLang="zh-CN" sz="4000" b="1" i="0" u="none" strike="noStrike" kern="1200" cap="none" spc="300" normalizeH="0" baseline="0" noProof="0" dirty="0" smtClean="0">
                  <a:ln>
                    <a:noFill/>
                  </a:ln>
                  <a:solidFill>
                    <a:srgbClr val="D30F1B"/>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rPr>
                <a:t>P</a:t>
              </a:r>
              <a:r>
                <a:rPr lang="id-ID" altLang="zh-CN" sz="4000" b="1" spc="300" noProof="0" dirty="0" smtClean="0">
                  <a:solidFill>
                    <a:srgbClr val="D30F1B"/>
                  </a:solidFill>
                  <a:latin typeface="微软雅黑" panose="020B0503020204020204" pitchFamily="34" charset="-122"/>
                  <a:ea typeface="微软雅黑" panose="020B0503020204020204" pitchFamily="34" charset="-122"/>
                  <a:sym typeface="Source Han Serif SC" panose="02020400000000000000" pitchFamily="18" charset="-122"/>
                </a:rPr>
                <a:t>ancasila</a:t>
              </a:r>
              <a:endParaRPr kumimoji="0" lang="zh-CN" altLang="en-US" sz="4000" b="1" i="0" u="none" strike="noStrike" kern="1200" cap="none" spc="300" normalizeH="0" baseline="0" noProof="0" dirty="0">
                <a:ln>
                  <a:noFill/>
                </a:ln>
                <a:solidFill>
                  <a:srgbClr val="D30F1B"/>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grpSp>
      <p:sp>
        <p:nvSpPr>
          <p:cNvPr id="2" name="Rounded Rectangle 1">
            <a:hlinkClick r:id="rId4" action="ppaction://hlinksldjump"/>
          </p:cNvPr>
          <p:cNvSpPr/>
          <p:nvPr/>
        </p:nvSpPr>
        <p:spPr>
          <a:xfrm>
            <a:off x="4832832" y="5336087"/>
            <a:ext cx="2162640" cy="8267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2800" dirty="0" smtClean="0"/>
              <a:t>MULAI</a:t>
            </a:r>
            <a:endParaRPr lang="id-ID" sz="28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983" y="441399"/>
            <a:ext cx="1783048" cy="1783048"/>
          </a:xfrm>
          <a:prstGeom prst="rect">
            <a:avLst/>
          </a:prstGeom>
        </p:spPr>
      </p:pic>
    </p:spTree>
    <p:extLst>
      <p:ext uri="{BB962C8B-B14F-4D97-AF65-F5344CB8AC3E}">
        <p14:creationId xmlns:p14="http://schemas.microsoft.com/office/powerpoint/2010/main" val="405110011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5" name="Content Placeholder 4"/>
          <p:cNvSpPr>
            <a:spLocks noGrp="1"/>
          </p:cNvSpPr>
          <p:nvPr>
            <p:ph idx="1"/>
          </p:nvPr>
        </p:nvSpPr>
        <p:spPr>
          <a:xfrm>
            <a:off x="838200" y="433137"/>
            <a:ext cx="10515600" cy="5454096"/>
          </a:xfrm>
        </p:spPr>
        <p:txBody>
          <a:bodyPr/>
          <a:lstStyle/>
          <a:p>
            <a:endParaRPr lang="id-ID" dirty="0"/>
          </a:p>
        </p:txBody>
      </p:sp>
      <p:sp>
        <p:nvSpPr>
          <p:cNvPr id="2" name="Right Arrow 1">
            <a:hlinkClick r:id="rId4"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
        <p:nvSpPr>
          <p:cNvPr id="3" name="Left Arrow 2">
            <a:hlinkClick r:id="rId5"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6" name="Rounded Rectangle 5">
            <a:hlinkClick r:id="rId6"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7" name="Rectangle 6"/>
          <p:cNvSpPr/>
          <p:nvPr/>
        </p:nvSpPr>
        <p:spPr>
          <a:xfrm>
            <a:off x="890337" y="505326"/>
            <a:ext cx="2719137" cy="12068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t>Etika Penegakan Hukum yang Berkeadilan</a:t>
            </a:r>
            <a:endParaRPr lang="id-ID" sz="2800" b="1" dirty="0"/>
          </a:p>
        </p:txBody>
      </p:sp>
      <p:cxnSp>
        <p:nvCxnSpPr>
          <p:cNvPr id="9" name="Straight Arrow Connector 8"/>
          <p:cNvCxnSpPr/>
          <p:nvPr/>
        </p:nvCxnSpPr>
        <p:spPr>
          <a:xfrm>
            <a:off x="3777916" y="854243"/>
            <a:ext cx="6737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4692316" y="505327"/>
            <a:ext cx="6665495" cy="2045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800" dirty="0" smtClean="0"/>
              <a:t>Menumbuhkan kesadaran bahwa tertib sosial, ketenangan dan keteraturan hidup bersama  hanya dapat diwujudkan dengan ketaatan terhadap hukum dan seluruh peraturan yang berpihak pada keadilan.</a:t>
            </a:r>
            <a:endParaRPr lang="id-ID" sz="2800" dirty="0"/>
          </a:p>
        </p:txBody>
      </p:sp>
      <p:sp>
        <p:nvSpPr>
          <p:cNvPr id="20" name="Rectangle 19"/>
          <p:cNvSpPr/>
          <p:nvPr/>
        </p:nvSpPr>
        <p:spPr>
          <a:xfrm>
            <a:off x="890337" y="3428998"/>
            <a:ext cx="2719137" cy="6797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t>Etika Keilmuan</a:t>
            </a:r>
            <a:endParaRPr lang="id-ID" sz="2800" b="1" dirty="0"/>
          </a:p>
        </p:txBody>
      </p:sp>
      <p:cxnSp>
        <p:nvCxnSpPr>
          <p:cNvPr id="22" name="Straight Arrow Connector 21"/>
          <p:cNvCxnSpPr/>
          <p:nvPr/>
        </p:nvCxnSpPr>
        <p:spPr>
          <a:xfrm>
            <a:off x="3777916" y="3768890"/>
            <a:ext cx="6737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4692316" y="3224463"/>
            <a:ext cx="6665495" cy="2600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800" dirty="0" smtClean="0"/>
              <a:t>Menjunjung tinggi nilai kemanusiaan, ilmu pengetahuan dan teknologi agar warga bangsa mampu menjaga harkat dan martabatnya, berpihak pada kebenaran untuk mencapai  kemajuan sesuai dengan nilai-nilai agama dan budaya.</a:t>
            </a:r>
            <a:endParaRPr lang="id-ID" sz="2800" dirty="0"/>
          </a:p>
        </p:txBody>
      </p:sp>
    </p:spTree>
    <p:extLst>
      <p:ext uri="{BB962C8B-B14F-4D97-AF65-F5344CB8AC3E}">
        <p14:creationId xmlns:p14="http://schemas.microsoft.com/office/powerpoint/2010/main" val="364798867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5" name="Content Placeholder 4"/>
          <p:cNvSpPr>
            <a:spLocks noGrp="1"/>
          </p:cNvSpPr>
          <p:nvPr>
            <p:ph idx="1"/>
          </p:nvPr>
        </p:nvSpPr>
        <p:spPr>
          <a:xfrm>
            <a:off x="838200" y="433137"/>
            <a:ext cx="10515600" cy="5454096"/>
          </a:xfrm>
        </p:spPr>
        <p:txBody>
          <a:bodyPr/>
          <a:lstStyle/>
          <a:p>
            <a:endParaRPr lang="id-ID" dirty="0" smtClean="0"/>
          </a:p>
          <a:p>
            <a:endParaRPr lang="id-ID" dirty="0"/>
          </a:p>
          <a:p>
            <a:endParaRPr lang="id-ID" dirty="0" smtClean="0"/>
          </a:p>
          <a:p>
            <a:r>
              <a:rPr lang="id-ID" dirty="0" smtClean="0"/>
              <a:t>Menyimak etika berbangsa seperti dikemukakan di atas perlu dipahami secara mendalam apakah etika bangsa Indonesia sebagai suatu negara hukum sudah berjalan sebagaimana mestinya dalam koridor berbangsa dan bernegara sesuai dengan tujuan negara kita yang tertuang dalam UUD 1945 dan batang tubuhnya.</a:t>
            </a:r>
          </a:p>
          <a:p>
            <a:r>
              <a:rPr lang="id-ID" dirty="0" smtClean="0"/>
              <a:t>Untuk mencapai itu semua mau tidak mau harus kembali pada  prinsip-prinsip yang fundamental dari etika dan moral sesuai dengan falsafah dan  pandangan hidup bangsa Indonesia itu sendiri.</a:t>
            </a:r>
          </a:p>
        </p:txBody>
      </p:sp>
      <p:sp>
        <p:nvSpPr>
          <p:cNvPr id="3" name="Left Arrow 2">
            <a:hlinkClick r:id="rId4"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6" name="Rounded Rectangle 5">
            <a:hlinkClick r:id="rId5"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7" name="Rectangle 6"/>
          <p:cNvSpPr/>
          <p:nvPr/>
        </p:nvSpPr>
        <p:spPr>
          <a:xfrm>
            <a:off x="745957" y="505326"/>
            <a:ext cx="2695075" cy="6256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t>Etika Lingkungan</a:t>
            </a:r>
            <a:endParaRPr lang="id-ID" sz="2800" b="1" dirty="0"/>
          </a:p>
        </p:txBody>
      </p:sp>
      <p:cxnSp>
        <p:nvCxnSpPr>
          <p:cNvPr id="9" name="Straight Arrow Connector 8"/>
          <p:cNvCxnSpPr/>
          <p:nvPr/>
        </p:nvCxnSpPr>
        <p:spPr>
          <a:xfrm>
            <a:off x="3705726" y="818147"/>
            <a:ext cx="62564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4812632" y="505327"/>
            <a:ext cx="6545179" cy="1206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800" dirty="0" smtClean="0"/>
              <a:t>Menegaskan pentingnya kesadaran menghargai dan melestarikan lingkungan hidup serta bertanggung jawab.</a:t>
            </a:r>
            <a:endParaRPr lang="id-ID" sz="2800" dirty="0"/>
          </a:p>
        </p:txBody>
      </p:sp>
      <p:sp>
        <p:nvSpPr>
          <p:cNvPr id="18" name="Flowchart: Connector 17">
            <a:hlinkClick r:id="" action="ppaction://hlinkshowjump?jump=endshow"/>
          </p:cNvPr>
          <p:cNvSpPr/>
          <p:nvPr/>
        </p:nvSpPr>
        <p:spPr>
          <a:xfrm>
            <a:off x="10900611" y="5824603"/>
            <a:ext cx="914400" cy="6200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END</a:t>
            </a:r>
            <a:endParaRPr lang="id-ID" dirty="0"/>
          </a:p>
        </p:txBody>
      </p:sp>
    </p:spTree>
    <p:extLst>
      <p:ext uri="{BB962C8B-B14F-4D97-AF65-F5344CB8AC3E}">
        <p14:creationId xmlns:p14="http://schemas.microsoft.com/office/powerpoint/2010/main" val="124633866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15E039E6-3728-4CC8-8A92-7F0F567B4F13}"/>
              </a:ext>
            </a:extLst>
          </p:cNvPr>
          <p:cNvGrpSpPr/>
          <p:nvPr/>
        </p:nvGrpSpPr>
        <p:grpSpPr>
          <a:xfrm>
            <a:off x="-12526" y="-3533"/>
            <a:ext cx="12192002" cy="6860355"/>
            <a:chOff x="0" y="-2356"/>
            <a:chExt cx="12192002" cy="6860355"/>
          </a:xfrm>
        </p:grpSpPr>
        <p:pic>
          <p:nvPicPr>
            <p:cNvPr id="26" name="图片 25">
              <a:extLst>
                <a:ext uri="{FF2B5EF4-FFF2-40B4-BE49-F238E27FC236}">
                  <a16:creationId xmlns:a16="http://schemas.microsoft.com/office/drawing/2014/main" xmlns="" id="{9E27CE4C-120A-4BFC-AC12-844420165D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27" name="图片 26">
              <a:extLst>
                <a:ext uri="{FF2B5EF4-FFF2-40B4-BE49-F238E27FC236}">
                  <a16:creationId xmlns:a16="http://schemas.microsoft.com/office/drawing/2014/main" xmlns="" id="{0D6FB613-0790-40D5-9714-E48FEB1397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3" name="Rounded Rectangle 2"/>
          <p:cNvSpPr/>
          <p:nvPr/>
        </p:nvSpPr>
        <p:spPr>
          <a:xfrm>
            <a:off x="4684734" y="651353"/>
            <a:ext cx="2367419" cy="951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u="sng" dirty="0" smtClean="0"/>
              <a:t>MENU UTAMA</a:t>
            </a:r>
            <a:endParaRPr lang="id-ID" sz="2400" b="1" u="sng" dirty="0"/>
          </a:p>
        </p:txBody>
      </p:sp>
      <p:sp>
        <p:nvSpPr>
          <p:cNvPr id="4" name="Rounded Rectangle 3">
            <a:hlinkClick r:id="rId4" action="ppaction://hlinksldjump"/>
          </p:cNvPr>
          <p:cNvSpPr/>
          <p:nvPr/>
        </p:nvSpPr>
        <p:spPr>
          <a:xfrm>
            <a:off x="1402915" y="2970621"/>
            <a:ext cx="328181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ETIKA</a:t>
            </a:r>
            <a:endParaRPr lang="id-ID" sz="2800" dirty="0"/>
          </a:p>
        </p:txBody>
      </p:sp>
      <p:sp>
        <p:nvSpPr>
          <p:cNvPr id="32" name="Rounded Rectangle 31">
            <a:hlinkClick r:id="rId5" action="ppaction://hlinksldjump"/>
          </p:cNvPr>
          <p:cNvSpPr/>
          <p:nvPr/>
        </p:nvSpPr>
        <p:spPr>
          <a:xfrm>
            <a:off x="7052153" y="2968268"/>
            <a:ext cx="328181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ETIKA BERBANGSA</a:t>
            </a:r>
            <a:endParaRPr lang="id-ID" sz="2800" dirty="0"/>
          </a:p>
        </p:txBody>
      </p:sp>
      <p:sp>
        <p:nvSpPr>
          <p:cNvPr id="33" name="Rounded Rectangle 32">
            <a:hlinkClick r:id="rId6" action="ppaction://hlinksldjump"/>
          </p:cNvPr>
          <p:cNvSpPr/>
          <p:nvPr/>
        </p:nvSpPr>
        <p:spPr>
          <a:xfrm>
            <a:off x="1402915" y="4521896"/>
            <a:ext cx="328181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CONTOH </a:t>
            </a:r>
            <a:r>
              <a:rPr lang="id-ID" sz="2800" dirty="0" smtClean="0">
                <a:solidFill>
                  <a:schemeClr val="bg1"/>
                </a:solidFill>
              </a:rPr>
              <a:t>ETIKA</a:t>
            </a:r>
            <a:endParaRPr lang="id-ID" sz="2800" dirty="0">
              <a:solidFill>
                <a:schemeClr val="bg1"/>
              </a:solidFill>
            </a:endParaRPr>
          </a:p>
        </p:txBody>
      </p:sp>
      <p:sp>
        <p:nvSpPr>
          <p:cNvPr id="34" name="Rounded Rectangle 33">
            <a:hlinkClick r:id="rId7" action="ppaction://hlinksldjump"/>
          </p:cNvPr>
          <p:cNvSpPr/>
          <p:nvPr/>
        </p:nvSpPr>
        <p:spPr>
          <a:xfrm>
            <a:off x="7052153" y="4521896"/>
            <a:ext cx="328181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MACAM-MACAM ETIKA BERBANGSA</a:t>
            </a:r>
            <a:endParaRPr lang="id-ID" sz="2800" dirty="0"/>
          </a:p>
        </p:txBody>
      </p:sp>
      <p:sp>
        <p:nvSpPr>
          <p:cNvPr id="10" name="Left Arrow 9">
            <a:hlinkClick r:id="rId8"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Tree>
    <p:extLst>
      <p:ext uri="{BB962C8B-B14F-4D97-AF65-F5344CB8AC3E}">
        <p14:creationId xmlns:p14="http://schemas.microsoft.com/office/powerpoint/2010/main" val="338677182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1" y="-3533"/>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4" name="Title 3"/>
          <p:cNvSpPr>
            <a:spLocks noGrp="1"/>
          </p:cNvSpPr>
          <p:nvPr>
            <p:ph type="title"/>
          </p:nvPr>
        </p:nvSpPr>
        <p:spPr/>
        <p:txBody>
          <a:bodyPr>
            <a:normAutofit/>
          </a:bodyPr>
          <a:lstStyle/>
          <a:p>
            <a:r>
              <a:rPr lang="id-ID" sz="4000" b="1" u="sng" dirty="0" smtClean="0"/>
              <a:t>ETIKA</a:t>
            </a:r>
            <a:endParaRPr lang="id-ID" sz="4000" b="1" u="sng" dirty="0"/>
          </a:p>
        </p:txBody>
      </p:sp>
      <p:sp>
        <p:nvSpPr>
          <p:cNvPr id="5" name="Content Placeholder 4"/>
          <p:cNvSpPr>
            <a:spLocks noGrp="1"/>
          </p:cNvSpPr>
          <p:nvPr>
            <p:ph idx="1"/>
          </p:nvPr>
        </p:nvSpPr>
        <p:spPr>
          <a:xfrm>
            <a:off x="838200" y="1825625"/>
            <a:ext cx="8901545" cy="3998978"/>
          </a:xfrm>
        </p:spPr>
        <p:txBody>
          <a:bodyPr>
            <a:normAutofit fontScale="92500" lnSpcReduction="10000"/>
          </a:bodyPr>
          <a:lstStyle/>
          <a:p>
            <a:r>
              <a:rPr lang="id-ID" dirty="0" smtClean="0"/>
              <a:t>Dari bahasa Yunani </a:t>
            </a:r>
            <a:r>
              <a:rPr lang="id-ID" dirty="0"/>
              <a:t>: </a:t>
            </a:r>
            <a:r>
              <a:rPr lang="id-ID" b="1" dirty="0"/>
              <a:t>Ethos</a:t>
            </a:r>
            <a:r>
              <a:rPr lang="id-ID" dirty="0"/>
              <a:t> ( tunggal ) </a:t>
            </a:r>
            <a:r>
              <a:rPr lang="id-ID" dirty="0" smtClean="0"/>
              <a:t>dan </a:t>
            </a:r>
            <a:r>
              <a:rPr lang="id-ID" b="1" dirty="0" smtClean="0"/>
              <a:t>Ta </a:t>
            </a:r>
            <a:r>
              <a:rPr lang="id-ID" b="1" dirty="0"/>
              <a:t>Etha</a:t>
            </a:r>
            <a:r>
              <a:rPr lang="id-ID" dirty="0"/>
              <a:t> ( </a:t>
            </a:r>
            <a:r>
              <a:rPr lang="id-ID" dirty="0" smtClean="0"/>
              <a:t>Jamak) artinya </a:t>
            </a:r>
            <a:r>
              <a:rPr lang="id-ID" dirty="0"/>
              <a:t>: adat-istiadat, kebiasaan , kecendrungan batin </a:t>
            </a:r>
            <a:r>
              <a:rPr lang="id-ID" dirty="0" smtClean="0"/>
              <a:t>yang mendorong </a:t>
            </a:r>
            <a:r>
              <a:rPr lang="id-ID" dirty="0"/>
              <a:t>manusia dalam </a:t>
            </a:r>
            <a:r>
              <a:rPr lang="id-ID" dirty="0" smtClean="0"/>
              <a:t>perilakunya.</a:t>
            </a:r>
          </a:p>
          <a:p>
            <a:pPr marL="0" indent="0">
              <a:buNone/>
            </a:pPr>
            <a:endParaRPr lang="id-ID" dirty="0" smtClean="0"/>
          </a:p>
          <a:p>
            <a:r>
              <a:rPr lang="id-ID" dirty="0" smtClean="0"/>
              <a:t>Etika merupakan </a:t>
            </a:r>
            <a:r>
              <a:rPr lang="id-ID" b="1" dirty="0" smtClean="0"/>
              <a:t>ilmu</a:t>
            </a:r>
            <a:r>
              <a:rPr lang="id-ID" dirty="0" smtClean="0"/>
              <a:t> yang membicarakan masalah perbuatan atau tingkah laku manusia, mana yang dapat dinilai baik dan buruk.</a:t>
            </a:r>
          </a:p>
          <a:p>
            <a:pPr marL="0" indent="0">
              <a:buNone/>
            </a:pPr>
            <a:endParaRPr lang="id-ID" dirty="0" smtClean="0"/>
          </a:p>
          <a:p>
            <a:r>
              <a:rPr lang="id-ID" dirty="0" smtClean="0"/>
              <a:t>Etika mencakup analisis dan penerapan konsep seperti benar, salah, baik, buruk, dan tanggung jawab.</a:t>
            </a:r>
          </a:p>
          <a:p>
            <a:endParaRPr lang="id-ID" dirty="0"/>
          </a:p>
        </p:txBody>
      </p:sp>
      <p:sp>
        <p:nvSpPr>
          <p:cNvPr id="16" name="Left Arrow 15">
            <a:hlinkClick r:id="rId4"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18" name="Rounded Rectangle 17">
            <a:hlinkClick r:id="rId4" action="ppaction://hlinksldjump"/>
          </p:cNvPr>
          <p:cNvSpPr/>
          <p:nvPr/>
        </p:nvSpPr>
        <p:spPr>
          <a:xfrm>
            <a:off x="5210826"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19" name="Right Arrow 18">
            <a:hlinkClick r:id="rId5"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pic>
        <p:nvPicPr>
          <p:cNvPr id="1026" name="Picture 2" descr="Etika Secara Um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3478" y="275647"/>
            <a:ext cx="2816978" cy="2005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5770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4" name="Title 3"/>
          <p:cNvSpPr>
            <a:spLocks noGrp="1"/>
          </p:cNvSpPr>
          <p:nvPr>
            <p:ph type="title"/>
          </p:nvPr>
        </p:nvSpPr>
        <p:spPr/>
        <p:txBody>
          <a:bodyPr>
            <a:normAutofit/>
          </a:bodyPr>
          <a:lstStyle/>
          <a:p>
            <a:r>
              <a:rPr lang="id-ID" sz="4000" b="1" u="sng" dirty="0" smtClean="0"/>
              <a:t>CONTOH ETIKA</a:t>
            </a:r>
            <a:endParaRPr lang="id-ID" sz="4000" b="1" u="sng" dirty="0"/>
          </a:p>
        </p:txBody>
      </p:sp>
      <p:sp>
        <p:nvSpPr>
          <p:cNvPr id="5" name="Content Placeholder 4"/>
          <p:cNvSpPr>
            <a:spLocks noGrp="1"/>
          </p:cNvSpPr>
          <p:nvPr>
            <p:ph idx="1"/>
          </p:nvPr>
        </p:nvSpPr>
        <p:spPr>
          <a:xfrm>
            <a:off x="838200" y="1825625"/>
            <a:ext cx="7848600" cy="3998978"/>
          </a:xfrm>
        </p:spPr>
        <p:txBody>
          <a:bodyPr>
            <a:normAutofit lnSpcReduction="10000"/>
          </a:bodyPr>
          <a:lstStyle/>
          <a:p>
            <a:pPr marL="0" indent="0">
              <a:buNone/>
            </a:pPr>
            <a:r>
              <a:rPr lang="id-ID" b="1" dirty="0" smtClean="0"/>
              <a:t>A. Etika Pribadi</a:t>
            </a:r>
          </a:p>
          <a:p>
            <a:pPr marL="0" indent="0">
              <a:buNone/>
            </a:pPr>
            <a:r>
              <a:rPr lang="id-ID" dirty="0" smtClean="0"/>
              <a:t>Misalnya, seorang yang berhasil dibidang usaha dan menjadi seorang yang kaya raya. Ia disibukkan dengan usahanya sehingga lupa akan pribadinya sebagai hamba Tuhan. Ia  mempergunakan untuk hal yang tidak terpuji  seperti mabuk-mabukkan. Dari segi usaha ia memang berhasil mengembangkan usahanya sehingga ia menjadi jutawan, tetapi ia tidak berhasil dalam mengembangkan etika pribadinya.</a:t>
            </a:r>
          </a:p>
          <a:p>
            <a:pPr marL="0" indent="0">
              <a:buNone/>
            </a:pPr>
            <a:endParaRPr lang="id-ID" dirty="0"/>
          </a:p>
        </p:txBody>
      </p:sp>
      <p:sp>
        <p:nvSpPr>
          <p:cNvPr id="7" name="Left Arrow 6">
            <a:hlinkClick r:id="rId4"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8" name="Rounded Rectangle 7">
            <a:hlinkClick r:id="rId5"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9" name="Right Arrow 8">
            <a:hlinkClick r:id="rId6"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pic>
        <p:nvPicPr>
          <p:cNvPr id="2050" name="Picture 2" descr="Pengertian dan Manfaat Etika Bisnis - IDwebhost"/>
          <p:cNvPicPr>
            <a:picLocks noChangeAspect="1" noChangeArrowheads="1"/>
          </p:cNvPicPr>
          <p:nvPr/>
        </p:nvPicPr>
        <p:blipFill rotWithShape="1">
          <a:blip r:embed="rId7">
            <a:extLst>
              <a:ext uri="{28A0092B-C50C-407E-A947-70E740481C1C}">
                <a14:useLocalDpi xmlns:a14="http://schemas.microsoft.com/office/drawing/2010/main" val="0"/>
              </a:ext>
            </a:extLst>
          </a:blip>
          <a:srcRect l="13514" r="44912" b="7222"/>
          <a:stretch/>
        </p:blipFill>
        <p:spPr bwMode="auto">
          <a:xfrm>
            <a:off x="8654762" y="1185863"/>
            <a:ext cx="3142859" cy="41065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150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5" name="Content Placeholder 4"/>
          <p:cNvSpPr>
            <a:spLocks noGrp="1"/>
          </p:cNvSpPr>
          <p:nvPr>
            <p:ph idx="1"/>
          </p:nvPr>
        </p:nvSpPr>
        <p:spPr>
          <a:xfrm>
            <a:off x="838200" y="554182"/>
            <a:ext cx="10515600" cy="5270421"/>
          </a:xfrm>
        </p:spPr>
        <p:txBody>
          <a:bodyPr/>
          <a:lstStyle/>
          <a:p>
            <a:pPr marL="0" indent="0">
              <a:buNone/>
            </a:pPr>
            <a:r>
              <a:rPr lang="id-ID" b="1" dirty="0" smtClean="0"/>
              <a:t>B. Etika Sosial</a:t>
            </a:r>
          </a:p>
          <a:p>
            <a:pPr marL="0" indent="0">
              <a:buNone/>
            </a:pPr>
            <a:r>
              <a:rPr lang="id-ID" dirty="0" smtClean="0"/>
              <a:t>Misalnya, seorang pejabat pemerintah dipercaya untuk mengelola uang negara. Pejabat tersebut ternyata melakukan penggelapan uang negara untuk kepentingan pribadinya, dan tidak mempertanggung jawabkan uang yang dipakainya. Perbuatan pejabat tersebut adalah perbuatan yang merusak etika sosial.</a:t>
            </a:r>
          </a:p>
          <a:p>
            <a:pPr marL="0" indent="0">
              <a:buNone/>
            </a:pPr>
            <a:endParaRPr lang="id-ID" dirty="0"/>
          </a:p>
          <a:p>
            <a:pPr marL="0" indent="0">
              <a:buNone/>
            </a:pPr>
            <a:r>
              <a:rPr lang="id-ID" b="1" dirty="0" smtClean="0"/>
              <a:t>C. Etika Moral</a:t>
            </a:r>
          </a:p>
          <a:p>
            <a:pPr marL="0" indent="0">
              <a:buNone/>
            </a:pPr>
            <a:r>
              <a:rPr lang="id-ID" dirty="0" smtClean="0"/>
              <a:t>Misalnya berkenaan dengan kebiasaan berperilaku yang baik dan benar yang apabila dilanggar menimbulkan kejahatan.</a:t>
            </a:r>
            <a:endParaRPr lang="id-ID" dirty="0"/>
          </a:p>
        </p:txBody>
      </p:sp>
      <p:sp>
        <p:nvSpPr>
          <p:cNvPr id="7" name="Left Arrow 6">
            <a:hlinkClick r:id="rId4"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8" name="Rounded Rectangle 7">
            <a:hlinkClick r:id="rId5"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9" name="Right Arrow 8">
            <a:hlinkClick r:id="rId6"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Tree>
    <p:extLst>
      <p:ext uri="{BB962C8B-B14F-4D97-AF65-F5344CB8AC3E}">
        <p14:creationId xmlns:p14="http://schemas.microsoft.com/office/powerpoint/2010/main" val="129764507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4" name="Title 3"/>
          <p:cNvSpPr>
            <a:spLocks noGrp="1"/>
          </p:cNvSpPr>
          <p:nvPr>
            <p:ph type="title"/>
          </p:nvPr>
        </p:nvSpPr>
        <p:spPr/>
        <p:txBody>
          <a:bodyPr>
            <a:normAutofit/>
          </a:bodyPr>
          <a:lstStyle/>
          <a:p>
            <a:r>
              <a:rPr lang="id-ID" sz="4000" b="1" u="sng" dirty="0" smtClean="0"/>
              <a:t>ETIKA BERBANGSA</a:t>
            </a:r>
            <a:endParaRPr lang="id-ID" sz="4000" b="1" u="sng" dirty="0"/>
          </a:p>
        </p:txBody>
      </p:sp>
      <p:sp>
        <p:nvSpPr>
          <p:cNvPr id="5" name="Content Placeholder 4"/>
          <p:cNvSpPr>
            <a:spLocks noGrp="1"/>
          </p:cNvSpPr>
          <p:nvPr>
            <p:ph idx="1"/>
          </p:nvPr>
        </p:nvSpPr>
        <p:spPr>
          <a:xfrm>
            <a:off x="838200" y="1825625"/>
            <a:ext cx="10515600" cy="4161816"/>
          </a:xfrm>
        </p:spPr>
        <p:txBody>
          <a:bodyPr/>
          <a:lstStyle/>
          <a:p>
            <a:pPr marL="0" indent="0">
              <a:buNone/>
            </a:pPr>
            <a:r>
              <a:rPr lang="id-ID" dirty="0" smtClean="0"/>
              <a:t>           Nilai- nilai yang mengedepankan kejujuran, amanah, 	 	 	keteladanan, sportifitas, disiplin, etos kerja, kemandirian, sikap  	toleransi, rasa malu, tanggung jawab, menjaga kehormatan serta 	martabat diri sebagai warga negara.</a:t>
            </a:r>
          </a:p>
          <a:p>
            <a:pPr marL="0" indent="0">
              <a:buNone/>
            </a:pPr>
            <a:r>
              <a:rPr lang="id-ID" dirty="0"/>
              <a:t>	</a:t>
            </a:r>
          </a:p>
          <a:p>
            <a:pPr marL="0" indent="0">
              <a:buNone/>
            </a:pPr>
            <a:r>
              <a:rPr lang="id-ID" dirty="0" smtClean="0"/>
              <a:t>	Etika berbangsa dirumuskan dengan tujuan menjadi acuan dasar 	untuk meningkatkan  kualitas manusia yang beriman, bertakwa 	dan berakhlak  mulia serta berkepribadian Indonesia dalam 	kehidupan berbangsa.</a:t>
            </a:r>
            <a:endParaRPr lang="id-ID" dirty="0"/>
          </a:p>
        </p:txBody>
      </p:sp>
      <p:sp>
        <p:nvSpPr>
          <p:cNvPr id="7" name="Left Arrow 6">
            <a:hlinkClick r:id="rId4"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8" name="Rounded Rectangle 7">
            <a:hlinkClick r:id="rId5"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9" name="Right Arrow 8">
            <a:hlinkClick r:id="rId6"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
        <p:nvSpPr>
          <p:cNvPr id="2" name="Right Arrow 1"/>
          <p:cNvSpPr/>
          <p:nvPr/>
        </p:nvSpPr>
        <p:spPr>
          <a:xfrm>
            <a:off x="937846" y="1712144"/>
            <a:ext cx="765694" cy="702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0314" y="580438"/>
            <a:ext cx="1786470" cy="985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42928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4" name="Title 3"/>
          <p:cNvSpPr>
            <a:spLocks noGrp="1"/>
          </p:cNvSpPr>
          <p:nvPr>
            <p:ph type="title"/>
          </p:nvPr>
        </p:nvSpPr>
        <p:spPr/>
        <p:txBody>
          <a:bodyPr>
            <a:normAutofit/>
          </a:bodyPr>
          <a:lstStyle/>
          <a:p>
            <a:r>
              <a:rPr lang="id-ID" sz="4000" b="1" u="sng" dirty="0" smtClean="0"/>
              <a:t>MACAM – MACAM  ETIKA BERBANGSA</a:t>
            </a:r>
            <a:endParaRPr lang="id-ID" sz="4000" b="1" u="sng" dirty="0"/>
          </a:p>
        </p:txBody>
      </p:sp>
      <p:sp>
        <p:nvSpPr>
          <p:cNvPr id="5" name="Content Placeholder 4"/>
          <p:cNvSpPr>
            <a:spLocks noGrp="1"/>
          </p:cNvSpPr>
          <p:nvPr>
            <p:ph idx="1"/>
          </p:nvPr>
        </p:nvSpPr>
        <p:spPr>
          <a:xfrm>
            <a:off x="838200" y="1825625"/>
            <a:ext cx="10515600" cy="4161816"/>
          </a:xfrm>
        </p:spPr>
        <p:txBody>
          <a:bodyPr/>
          <a:lstStyle/>
          <a:p>
            <a:pPr marL="0" indent="0">
              <a:buNone/>
            </a:pPr>
            <a:endParaRPr lang="id-ID" dirty="0" smtClean="0"/>
          </a:p>
          <a:p>
            <a:pPr marL="0" indent="0">
              <a:buNone/>
            </a:pPr>
            <a:endParaRPr lang="id-ID" dirty="0"/>
          </a:p>
          <a:p>
            <a:pPr marL="0" indent="0">
              <a:buNone/>
            </a:pPr>
            <a:endParaRPr lang="id-ID" dirty="0"/>
          </a:p>
        </p:txBody>
      </p:sp>
      <p:sp>
        <p:nvSpPr>
          <p:cNvPr id="7" name="Left Arrow 6">
            <a:hlinkClick r:id="rId4"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8" name="Rounded Rectangle 7">
            <a:hlinkClick r:id="rId5"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9" name="Right Arrow 8">
            <a:hlinkClick r:id="rId6"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
        <p:nvSpPr>
          <p:cNvPr id="2" name="Rectangle 1"/>
          <p:cNvSpPr/>
          <p:nvPr/>
        </p:nvSpPr>
        <p:spPr>
          <a:xfrm>
            <a:off x="842212" y="1712145"/>
            <a:ext cx="2767262" cy="9829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t>Etika Sosial dan Budaya</a:t>
            </a:r>
            <a:endParaRPr lang="id-ID" sz="2800" b="1" dirty="0"/>
          </a:p>
        </p:txBody>
      </p:sp>
      <p:cxnSp>
        <p:nvCxnSpPr>
          <p:cNvPr id="12" name="Straight Arrow Connector 11"/>
          <p:cNvCxnSpPr/>
          <p:nvPr/>
        </p:nvCxnSpPr>
        <p:spPr>
          <a:xfrm>
            <a:off x="3801979" y="2203610"/>
            <a:ext cx="553453" cy="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9" name="Rectangle 18"/>
          <p:cNvSpPr/>
          <p:nvPr/>
        </p:nvSpPr>
        <p:spPr>
          <a:xfrm>
            <a:off x="4836695" y="1712145"/>
            <a:ext cx="6497052" cy="29079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800" dirty="0" smtClean="0"/>
              <a:t>Bertolak dari rasa kemanusiaan yang mendalam dengan menampilkan kembali sikap jujur, saling peduli, saling memahami, saling menghargai, saling mencintai dan saling menolong di antara sesama manusia dan warga negara.</a:t>
            </a:r>
            <a:endParaRPr lang="id-ID" sz="2800"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212" y="3128421"/>
            <a:ext cx="2767262" cy="2015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3382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3533"/>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5" name="Content Placeholder 4"/>
          <p:cNvSpPr>
            <a:spLocks noGrp="1"/>
          </p:cNvSpPr>
          <p:nvPr>
            <p:ph idx="1"/>
          </p:nvPr>
        </p:nvSpPr>
        <p:spPr>
          <a:xfrm>
            <a:off x="838200" y="481263"/>
            <a:ext cx="10515600" cy="5405970"/>
          </a:xfrm>
        </p:spPr>
        <p:txBody>
          <a:bodyPr/>
          <a:lstStyle/>
          <a:p>
            <a:endParaRPr lang="id-ID" dirty="0" smtClean="0"/>
          </a:p>
          <a:p>
            <a:endParaRPr lang="id-ID" dirty="0"/>
          </a:p>
          <a:p>
            <a:endParaRPr lang="id-ID" dirty="0" smtClean="0"/>
          </a:p>
          <a:p>
            <a:pPr marL="0" indent="0">
              <a:buNone/>
            </a:pPr>
            <a:endParaRPr lang="id-ID" dirty="0"/>
          </a:p>
        </p:txBody>
      </p:sp>
      <p:sp>
        <p:nvSpPr>
          <p:cNvPr id="2" name="Right Arrow 1">
            <a:hlinkClick r:id="rId4"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
        <p:nvSpPr>
          <p:cNvPr id="3" name="Left Arrow 2">
            <a:hlinkClick r:id="rId5"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6" name="Rounded Rectangle 5"/>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8" name="Rectangle 7"/>
          <p:cNvSpPr/>
          <p:nvPr/>
        </p:nvSpPr>
        <p:spPr>
          <a:xfrm>
            <a:off x="866274" y="601579"/>
            <a:ext cx="2743200" cy="9384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t>Etika Politik dan Pemerintahan </a:t>
            </a:r>
            <a:endParaRPr lang="id-ID" sz="2800" b="1" dirty="0"/>
          </a:p>
        </p:txBody>
      </p:sp>
      <p:cxnSp>
        <p:nvCxnSpPr>
          <p:cNvPr id="10" name="Straight Arrow Connector 9"/>
          <p:cNvCxnSpPr/>
          <p:nvPr/>
        </p:nvCxnSpPr>
        <p:spPr>
          <a:xfrm>
            <a:off x="3970421" y="1070810"/>
            <a:ext cx="620203"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005138" y="601579"/>
            <a:ext cx="6304546" cy="47645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800" dirty="0" smtClean="0"/>
              <a:t>Untuk mewujudkan pemerintahan yang bersih, efisien, dan efektif serta menumbuhkan suasana politik yang demokratis yang bercirikan keterbukaan, rasa bertanggung jawab, tanggap akan aspirasi rakyat, menghargai perbedaan, jujur dalam persaingan, ketersediaan untuk menerima pendapat yang lebih benar, serta menjunjung tinggi hak asasi manusia dan keseimbangan hak dan kewajiban dalam kehidupan berbangsa.</a:t>
            </a:r>
            <a:endParaRPr lang="id-ID" sz="2800" dirty="0"/>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892" y="1939637"/>
            <a:ext cx="2987254" cy="2805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3946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9A853C84-0981-4C91-9A36-5C7A93E82A21}"/>
              </a:ext>
            </a:extLst>
          </p:cNvPr>
          <p:cNvGrpSpPr/>
          <p:nvPr/>
        </p:nvGrpSpPr>
        <p:grpSpPr>
          <a:xfrm>
            <a:off x="0" y="-2356"/>
            <a:ext cx="12192002" cy="6860355"/>
            <a:chOff x="0" y="-2356"/>
            <a:chExt cx="12192002" cy="6860355"/>
          </a:xfrm>
        </p:grpSpPr>
        <p:pic>
          <p:nvPicPr>
            <p:cNvPr id="13" name="图片 12">
              <a:extLst>
                <a:ext uri="{FF2B5EF4-FFF2-40B4-BE49-F238E27FC236}">
                  <a16:creationId xmlns:a16="http://schemas.microsoft.com/office/drawing/2014/main" xmlns="" id="{021810BD-0B92-4787-8ACC-2BBD7F6B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381502" y="-952501"/>
              <a:ext cx="3429000" cy="12192000"/>
            </a:xfrm>
            <a:prstGeom prst="rect">
              <a:avLst/>
            </a:prstGeom>
          </p:spPr>
        </p:pic>
        <p:pic>
          <p:nvPicPr>
            <p:cNvPr id="17" name="图片 16">
              <a:extLst>
                <a:ext uri="{FF2B5EF4-FFF2-40B4-BE49-F238E27FC236}">
                  <a16:creationId xmlns:a16="http://schemas.microsoft.com/office/drawing/2014/main" xmlns="" id="{62A56F52-34CB-412B-A867-7F86E3F07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381500" y="-4383856"/>
              <a:ext cx="3429000" cy="12192000"/>
            </a:xfrm>
            <a:prstGeom prst="rect">
              <a:avLst/>
            </a:prstGeom>
          </p:spPr>
        </p:pic>
      </p:grpSp>
      <p:sp>
        <p:nvSpPr>
          <p:cNvPr id="2" name="Right Arrow 1">
            <a:hlinkClick r:id="rId4" action="ppaction://hlinksldjump"/>
          </p:cNvPr>
          <p:cNvSpPr/>
          <p:nvPr/>
        </p:nvSpPr>
        <p:spPr>
          <a:xfrm>
            <a:off x="10571967" y="5824603"/>
            <a:ext cx="1114817"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
        <p:nvSpPr>
          <p:cNvPr id="3" name="Left Arrow 2">
            <a:hlinkClick r:id="rId5" action="ppaction://hlinksldjump"/>
          </p:cNvPr>
          <p:cNvSpPr/>
          <p:nvPr/>
        </p:nvSpPr>
        <p:spPr>
          <a:xfrm>
            <a:off x="538620" y="5824603"/>
            <a:ext cx="1164920" cy="676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
        <p:nvSpPr>
          <p:cNvPr id="6" name="Rounded Rectangle 5">
            <a:hlinkClick r:id="rId6" action="ppaction://hlinksldjump"/>
          </p:cNvPr>
          <p:cNvSpPr/>
          <p:nvPr/>
        </p:nvSpPr>
        <p:spPr>
          <a:xfrm>
            <a:off x="5210827" y="5987441"/>
            <a:ext cx="1640909" cy="41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MENU UTAMA</a:t>
            </a:r>
            <a:endParaRPr lang="id-ID" dirty="0"/>
          </a:p>
        </p:txBody>
      </p:sp>
      <p:sp>
        <p:nvSpPr>
          <p:cNvPr id="8" name="Rectangle 7"/>
          <p:cNvSpPr/>
          <p:nvPr/>
        </p:nvSpPr>
        <p:spPr>
          <a:xfrm>
            <a:off x="938464" y="577516"/>
            <a:ext cx="2574758" cy="8181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t>Etika Ekonomi dan Bisnis</a:t>
            </a:r>
            <a:endParaRPr lang="id-ID" sz="2800" b="1" dirty="0"/>
          </a:p>
        </p:txBody>
      </p:sp>
      <p:cxnSp>
        <p:nvCxnSpPr>
          <p:cNvPr id="10" name="Straight Arrow Connector 9"/>
          <p:cNvCxnSpPr/>
          <p:nvPr/>
        </p:nvCxnSpPr>
        <p:spPr>
          <a:xfrm>
            <a:off x="3874168" y="986589"/>
            <a:ext cx="6683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029200" y="577516"/>
            <a:ext cx="6328611" cy="47404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sz="2800" dirty="0" smtClean="0"/>
              <a:t>Perilaku ekonomi dan bisnis, baik oleh perseorangan, institusi dapat melahirkan kondisi  dan realitas ekonomi yang bercirikan persaingan jujur, berkeadilan, mendorong berkembangnya etos kerja ekonomi, daya tahan ekonomi dan kemampuan saing, dan terciptanya suasana kondusif untuk pemberdayaan ekonomi yang berpihak kepada rakyat kecil melalui kebijakan secara berkesinambungan.</a:t>
            </a:r>
            <a:endParaRPr lang="id-ID" sz="2800" dirty="0"/>
          </a:p>
        </p:txBody>
      </p:sp>
      <p:pic>
        <p:nvPicPr>
          <p:cNvPr id="3074"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154280" y="1939634"/>
            <a:ext cx="2143125" cy="2978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24425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0309-2欧美英伦风工作汇报PPT模板"/>
</p:tagLst>
</file>

<file path=ppt/theme/theme1.xml><?xml version="1.0" encoding="utf-8"?>
<a:theme xmlns:a="http://schemas.openxmlformats.org/drawingml/2006/main" name="https://www.freeppt7.com">
  <a:themeElements>
    <a:clrScheme name="自定义 753">
      <a:dk1>
        <a:sysClr val="windowText" lastClr="000000"/>
      </a:dk1>
      <a:lt1>
        <a:sysClr val="window" lastClr="FFFFFF"/>
      </a:lt1>
      <a:dk2>
        <a:srgbClr val="44546A"/>
      </a:dk2>
      <a:lt2>
        <a:srgbClr val="E7E6E6"/>
      </a:lt2>
      <a:accent1>
        <a:srgbClr val="D30F1B"/>
      </a:accent1>
      <a:accent2>
        <a:srgbClr val="0C3273"/>
      </a:accent2>
      <a:accent3>
        <a:srgbClr val="D30F1B"/>
      </a:accent3>
      <a:accent4>
        <a:srgbClr val="0C3273"/>
      </a:accent4>
      <a:accent5>
        <a:srgbClr val="D30F1B"/>
      </a:accent5>
      <a:accent6>
        <a:srgbClr val="0C3273"/>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588</Words>
  <Application>Microsoft Office PowerPoint</Application>
  <PresentationFormat>Custom</PresentationFormat>
  <Paragraphs>88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https://www.freeppt7.com</vt:lpstr>
      <vt:lpstr>PowerPoint Presentation</vt:lpstr>
      <vt:lpstr>PowerPoint Presentation</vt:lpstr>
      <vt:lpstr>ETIKA</vt:lpstr>
      <vt:lpstr>CONTOH ETIKA</vt:lpstr>
      <vt:lpstr>PowerPoint Presentation</vt:lpstr>
      <vt:lpstr>ETIKA BERBANGSA</vt:lpstr>
      <vt:lpstr>MACAM – MACAM  ETIKA BERBANGSA</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ASUS</cp:lastModifiedBy>
  <cp:revision>59</cp:revision>
  <dcterms:created xsi:type="dcterms:W3CDTF">2019-03-09T02:26:14Z</dcterms:created>
  <dcterms:modified xsi:type="dcterms:W3CDTF">2020-12-03T09:54:27Z</dcterms:modified>
</cp:coreProperties>
</file>