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4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B5E28-629E-4FFA-979E-BBBA359F1041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0E1B1A-AA11-4252-B7BF-58BB0B3DC762}">
      <dgm:prSet phldrT="[Text]" custT="1"/>
      <dgm:spPr/>
      <dgm:t>
        <a:bodyPr/>
        <a:lstStyle/>
        <a:p>
          <a:r>
            <a:rPr lang="en-US" sz="2400" i="0" dirty="0" err="1" smtClean="0">
              <a:latin typeface="Adobe Garamond Pro Bold" pitchFamily="18" charset="0"/>
            </a:rPr>
            <a:t>Latar</a:t>
          </a:r>
          <a:r>
            <a:rPr lang="en-US" sz="2400" i="0" dirty="0" smtClean="0">
              <a:latin typeface="Adobe Garamond Pro Bold" pitchFamily="18" charset="0"/>
            </a:rPr>
            <a:t> </a:t>
          </a:r>
          <a:r>
            <a:rPr lang="en-US" sz="2400" i="0" dirty="0" err="1" smtClean="0">
              <a:latin typeface="Adobe Garamond Pro Bold" pitchFamily="18" charset="0"/>
            </a:rPr>
            <a:t>Belakang</a:t>
          </a:r>
          <a:r>
            <a:rPr lang="en-US" sz="2400" i="0" dirty="0" smtClean="0">
              <a:latin typeface="Adobe Garamond Pro Bold" pitchFamily="18" charset="0"/>
            </a:rPr>
            <a:t>…</a:t>
          </a:r>
          <a:endParaRPr lang="en-US" sz="2400" i="0" dirty="0">
            <a:latin typeface="Adobe Garamond Pro Bold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233CA9C8-A7FE-4471-8843-F39C9DA29ED2}" type="parTrans" cxnId="{A471628F-B4CC-4177-9C81-0D84B23062C3}">
      <dgm:prSet/>
      <dgm:spPr/>
      <dgm:t>
        <a:bodyPr/>
        <a:lstStyle/>
        <a:p>
          <a:endParaRPr lang="en-US"/>
        </a:p>
      </dgm:t>
    </dgm:pt>
    <dgm:pt modelId="{302D3AA6-16A4-444B-8866-527ACFF0E78A}" type="sibTrans" cxnId="{A471628F-B4CC-4177-9C81-0D84B23062C3}">
      <dgm:prSet/>
      <dgm:spPr/>
      <dgm:t>
        <a:bodyPr/>
        <a:lstStyle/>
        <a:p>
          <a:endParaRPr lang="en-US"/>
        </a:p>
      </dgm:t>
    </dgm:pt>
    <dgm:pt modelId="{FE6B463D-AA4C-4391-8109-DFAF3306E538}">
      <dgm:prSet phldrT="[Text]" custT="1"/>
      <dgm:spPr/>
      <dgm:t>
        <a:bodyPr/>
        <a:lstStyle/>
        <a:p>
          <a:r>
            <a:rPr lang="en-US" sz="2400" i="0" dirty="0" err="1" smtClean="0">
              <a:latin typeface="Adobe Garamond Pro Bold" pitchFamily="18" charset="0"/>
            </a:rPr>
            <a:t>Pengertian</a:t>
          </a:r>
          <a:r>
            <a:rPr lang="en-US" sz="2400" i="0" dirty="0" smtClean="0">
              <a:latin typeface="Adobe Garamond Pro Bold" pitchFamily="18" charset="0"/>
            </a:rPr>
            <a:t> </a:t>
          </a:r>
          <a:r>
            <a:rPr lang="en-US" sz="2400" i="0" dirty="0" err="1" smtClean="0">
              <a:latin typeface="Adobe Garamond Pro Bold" pitchFamily="18" charset="0"/>
            </a:rPr>
            <a:t>Etika</a:t>
          </a:r>
          <a:r>
            <a:rPr lang="en-US" sz="2400" i="0" dirty="0" smtClean="0">
              <a:latin typeface="Adobe Garamond Pro Bold" pitchFamily="18" charset="0"/>
            </a:rPr>
            <a:t>…</a:t>
          </a:r>
          <a:endParaRPr lang="en-US" sz="2400" i="0" dirty="0">
            <a:latin typeface="Adobe Garamond Pro Bold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AA7DD69-1F96-418E-85F6-35AAC72E37D4}" type="parTrans" cxnId="{ABA088DA-196F-4C2F-8D95-20F198E9D5A9}">
      <dgm:prSet/>
      <dgm:spPr/>
      <dgm:t>
        <a:bodyPr/>
        <a:lstStyle/>
        <a:p>
          <a:endParaRPr lang="en-US"/>
        </a:p>
      </dgm:t>
    </dgm:pt>
    <dgm:pt modelId="{742B039D-5DD7-41F8-9D43-F93FB737D4BD}" type="sibTrans" cxnId="{ABA088DA-196F-4C2F-8D95-20F198E9D5A9}">
      <dgm:prSet/>
      <dgm:spPr/>
      <dgm:t>
        <a:bodyPr/>
        <a:lstStyle/>
        <a:p>
          <a:endParaRPr lang="en-US"/>
        </a:p>
      </dgm:t>
    </dgm:pt>
    <dgm:pt modelId="{7418563C-B099-4118-BD36-8860FA2A4DBE}">
      <dgm:prSet phldrT="[Text]" custT="1"/>
      <dgm:spPr/>
      <dgm:t>
        <a:bodyPr/>
        <a:lstStyle/>
        <a:p>
          <a:r>
            <a:rPr lang="en-US" sz="2400" b="0" i="0" dirty="0" err="1" smtClean="0">
              <a:latin typeface="Adobe Garamond Pro Bold" pitchFamily="18" charset="0"/>
            </a:rPr>
            <a:t>Aliran</a:t>
          </a:r>
          <a:r>
            <a:rPr lang="en-US" sz="2400" b="0" i="0" dirty="0" smtClean="0">
              <a:latin typeface="Adobe Garamond Pro Bold" pitchFamily="18" charset="0"/>
            </a:rPr>
            <a:t> – </a:t>
          </a:r>
          <a:r>
            <a:rPr lang="en-US" sz="2400" b="0" i="0" dirty="0" err="1" smtClean="0">
              <a:latin typeface="Adobe Garamond Pro Bold" pitchFamily="18" charset="0"/>
            </a:rPr>
            <a:t>Aliran</a:t>
          </a:r>
          <a:r>
            <a:rPr lang="en-US" sz="2400" b="0" i="0" dirty="0" smtClean="0">
              <a:latin typeface="Adobe Garamond Pro Bold" pitchFamily="18" charset="0"/>
            </a:rPr>
            <a:t> </a:t>
          </a:r>
          <a:r>
            <a:rPr lang="en-US" sz="2400" b="0" i="0" dirty="0" err="1" smtClean="0">
              <a:latin typeface="Adobe Garamond Pro Bold" pitchFamily="18" charset="0"/>
            </a:rPr>
            <a:t>Etika</a:t>
          </a:r>
          <a:r>
            <a:rPr lang="en-US" sz="2400" b="0" i="0" dirty="0" smtClean="0">
              <a:latin typeface="Adobe Garamond Pro Bold" pitchFamily="18" charset="0"/>
            </a:rPr>
            <a:t>…</a:t>
          </a:r>
          <a:endParaRPr lang="en-US" sz="2400" i="0" dirty="0">
            <a:latin typeface="Adobe Garamond Pro Bold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7AEC0E7-84AE-4FEC-8383-DD05B2671833}" type="parTrans" cxnId="{BD871985-5048-4330-989F-711CB16E2035}">
      <dgm:prSet/>
      <dgm:spPr/>
      <dgm:t>
        <a:bodyPr/>
        <a:lstStyle/>
        <a:p>
          <a:endParaRPr lang="en-US"/>
        </a:p>
      </dgm:t>
    </dgm:pt>
    <dgm:pt modelId="{96EE4E2B-04B1-40DF-930D-E541C1D7B01F}" type="sibTrans" cxnId="{BD871985-5048-4330-989F-711CB16E2035}">
      <dgm:prSet/>
      <dgm:spPr/>
      <dgm:t>
        <a:bodyPr/>
        <a:lstStyle/>
        <a:p>
          <a:endParaRPr lang="en-US"/>
        </a:p>
      </dgm:t>
    </dgm:pt>
    <dgm:pt modelId="{A9A982BF-F178-4FE4-B883-3D4C35D5F004}">
      <dgm:prSet phldrT="[Text]" custT="1"/>
      <dgm:spPr/>
      <dgm:t>
        <a:bodyPr/>
        <a:lstStyle/>
        <a:p>
          <a:r>
            <a:rPr lang="en-US" sz="2400" i="0" dirty="0" err="1" smtClean="0">
              <a:latin typeface="Adobe Garamond Pro Bold" pitchFamily="18" charset="0"/>
            </a:rPr>
            <a:t>Pengertian</a:t>
          </a:r>
          <a:r>
            <a:rPr lang="en-US" sz="2400" i="0" dirty="0" smtClean="0">
              <a:latin typeface="Adobe Garamond Pro Bold" pitchFamily="18" charset="0"/>
            </a:rPr>
            <a:t> </a:t>
          </a:r>
          <a:r>
            <a:rPr lang="en-US" sz="2400" i="0" dirty="0" err="1" smtClean="0">
              <a:latin typeface="Adobe Garamond Pro Bold" pitchFamily="18" charset="0"/>
            </a:rPr>
            <a:t>Pancasila</a:t>
          </a:r>
          <a:r>
            <a:rPr lang="en-US" sz="2400" i="0" dirty="0" smtClean="0">
              <a:latin typeface="Adobe Garamond Pro Bold" pitchFamily="18" charset="0"/>
            </a:rPr>
            <a:t>… </a:t>
          </a:r>
          <a:endParaRPr lang="en-US" sz="2400" i="0" dirty="0">
            <a:latin typeface="Adobe Garamond Pro Bold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89F567D-AB21-41FB-AE24-3D67FDAA4E8A}" type="parTrans" cxnId="{B416F565-5B9E-46A5-8236-596C03FF4EF1}">
      <dgm:prSet/>
      <dgm:spPr/>
      <dgm:t>
        <a:bodyPr/>
        <a:lstStyle/>
        <a:p>
          <a:endParaRPr lang="en-US"/>
        </a:p>
      </dgm:t>
    </dgm:pt>
    <dgm:pt modelId="{99E43831-A5CE-464C-8B92-A6BE4D9FFEFA}" type="sibTrans" cxnId="{B416F565-5B9E-46A5-8236-596C03FF4EF1}">
      <dgm:prSet/>
      <dgm:spPr/>
      <dgm:t>
        <a:bodyPr/>
        <a:lstStyle/>
        <a:p>
          <a:endParaRPr lang="en-US"/>
        </a:p>
      </dgm:t>
    </dgm:pt>
    <dgm:pt modelId="{0BC895E4-7D16-4893-B91E-83548A10BEC0}">
      <dgm:prSet phldrT="[Text]" custT="1"/>
      <dgm:spPr/>
      <dgm:t>
        <a:bodyPr/>
        <a:lstStyle/>
        <a:p>
          <a:r>
            <a:rPr lang="en-US" sz="2400" i="0" dirty="0" err="1" smtClean="0">
              <a:latin typeface="Adobe Garamond Pro Bold" pitchFamily="18" charset="0"/>
            </a:rPr>
            <a:t>Etika</a:t>
          </a:r>
          <a:r>
            <a:rPr lang="en-US" sz="2400" i="0" dirty="0" smtClean="0">
              <a:latin typeface="Adobe Garamond Pro Bold" pitchFamily="18" charset="0"/>
            </a:rPr>
            <a:t> </a:t>
          </a:r>
          <a:r>
            <a:rPr lang="en-US" sz="2400" i="0" dirty="0" err="1" smtClean="0">
              <a:latin typeface="Adobe Garamond Pro Bold" pitchFamily="18" charset="0"/>
            </a:rPr>
            <a:t>Pancasila</a:t>
          </a:r>
          <a:r>
            <a:rPr lang="en-US" sz="2400" i="0" dirty="0" smtClean="0">
              <a:latin typeface="Adobe Garamond Pro Bold" pitchFamily="18" charset="0"/>
            </a:rPr>
            <a:t>…</a:t>
          </a:r>
          <a:endParaRPr lang="en-US" sz="2400" i="0" dirty="0">
            <a:latin typeface="Adobe Garamond Pro Bold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442A8B3-347A-4014-B09C-4406E6613C56}" type="parTrans" cxnId="{253BE08C-523F-4920-B0F6-162D1BCB10B0}">
      <dgm:prSet/>
      <dgm:spPr/>
      <dgm:t>
        <a:bodyPr/>
        <a:lstStyle/>
        <a:p>
          <a:endParaRPr lang="en-US"/>
        </a:p>
      </dgm:t>
    </dgm:pt>
    <dgm:pt modelId="{325E3756-9292-4FD7-B8FA-940CA06D67AD}" type="sibTrans" cxnId="{253BE08C-523F-4920-B0F6-162D1BCB10B0}">
      <dgm:prSet/>
      <dgm:spPr/>
      <dgm:t>
        <a:bodyPr/>
        <a:lstStyle/>
        <a:p>
          <a:endParaRPr lang="en-US"/>
        </a:p>
      </dgm:t>
    </dgm:pt>
    <dgm:pt modelId="{15DD254B-9C44-4366-9A4E-2246110F2FE0}" type="pres">
      <dgm:prSet presAssocID="{AB4B5E28-629E-4FFA-979E-BBBA359F10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4236F-C24E-410A-90EB-84F7A7722AC8}" type="pres">
      <dgm:prSet presAssocID="{AB4B5E28-629E-4FFA-979E-BBBA359F1041}" presName="dummyMaxCanvas" presStyleCnt="0">
        <dgm:presLayoutVars/>
      </dgm:prSet>
      <dgm:spPr/>
    </dgm:pt>
    <dgm:pt modelId="{2F6A01E1-28A8-4C9D-A5AF-359625CA5784}" type="pres">
      <dgm:prSet presAssocID="{AB4B5E28-629E-4FFA-979E-BBBA359F1041}" presName="FiveNodes_1" presStyleLbl="node1" presStyleIdx="0" presStyleCnt="5" custLinFactNeighborX="1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7E6ED-8F9C-4024-A051-89538A244C86}" type="pres">
      <dgm:prSet presAssocID="{AB4B5E28-629E-4FFA-979E-BBBA359F1041}" presName="FiveNodes_2" presStyleLbl="node1" presStyleIdx="1" presStyleCnt="5" custLinFactNeighborX="263" custLinFactNeighborY="3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B1E09-50CE-4B58-A5F0-EFE4DAB9E634}" type="pres">
      <dgm:prSet presAssocID="{AB4B5E28-629E-4FFA-979E-BBBA359F104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73A4E-D057-44C4-BCFF-FA8154F6DF59}" type="pres">
      <dgm:prSet presAssocID="{AB4B5E28-629E-4FFA-979E-BBBA359F104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1CEC-1058-45C7-8418-B94CBF640B79}" type="pres">
      <dgm:prSet presAssocID="{AB4B5E28-629E-4FFA-979E-BBBA359F104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1267D-C1C6-4C84-A7E1-48E4EC73F6EA}" type="pres">
      <dgm:prSet presAssocID="{AB4B5E28-629E-4FFA-979E-BBBA359F104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9129D-579F-464B-B38E-9DE98C1E1624}" type="pres">
      <dgm:prSet presAssocID="{AB4B5E28-629E-4FFA-979E-BBBA359F104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1FE3B-43B1-4746-8CEF-6A5FF1942286}" type="pres">
      <dgm:prSet presAssocID="{AB4B5E28-629E-4FFA-979E-BBBA359F104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60D58-6797-4B70-B762-CE9CBDC08E07}" type="pres">
      <dgm:prSet presAssocID="{AB4B5E28-629E-4FFA-979E-BBBA359F104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D0C00-5E4D-409E-94B9-5866FD5506FB}" type="pres">
      <dgm:prSet presAssocID="{AB4B5E28-629E-4FFA-979E-BBBA359F104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C8161-90BC-4108-ABE4-C8F8FE105FB2}" type="pres">
      <dgm:prSet presAssocID="{AB4B5E28-629E-4FFA-979E-BBBA359F104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4AAE7-EAC9-4D85-8F3A-B079C84E6206}" type="pres">
      <dgm:prSet presAssocID="{AB4B5E28-629E-4FFA-979E-BBBA359F104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D82B4-6DB4-41CF-931A-4993F0D01C8D}" type="pres">
      <dgm:prSet presAssocID="{AB4B5E28-629E-4FFA-979E-BBBA359F104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022B-0988-4ACD-83E6-CCE5D5D54026}" type="pres">
      <dgm:prSet presAssocID="{AB4B5E28-629E-4FFA-979E-BBBA359F104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A6880-6CD4-4E13-8286-CA8E0F41D1C2}" type="presOf" srcId="{99E43831-A5CE-464C-8B92-A6BE4D9FFEFA}" destId="{10660D58-6797-4B70-B762-CE9CBDC08E07}" srcOrd="0" destOrd="0" presId="urn:microsoft.com/office/officeart/2005/8/layout/vProcess5"/>
    <dgm:cxn modelId="{71807446-0897-4B3E-8514-293DC311D655}" type="presOf" srcId="{AB0E1B1A-AA11-4252-B7BF-58BB0B3DC762}" destId="{2F6A01E1-28A8-4C9D-A5AF-359625CA5784}" srcOrd="0" destOrd="0" presId="urn:microsoft.com/office/officeart/2005/8/layout/vProcess5"/>
    <dgm:cxn modelId="{4EDF3E22-FD81-4E5E-A803-2095CDB55DCD}" type="presOf" srcId="{AB0E1B1A-AA11-4252-B7BF-58BB0B3DC762}" destId="{014D0C00-5E4D-409E-94B9-5866FD5506FB}" srcOrd="1" destOrd="0" presId="urn:microsoft.com/office/officeart/2005/8/layout/vProcess5"/>
    <dgm:cxn modelId="{7032BA2E-FDBB-4B2E-B048-2F6ADF2BB06C}" type="presOf" srcId="{0BC895E4-7D16-4893-B91E-83548A10BEC0}" destId="{9C421CEC-1058-45C7-8418-B94CBF640B79}" srcOrd="0" destOrd="0" presId="urn:microsoft.com/office/officeart/2005/8/layout/vProcess5"/>
    <dgm:cxn modelId="{BD871985-5048-4330-989F-711CB16E2035}" srcId="{AB4B5E28-629E-4FFA-979E-BBBA359F1041}" destId="{7418563C-B099-4118-BD36-8860FA2A4DBE}" srcOrd="2" destOrd="0" parTransId="{B7AEC0E7-84AE-4FEC-8383-DD05B2671833}" sibTransId="{96EE4E2B-04B1-40DF-930D-E541C1D7B01F}"/>
    <dgm:cxn modelId="{14EFB460-9D80-4DCA-803A-B9A0BC4019AF}" type="presOf" srcId="{7418563C-B099-4118-BD36-8860FA2A4DBE}" destId="{5F8B1E09-50CE-4B58-A5F0-EFE4DAB9E634}" srcOrd="0" destOrd="0" presId="urn:microsoft.com/office/officeart/2005/8/layout/vProcess5"/>
    <dgm:cxn modelId="{03CA70E6-8D20-4D7C-A110-1D45B099913E}" type="presOf" srcId="{FE6B463D-AA4C-4391-8109-DFAF3306E538}" destId="{2FEC8161-90BC-4108-ABE4-C8F8FE105FB2}" srcOrd="1" destOrd="0" presId="urn:microsoft.com/office/officeart/2005/8/layout/vProcess5"/>
    <dgm:cxn modelId="{6BE2FDD8-EE70-4082-90E5-47BCC9DC2AC7}" type="presOf" srcId="{A9A982BF-F178-4FE4-B883-3D4C35D5F004}" destId="{EEDD82B4-6DB4-41CF-931A-4993F0D01C8D}" srcOrd="1" destOrd="0" presId="urn:microsoft.com/office/officeart/2005/8/layout/vProcess5"/>
    <dgm:cxn modelId="{253BE08C-523F-4920-B0F6-162D1BCB10B0}" srcId="{AB4B5E28-629E-4FFA-979E-BBBA359F1041}" destId="{0BC895E4-7D16-4893-B91E-83548A10BEC0}" srcOrd="4" destOrd="0" parTransId="{8442A8B3-347A-4014-B09C-4406E6613C56}" sibTransId="{325E3756-9292-4FD7-B8FA-940CA06D67AD}"/>
    <dgm:cxn modelId="{E9505D74-E4AC-4C04-96DE-DE82C76185ED}" type="presOf" srcId="{FE6B463D-AA4C-4391-8109-DFAF3306E538}" destId="{80C7E6ED-8F9C-4024-A051-89538A244C86}" srcOrd="0" destOrd="0" presId="urn:microsoft.com/office/officeart/2005/8/layout/vProcess5"/>
    <dgm:cxn modelId="{B416F565-5B9E-46A5-8236-596C03FF4EF1}" srcId="{AB4B5E28-629E-4FFA-979E-BBBA359F1041}" destId="{A9A982BF-F178-4FE4-B883-3D4C35D5F004}" srcOrd="3" destOrd="0" parTransId="{589F567D-AB21-41FB-AE24-3D67FDAA4E8A}" sibTransId="{99E43831-A5CE-464C-8B92-A6BE4D9FFEFA}"/>
    <dgm:cxn modelId="{F4868D57-E547-436D-B44C-92AD68AEE28D}" type="presOf" srcId="{302D3AA6-16A4-444B-8866-527ACFF0E78A}" destId="{2FB1267D-C1C6-4C84-A7E1-48E4EC73F6EA}" srcOrd="0" destOrd="0" presId="urn:microsoft.com/office/officeart/2005/8/layout/vProcess5"/>
    <dgm:cxn modelId="{8420E11B-6358-4952-930E-BF5018B5A751}" type="presOf" srcId="{AB4B5E28-629E-4FFA-979E-BBBA359F1041}" destId="{15DD254B-9C44-4366-9A4E-2246110F2FE0}" srcOrd="0" destOrd="0" presId="urn:microsoft.com/office/officeart/2005/8/layout/vProcess5"/>
    <dgm:cxn modelId="{8522B010-0D68-439F-A2B5-A5BB3802656A}" type="presOf" srcId="{A9A982BF-F178-4FE4-B883-3D4C35D5F004}" destId="{A0873A4E-D057-44C4-BCFF-FA8154F6DF59}" srcOrd="0" destOrd="0" presId="urn:microsoft.com/office/officeart/2005/8/layout/vProcess5"/>
    <dgm:cxn modelId="{94C9E12C-9AF9-49BA-B25F-BA0E1AFBB27F}" type="presOf" srcId="{0BC895E4-7D16-4893-B91E-83548A10BEC0}" destId="{32E1022B-0988-4ACD-83E6-CCE5D5D54026}" srcOrd="1" destOrd="0" presId="urn:microsoft.com/office/officeart/2005/8/layout/vProcess5"/>
    <dgm:cxn modelId="{A471628F-B4CC-4177-9C81-0D84B23062C3}" srcId="{AB4B5E28-629E-4FFA-979E-BBBA359F1041}" destId="{AB0E1B1A-AA11-4252-B7BF-58BB0B3DC762}" srcOrd="0" destOrd="0" parTransId="{233CA9C8-A7FE-4471-8843-F39C9DA29ED2}" sibTransId="{302D3AA6-16A4-444B-8866-527ACFF0E78A}"/>
    <dgm:cxn modelId="{5CB995F2-4D57-4064-BD9A-7B6FFD4287AE}" type="presOf" srcId="{7418563C-B099-4118-BD36-8860FA2A4DBE}" destId="{25F4AAE7-EAC9-4D85-8F3A-B079C84E6206}" srcOrd="1" destOrd="0" presId="urn:microsoft.com/office/officeart/2005/8/layout/vProcess5"/>
    <dgm:cxn modelId="{ABA088DA-196F-4C2F-8D95-20F198E9D5A9}" srcId="{AB4B5E28-629E-4FFA-979E-BBBA359F1041}" destId="{FE6B463D-AA4C-4391-8109-DFAF3306E538}" srcOrd="1" destOrd="0" parTransId="{0AA7DD69-1F96-418E-85F6-35AAC72E37D4}" sibTransId="{742B039D-5DD7-41F8-9D43-F93FB737D4BD}"/>
    <dgm:cxn modelId="{EC9C420F-E89B-429A-8EB2-34605FECCC4E}" type="presOf" srcId="{742B039D-5DD7-41F8-9D43-F93FB737D4BD}" destId="{9F29129D-579F-464B-B38E-9DE98C1E1624}" srcOrd="0" destOrd="0" presId="urn:microsoft.com/office/officeart/2005/8/layout/vProcess5"/>
    <dgm:cxn modelId="{EEF45899-B39E-4D84-A343-78886A35B7E2}" type="presOf" srcId="{96EE4E2B-04B1-40DF-930D-E541C1D7B01F}" destId="{DB91FE3B-43B1-4746-8CEF-6A5FF1942286}" srcOrd="0" destOrd="0" presId="urn:microsoft.com/office/officeart/2005/8/layout/vProcess5"/>
    <dgm:cxn modelId="{DA8EF419-C0D4-4159-BF64-851C1207B336}" type="presParOf" srcId="{15DD254B-9C44-4366-9A4E-2246110F2FE0}" destId="{9CF4236F-C24E-410A-90EB-84F7A7722AC8}" srcOrd="0" destOrd="0" presId="urn:microsoft.com/office/officeart/2005/8/layout/vProcess5"/>
    <dgm:cxn modelId="{6A1F4FD7-7C5A-4FBC-BFC5-11DEBC91C425}" type="presParOf" srcId="{15DD254B-9C44-4366-9A4E-2246110F2FE0}" destId="{2F6A01E1-28A8-4C9D-A5AF-359625CA5784}" srcOrd="1" destOrd="0" presId="urn:microsoft.com/office/officeart/2005/8/layout/vProcess5"/>
    <dgm:cxn modelId="{5E49BD86-10F5-4E97-BB39-B28ECB884ADB}" type="presParOf" srcId="{15DD254B-9C44-4366-9A4E-2246110F2FE0}" destId="{80C7E6ED-8F9C-4024-A051-89538A244C86}" srcOrd="2" destOrd="0" presId="urn:microsoft.com/office/officeart/2005/8/layout/vProcess5"/>
    <dgm:cxn modelId="{628D5159-3D9A-41E2-AA2A-72792D30FA44}" type="presParOf" srcId="{15DD254B-9C44-4366-9A4E-2246110F2FE0}" destId="{5F8B1E09-50CE-4B58-A5F0-EFE4DAB9E634}" srcOrd="3" destOrd="0" presId="urn:microsoft.com/office/officeart/2005/8/layout/vProcess5"/>
    <dgm:cxn modelId="{322E2EA1-AAB0-4C91-8CE9-C591949BEC1A}" type="presParOf" srcId="{15DD254B-9C44-4366-9A4E-2246110F2FE0}" destId="{A0873A4E-D057-44C4-BCFF-FA8154F6DF59}" srcOrd="4" destOrd="0" presId="urn:microsoft.com/office/officeart/2005/8/layout/vProcess5"/>
    <dgm:cxn modelId="{E75D949D-DBFE-43E9-8956-6A4DA945918F}" type="presParOf" srcId="{15DD254B-9C44-4366-9A4E-2246110F2FE0}" destId="{9C421CEC-1058-45C7-8418-B94CBF640B79}" srcOrd="5" destOrd="0" presId="urn:microsoft.com/office/officeart/2005/8/layout/vProcess5"/>
    <dgm:cxn modelId="{75DEF18E-6925-4E9E-B13B-8E8A2B478AAD}" type="presParOf" srcId="{15DD254B-9C44-4366-9A4E-2246110F2FE0}" destId="{2FB1267D-C1C6-4C84-A7E1-48E4EC73F6EA}" srcOrd="6" destOrd="0" presId="urn:microsoft.com/office/officeart/2005/8/layout/vProcess5"/>
    <dgm:cxn modelId="{78A2E19B-213F-40FE-B635-9A7802B45FB2}" type="presParOf" srcId="{15DD254B-9C44-4366-9A4E-2246110F2FE0}" destId="{9F29129D-579F-464B-B38E-9DE98C1E1624}" srcOrd="7" destOrd="0" presId="urn:microsoft.com/office/officeart/2005/8/layout/vProcess5"/>
    <dgm:cxn modelId="{5955F000-E1BA-4D90-A8B8-BC79ABA0239C}" type="presParOf" srcId="{15DD254B-9C44-4366-9A4E-2246110F2FE0}" destId="{DB91FE3B-43B1-4746-8CEF-6A5FF1942286}" srcOrd="8" destOrd="0" presId="urn:microsoft.com/office/officeart/2005/8/layout/vProcess5"/>
    <dgm:cxn modelId="{74E2B599-2D46-4EE5-9DE1-971000FD3E00}" type="presParOf" srcId="{15DD254B-9C44-4366-9A4E-2246110F2FE0}" destId="{10660D58-6797-4B70-B762-CE9CBDC08E07}" srcOrd="9" destOrd="0" presId="urn:microsoft.com/office/officeart/2005/8/layout/vProcess5"/>
    <dgm:cxn modelId="{8C42F580-A269-44FF-A3A7-B5E83E76D0EA}" type="presParOf" srcId="{15DD254B-9C44-4366-9A4E-2246110F2FE0}" destId="{014D0C00-5E4D-409E-94B9-5866FD5506FB}" srcOrd="10" destOrd="0" presId="urn:microsoft.com/office/officeart/2005/8/layout/vProcess5"/>
    <dgm:cxn modelId="{DE4C4224-62A0-453A-BE85-C058198DECE3}" type="presParOf" srcId="{15DD254B-9C44-4366-9A4E-2246110F2FE0}" destId="{2FEC8161-90BC-4108-ABE4-C8F8FE105FB2}" srcOrd="11" destOrd="0" presId="urn:microsoft.com/office/officeart/2005/8/layout/vProcess5"/>
    <dgm:cxn modelId="{4C9B0E87-FAF6-4B1C-AA6B-E4BD53FDF704}" type="presParOf" srcId="{15DD254B-9C44-4366-9A4E-2246110F2FE0}" destId="{25F4AAE7-EAC9-4D85-8F3A-B079C84E6206}" srcOrd="12" destOrd="0" presId="urn:microsoft.com/office/officeart/2005/8/layout/vProcess5"/>
    <dgm:cxn modelId="{7B055587-2158-4A37-9604-B8AF0356868D}" type="presParOf" srcId="{15DD254B-9C44-4366-9A4E-2246110F2FE0}" destId="{EEDD82B4-6DB4-41CF-931A-4993F0D01C8D}" srcOrd="13" destOrd="0" presId="urn:microsoft.com/office/officeart/2005/8/layout/vProcess5"/>
    <dgm:cxn modelId="{57D9660C-C3D9-4CFD-9DB5-2AE162DA9E13}" type="presParOf" srcId="{15DD254B-9C44-4366-9A4E-2246110F2FE0}" destId="{32E1022B-0988-4ACD-83E6-CCE5D5D5402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901A3-2037-4105-B18B-CF652CE67E9D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10E51E-8981-46C2-9DF5-5E87BFBF50F7}">
      <dgm:prSet phldrT="[Text]" custT="1"/>
      <dgm:spPr/>
      <dgm:t>
        <a:bodyPr/>
        <a:lstStyle/>
        <a:p>
          <a:r>
            <a:rPr lang="sv-SE" sz="1800" b="1" i="0" dirty="0" smtClean="0">
              <a:latin typeface="Adobe Garamond Pro Bold" pitchFamily="18" charset="0"/>
            </a:rPr>
            <a:t>Makna Pancasila Sebagai Sistem Etika...</a:t>
          </a:r>
          <a:endParaRPr lang="en-US" sz="1800" i="0" dirty="0">
            <a:latin typeface="Adobe Garamond Pro Bold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6BD3F0-8C1F-400E-B558-5D27CD780E77}" type="parTrans" cxnId="{53195897-2C39-426D-9EC2-A484826C218A}">
      <dgm:prSet/>
      <dgm:spPr/>
      <dgm:t>
        <a:bodyPr/>
        <a:lstStyle/>
        <a:p>
          <a:endParaRPr lang="en-US"/>
        </a:p>
      </dgm:t>
    </dgm:pt>
    <dgm:pt modelId="{2B3DFC23-758C-49DD-AA94-7ACDDE9D448A}" type="sibTrans" cxnId="{53195897-2C39-426D-9EC2-A484826C218A}">
      <dgm:prSet/>
      <dgm:spPr/>
      <dgm:t>
        <a:bodyPr/>
        <a:lstStyle/>
        <a:p>
          <a:endParaRPr lang="en-US"/>
        </a:p>
      </dgm:t>
    </dgm:pt>
    <dgm:pt modelId="{1B7DEB28-393D-4E7D-BBBC-D0F86A03605F}">
      <dgm:prSet phldrT="[Text]" custT="1"/>
      <dgm:spPr/>
      <dgm:t>
        <a:bodyPr/>
        <a:lstStyle/>
        <a:p>
          <a:r>
            <a:rPr lang="en-US" sz="1800" b="1" i="0" dirty="0" err="1" smtClean="0">
              <a:latin typeface="Adobe Garamond Pro Bold" pitchFamily="18" charset="0"/>
            </a:rPr>
            <a:t>Pengamalan</a:t>
          </a:r>
          <a:r>
            <a:rPr lang="en-US" sz="1800" b="1" i="0" dirty="0" smtClean="0">
              <a:latin typeface="Adobe Garamond Pro Bold" pitchFamily="18" charset="0"/>
            </a:rPr>
            <a:t> </a:t>
          </a:r>
          <a:r>
            <a:rPr lang="en-US" sz="1800" b="1" i="0" dirty="0" err="1" smtClean="0">
              <a:latin typeface="Adobe Garamond Pro Bold" pitchFamily="18" charset="0"/>
            </a:rPr>
            <a:t>Nilai-nilai</a:t>
          </a:r>
          <a:r>
            <a:rPr lang="en-US" sz="1800" b="1" i="0" dirty="0" smtClean="0">
              <a:latin typeface="Adobe Garamond Pro Bold" pitchFamily="18" charset="0"/>
            </a:rPr>
            <a:t> </a:t>
          </a:r>
          <a:r>
            <a:rPr lang="en-US" sz="1800" b="1" i="0" dirty="0" err="1" smtClean="0">
              <a:latin typeface="Adobe Garamond Pro Bold" pitchFamily="18" charset="0"/>
            </a:rPr>
            <a:t>Pancasila</a:t>
          </a:r>
          <a:r>
            <a:rPr lang="en-US" sz="1800" b="1" i="0" dirty="0" smtClean="0">
              <a:latin typeface="Adobe Garamond Pro Bold" pitchFamily="18" charset="0"/>
            </a:rPr>
            <a:t> </a:t>
          </a:r>
          <a:r>
            <a:rPr lang="en-US" sz="1800" b="1" i="0" dirty="0" err="1" smtClean="0">
              <a:latin typeface="Adobe Garamond Pro Bold" pitchFamily="18" charset="0"/>
            </a:rPr>
            <a:t>Dalam</a:t>
          </a:r>
          <a:r>
            <a:rPr lang="en-US" sz="1800" b="1" i="0" dirty="0" smtClean="0">
              <a:latin typeface="Adobe Garamond Pro Bold" pitchFamily="18" charset="0"/>
            </a:rPr>
            <a:t> </a:t>
          </a:r>
          <a:r>
            <a:rPr lang="en-US" sz="1800" b="1" i="0" dirty="0" err="1" smtClean="0">
              <a:latin typeface="Adobe Garamond Pro Bold" pitchFamily="18" charset="0"/>
            </a:rPr>
            <a:t>Beretika</a:t>
          </a:r>
          <a:r>
            <a:rPr lang="en-US" sz="1800" b="1" i="0" dirty="0" smtClean="0">
              <a:latin typeface="Adobe Garamond Pro Bold" pitchFamily="18" charset="0"/>
            </a:rPr>
            <a:t> di </a:t>
          </a:r>
          <a:r>
            <a:rPr lang="en-US" sz="1800" b="1" i="0" dirty="0" err="1" smtClean="0">
              <a:latin typeface="Adobe Garamond Pro Bold" pitchFamily="18" charset="0"/>
            </a:rPr>
            <a:t>Kehidupan</a:t>
          </a:r>
          <a:r>
            <a:rPr lang="en-US" sz="1800" b="1" i="0" dirty="0" smtClean="0">
              <a:latin typeface="Adobe Garamond Pro Bold" pitchFamily="18" charset="0"/>
            </a:rPr>
            <a:t> </a:t>
          </a:r>
          <a:r>
            <a:rPr lang="en-US" sz="1800" b="1" i="0" dirty="0" err="1" smtClean="0">
              <a:latin typeface="Adobe Garamond Pro Bold" pitchFamily="18" charset="0"/>
            </a:rPr>
            <a:t>Sehari-hari</a:t>
          </a:r>
          <a:r>
            <a:rPr lang="en-US" sz="1800" b="1" i="0" dirty="0" smtClean="0">
              <a:latin typeface="Adobe Garamond Pro Bold" pitchFamily="18" charset="0"/>
            </a:rPr>
            <a:t>…</a:t>
          </a:r>
          <a:endParaRPr lang="en-US" sz="1800" i="0" dirty="0">
            <a:latin typeface="Adobe Garamond Pro Bold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CE1FD07-C951-4961-8B63-1BB09827F345}" type="parTrans" cxnId="{A5EF27EF-69D7-4AC2-8D5C-B71353FF26C2}">
      <dgm:prSet/>
      <dgm:spPr/>
      <dgm:t>
        <a:bodyPr/>
        <a:lstStyle/>
        <a:p>
          <a:endParaRPr lang="en-US"/>
        </a:p>
      </dgm:t>
    </dgm:pt>
    <dgm:pt modelId="{FD3ED589-47F3-4436-AFA5-B8853456CB6F}" type="sibTrans" cxnId="{A5EF27EF-69D7-4AC2-8D5C-B71353FF26C2}">
      <dgm:prSet/>
      <dgm:spPr/>
      <dgm:t>
        <a:bodyPr/>
        <a:lstStyle/>
        <a:p>
          <a:endParaRPr lang="en-US"/>
        </a:p>
      </dgm:t>
    </dgm:pt>
    <dgm:pt modelId="{447F16F0-69ED-4F34-A97A-7D44B861B923}" type="pres">
      <dgm:prSet presAssocID="{13F901A3-2037-4105-B18B-CF652CE67E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F111E-144E-4C4E-B7B3-EC735BE00E6C}" type="pres">
      <dgm:prSet presAssocID="{13F901A3-2037-4105-B18B-CF652CE67E9D}" presName="dummyMaxCanvas" presStyleCnt="0">
        <dgm:presLayoutVars/>
      </dgm:prSet>
      <dgm:spPr/>
    </dgm:pt>
    <dgm:pt modelId="{383692E6-01DF-4920-BABE-64492318C20D}" type="pres">
      <dgm:prSet presAssocID="{13F901A3-2037-4105-B18B-CF652CE67E9D}" presName="TwoNodes_1" presStyleLbl="node1" presStyleIdx="0" presStyleCnt="2" custLinFactNeighborX="-2704" custLinFactNeighborY="-4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0B79C-83A3-4B60-BAF5-F7D302B41F55}" type="pres">
      <dgm:prSet presAssocID="{13F901A3-2037-4105-B18B-CF652CE67E9D}" presName="TwoNodes_2" presStyleLbl="node1" presStyleIdx="1" presStyleCnt="2" custLinFactNeighborX="-3083" custLinFactNeighborY="5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737B2-705B-4EA6-BF06-4A6B39FFC976}" type="pres">
      <dgm:prSet presAssocID="{13F901A3-2037-4105-B18B-CF652CE67E9D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0DE88-7D74-4E01-BD2A-D50C1F3D0FBD}" type="pres">
      <dgm:prSet presAssocID="{13F901A3-2037-4105-B18B-CF652CE67E9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7B39D-56C5-40EB-B734-715FAB8CB53C}" type="pres">
      <dgm:prSet presAssocID="{13F901A3-2037-4105-B18B-CF652CE67E9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AA2942-4B43-46A2-BE2A-08EDA43EC71B}" type="presOf" srcId="{1B7DEB28-393D-4E7D-BBBC-D0F86A03605F}" destId="{E680B79C-83A3-4B60-BAF5-F7D302B41F55}" srcOrd="0" destOrd="0" presId="urn:microsoft.com/office/officeart/2005/8/layout/vProcess5"/>
    <dgm:cxn modelId="{53195897-2C39-426D-9EC2-A484826C218A}" srcId="{13F901A3-2037-4105-B18B-CF652CE67E9D}" destId="{B510E51E-8981-46C2-9DF5-5E87BFBF50F7}" srcOrd="0" destOrd="0" parTransId="{566BD3F0-8C1F-400E-B558-5D27CD780E77}" sibTransId="{2B3DFC23-758C-49DD-AA94-7ACDDE9D448A}"/>
    <dgm:cxn modelId="{91E41141-D138-4B7B-86B9-7BF0DDFEF82E}" type="presOf" srcId="{B510E51E-8981-46C2-9DF5-5E87BFBF50F7}" destId="{383692E6-01DF-4920-BABE-64492318C20D}" srcOrd="0" destOrd="0" presId="urn:microsoft.com/office/officeart/2005/8/layout/vProcess5"/>
    <dgm:cxn modelId="{42B3634B-1C2D-47E6-B018-FA448926EB54}" type="presOf" srcId="{1B7DEB28-393D-4E7D-BBBC-D0F86A03605F}" destId="{2B17B39D-56C5-40EB-B734-715FAB8CB53C}" srcOrd="1" destOrd="0" presId="urn:microsoft.com/office/officeart/2005/8/layout/vProcess5"/>
    <dgm:cxn modelId="{A5EF27EF-69D7-4AC2-8D5C-B71353FF26C2}" srcId="{13F901A3-2037-4105-B18B-CF652CE67E9D}" destId="{1B7DEB28-393D-4E7D-BBBC-D0F86A03605F}" srcOrd="1" destOrd="0" parTransId="{1CE1FD07-C951-4961-8B63-1BB09827F345}" sibTransId="{FD3ED589-47F3-4436-AFA5-B8853456CB6F}"/>
    <dgm:cxn modelId="{BCB626B7-0BFA-4A27-B730-42E7BA803274}" type="presOf" srcId="{13F901A3-2037-4105-B18B-CF652CE67E9D}" destId="{447F16F0-69ED-4F34-A97A-7D44B861B923}" srcOrd="0" destOrd="0" presId="urn:microsoft.com/office/officeart/2005/8/layout/vProcess5"/>
    <dgm:cxn modelId="{03A13D7B-0615-451D-9B20-95080E707D4B}" type="presOf" srcId="{2B3DFC23-758C-49DD-AA94-7ACDDE9D448A}" destId="{512737B2-705B-4EA6-BF06-4A6B39FFC976}" srcOrd="0" destOrd="0" presId="urn:microsoft.com/office/officeart/2005/8/layout/vProcess5"/>
    <dgm:cxn modelId="{0E3392F0-2F4B-4A1C-9E7D-FA72000624A9}" type="presOf" srcId="{B510E51E-8981-46C2-9DF5-5E87BFBF50F7}" destId="{A820DE88-7D74-4E01-BD2A-D50C1F3D0FBD}" srcOrd="1" destOrd="0" presId="urn:microsoft.com/office/officeart/2005/8/layout/vProcess5"/>
    <dgm:cxn modelId="{FE1D94B6-6CD2-4C12-A78D-70ADC91DD21C}" type="presParOf" srcId="{447F16F0-69ED-4F34-A97A-7D44B861B923}" destId="{449F111E-144E-4C4E-B7B3-EC735BE00E6C}" srcOrd="0" destOrd="0" presId="urn:microsoft.com/office/officeart/2005/8/layout/vProcess5"/>
    <dgm:cxn modelId="{5392B42C-FFD5-4DF8-91BC-155937420ABE}" type="presParOf" srcId="{447F16F0-69ED-4F34-A97A-7D44B861B923}" destId="{383692E6-01DF-4920-BABE-64492318C20D}" srcOrd="1" destOrd="0" presId="urn:microsoft.com/office/officeart/2005/8/layout/vProcess5"/>
    <dgm:cxn modelId="{8B5AAD13-604F-477C-81EF-A299729386FA}" type="presParOf" srcId="{447F16F0-69ED-4F34-A97A-7D44B861B923}" destId="{E680B79C-83A3-4B60-BAF5-F7D302B41F55}" srcOrd="2" destOrd="0" presId="urn:microsoft.com/office/officeart/2005/8/layout/vProcess5"/>
    <dgm:cxn modelId="{CFD9E109-94E7-4163-A8A7-6AD6E205F04B}" type="presParOf" srcId="{447F16F0-69ED-4F34-A97A-7D44B861B923}" destId="{512737B2-705B-4EA6-BF06-4A6B39FFC976}" srcOrd="3" destOrd="0" presId="urn:microsoft.com/office/officeart/2005/8/layout/vProcess5"/>
    <dgm:cxn modelId="{8341AAA0-84E9-4024-8B9A-A665417DBC7E}" type="presParOf" srcId="{447F16F0-69ED-4F34-A97A-7D44B861B923}" destId="{A820DE88-7D74-4E01-BD2A-D50C1F3D0FBD}" srcOrd="4" destOrd="0" presId="urn:microsoft.com/office/officeart/2005/8/layout/vProcess5"/>
    <dgm:cxn modelId="{7B3BEA51-CBAD-4CEF-A17D-FB65B4B62165}" type="presParOf" srcId="{447F16F0-69ED-4F34-A97A-7D44B861B923}" destId="{2B17B39D-56C5-40EB-B734-715FAB8CB53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A01E1-28A8-4C9D-A5AF-359625CA5784}">
      <dsp:nvSpPr>
        <dsp:cNvPr id="0" name=""/>
        <dsp:cNvSpPr/>
      </dsp:nvSpPr>
      <dsp:spPr>
        <a:xfrm>
          <a:off x="76196" y="0"/>
          <a:ext cx="4928616" cy="397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>
              <a:latin typeface="Adobe Garamond Pro Bold" pitchFamily="18" charset="0"/>
            </a:rPr>
            <a:t>Latar</a:t>
          </a:r>
          <a:r>
            <a:rPr lang="en-US" sz="2400" i="0" kern="1200" dirty="0" smtClean="0">
              <a:latin typeface="Adobe Garamond Pro Bold" pitchFamily="18" charset="0"/>
            </a:rPr>
            <a:t> </a:t>
          </a:r>
          <a:r>
            <a:rPr lang="en-US" sz="2400" i="0" kern="1200" dirty="0" err="1" smtClean="0">
              <a:latin typeface="Adobe Garamond Pro Bold" pitchFamily="18" charset="0"/>
            </a:rPr>
            <a:t>Belakang</a:t>
          </a:r>
          <a:r>
            <a:rPr lang="en-US" sz="2400" i="0" kern="1200" dirty="0" smtClean="0">
              <a:latin typeface="Adobe Garamond Pro Bold" pitchFamily="18" charset="0"/>
            </a:rPr>
            <a:t>…</a:t>
          </a:r>
          <a:endParaRPr lang="en-US" sz="2400" i="0" kern="1200" dirty="0">
            <a:latin typeface="Adobe Garamond Pro Bold" pitchFamily="18" charset="0"/>
          </a:endParaRPr>
        </a:p>
      </dsp:txBody>
      <dsp:txXfrm>
        <a:off x="87846" y="11650"/>
        <a:ext cx="4452859" cy="374464"/>
      </dsp:txXfrm>
    </dsp:sp>
    <dsp:sp modelId="{80C7E6ED-8F9C-4024-A051-89538A244C86}">
      <dsp:nvSpPr>
        <dsp:cNvPr id="0" name=""/>
        <dsp:cNvSpPr/>
      </dsp:nvSpPr>
      <dsp:spPr>
        <a:xfrm>
          <a:off x="381008" y="468744"/>
          <a:ext cx="4928616" cy="397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>
              <a:latin typeface="Adobe Garamond Pro Bold" pitchFamily="18" charset="0"/>
            </a:rPr>
            <a:t>Pengertian</a:t>
          </a:r>
          <a:r>
            <a:rPr lang="en-US" sz="2400" i="0" kern="1200" dirty="0" smtClean="0">
              <a:latin typeface="Adobe Garamond Pro Bold" pitchFamily="18" charset="0"/>
            </a:rPr>
            <a:t> </a:t>
          </a:r>
          <a:r>
            <a:rPr lang="en-US" sz="2400" i="0" kern="1200" dirty="0" err="1" smtClean="0">
              <a:latin typeface="Adobe Garamond Pro Bold" pitchFamily="18" charset="0"/>
            </a:rPr>
            <a:t>Etika</a:t>
          </a:r>
          <a:r>
            <a:rPr lang="en-US" sz="2400" i="0" kern="1200" dirty="0" smtClean="0">
              <a:latin typeface="Adobe Garamond Pro Bold" pitchFamily="18" charset="0"/>
            </a:rPr>
            <a:t>…</a:t>
          </a:r>
          <a:endParaRPr lang="en-US" sz="2400" i="0" kern="1200" dirty="0">
            <a:latin typeface="Adobe Garamond Pro Bold" pitchFamily="18" charset="0"/>
          </a:endParaRPr>
        </a:p>
      </dsp:txBody>
      <dsp:txXfrm>
        <a:off x="392658" y="480394"/>
        <a:ext cx="4278723" cy="374464"/>
      </dsp:txXfrm>
    </dsp:sp>
    <dsp:sp modelId="{5F8B1E09-50CE-4B58-A5F0-EFE4DAB9E634}">
      <dsp:nvSpPr>
        <dsp:cNvPr id="0" name=""/>
        <dsp:cNvSpPr/>
      </dsp:nvSpPr>
      <dsp:spPr>
        <a:xfrm>
          <a:off x="736092" y="906018"/>
          <a:ext cx="4928616" cy="397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Adobe Garamond Pro Bold" pitchFamily="18" charset="0"/>
            </a:rPr>
            <a:t>Aliran</a:t>
          </a:r>
          <a:r>
            <a:rPr lang="en-US" sz="2400" b="0" i="0" kern="1200" dirty="0" smtClean="0">
              <a:latin typeface="Adobe Garamond Pro Bold" pitchFamily="18" charset="0"/>
            </a:rPr>
            <a:t> – </a:t>
          </a:r>
          <a:r>
            <a:rPr lang="en-US" sz="2400" b="0" i="0" kern="1200" dirty="0" err="1" smtClean="0">
              <a:latin typeface="Adobe Garamond Pro Bold" pitchFamily="18" charset="0"/>
            </a:rPr>
            <a:t>Aliran</a:t>
          </a:r>
          <a:r>
            <a:rPr lang="en-US" sz="2400" b="0" i="0" kern="1200" dirty="0" smtClean="0">
              <a:latin typeface="Adobe Garamond Pro Bold" pitchFamily="18" charset="0"/>
            </a:rPr>
            <a:t> </a:t>
          </a:r>
          <a:r>
            <a:rPr lang="en-US" sz="2400" b="0" i="0" kern="1200" dirty="0" err="1" smtClean="0">
              <a:latin typeface="Adobe Garamond Pro Bold" pitchFamily="18" charset="0"/>
            </a:rPr>
            <a:t>Etika</a:t>
          </a:r>
          <a:r>
            <a:rPr lang="en-US" sz="2400" b="0" i="0" kern="1200" dirty="0" smtClean="0">
              <a:latin typeface="Adobe Garamond Pro Bold" pitchFamily="18" charset="0"/>
            </a:rPr>
            <a:t>…</a:t>
          </a:r>
          <a:endParaRPr lang="en-US" sz="2400" i="0" kern="1200" dirty="0">
            <a:latin typeface="Adobe Garamond Pro Bold" pitchFamily="18" charset="0"/>
          </a:endParaRPr>
        </a:p>
      </dsp:txBody>
      <dsp:txXfrm>
        <a:off x="747742" y="917668"/>
        <a:ext cx="4278723" cy="374464"/>
      </dsp:txXfrm>
    </dsp:sp>
    <dsp:sp modelId="{A0873A4E-D057-44C4-BCFF-FA8154F6DF59}">
      <dsp:nvSpPr>
        <dsp:cNvPr id="0" name=""/>
        <dsp:cNvSpPr/>
      </dsp:nvSpPr>
      <dsp:spPr>
        <a:xfrm>
          <a:off x="1104138" y="1359027"/>
          <a:ext cx="4928616" cy="397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>
              <a:latin typeface="Adobe Garamond Pro Bold" pitchFamily="18" charset="0"/>
            </a:rPr>
            <a:t>Pengertian</a:t>
          </a:r>
          <a:r>
            <a:rPr lang="en-US" sz="2400" i="0" kern="1200" dirty="0" smtClean="0">
              <a:latin typeface="Adobe Garamond Pro Bold" pitchFamily="18" charset="0"/>
            </a:rPr>
            <a:t> </a:t>
          </a:r>
          <a:r>
            <a:rPr lang="en-US" sz="2400" i="0" kern="1200" dirty="0" err="1" smtClean="0">
              <a:latin typeface="Adobe Garamond Pro Bold" pitchFamily="18" charset="0"/>
            </a:rPr>
            <a:t>Pancasila</a:t>
          </a:r>
          <a:r>
            <a:rPr lang="en-US" sz="2400" i="0" kern="1200" dirty="0" smtClean="0">
              <a:latin typeface="Adobe Garamond Pro Bold" pitchFamily="18" charset="0"/>
            </a:rPr>
            <a:t>… </a:t>
          </a:r>
          <a:endParaRPr lang="en-US" sz="2400" i="0" kern="1200" dirty="0">
            <a:latin typeface="Adobe Garamond Pro Bold" pitchFamily="18" charset="0"/>
          </a:endParaRPr>
        </a:p>
      </dsp:txBody>
      <dsp:txXfrm>
        <a:off x="1115788" y="1370677"/>
        <a:ext cx="4278723" cy="374464"/>
      </dsp:txXfrm>
    </dsp:sp>
    <dsp:sp modelId="{9C421CEC-1058-45C7-8418-B94CBF640B79}">
      <dsp:nvSpPr>
        <dsp:cNvPr id="0" name=""/>
        <dsp:cNvSpPr/>
      </dsp:nvSpPr>
      <dsp:spPr>
        <a:xfrm>
          <a:off x="1472184" y="1812036"/>
          <a:ext cx="4928616" cy="3977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>
              <a:latin typeface="Adobe Garamond Pro Bold" pitchFamily="18" charset="0"/>
            </a:rPr>
            <a:t>Etika</a:t>
          </a:r>
          <a:r>
            <a:rPr lang="en-US" sz="2400" i="0" kern="1200" dirty="0" smtClean="0">
              <a:latin typeface="Adobe Garamond Pro Bold" pitchFamily="18" charset="0"/>
            </a:rPr>
            <a:t> </a:t>
          </a:r>
          <a:r>
            <a:rPr lang="en-US" sz="2400" i="0" kern="1200" dirty="0" err="1" smtClean="0">
              <a:latin typeface="Adobe Garamond Pro Bold" pitchFamily="18" charset="0"/>
            </a:rPr>
            <a:t>Pancasila</a:t>
          </a:r>
          <a:r>
            <a:rPr lang="en-US" sz="2400" i="0" kern="1200" dirty="0" smtClean="0">
              <a:latin typeface="Adobe Garamond Pro Bold" pitchFamily="18" charset="0"/>
            </a:rPr>
            <a:t>…</a:t>
          </a:r>
          <a:endParaRPr lang="en-US" sz="2400" i="0" kern="1200" dirty="0">
            <a:latin typeface="Adobe Garamond Pro Bold" pitchFamily="18" charset="0"/>
          </a:endParaRPr>
        </a:p>
      </dsp:txBody>
      <dsp:txXfrm>
        <a:off x="1483834" y="1823686"/>
        <a:ext cx="4278723" cy="374464"/>
      </dsp:txXfrm>
    </dsp:sp>
    <dsp:sp modelId="{2FB1267D-C1C6-4C84-A7E1-48E4EC73F6EA}">
      <dsp:nvSpPr>
        <dsp:cNvPr id="0" name=""/>
        <dsp:cNvSpPr/>
      </dsp:nvSpPr>
      <dsp:spPr>
        <a:xfrm>
          <a:off x="4670069" y="290588"/>
          <a:ext cx="258546" cy="258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728242" y="290588"/>
        <a:ext cx="142200" cy="194556"/>
      </dsp:txXfrm>
    </dsp:sp>
    <dsp:sp modelId="{9F29129D-579F-464B-B38E-9DE98C1E1624}">
      <dsp:nvSpPr>
        <dsp:cNvPr id="0" name=""/>
        <dsp:cNvSpPr/>
      </dsp:nvSpPr>
      <dsp:spPr>
        <a:xfrm>
          <a:off x="5038115" y="743597"/>
          <a:ext cx="258546" cy="258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096288" y="743597"/>
        <a:ext cx="142200" cy="194556"/>
      </dsp:txXfrm>
    </dsp:sp>
    <dsp:sp modelId="{DB91FE3B-43B1-4746-8CEF-6A5FF1942286}">
      <dsp:nvSpPr>
        <dsp:cNvPr id="0" name=""/>
        <dsp:cNvSpPr/>
      </dsp:nvSpPr>
      <dsp:spPr>
        <a:xfrm>
          <a:off x="5406161" y="1189977"/>
          <a:ext cx="258546" cy="258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64334" y="1189977"/>
        <a:ext cx="142200" cy="194556"/>
      </dsp:txXfrm>
    </dsp:sp>
    <dsp:sp modelId="{10660D58-6797-4B70-B762-CE9CBDC08E07}">
      <dsp:nvSpPr>
        <dsp:cNvPr id="0" name=""/>
        <dsp:cNvSpPr/>
      </dsp:nvSpPr>
      <dsp:spPr>
        <a:xfrm>
          <a:off x="5774207" y="1647405"/>
          <a:ext cx="258546" cy="258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832380" y="1647405"/>
        <a:ext cx="142200" cy="194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692E6-01DF-4920-BABE-64492318C20D}">
      <dsp:nvSpPr>
        <dsp:cNvPr id="0" name=""/>
        <dsp:cNvSpPr/>
      </dsp:nvSpPr>
      <dsp:spPr>
        <a:xfrm>
          <a:off x="0" y="0"/>
          <a:ext cx="5181600" cy="68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i="0" kern="1200" dirty="0" smtClean="0">
              <a:latin typeface="Adobe Garamond Pro Bold" pitchFamily="18" charset="0"/>
            </a:rPr>
            <a:t>Makna Pancasila Sebagai Sistem Etika...</a:t>
          </a:r>
          <a:endParaRPr lang="en-US" sz="1800" i="0" kern="1200" dirty="0">
            <a:latin typeface="Adobe Garamond Pro Bold" pitchFamily="18" charset="0"/>
          </a:endParaRPr>
        </a:p>
      </dsp:txBody>
      <dsp:txXfrm>
        <a:off x="20086" y="20086"/>
        <a:ext cx="4472773" cy="645628"/>
      </dsp:txXfrm>
    </dsp:sp>
    <dsp:sp modelId="{E680B79C-83A3-4B60-BAF5-F7D302B41F55}">
      <dsp:nvSpPr>
        <dsp:cNvPr id="0" name=""/>
        <dsp:cNvSpPr/>
      </dsp:nvSpPr>
      <dsp:spPr>
        <a:xfrm>
          <a:off x="754651" y="838200"/>
          <a:ext cx="5181600" cy="685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 smtClean="0">
              <a:latin typeface="Adobe Garamond Pro Bold" pitchFamily="18" charset="0"/>
            </a:rPr>
            <a:t>Pengamalan</a:t>
          </a:r>
          <a:r>
            <a:rPr lang="en-US" sz="1800" b="1" i="0" kern="1200" dirty="0" smtClean="0">
              <a:latin typeface="Adobe Garamond Pro Bold" pitchFamily="18" charset="0"/>
            </a:rPr>
            <a:t> </a:t>
          </a:r>
          <a:r>
            <a:rPr lang="en-US" sz="1800" b="1" i="0" kern="1200" dirty="0" err="1" smtClean="0">
              <a:latin typeface="Adobe Garamond Pro Bold" pitchFamily="18" charset="0"/>
            </a:rPr>
            <a:t>Nilai-nilai</a:t>
          </a:r>
          <a:r>
            <a:rPr lang="en-US" sz="1800" b="1" i="0" kern="1200" dirty="0" smtClean="0">
              <a:latin typeface="Adobe Garamond Pro Bold" pitchFamily="18" charset="0"/>
            </a:rPr>
            <a:t> </a:t>
          </a:r>
          <a:r>
            <a:rPr lang="en-US" sz="1800" b="1" i="0" kern="1200" dirty="0" err="1" smtClean="0">
              <a:latin typeface="Adobe Garamond Pro Bold" pitchFamily="18" charset="0"/>
            </a:rPr>
            <a:t>Pancasila</a:t>
          </a:r>
          <a:r>
            <a:rPr lang="en-US" sz="1800" b="1" i="0" kern="1200" dirty="0" smtClean="0">
              <a:latin typeface="Adobe Garamond Pro Bold" pitchFamily="18" charset="0"/>
            </a:rPr>
            <a:t> </a:t>
          </a:r>
          <a:r>
            <a:rPr lang="en-US" sz="1800" b="1" i="0" kern="1200" dirty="0" err="1" smtClean="0">
              <a:latin typeface="Adobe Garamond Pro Bold" pitchFamily="18" charset="0"/>
            </a:rPr>
            <a:t>Dalam</a:t>
          </a:r>
          <a:r>
            <a:rPr lang="en-US" sz="1800" b="1" i="0" kern="1200" dirty="0" smtClean="0">
              <a:latin typeface="Adobe Garamond Pro Bold" pitchFamily="18" charset="0"/>
            </a:rPr>
            <a:t> </a:t>
          </a:r>
          <a:r>
            <a:rPr lang="en-US" sz="1800" b="1" i="0" kern="1200" dirty="0" err="1" smtClean="0">
              <a:latin typeface="Adobe Garamond Pro Bold" pitchFamily="18" charset="0"/>
            </a:rPr>
            <a:t>Beretika</a:t>
          </a:r>
          <a:r>
            <a:rPr lang="en-US" sz="1800" b="1" i="0" kern="1200" dirty="0" smtClean="0">
              <a:latin typeface="Adobe Garamond Pro Bold" pitchFamily="18" charset="0"/>
            </a:rPr>
            <a:t> di </a:t>
          </a:r>
          <a:r>
            <a:rPr lang="en-US" sz="1800" b="1" i="0" kern="1200" dirty="0" err="1" smtClean="0">
              <a:latin typeface="Adobe Garamond Pro Bold" pitchFamily="18" charset="0"/>
            </a:rPr>
            <a:t>Kehidupan</a:t>
          </a:r>
          <a:r>
            <a:rPr lang="en-US" sz="1800" b="1" i="0" kern="1200" dirty="0" smtClean="0">
              <a:latin typeface="Adobe Garamond Pro Bold" pitchFamily="18" charset="0"/>
            </a:rPr>
            <a:t> </a:t>
          </a:r>
          <a:r>
            <a:rPr lang="en-US" sz="1800" b="1" i="0" kern="1200" dirty="0" err="1" smtClean="0">
              <a:latin typeface="Adobe Garamond Pro Bold" pitchFamily="18" charset="0"/>
            </a:rPr>
            <a:t>Sehari-hari</a:t>
          </a:r>
          <a:r>
            <a:rPr lang="en-US" sz="1800" b="1" i="0" kern="1200" dirty="0" smtClean="0">
              <a:latin typeface="Adobe Garamond Pro Bold" pitchFamily="18" charset="0"/>
            </a:rPr>
            <a:t>…</a:t>
          </a:r>
          <a:endParaRPr lang="en-US" sz="1800" i="0" kern="1200" dirty="0">
            <a:latin typeface="Adobe Garamond Pro Bold" pitchFamily="18" charset="0"/>
          </a:endParaRPr>
        </a:p>
      </dsp:txBody>
      <dsp:txXfrm>
        <a:off x="774737" y="858286"/>
        <a:ext cx="3781258" cy="645628"/>
      </dsp:txXfrm>
    </dsp:sp>
    <dsp:sp modelId="{512737B2-705B-4EA6-BF06-4A6B39FFC976}">
      <dsp:nvSpPr>
        <dsp:cNvPr id="0" name=""/>
        <dsp:cNvSpPr/>
      </dsp:nvSpPr>
      <dsp:spPr>
        <a:xfrm>
          <a:off x="4735830" y="539115"/>
          <a:ext cx="445770" cy="4457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36128" y="539115"/>
        <a:ext cx="245174" cy="335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9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5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FB68-9960-43A0-B1F9-4DBA4E624ED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D396-5E8F-4CBC-A17A-B0143418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15728" y="388374"/>
            <a:ext cx="6818671" cy="1745226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Bold ITC" pitchFamily="34" charset="0"/>
              </a:rPr>
              <a:t>Pancasila Sebagai Sistem Etika Bangsa Indonesia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2590800"/>
            <a:ext cx="5334000" cy="2057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Garamond Pro Bold" pitchFamily="18" charset="0"/>
              </a:rPr>
              <a:t>RONI KUSTIAWAN</a:t>
            </a:r>
          </a:p>
          <a:p>
            <a:pPr algn="ctr"/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Garamond Pro Bold" pitchFamily="18" charset="0"/>
              </a:rPr>
              <a:t>2017011097</a:t>
            </a:r>
          </a:p>
          <a:p>
            <a:pPr algn="ctr"/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Garamond Pro Bold" pitchFamily="18" charset="0"/>
              </a:rPr>
              <a:t>Kimia C</a:t>
            </a:r>
            <a:endParaRPr lang="en-US" sz="32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/>
        </p:nvSpPr>
        <p:spPr>
          <a:xfrm>
            <a:off x="4076700" y="5191432"/>
            <a:ext cx="1752600" cy="60960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MULAI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4132"/>
            <a:ext cx="9144000" cy="7620000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2324100" y="1066800"/>
            <a:ext cx="4495800" cy="60960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Wide Latin" pitchFamily="18" charset="0"/>
              </a:rPr>
              <a:t>NILAI PERSATUAN</a:t>
            </a:r>
            <a:endParaRPr lang="en-US" dirty="0">
              <a:latin typeface="Wide Lati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66800" y="1981199"/>
            <a:ext cx="6934200" cy="3877597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Eras Bold ITC" pitchFamily="34" charset="0"/>
              </a:rPr>
              <a:t>Suatu</a:t>
            </a:r>
            <a:r>
              <a:rPr lang="en-US" dirty="0" smtClean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perbuatan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dikatakan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baik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jika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bisa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memperkuat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persatuan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serta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Sikap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egois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ingin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menang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sendiri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sebagai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perbuatan</a:t>
            </a:r>
            <a:r>
              <a:rPr lang="en-US" dirty="0">
                <a:latin typeface="Eras Bold ITC" pitchFamily="34" charset="0"/>
              </a:rPr>
              <a:t> yang </a:t>
            </a:r>
            <a:r>
              <a:rPr lang="en-US" dirty="0" err="1">
                <a:latin typeface="Eras Bold ITC" pitchFamily="34" charset="0"/>
              </a:rPr>
              <a:t>tidak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baik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begitupun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sikap</a:t>
            </a:r>
            <a:r>
              <a:rPr lang="en-US" dirty="0">
                <a:latin typeface="Eras Bold ITC" pitchFamily="34" charset="0"/>
              </a:rPr>
              <a:t> yang </a:t>
            </a:r>
            <a:r>
              <a:rPr lang="en-US" dirty="0" err="1">
                <a:latin typeface="Eras Bold ITC" pitchFamily="34" charset="0"/>
              </a:rPr>
              <a:t>memecah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belah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persatuan</a:t>
            </a:r>
            <a:r>
              <a:rPr lang="en-US" dirty="0" smtClean="0">
                <a:latin typeface="Eras Bold ITC" pitchFamily="34" charset="0"/>
              </a:rPr>
              <a:t>. </a:t>
            </a:r>
            <a:r>
              <a:rPr lang="en-US" dirty="0" err="1">
                <a:latin typeface="Eras Bold ITC" pitchFamily="34" charset="0"/>
              </a:rPr>
              <a:t>jika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perbuatan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tersebut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bisa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memecah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persatuan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serta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kesatuan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maka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menurut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pandangan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etika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Pancasila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bukan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perbuatan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baik</a:t>
            </a:r>
            <a:r>
              <a:rPr lang="en-US" dirty="0">
                <a:latin typeface="Eras Bold ITC" pitchFamily="34" charset="0"/>
              </a:rPr>
              <a:t>. Dari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persatuan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dapat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menghasilkan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cinta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tanah</a:t>
            </a:r>
            <a:r>
              <a:rPr lang="en-US" dirty="0">
                <a:latin typeface="Eras Bold ITC" pitchFamily="34" charset="0"/>
              </a:rPr>
              <a:t> air, </a:t>
            </a:r>
            <a:r>
              <a:rPr lang="en-US" dirty="0" err="1">
                <a:latin typeface="Eras Bold ITC" pitchFamily="34" charset="0"/>
              </a:rPr>
              <a:t>pengorbanan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dan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sebaginya</a:t>
            </a:r>
            <a:r>
              <a:rPr lang="en-US" dirty="0">
                <a:latin typeface="Eras Bold ITC" pitchFamily="34" charset="0"/>
              </a:rPr>
              <a:t>.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flipH="1">
            <a:off x="0" y="3538997"/>
            <a:ext cx="990600" cy="76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ras Bold ITC" pitchFamily="34" charset="0"/>
              </a:rPr>
              <a:t>BACK</a:t>
            </a:r>
            <a:endParaRPr lang="en-US" sz="1600" dirty="0">
              <a:latin typeface="Eras Bold ITC" pitchFamily="34" charset="0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153398" y="3443132"/>
            <a:ext cx="970935" cy="76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ras Bold ITC" pitchFamily="34" charset="0"/>
              </a:rPr>
              <a:t>NEXT</a:t>
            </a:r>
            <a:endParaRPr lang="en-US" sz="1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945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-1033003"/>
            <a:ext cx="9753601" cy="9144000"/>
          </a:xfrm>
        </p:spPr>
      </p:pic>
      <p:sp>
        <p:nvSpPr>
          <p:cNvPr id="8" name="Oval 7"/>
          <p:cNvSpPr/>
          <p:nvPr/>
        </p:nvSpPr>
        <p:spPr>
          <a:xfrm>
            <a:off x="1866900" y="872613"/>
            <a:ext cx="5257800" cy="8382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Wide Latin" pitchFamily="18" charset="0"/>
              </a:rPr>
              <a:t>NILAI KERAKYATAN</a:t>
            </a:r>
            <a:endParaRPr lang="en-US" dirty="0">
              <a:latin typeface="Wide Lati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971550" y="2219632"/>
            <a:ext cx="7174476" cy="3886200"/>
          </a:xfrm>
          <a:prstGeom prst="wedge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Eras Bold ITC" pitchFamily="34" charset="0"/>
              </a:rPr>
              <a:t>Dalam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kaitan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kerakyatan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ini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terdapat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lain yang </a:t>
            </a:r>
            <a:r>
              <a:rPr lang="en-US" dirty="0" err="1">
                <a:latin typeface="Eras Bold ITC" pitchFamily="34" charset="0"/>
              </a:rPr>
              <a:t>sangat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penting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yakni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hikmat</a:t>
            </a:r>
            <a:r>
              <a:rPr lang="en-US" dirty="0">
                <a:latin typeface="Eras Bold ITC" pitchFamily="34" charset="0"/>
              </a:rPr>
              <a:t> / </a:t>
            </a:r>
            <a:r>
              <a:rPr lang="en-US" dirty="0" err="1">
                <a:latin typeface="Eras Bold ITC" pitchFamily="34" charset="0"/>
              </a:rPr>
              <a:t>kebijaksanaan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permusyawaratan</a:t>
            </a:r>
            <a:r>
              <a:rPr lang="en-US" dirty="0">
                <a:latin typeface="Eras Bold ITC" pitchFamily="34" charset="0"/>
              </a:rPr>
              <a:t>. </a:t>
            </a:r>
            <a:r>
              <a:rPr lang="en-US" dirty="0" err="1">
                <a:latin typeface="Eras Bold ITC" pitchFamily="34" charset="0"/>
              </a:rPr>
              <a:t>Dengan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mencari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kebaikan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pandangan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minoritas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belum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tentu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kalah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dari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pandangan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mayoritas</a:t>
            </a:r>
            <a:r>
              <a:rPr lang="en-US" dirty="0" smtClean="0">
                <a:latin typeface="Eras Bold ITC" pitchFamily="34" charset="0"/>
              </a:rPr>
              <a:t>.</a:t>
            </a:r>
          </a:p>
          <a:p>
            <a:pPr algn="ctr"/>
            <a:r>
              <a:rPr lang="en-US" dirty="0" err="1">
                <a:latin typeface="Eras Bold ITC" pitchFamily="34" charset="0"/>
              </a:rPr>
              <a:t>Dengan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ini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perbuatan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belum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tentu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baik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jika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disetujui</a:t>
            </a:r>
            <a:r>
              <a:rPr lang="en-US" dirty="0">
                <a:latin typeface="Eras Bold ITC" pitchFamily="34" charset="0"/>
              </a:rPr>
              <a:t>/</a:t>
            </a:r>
            <a:r>
              <a:rPr lang="en-US" dirty="0" err="1">
                <a:latin typeface="Eras Bold ITC" pitchFamily="34" charset="0"/>
              </a:rPr>
              <a:t>bermanfaat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untuk</a:t>
            </a:r>
            <a:r>
              <a:rPr lang="en-US" dirty="0">
                <a:latin typeface="Eras Bold ITC" pitchFamily="34" charset="0"/>
              </a:rPr>
              <a:t> orang </a:t>
            </a:r>
            <a:r>
              <a:rPr lang="en-US" dirty="0" err="1">
                <a:latin typeface="Eras Bold ITC" pitchFamily="34" charset="0"/>
              </a:rPr>
              <a:t>banyak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tetapi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perbuatan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itu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baik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apabila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dengan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musyawarah</a:t>
            </a:r>
            <a:r>
              <a:rPr lang="en-US" dirty="0">
                <a:latin typeface="Eras Bold ITC" pitchFamily="34" charset="0"/>
              </a:rPr>
              <a:t> yang </a:t>
            </a:r>
            <a:r>
              <a:rPr lang="en-US" dirty="0" err="1">
                <a:latin typeface="Eras Bold ITC" pitchFamily="34" charset="0"/>
              </a:rPr>
              <a:t>didasarkan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pada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konsep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hikmah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atau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kebijaksanaan</a:t>
            </a:r>
            <a:r>
              <a:rPr lang="en-US" dirty="0">
                <a:latin typeface="Eras Bold ITC" pitchFamily="34" charset="0"/>
              </a:rPr>
              <a:t>. Dari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kerakyatan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bisa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menghasilkan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menghargai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perbedaan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 smtClean="0">
                <a:latin typeface="Eras Bold ITC" pitchFamily="34" charset="0"/>
              </a:rPr>
              <a:t>dan</a:t>
            </a:r>
            <a:r>
              <a:rPr lang="en-US" dirty="0" smtClean="0">
                <a:latin typeface="Eras Bold ITC" pitchFamily="34" charset="0"/>
              </a:rPr>
              <a:t> </a:t>
            </a:r>
            <a:r>
              <a:rPr lang="en-US" dirty="0" err="1" smtClean="0">
                <a:latin typeface="Eras Bold ITC" pitchFamily="34" charset="0"/>
              </a:rPr>
              <a:t>kesetaraan</a:t>
            </a:r>
            <a:r>
              <a:rPr lang="en-US" dirty="0" smtClean="0">
                <a:latin typeface="Eras Bold ITC" pitchFamily="34" charset="0"/>
              </a:rPr>
              <a:t>.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13" name="Right Arrow 12">
            <a:hlinkClick r:id="" action="ppaction://hlinkshowjump?jump=previousslide"/>
          </p:cNvPr>
          <p:cNvSpPr/>
          <p:nvPr/>
        </p:nvSpPr>
        <p:spPr>
          <a:xfrm flipH="1">
            <a:off x="-19050" y="3538997"/>
            <a:ext cx="990600" cy="76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ras Bold ITC" pitchFamily="34" charset="0"/>
              </a:rPr>
              <a:t>BACK</a:t>
            </a:r>
            <a:endParaRPr lang="en-US" sz="1600" dirty="0">
              <a:latin typeface="Eras Bold ITC" pitchFamily="34" charset="0"/>
            </a:endParaRPr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146026" y="3538997"/>
            <a:ext cx="970935" cy="76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ras Bold ITC" pitchFamily="34" charset="0"/>
              </a:rPr>
              <a:t>NEXT</a:t>
            </a:r>
            <a:endParaRPr lang="en-US" sz="1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8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990600"/>
            <a:ext cx="9677400" cy="100584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2476500" y="762000"/>
            <a:ext cx="4114800" cy="5334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Wide Latin" pitchFamily="18" charset="0"/>
              </a:rPr>
              <a:t>NILAI KEADILAN</a:t>
            </a:r>
            <a:endParaRPr lang="en-US" dirty="0">
              <a:latin typeface="Wide Lati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90600" y="1676400"/>
            <a:ext cx="7010400" cy="4343400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Eras Bold ITC" pitchFamily="34" charset="0"/>
              </a:rPr>
              <a:t>Adapun</a:t>
            </a:r>
            <a:r>
              <a:rPr lang="en-US" dirty="0" smtClean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keadilan</a:t>
            </a:r>
            <a:r>
              <a:rPr lang="en-US" dirty="0">
                <a:latin typeface="Eras Bold ITC" pitchFamily="34" charset="0"/>
              </a:rPr>
              <a:t> di </a:t>
            </a:r>
            <a:r>
              <a:rPr lang="en-US" dirty="0" err="1">
                <a:latin typeface="Eras Bold ITC" pitchFamily="34" charset="0"/>
              </a:rPr>
              <a:t>sila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kelima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lebih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diarahkan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pada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konteks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sosial</a:t>
            </a:r>
            <a:r>
              <a:rPr lang="en-US" dirty="0">
                <a:latin typeface="Eras Bold ITC" pitchFamily="34" charset="0"/>
              </a:rPr>
              <a:t>. </a:t>
            </a:r>
            <a:r>
              <a:rPr lang="en-US" dirty="0" err="1">
                <a:latin typeface="Eras Bold ITC" pitchFamily="34" charset="0"/>
              </a:rPr>
              <a:t>Suatu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perbutan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dikatakan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baik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jika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sesuai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dengan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prinsip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keadilan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masyarakat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banyak</a:t>
            </a:r>
            <a:r>
              <a:rPr lang="en-US" dirty="0">
                <a:latin typeface="Eras Bold ITC" pitchFamily="34" charset="0"/>
              </a:rPr>
              <a:t>. </a:t>
            </a:r>
            <a:r>
              <a:rPr lang="en-US" dirty="0" err="1">
                <a:latin typeface="Eras Bold ITC" pitchFamily="34" charset="0"/>
              </a:rPr>
              <a:t>Dikembangkannya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sikap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adil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terhadap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sesama</a:t>
            </a:r>
            <a:r>
              <a:rPr lang="en-US" dirty="0">
                <a:latin typeface="Eras Bold ITC" pitchFamily="34" charset="0"/>
              </a:rPr>
              <a:t>, agar </a:t>
            </a:r>
            <a:r>
              <a:rPr lang="en-US" dirty="0" err="1">
                <a:latin typeface="Eras Bold ITC" pitchFamily="34" charset="0"/>
              </a:rPr>
              <a:t>menjaga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keseimbangan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antara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hak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kewajiban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serta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menghormati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hak-hak</a:t>
            </a:r>
            <a:r>
              <a:rPr lang="en-US" dirty="0">
                <a:latin typeface="Eras Bold ITC" pitchFamily="34" charset="0"/>
              </a:rPr>
              <a:t> orang lain. Dari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keadilan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bisa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menghasilkan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kepedulian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kesejajaran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ekonomi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kemajuan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bersama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dan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 smtClean="0">
                <a:latin typeface="Eras Bold ITC" pitchFamily="34" charset="0"/>
              </a:rPr>
              <a:t>sebagainya</a:t>
            </a:r>
            <a:r>
              <a:rPr lang="en-US" dirty="0" smtClean="0">
                <a:latin typeface="Eras Bold ITC" pitchFamily="34" charset="0"/>
              </a:rPr>
              <a:t>.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0" y="3467100"/>
            <a:ext cx="990600" cy="76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Eras Bold ITC" pitchFamily="34" charset="0"/>
              </a:rPr>
              <a:t>BACK</a:t>
            </a:r>
            <a:endParaRPr lang="en-US" sz="1600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4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448800" cy="70866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347816" y="457200"/>
            <a:ext cx="8458200" cy="762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latin typeface="Rockwell Extra Bold" pitchFamily="18" charset="0"/>
              </a:rPr>
              <a:t>Pengamalan</a:t>
            </a:r>
            <a:r>
              <a:rPr lang="en-US" b="1" u="sng" dirty="0">
                <a:latin typeface="Rockwell Extra Bold" pitchFamily="18" charset="0"/>
              </a:rPr>
              <a:t> </a:t>
            </a:r>
            <a:r>
              <a:rPr lang="en-US" b="1" u="sng" dirty="0" err="1">
                <a:latin typeface="Rockwell Extra Bold" pitchFamily="18" charset="0"/>
              </a:rPr>
              <a:t>Nilai-nilai</a:t>
            </a:r>
            <a:r>
              <a:rPr lang="en-US" b="1" u="sng" dirty="0">
                <a:latin typeface="Rockwell Extra Bold" pitchFamily="18" charset="0"/>
              </a:rPr>
              <a:t> </a:t>
            </a:r>
            <a:r>
              <a:rPr lang="en-US" b="1" u="sng" dirty="0" err="1">
                <a:latin typeface="Rockwell Extra Bold" pitchFamily="18" charset="0"/>
              </a:rPr>
              <a:t>Pancasila</a:t>
            </a:r>
            <a:r>
              <a:rPr lang="en-US" b="1" u="sng" dirty="0">
                <a:latin typeface="Rockwell Extra Bold" pitchFamily="18" charset="0"/>
              </a:rPr>
              <a:t> </a:t>
            </a:r>
            <a:r>
              <a:rPr lang="en-US" b="1" u="sng" dirty="0" err="1">
                <a:latin typeface="Rockwell Extra Bold" pitchFamily="18" charset="0"/>
              </a:rPr>
              <a:t>Dalam</a:t>
            </a:r>
            <a:r>
              <a:rPr lang="en-US" b="1" u="sng" dirty="0">
                <a:latin typeface="Rockwell Extra Bold" pitchFamily="18" charset="0"/>
              </a:rPr>
              <a:t> </a:t>
            </a:r>
            <a:r>
              <a:rPr lang="en-US" b="1" u="sng" dirty="0" err="1">
                <a:latin typeface="Rockwell Extra Bold" pitchFamily="18" charset="0"/>
              </a:rPr>
              <a:t>Beretika</a:t>
            </a:r>
            <a:r>
              <a:rPr lang="en-US" b="1" u="sng" dirty="0">
                <a:latin typeface="Rockwell Extra Bold" pitchFamily="18" charset="0"/>
              </a:rPr>
              <a:t> di </a:t>
            </a:r>
            <a:r>
              <a:rPr lang="en-US" b="1" u="sng" dirty="0" err="1">
                <a:latin typeface="Rockwell Extra Bold" pitchFamily="18" charset="0"/>
              </a:rPr>
              <a:t>Kehidupan</a:t>
            </a:r>
            <a:r>
              <a:rPr lang="en-US" b="1" u="sng" dirty="0">
                <a:latin typeface="Rockwell Extra Bold" pitchFamily="18" charset="0"/>
              </a:rPr>
              <a:t> </a:t>
            </a:r>
            <a:r>
              <a:rPr lang="en-US" b="1" u="sng" dirty="0" err="1">
                <a:latin typeface="Rockwell Extra Bold" pitchFamily="18" charset="0"/>
              </a:rPr>
              <a:t>Sehari-hari</a:t>
            </a:r>
            <a:endParaRPr lang="en-US" b="1" u="sng" dirty="0">
              <a:latin typeface="Rockwell Extra Bold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47816" y="1371600"/>
            <a:ext cx="8458200" cy="4343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Eras Bold ITC" pitchFamily="34" charset="0"/>
              </a:rPr>
              <a:t>	</a:t>
            </a:r>
            <a:r>
              <a:rPr lang="en-US" sz="1600" dirty="0" err="1" smtClean="0">
                <a:latin typeface="Eras Bold ITC" pitchFamily="34" charset="0"/>
              </a:rPr>
              <a:t>Bentuk</a:t>
            </a:r>
            <a:r>
              <a:rPr lang="en-US" sz="1600" dirty="0" smtClean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pengamalan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Pancasila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yakni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Pengamalan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Pancasila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dalam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rangka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menghargai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perbedaan</a:t>
            </a:r>
            <a:r>
              <a:rPr lang="en-US" sz="1600" dirty="0">
                <a:latin typeface="Eras Bold ITC" pitchFamily="34" charset="0"/>
              </a:rPr>
              <a:t>. </a:t>
            </a:r>
            <a:r>
              <a:rPr lang="en-US" sz="1600" dirty="0" err="1">
                <a:latin typeface="Eras Bold ITC" pitchFamily="34" charset="0"/>
              </a:rPr>
              <a:t>Dapat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menyatukan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seluruh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bangsa</a:t>
            </a:r>
            <a:r>
              <a:rPr lang="en-US" sz="1600" dirty="0">
                <a:latin typeface="Eras Bold ITC" pitchFamily="34" charset="0"/>
              </a:rPr>
              <a:t> Indonesia </a:t>
            </a:r>
            <a:r>
              <a:rPr lang="en-US" sz="1600" dirty="0" err="1">
                <a:latin typeface="Eras Bold ITC" pitchFamily="34" charset="0"/>
              </a:rPr>
              <a:t>dari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berbagai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perbedaan</a:t>
            </a:r>
            <a:r>
              <a:rPr lang="en-US" sz="1600" dirty="0">
                <a:latin typeface="Eras Bold ITC" pitchFamily="34" charset="0"/>
              </a:rPr>
              <a:t> yang </a:t>
            </a:r>
            <a:r>
              <a:rPr lang="en-US" sz="1600" dirty="0" err="1">
                <a:latin typeface="Eras Bold ITC" pitchFamily="34" charset="0"/>
              </a:rPr>
              <a:t>ada</a:t>
            </a:r>
            <a:r>
              <a:rPr lang="en-US" sz="1600" dirty="0">
                <a:latin typeface="Eras Bold ITC" pitchFamily="34" charset="0"/>
              </a:rPr>
              <a:t>.  </a:t>
            </a:r>
            <a:r>
              <a:rPr lang="en-US" sz="1600" dirty="0" err="1">
                <a:latin typeface="Eras Bold ITC" pitchFamily="34" charset="0"/>
              </a:rPr>
              <a:t>Pengamalan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Pancasila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dalam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wujud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sikap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toleransi</a:t>
            </a:r>
            <a:r>
              <a:rPr lang="en-US" sz="1600" dirty="0">
                <a:latin typeface="Eras Bold ITC" pitchFamily="34" charset="0"/>
              </a:rPr>
              <a:t>, </a:t>
            </a:r>
            <a:r>
              <a:rPr lang="en-US" sz="1600" dirty="0" err="1">
                <a:latin typeface="Eras Bold ITC" pitchFamily="34" charset="0"/>
              </a:rPr>
              <a:t>Baik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golongan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mayoritas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atau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minoritas</a:t>
            </a:r>
            <a:r>
              <a:rPr lang="en-US" sz="1600" dirty="0">
                <a:latin typeface="Eras Bold ITC" pitchFamily="34" charset="0"/>
              </a:rPr>
              <a:t>, yang </a:t>
            </a:r>
            <a:r>
              <a:rPr lang="en-US" sz="1600" dirty="0" err="1">
                <a:latin typeface="Eras Bold ITC" pitchFamily="34" charset="0"/>
              </a:rPr>
              <a:t>kuat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atau</a:t>
            </a:r>
            <a:r>
              <a:rPr lang="en-US" sz="1600" dirty="0">
                <a:latin typeface="Eras Bold ITC" pitchFamily="34" charset="0"/>
              </a:rPr>
              <a:t> yang </a:t>
            </a:r>
            <a:r>
              <a:rPr lang="en-US" sz="1600" dirty="0" err="1">
                <a:latin typeface="Eras Bold ITC" pitchFamily="34" charset="0"/>
              </a:rPr>
              <a:t>lemah</a:t>
            </a:r>
            <a:r>
              <a:rPr lang="en-US" sz="1600" dirty="0">
                <a:latin typeface="Eras Bold ITC" pitchFamily="34" charset="0"/>
              </a:rPr>
              <a:t>, yang kaya </a:t>
            </a:r>
            <a:r>
              <a:rPr lang="en-US" sz="1600" dirty="0" err="1">
                <a:latin typeface="Eras Bold ITC" pitchFamily="34" charset="0"/>
              </a:rPr>
              <a:t>atau</a:t>
            </a:r>
            <a:r>
              <a:rPr lang="en-US" sz="1600" dirty="0">
                <a:latin typeface="Eras Bold ITC" pitchFamily="34" charset="0"/>
              </a:rPr>
              <a:t> yang </a:t>
            </a:r>
            <a:r>
              <a:rPr lang="en-US" sz="1600" dirty="0" err="1">
                <a:latin typeface="Eras Bold ITC" pitchFamily="34" charset="0"/>
              </a:rPr>
              <a:t>miskin</a:t>
            </a:r>
            <a:r>
              <a:rPr lang="en-US" sz="1600" dirty="0">
                <a:latin typeface="Eras Bold ITC" pitchFamily="34" charset="0"/>
              </a:rPr>
              <a:t>, </a:t>
            </a:r>
            <a:r>
              <a:rPr lang="en-US" sz="1600" dirty="0" err="1">
                <a:latin typeface="Eras Bold ITC" pitchFamily="34" charset="0"/>
              </a:rPr>
              <a:t>mempunyai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hak</a:t>
            </a:r>
            <a:r>
              <a:rPr lang="en-US" sz="1600" dirty="0">
                <a:latin typeface="Eras Bold ITC" pitchFamily="34" charset="0"/>
              </a:rPr>
              <a:t> yang </a:t>
            </a:r>
            <a:r>
              <a:rPr lang="en-US" sz="1600" dirty="0" err="1">
                <a:latin typeface="Eras Bold ITC" pitchFamily="34" charset="0"/>
              </a:rPr>
              <a:t>sama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sebagai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warga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negara</a:t>
            </a:r>
            <a:r>
              <a:rPr lang="en-US" sz="1600" dirty="0">
                <a:latin typeface="Eras Bold ITC" pitchFamily="34" charset="0"/>
              </a:rPr>
              <a:t> Indonesia. </a:t>
            </a:r>
            <a:r>
              <a:rPr lang="en-US" sz="1600" dirty="0" err="1">
                <a:latin typeface="Eras Bold ITC" pitchFamily="34" charset="0"/>
              </a:rPr>
              <a:t>Tidak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boleh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ada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satupun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pihak</a:t>
            </a:r>
            <a:r>
              <a:rPr lang="en-US" sz="1600" dirty="0">
                <a:latin typeface="Eras Bold ITC" pitchFamily="34" charset="0"/>
              </a:rPr>
              <a:t> yang </a:t>
            </a:r>
            <a:r>
              <a:rPr lang="en-US" sz="1600" dirty="0" err="1">
                <a:latin typeface="Eras Bold ITC" pitchFamily="34" charset="0"/>
              </a:rPr>
              <a:t>memaksakan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kehendaknya</a:t>
            </a:r>
            <a:r>
              <a:rPr lang="en-US" sz="1600" dirty="0">
                <a:latin typeface="Eras Bold ITC" pitchFamily="34" charset="0"/>
              </a:rPr>
              <a:t>.</a:t>
            </a:r>
          </a:p>
          <a:p>
            <a:r>
              <a:rPr lang="en-US" sz="1600" dirty="0">
                <a:latin typeface="Eras Bold ITC" pitchFamily="34" charset="0"/>
              </a:rPr>
              <a:t>Kita </a:t>
            </a:r>
            <a:r>
              <a:rPr lang="en-US" sz="1600" dirty="0" err="1">
                <a:latin typeface="Eras Bold ITC" pitchFamily="34" charset="0"/>
              </a:rPr>
              <a:t>bisa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mulai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dari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hal-hal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kecil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dalam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keluarga</a:t>
            </a:r>
            <a:r>
              <a:rPr lang="en-US" sz="1600" dirty="0">
                <a:latin typeface="Eras Bold ITC" pitchFamily="34" charset="0"/>
              </a:rPr>
              <a:t>, </a:t>
            </a:r>
            <a:r>
              <a:rPr lang="en-US" sz="1600" dirty="0" err="1">
                <a:latin typeface="Eras Bold ITC" pitchFamily="34" charset="0"/>
              </a:rPr>
              <a:t>seperti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melakukan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musyawarah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keluarga</a:t>
            </a:r>
            <a:r>
              <a:rPr lang="en-US" sz="1600" dirty="0">
                <a:latin typeface="Eras Bold ITC" pitchFamily="34" charset="0"/>
              </a:rPr>
              <a:t>. </a:t>
            </a:r>
            <a:endParaRPr lang="en-US" sz="1600" dirty="0" smtClean="0">
              <a:latin typeface="Eras Bold ITC" pitchFamily="34" charset="0"/>
            </a:endParaRPr>
          </a:p>
          <a:p>
            <a:endParaRPr lang="en-US" sz="1600" dirty="0" smtClean="0">
              <a:latin typeface="Eras Bold ITC" pitchFamily="34" charset="0"/>
            </a:endParaRPr>
          </a:p>
          <a:p>
            <a:r>
              <a:rPr lang="en-US" sz="1600" dirty="0">
                <a:latin typeface="Eras Bold ITC" pitchFamily="34" charset="0"/>
              </a:rPr>
              <a:t>	</a:t>
            </a:r>
            <a:r>
              <a:rPr lang="en-US" sz="1600" dirty="0" err="1" smtClean="0">
                <a:latin typeface="Eras Bold ITC" pitchFamily="34" charset="0"/>
              </a:rPr>
              <a:t>Setiap</a:t>
            </a:r>
            <a:r>
              <a:rPr lang="en-US" sz="1600" dirty="0" smtClean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keluarga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pasti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memiliki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masalah</a:t>
            </a:r>
            <a:r>
              <a:rPr lang="en-US" sz="1600" dirty="0">
                <a:latin typeface="Eras Bold ITC" pitchFamily="34" charset="0"/>
              </a:rPr>
              <a:t>. </a:t>
            </a:r>
            <a:r>
              <a:rPr lang="en-US" sz="1600" dirty="0" err="1">
                <a:latin typeface="Eras Bold ITC" pitchFamily="34" charset="0"/>
              </a:rPr>
              <a:t>Masalah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keluarga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akan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terselesaikan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dengan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musyawarah</a:t>
            </a:r>
            <a:r>
              <a:rPr lang="en-US" sz="1600" dirty="0">
                <a:latin typeface="Eras Bold ITC" pitchFamily="34" charset="0"/>
              </a:rPr>
              <a:t>. Kita </a:t>
            </a:r>
            <a:r>
              <a:rPr lang="en-US" sz="1600" dirty="0" err="1">
                <a:latin typeface="Eras Bold ITC" pitchFamily="34" charset="0"/>
              </a:rPr>
              <a:t>bisa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menyatukan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pendapat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dan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menghargai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perbedaan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dalam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keluarga</a:t>
            </a:r>
            <a:r>
              <a:rPr lang="en-US" sz="1600" dirty="0" smtClean="0">
                <a:latin typeface="Eras Bold ITC" pitchFamily="34" charset="0"/>
              </a:rPr>
              <a:t>.</a:t>
            </a:r>
          </a:p>
          <a:p>
            <a:endParaRPr lang="en-US" sz="1600" dirty="0">
              <a:latin typeface="Eras Bold ITC" pitchFamily="34" charset="0"/>
            </a:endParaRPr>
          </a:p>
          <a:p>
            <a:r>
              <a:rPr lang="en-US" sz="1600" dirty="0" smtClean="0">
                <a:latin typeface="Eras Bold ITC" pitchFamily="34" charset="0"/>
              </a:rPr>
              <a:t>	</a:t>
            </a:r>
            <a:r>
              <a:rPr lang="en-US" sz="1600" dirty="0" err="1" smtClean="0">
                <a:latin typeface="Eras Bold ITC" pitchFamily="34" charset="0"/>
              </a:rPr>
              <a:t>Dilingkungan</a:t>
            </a:r>
            <a:r>
              <a:rPr lang="en-US" sz="1600" dirty="0" smtClean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kampus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kita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harus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membiasakan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bermusyawarah</a:t>
            </a:r>
            <a:r>
              <a:rPr lang="en-US" sz="1600" dirty="0">
                <a:latin typeface="Eras Bold ITC" pitchFamily="34" charset="0"/>
              </a:rPr>
              <a:t>. </a:t>
            </a:r>
            <a:r>
              <a:rPr lang="en-US" sz="1600" dirty="0" err="1">
                <a:latin typeface="Eras Bold ITC" pitchFamily="34" charset="0"/>
              </a:rPr>
              <a:t>Karena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teman-teman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kita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berbeda-beda</a:t>
            </a:r>
            <a:r>
              <a:rPr lang="en-US" sz="1600" dirty="0">
                <a:latin typeface="Eras Bold ITC" pitchFamily="34" charset="0"/>
              </a:rPr>
              <a:t>. Hal </a:t>
            </a:r>
            <a:r>
              <a:rPr lang="en-US" sz="1600" dirty="0" err="1">
                <a:latin typeface="Eras Bold ITC" pitchFamily="34" charset="0"/>
              </a:rPr>
              <a:t>ini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bisa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mempererat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semangat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kebersamaan</a:t>
            </a:r>
            <a:r>
              <a:rPr lang="en-US" sz="1600" dirty="0">
                <a:latin typeface="Eras Bold ITC" pitchFamily="34" charset="0"/>
              </a:rPr>
              <a:t>. </a:t>
            </a:r>
            <a:r>
              <a:rPr lang="en-US" sz="1600" dirty="0" err="1">
                <a:latin typeface="Eras Bold ITC" pitchFamily="34" charset="0"/>
              </a:rPr>
              <a:t>Tanpa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musyawarah</a:t>
            </a:r>
            <a:r>
              <a:rPr lang="en-US" sz="1600" dirty="0">
                <a:latin typeface="Eras Bold ITC" pitchFamily="34" charset="0"/>
              </a:rPr>
              <a:t>, </a:t>
            </a:r>
            <a:r>
              <a:rPr lang="en-US" sz="1600" dirty="0" err="1">
                <a:latin typeface="Eras Bold ITC" pitchFamily="34" charset="0"/>
              </a:rPr>
              <a:t>perbedaan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tidak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akan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ada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ujungnya</a:t>
            </a:r>
            <a:r>
              <a:rPr lang="en-US" sz="1600" dirty="0">
                <a:latin typeface="Eras Bold ITC" pitchFamily="34" charset="0"/>
              </a:rPr>
              <a:t>, </a:t>
            </a:r>
            <a:r>
              <a:rPr lang="en-US" sz="1600" dirty="0" err="1">
                <a:latin typeface="Eras Bold ITC" pitchFamily="34" charset="0"/>
              </a:rPr>
              <a:t>tetapi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akan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menimbulkan</a:t>
            </a:r>
            <a:r>
              <a:rPr lang="en-US" sz="1600" dirty="0">
                <a:latin typeface="Eras Bold ITC" pitchFamily="34" charset="0"/>
              </a:rPr>
              <a:t> </a:t>
            </a:r>
            <a:r>
              <a:rPr lang="en-US" sz="1600" dirty="0" err="1">
                <a:latin typeface="Eras Bold ITC" pitchFamily="34" charset="0"/>
              </a:rPr>
              <a:t>bertentangan</a:t>
            </a:r>
            <a:r>
              <a:rPr lang="en-US" sz="1600" dirty="0">
                <a:latin typeface="Eras Bold ITC" pitchFamily="34" charset="0"/>
              </a:rPr>
              <a:t>.</a:t>
            </a:r>
          </a:p>
        </p:txBody>
      </p:sp>
      <p:sp>
        <p:nvSpPr>
          <p:cNvPr id="9" name="Flowchart: Process 8">
            <a:hlinkClick r:id="" action="ppaction://hlinkshowjump?jump=nextslide"/>
          </p:cNvPr>
          <p:cNvSpPr/>
          <p:nvPr/>
        </p:nvSpPr>
        <p:spPr>
          <a:xfrm>
            <a:off x="7696200" y="5943600"/>
            <a:ext cx="1186016" cy="457200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NEXT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4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89654531"/>
              </p:ext>
            </p:extLst>
          </p:nvPr>
        </p:nvGraphicFramePr>
        <p:xfrm>
          <a:off x="762000" y="1600200"/>
          <a:ext cx="6400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7390523"/>
              </p:ext>
            </p:extLst>
          </p:nvPr>
        </p:nvGraphicFramePr>
        <p:xfrm>
          <a:off x="2369575" y="4209435"/>
          <a:ext cx="6096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ctangle 12"/>
          <p:cNvSpPr/>
          <p:nvPr/>
        </p:nvSpPr>
        <p:spPr>
          <a:xfrm>
            <a:off x="1059427" y="865239"/>
            <a:ext cx="3962400" cy="457200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u="sng" dirty="0" smtClean="0">
                <a:latin typeface="Algerian" pitchFamily="82" charset="0"/>
              </a:rPr>
              <a:t>TABLE OF CONTENTS</a:t>
            </a:r>
            <a:endParaRPr lang="en-US" sz="2400" i="1" u="sng" dirty="0">
              <a:latin typeface="Algerian" pitchFamily="82" charset="0"/>
            </a:endParaRPr>
          </a:p>
        </p:txBody>
      </p:sp>
      <p:sp>
        <p:nvSpPr>
          <p:cNvPr id="2" name="Chevron 1"/>
          <p:cNvSpPr/>
          <p:nvPr/>
        </p:nvSpPr>
        <p:spPr>
          <a:xfrm flipH="1">
            <a:off x="5862484" y="1585452"/>
            <a:ext cx="457200" cy="3810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6248400" y="2073189"/>
            <a:ext cx="457200" cy="3810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6585155" y="2467898"/>
            <a:ext cx="457200" cy="3810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6934200" y="2895600"/>
            <a:ext cx="457200" cy="381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7239000" y="3429000"/>
            <a:ext cx="457200" cy="381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693607" y="4474908"/>
            <a:ext cx="457200" cy="3810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499853" y="5236906"/>
            <a:ext cx="457200" cy="3810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P spid="13" grpId="0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96800">
            <a:off x="1480619" y="1373619"/>
            <a:ext cx="548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ockwell Extra Bold" pitchFamily="18" charset="0"/>
              </a:rPr>
              <a:t>LATAR BELAKANG</a:t>
            </a:r>
            <a:endParaRPr lang="en-US" sz="2800" u="sng" dirty="0">
              <a:solidFill>
                <a:schemeClr val="accent3">
                  <a:lumMod val="20000"/>
                  <a:lumOff val="80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24642">
            <a:off x="1018878" y="1701856"/>
            <a:ext cx="7176214" cy="40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bg1"/>
                </a:solidFill>
                <a:latin typeface="Adobe Garamond Pro Bold" pitchFamily="18" charset="0"/>
              </a:rPr>
              <a:t>Etika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adalah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hal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sangat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diperlukan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dalam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menjalankan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kehidupan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berbangsa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bernegara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karena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memiliki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etika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maka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kita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mampu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menjalankan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khehidupan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bernegara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lancar</a:t>
            </a:r>
            <a:r>
              <a:rPr lang="en-US" dirty="0">
                <a:latin typeface="Adobe Garamond Pro Bold" pitchFamily="18" charset="0"/>
              </a:rPr>
              <a:t>.</a:t>
            </a:r>
            <a:endParaRPr lang="en-US" dirty="0" smtClean="0">
              <a:latin typeface="Adobe Garamond Pro Bold" pitchFamily="18" charset="0"/>
            </a:endParaRPr>
          </a:p>
          <a:p>
            <a:endParaRPr lang="en-US" dirty="0">
              <a:latin typeface="Adobe Garamond Pro Bold" pitchFamily="18" charset="0"/>
            </a:endParaRPr>
          </a:p>
          <a:p>
            <a:r>
              <a:rPr lang="en-US" dirty="0">
                <a:latin typeface="Adobe Garamond Pro Bold" pitchFamily="18" charset="0"/>
              </a:rPr>
              <a:t>Indonesia </a:t>
            </a:r>
            <a:r>
              <a:rPr lang="en-US" dirty="0" err="1">
                <a:latin typeface="Adobe Garamond Pro Bold" pitchFamily="18" charset="0"/>
              </a:rPr>
              <a:t>adalah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negara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berlandaskan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.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merupakan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dasar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dari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negara</a:t>
            </a:r>
            <a:r>
              <a:rPr lang="en-US" dirty="0">
                <a:latin typeface="Adobe Garamond Pro Bold" pitchFamily="18" charset="0"/>
              </a:rPr>
              <a:t> Indonesia. </a:t>
            </a:r>
            <a:r>
              <a:rPr lang="en-US" dirty="0" err="1">
                <a:latin typeface="Adobe Garamond Pro Bold" pitchFamily="18" charset="0"/>
              </a:rPr>
              <a:t>Karena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adalah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dasar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dari</a:t>
            </a:r>
            <a:r>
              <a:rPr lang="en-US" dirty="0">
                <a:latin typeface="Adobe Garamond Pro Bold" pitchFamily="18" charset="0"/>
              </a:rPr>
              <a:t> Negara Indonesia, </a:t>
            </a:r>
            <a:r>
              <a:rPr lang="en-US" dirty="0" err="1">
                <a:latin typeface="Adobe Garamond Pro Bold" pitchFamily="18" charset="0"/>
              </a:rPr>
              <a:t>maka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setiap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tindakan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atau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perilaku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dilakukan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oleh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warga</a:t>
            </a:r>
            <a:r>
              <a:rPr lang="en-US" dirty="0">
                <a:latin typeface="Adobe Garamond Pro Bold" pitchFamily="18" charset="0"/>
              </a:rPr>
              <a:t> Indonesia </a:t>
            </a:r>
            <a:r>
              <a:rPr lang="en-US" dirty="0" err="1">
                <a:latin typeface="Adobe Garamond Pro Bold" pitchFamily="18" charset="0"/>
              </a:rPr>
              <a:t>harus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berpedoman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nilai-nilai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.</a:t>
            </a:r>
          </a:p>
          <a:p>
            <a:pPr algn="just"/>
            <a:endParaRPr lang="en-US" dirty="0">
              <a:latin typeface="Adobe Garamond Pro Bold" pitchFamily="18" charset="0"/>
            </a:endParaRPr>
          </a:p>
        </p:txBody>
      </p:sp>
      <p:sp>
        <p:nvSpPr>
          <p:cNvPr id="10" name="Pentagon 9">
            <a:hlinkClick r:id="rId3" action="ppaction://hlinksldjump"/>
          </p:cNvPr>
          <p:cNvSpPr/>
          <p:nvPr/>
        </p:nvSpPr>
        <p:spPr>
          <a:xfrm rot="21250006" flipH="1">
            <a:off x="3662313" y="5359139"/>
            <a:ext cx="1123011" cy="5334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BACK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-76200"/>
            <a:ext cx="9144000" cy="693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1376066">
            <a:off x="1271066" y="1127086"/>
            <a:ext cx="6567458" cy="10033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latin typeface="Rockwell Extra Bold" pitchFamily="18" charset="0"/>
              </a:rPr>
              <a:t>PENGERTIAN  ETIKA</a:t>
            </a:r>
            <a:endParaRPr lang="en-US" sz="2800" u="sng" dirty="0">
              <a:latin typeface="Rockwell Extra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372915">
            <a:off x="1233080" y="1614801"/>
            <a:ext cx="6618844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Adobe Garamond Pro Bold" pitchFamily="18" charset="0"/>
              </a:rPr>
              <a:t>Istilah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etika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berasal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dari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Bahasa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Yunani</a:t>
            </a:r>
            <a:r>
              <a:rPr lang="en-US" dirty="0">
                <a:latin typeface="Adobe Garamond Pro Bold" pitchFamily="18" charset="0"/>
              </a:rPr>
              <a:t>, Ethos yang </a:t>
            </a:r>
            <a:r>
              <a:rPr lang="en-US" dirty="0" err="1">
                <a:latin typeface="Adobe Garamond Pro Bold" pitchFamily="18" charset="0"/>
              </a:rPr>
              <a:t>artinya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tempat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tinggal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biasa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padang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rumput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kandang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kebiasaan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adat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watak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perasaan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sikap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dan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cara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berpikir</a:t>
            </a:r>
            <a:r>
              <a:rPr lang="en-US" dirty="0">
                <a:latin typeface="Adobe Garamond Pro Bold" pitchFamily="18" charset="0"/>
              </a:rPr>
              <a:t>. </a:t>
            </a:r>
            <a:r>
              <a:rPr lang="en-US" dirty="0" err="1">
                <a:latin typeface="Adobe Garamond Pro Bold" pitchFamily="18" charset="0"/>
              </a:rPr>
              <a:t>Secara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etimologis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etika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berarti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ilmu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tentang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segala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sesuatu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biasa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dilakukan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atau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tentang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adat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kebiasaan</a:t>
            </a:r>
            <a:r>
              <a:rPr lang="en-US" dirty="0">
                <a:latin typeface="Adobe Garamond Pro Bold" pitchFamily="18" charset="0"/>
              </a:rPr>
              <a:t>. </a:t>
            </a:r>
            <a:r>
              <a:rPr lang="en-US" dirty="0" err="1">
                <a:latin typeface="Adobe Garamond Pro Bold" pitchFamily="18" charset="0"/>
              </a:rPr>
              <a:t>Dalam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arti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ini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etika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berkaitan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kebiasaan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hidup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baik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tata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cara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hidup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baik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baik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pada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diri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seseorang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maupun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masyarakat</a:t>
            </a:r>
            <a:r>
              <a:rPr lang="en-US" dirty="0">
                <a:latin typeface="Adobe Garamond Pro Bold" pitchFamily="18" charset="0"/>
              </a:rPr>
              <a:t>. </a:t>
            </a:r>
            <a:r>
              <a:rPr lang="en-US" dirty="0" err="1">
                <a:latin typeface="Adobe Garamond Pro Bold" pitchFamily="18" charset="0"/>
              </a:rPr>
              <a:t>Kebiasaan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hidup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baik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ini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dianut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diwariskan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dari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satu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generasi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ke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generasi</a:t>
            </a:r>
            <a:r>
              <a:rPr lang="en-US" dirty="0">
                <a:latin typeface="Adobe Garamond Pro Bold" pitchFamily="18" charset="0"/>
              </a:rPr>
              <a:t> yang lain.</a:t>
            </a: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 rot="21250006" flipH="1">
            <a:off x="3993289" y="5067929"/>
            <a:ext cx="1123011" cy="5334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BACK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1600200"/>
            <a:ext cx="65532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·         </a:t>
            </a:r>
            <a:r>
              <a:rPr lang="en-US" b="1" i="1" dirty="0" err="1" smtClean="0">
                <a:latin typeface="Adobe Garamond Pro Bold" pitchFamily="18" charset="0"/>
              </a:rPr>
              <a:t>Etika</a:t>
            </a:r>
            <a:r>
              <a:rPr lang="en-US" b="1" i="1" dirty="0" smtClean="0">
                <a:latin typeface="Adobe Garamond Pro Bold" pitchFamily="18" charset="0"/>
              </a:rPr>
              <a:t> </a:t>
            </a:r>
            <a:r>
              <a:rPr lang="en-US" b="1" i="1" dirty="0" err="1" smtClean="0">
                <a:latin typeface="Adobe Garamond Pro Bold" pitchFamily="18" charset="0"/>
              </a:rPr>
              <a:t>Keutamaan</a:t>
            </a:r>
            <a:r>
              <a:rPr lang="en-US" b="1" i="1" dirty="0" smtClean="0">
                <a:latin typeface="Adobe Garamond Pro Bold" pitchFamily="18" charset="0"/>
              </a:rPr>
              <a:t> (</a:t>
            </a:r>
            <a:r>
              <a:rPr lang="en-US" b="1" i="1" dirty="0" err="1" smtClean="0">
                <a:latin typeface="Adobe Garamond Pro Bold" pitchFamily="18" charset="0"/>
              </a:rPr>
              <a:t>Etika</a:t>
            </a:r>
            <a:r>
              <a:rPr lang="en-US" b="1" i="1" dirty="0" smtClean="0">
                <a:latin typeface="Adobe Garamond Pro Bold" pitchFamily="18" charset="0"/>
              </a:rPr>
              <a:t> </a:t>
            </a:r>
            <a:r>
              <a:rPr lang="en-US" b="1" i="1" dirty="0" err="1" smtClean="0">
                <a:latin typeface="Adobe Garamond Pro Bold" pitchFamily="18" charset="0"/>
              </a:rPr>
              <a:t>Kebajikan</a:t>
            </a:r>
            <a:r>
              <a:rPr lang="en-US" b="1" i="1" dirty="0" smtClean="0">
                <a:latin typeface="Adobe Garamond Pro Bold" pitchFamily="18" charset="0"/>
              </a:rPr>
              <a:t>)</a:t>
            </a:r>
          </a:p>
          <a:p>
            <a:r>
              <a:rPr lang="en-US" dirty="0" err="1" smtClean="0">
                <a:latin typeface="Adobe Garamond Pro Bold" pitchFamily="18" charset="0"/>
              </a:rPr>
              <a:t>Adalah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teori</a:t>
            </a:r>
            <a:r>
              <a:rPr lang="en-US" dirty="0" smtClean="0">
                <a:latin typeface="Adobe Garamond Pro Bold" pitchFamily="18" charset="0"/>
              </a:rPr>
              <a:t> yang </a:t>
            </a:r>
            <a:r>
              <a:rPr lang="en-US" dirty="0" err="1" smtClean="0">
                <a:latin typeface="Adobe Garamond Pro Bold" pitchFamily="18" charset="0"/>
              </a:rPr>
              <a:t>mempelajari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keutamaan</a:t>
            </a:r>
            <a:r>
              <a:rPr lang="en-US" dirty="0" smtClean="0">
                <a:latin typeface="Adobe Garamond Pro Bold" pitchFamily="18" charset="0"/>
              </a:rPr>
              <a:t> (virtue), </a:t>
            </a:r>
            <a:r>
              <a:rPr lang="en-US" dirty="0" err="1" smtClean="0">
                <a:latin typeface="Adobe Garamond Pro Bold" pitchFamily="18" charset="0"/>
              </a:rPr>
              <a:t>artinya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mempelajari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tentang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perbuatan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manusia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itu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baik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atau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buruk</a:t>
            </a:r>
            <a:r>
              <a:rPr lang="en-US" dirty="0" smtClean="0">
                <a:latin typeface="Adobe Garamond Pro Bold" pitchFamily="18" charset="0"/>
              </a:rPr>
              <a:t>.</a:t>
            </a:r>
          </a:p>
          <a:p>
            <a:r>
              <a:rPr lang="en-US" dirty="0" smtClean="0"/>
              <a:t>·          </a:t>
            </a:r>
            <a:r>
              <a:rPr lang="en-US" i="1" dirty="0" err="1" smtClean="0">
                <a:latin typeface="Adobe Garamond Pro Bold" pitchFamily="18" charset="0"/>
              </a:rPr>
              <a:t>Etika</a:t>
            </a:r>
            <a:r>
              <a:rPr lang="en-US" i="1" dirty="0" smtClean="0">
                <a:latin typeface="Adobe Garamond Pro Bold" pitchFamily="18" charset="0"/>
              </a:rPr>
              <a:t> </a:t>
            </a:r>
            <a:r>
              <a:rPr lang="en-US" i="1" dirty="0" err="1" smtClean="0">
                <a:latin typeface="Adobe Garamond Pro Bold" pitchFamily="18" charset="0"/>
              </a:rPr>
              <a:t>Teleologis</a:t>
            </a:r>
            <a:endParaRPr lang="en-US" i="1" dirty="0" smtClean="0">
              <a:latin typeface="Adobe Garamond Pro Bold" pitchFamily="18" charset="0"/>
            </a:endParaRPr>
          </a:p>
          <a:p>
            <a:r>
              <a:rPr lang="en-US" dirty="0" err="1" smtClean="0">
                <a:latin typeface="Adobe Garamond Pro Bold" pitchFamily="18" charset="0"/>
              </a:rPr>
              <a:t>Adalah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teori</a:t>
            </a:r>
            <a:r>
              <a:rPr lang="en-US" dirty="0" smtClean="0">
                <a:latin typeface="Adobe Garamond Pro Bold" pitchFamily="18" charset="0"/>
              </a:rPr>
              <a:t> yang </a:t>
            </a:r>
            <a:r>
              <a:rPr lang="en-US" dirty="0" err="1" smtClean="0">
                <a:latin typeface="Adobe Garamond Pro Bold" pitchFamily="18" charset="0"/>
              </a:rPr>
              <a:t>menyatakan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bahwa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hasil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dari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tindakan</a:t>
            </a:r>
            <a:r>
              <a:rPr lang="en-US" dirty="0" smtClean="0">
                <a:latin typeface="Adobe Garamond Pro Bold" pitchFamily="18" charset="0"/>
              </a:rPr>
              <a:t> moral </a:t>
            </a:r>
            <a:r>
              <a:rPr lang="en-US" dirty="0" err="1" smtClean="0">
                <a:latin typeface="Adobe Garamond Pro Bold" pitchFamily="18" charset="0"/>
              </a:rPr>
              <a:t>menentukan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nilai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tindakan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atau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kebenaran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tindakan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dan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dilawankan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dengan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kewajiban</a:t>
            </a:r>
            <a:r>
              <a:rPr lang="en-US" dirty="0" smtClean="0">
                <a:latin typeface="Adobe Garamond Pro Bold" pitchFamily="18" charset="0"/>
              </a:rPr>
              <a:t>.</a:t>
            </a:r>
          </a:p>
          <a:p>
            <a:r>
              <a:rPr lang="en-US" dirty="0" smtClean="0">
                <a:latin typeface="Adobe Garamond Pro Bold" pitchFamily="18" charset="0"/>
              </a:rPr>
              <a:t>·       </a:t>
            </a:r>
            <a:r>
              <a:rPr lang="en-US" i="1" dirty="0" smtClean="0">
                <a:latin typeface="Adobe Garamond Pro Bold" pitchFamily="18" charset="0"/>
              </a:rPr>
              <a:t>  </a:t>
            </a:r>
            <a:r>
              <a:rPr lang="en-US" i="1" dirty="0" err="1" smtClean="0">
                <a:latin typeface="Adobe Garamond Pro Bold" pitchFamily="18" charset="0"/>
              </a:rPr>
              <a:t>Etika</a:t>
            </a:r>
            <a:r>
              <a:rPr lang="en-US" i="1" dirty="0" smtClean="0">
                <a:latin typeface="Adobe Garamond Pro Bold" pitchFamily="18" charset="0"/>
              </a:rPr>
              <a:t> </a:t>
            </a:r>
            <a:r>
              <a:rPr lang="en-US" i="1" dirty="0" err="1" smtClean="0">
                <a:latin typeface="Adobe Garamond Pro Bold" pitchFamily="18" charset="0"/>
              </a:rPr>
              <a:t>Deontologis</a:t>
            </a:r>
            <a:endParaRPr lang="en-US" i="1" dirty="0" smtClean="0">
              <a:latin typeface="Adobe Garamond Pro Bold" pitchFamily="18" charset="0"/>
            </a:endParaRPr>
          </a:p>
          <a:p>
            <a:r>
              <a:rPr lang="en-US" dirty="0" err="1" smtClean="0">
                <a:latin typeface="Adobe Garamond Pro Bold" pitchFamily="18" charset="0"/>
              </a:rPr>
              <a:t>Adalah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teori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etis</a:t>
            </a:r>
            <a:r>
              <a:rPr lang="en-US" dirty="0" smtClean="0">
                <a:latin typeface="Adobe Garamond Pro Bold" pitchFamily="18" charset="0"/>
              </a:rPr>
              <a:t> yang </a:t>
            </a:r>
            <a:r>
              <a:rPr lang="en-US" dirty="0" err="1" smtClean="0">
                <a:latin typeface="Adobe Garamond Pro Bold" pitchFamily="18" charset="0"/>
              </a:rPr>
              <a:t>bersangkutan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dengan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kewajiban</a:t>
            </a:r>
            <a:r>
              <a:rPr lang="en-US" dirty="0" smtClean="0">
                <a:latin typeface="Adobe Garamond Pro Bold" pitchFamily="18" charset="0"/>
              </a:rPr>
              <a:t> moral </a:t>
            </a:r>
            <a:r>
              <a:rPr lang="en-US" dirty="0" err="1" smtClean="0">
                <a:latin typeface="Adobe Garamond Pro Bold" pitchFamily="18" charset="0"/>
              </a:rPr>
              <a:t>sebagai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hal</a:t>
            </a:r>
            <a:r>
              <a:rPr lang="en-US" dirty="0" smtClean="0">
                <a:latin typeface="Adobe Garamond Pro Bold" pitchFamily="18" charset="0"/>
              </a:rPr>
              <a:t> yang </a:t>
            </a:r>
            <a:r>
              <a:rPr lang="en-US" dirty="0" err="1" smtClean="0">
                <a:latin typeface="Adobe Garamond Pro Bold" pitchFamily="18" charset="0"/>
              </a:rPr>
              <a:t>benar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dan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bukannya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membicarakan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tujuan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atau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akibat</a:t>
            </a:r>
            <a:r>
              <a:rPr lang="en-US" dirty="0" smtClean="0">
                <a:latin typeface="Adobe Garamond Pro Bold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1295400"/>
            <a:ext cx="548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latin typeface="Rockwell Extra Bold" pitchFamily="18" charset="0"/>
              </a:rPr>
              <a:t>ALIRAN-ALIRAN ETIKA</a:t>
            </a:r>
            <a:endParaRPr lang="en-US" sz="2800" u="sng" dirty="0">
              <a:latin typeface="Rockwell Extra Bold" pitchFamily="18" charset="0"/>
            </a:endParaRPr>
          </a:p>
        </p:txBody>
      </p:sp>
      <p:sp>
        <p:nvSpPr>
          <p:cNvPr id="10" name="Pentagon 9">
            <a:hlinkClick r:id="rId3" action="ppaction://hlinksldjump"/>
          </p:cNvPr>
          <p:cNvSpPr/>
          <p:nvPr/>
        </p:nvSpPr>
        <p:spPr>
          <a:xfrm flipH="1">
            <a:off x="4010494" y="5867400"/>
            <a:ext cx="1123011" cy="5334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BACK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7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1181100"/>
            <a:ext cx="548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latin typeface="Rockwell Extra Bold" pitchFamily="18" charset="0"/>
              </a:rPr>
              <a:t>PENGERTIAN PANCASILA</a:t>
            </a:r>
            <a:endParaRPr lang="en-US" sz="2800" u="sng" dirty="0">
              <a:latin typeface="Rockwell Extra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0"/>
            <a:ext cx="76200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Adobe Garamond Pro Bold" pitchFamily="18" charset="0"/>
              </a:rPr>
              <a:t>Secara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etimologis</a:t>
            </a:r>
            <a:r>
              <a:rPr lang="en-US" dirty="0">
                <a:latin typeface="Adobe Garamond Pro Bold" pitchFamily="18" charset="0"/>
              </a:rPr>
              <a:t> “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 “</a:t>
            </a:r>
            <a:r>
              <a:rPr lang="en-US" dirty="0" err="1">
                <a:latin typeface="Adobe Garamond Pro Bold" pitchFamily="18" charset="0"/>
              </a:rPr>
              <a:t>bersal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dari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bahasa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india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yakni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bahasa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Sanskerta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bahasa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kasta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Brahmana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sedangkan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bahasa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rakyat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ialah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Prakerta,Menurut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muhammad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Yamin</a:t>
            </a:r>
            <a:r>
              <a:rPr lang="en-US" dirty="0">
                <a:latin typeface="Adobe Garamond Pro Bold" pitchFamily="18" charset="0"/>
              </a:rPr>
              <a:t> di </a:t>
            </a:r>
            <a:r>
              <a:rPr lang="en-US" dirty="0" err="1">
                <a:latin typeface="Adobe Garamond Pro Bold" pitchFamily="18" charset="0"/>
              </a:rPr>
              <a:t>dalam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bahasa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Sanskerta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perkataan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ada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dua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macam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arti</a:t>
            </a:r>
            <a:r>
              <a:rPr lang="en-US" dirty="0">
                <a:latin typeface="Adobe Garamond Pro Bold" pitchFamily="18" charset="0"/>
              </a:rPr>
              <a:t>: </a:t>
            </a:r>
            <a:r>
              <a:rPr lang="en-US" dirty="0" err="1">
                <a:latin typeface="Adobe Garamond Pro Bold" pitchFamily="18" charset="0"/>
              </a:rPr>
              <a:t>Panca</a:t>
            </a:r>
            <a:r>
              <a:rPr lang="en-US" dirty="0">
                <a:latin typeface="Adobe Garamond Pro Bold" pitchFamily="18" charset="0"/>
              </a:rPr>
              <a:t> = lima , </a:t>
            </a:r>
            <a:r>
              <a:rPr lang="en-US" dirty="0" err="1">
                <a:latin typeface="Adobe Garamond Pro Bold" pitchFamily="18" charset="0"/>
              </a:rPr>
              <a:t>syila</a:t>
            </a:r>
            <a:r>
              <a:rPr lang="en-US" dirty="0">
                <a:latin typeface="Adobe Garamond Pro Bold" pitchFamily="18" charset="0"/>
              </a:rPr>
              <a:t> =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huruf</a:t>
            </a:r>
            <a:r>
              <a:rPr lang="en-US" dirty="0">
                <a:latin typeface="Adobe Garamond Pro Bold" pitchFamily="18" charset="0"/>
              </a:rPr>
              <a:t> i </a:t>
            </a:r>
            <a:r>
              <a:rPr lang="en-US" dirty="0" err="1">
                <a:latin typeface="Adobe Garamond Pro Bold" pitchFamily="18" charset="0"/>
              </a:rPr>
              <a:t>biasa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artinya</a:t>
            </a:r>
            <a:r>
              <a:rPr lang="en-US" dirty="0">
                <a:latin typeface="Adobe Garamond Pro Bold" pitchFamily="18" charset="0"/>
              </a:rPr>
              <a:t> “ </a:t>
            </a:r>
            <a:r>
              <a:rPr lang="en-US" dirty="0" err="1">
                <a:latin typeface="Adobe Garamond Pro Bold" pitchFamily="18" charset="0"/>
              </a:rPr>
              <a:t>batu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sendi</a:t>
            </a:r>
            <a:r>
              <a:rPr lang="en-US" dirty="0">
                <a:latin typeface="Adobe Garamond Pro Bold" pitchFamily="18" charset="0"/>
              </a:rPr>
              <a:t>” </a:t>
            </a:r>
            <a:r>
              <a:rPr lang="en-US" dirty="0" err="1">
                <a:latin typeface="Adobe Garamond Pro Bold" pitchFamily="18" charset="0"/>
              </a:rPr>
              <a:t>atau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dasar</a:t>
            </a:r>
            <a:r>
              <a:rPr lang="en-US" dirty="0">
                <a:latin typeface="Adobe Garamond Pro Bold" pitchFamily="18" charset="0"/>
              </a:rPr>
              <a:t>. Dan </a:t>
            </a:r>
            <a:r>
              <a:rPr lang="en-US" dirty="0" err="1">
                <a:latin typeface="Adobe Garamond Pro Bold" pitchFamily="18" charset="0"/>
              </a:rPr>
              <a:t>Syiila</a:t>
            </a:r>
            <a:r>
              <a:rPr lang="en-US" dirty="0">
                <a:latin typeface="Adobe Garamond Pro Bold" pitchFamily="18" charset="0"/>
              </a:rPr>
              <a:t> ,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huruf</a:t>
            </a:r>
            <a:r>
              <a:rPr lang="en-US" dirty="0">
                <a:latin typeface="Adobe Garamond Pro Bold" pitchFamily="18" charset="0"/>
              </a:rPr>
              <a:t> i </a:t>
            </a:r>
            <a:r>
              <a:rPr lang="en-US" dirty="0" err="1">
                <a:latin typeface="Adobe Garamond Pro Bold" pitchFamily="18" charset="0"/>
              </a:rPr>
              <a:t>panjang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artinya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peraturan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tingkah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laku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penting</a:t>
            </a:r>
            <a:r>
              <a:rPr lang="en-US" dirty="0">
                <a:latin typeface="Adobe Garamond Pro Bold" pitchFamily="18" charset="0"/>
              </a:rPr>
              <a:t> , </a:t>
            </a:r>
            <a:r>
              <a:rPr lang="en-US" dirty="0" err="1">
                <a:latin typeface="Adobe Garamond Pro Bold" pitchFamily="18" charset="0"/>
              </a:rPr>
              <a:t>dan</a:t>
            </a:r>
            <a:r>
              <a:rPr lang="en-US" dirty="0">
                <a:latin typeface="Adobe Garamond Pro Bold" pitchFamily="18" charset="0"/>
              </a:rPr>
              <a:t> kata </a:t>
            </a:r>
            <a:r>
              <a:rPr lang="en-US" dirty="0" err="1">
                <a:latin typeface="Adobe Garamond Pro Bold" pitchFamily="18" charset="0"/>
              </a:rPr>
              <a:t>syiila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ini</a:t>
            </a:r>
            <a:r>
              <a:rPr lang="en-US" dirty="0">
                <a:latin typeface="Adobe Garamond Pro Bold" pitchFamily="18" charset="0"/>
              </a:rPr>
              <a:t> di </a:t>
            </a:r>
            <a:r>
              <a:rPr lang="en-US" dirty="0" err="1">
                <a:latin typeface="Adobe Garamond Pro Bold" pitchFamily="18" charset="0"/>
              </a:rPr>
              <a:t>dalam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bahasa</a:t>
            </a:r>
            <a:r>
              <a:rPr lang="en-US" dirty="0">
                <a:latin typeface="Adobe Garamond Pro Bold" pitchFamily="18" charset="0"/>
              </a:rPr>
              <a:t> Indonesia </a:t>
            </a:r>
            <a:r>
              <a:rPr lang="en-US" dirty="0" err="1">
                <a:latin typeface="Adobe Garamond Pro Bold" pitchFamily="18" charset="0"/>
              </a:rPr>
              <a:t>menjadi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susila</a:t>
            </a:r>
            <a:r>
              <a:rPr lang="en-US" dirty="0">
                <a:latin typeface="Adobe Garamond Pro Bold" pitchFamily="18" charset="0"/>
              </a:rPr>
              <a:t> “ </a:t>
            </a:r>
            <a:r>
              <a:rPr lang="en-US" dirty="0" err="1">
                <a:latin typeface="Adobe Garamond Pro Bold" pitchFamily="18" charset="0"/>
              </a:rPr>
              <a:t>tingkah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laku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baik”Dengan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uraian</a:t>
            </a:r>
            <a:r>
              <a:rPr lang="en-US" dirty="0">
                <a:latin typeface="Adobe Garamond Pro Bold" pitchFamily="18" charset="0"/>
              </a:rPr>
              <a:t> di </a:t>
            </a:r>
            <a:r>
              <a:rPr lang="en-US" dirty="0" err="1">
                <a:latin typeface="Adobe Garamond Pro Bold" pitchFamily="18" charset="0"/>
              </a:rPr>
              <a:t>atas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maka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perkataan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huruf</a:t>
            </a:r>
            <a:r>
              <a:rPr lang="en-US" dirty="0">
                <a:latin typeface="Adobe Garamond Pro Bold" pitchFamily="18" charset="0"/>
              </a:rPr>
              <a:t> i </a:t>
            </a:r>
            <a:r>
              <a:rPr lang="en-US" dirty="0" err="1">
                <a:latin typeface="Adobe Garamond Pro Bold" pitchFamily="18" charset="0"/>
              </a:rPr>
              <a:t>besar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berarti</a:t>
            </a:r>
            <a:r>
              <a:rPr lang="en-US" dirty="0">
                <a:latin typeface="Adobe Garamond Pro Bold" pitchFamily="18" charset="0"/>
              </a:rPr>
              <a:t> “ </a:t>
            </a:r>
            <a:r>
              <a:rPr lang="en-US" dirty="0" err="1">
                <a:latin typeface="Adobe Garamond Pro Bold" pitchFamily="18" charset="0"/>
              </a:rPr>
              <a:t>berarti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batu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sendi</a:t>
            </a:r>
            <a:r>
              <a:rPr lang="en-US" dirty="0">
                <a:latin typeface="Adobe Garamond Pro Bold" pitchFamily="18" charset="0"/>
              </a:rPr>
              <a:t> yang lima” </a:t>
            </a:r>
            <a:r>
              <a:rPr lang="en-US" dirty="0" err="1">
                <a:latin typeface="Adobe Garamond Pro Bold" pitchFamily="18" charset="0"/>
              </a:rPr>
              <a:t>sedangkan</a:t>
            </a:r>
            <a:r>
              <a:rPr lang="en-US" dirty="0">
                <a:latin typeface="Adobe Garamond Pro Bold" pitchFamily="18" charset="0"/>
              </a:rPr>
              <a:t> “</a:t>
            </a:r>
            <a:r>
              <a:rPr lang="en-US" dirty="0" err="1">
                <a:latin typeface="Adobe Garamond Pro Bold" pitchFamily="18" charset="0"/>
              </a:rPr>
              <a:t>panca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syiil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huruf</a:t>
            </a:r>
            <a:r>
              <a:rPr lang="en-US" dirty="0">
                <a:latin typeface="Adobe Garamond Pro Bold" pitchFamily="18" charset="0"/>
              </a:rPr>
              <a:t> i </a:t>
            </a:r>
            <a:r>
              <a:rPr lang="en-US" dirty="0" err="1">
                <a:latin typeface="Adobe Garamond Pro Bold" pitchFamily="18" charset="0"/>
              </a:rPr>
              <a:t>dua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berarti</a:t>
            </a:r>
            <a:r>
              <a:rPr lang="en-US" dirty="0">
                <a:latin typeface="Adobe Garamond Pro Bold" pitchFamily="18" charset="0"/>
              </a:rPr>
              <a:t> lima </a:t>
            </a:r>
            <a:r>
              <a:rPr lang="en-US" dirty="0" err="1">
                <a:latin typeface="Adobe Garamond Pro Bold" pitchFamily="18" charset="0"/>
              </a:rPr>
              <a:t>aturan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tingkah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laku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penting</a:t>
            </a:r>
            <a:r>
              <a:rPr lang="en-US" dirty="0">
                <a:latin typeface="Adobe Garamond Pro Bold" pitchFamily="18" charset="0"/>
              </a:rPr>
              <a:t>.</a:t>
            </a: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 flipH="1">
            <a:off x="4010494" y="5481484"/>
            <a:ext cx="1123011" cy="5334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BACK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35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990600"/>
            <a:ext cx="3657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i="0" u="sng" dirty="0" err="1" smtClean="0">
                <a:latin typeface="Rockwell Extra Bold" pitchFamily="18" charset="0"/>
              </a:rPr>
              <a:t>Etika</a:t>
            </a:r>
            <a:r>
              <a:rPr lang="en-US" sz="2800" i="0" u="sng" dirty="0" smtClean="0">
                <a:latin typeface="Rockwell Extra Bold" pitchFamily="18" charset="0"/>
              </a:rPr>
              <a:t> </a:t>
            </a:r>
            <a:r>
              <a:rPr lang="en-US" sz="2800" i="0" u="sng" dirty="0" err="1" smtClean="0">
                <a:latin typeface="Rockwell Extra Bold" pitchFamily="18" charset="0"/>
              </a:rPr>
              <a:t>Pancasila</a:t>
            </a:r>
            <a:endParaRPr lang="en-US" sz="2800" i="0" u="sng" dirty="0">
              <a:latin typeface="Rockwell Extra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828800"/>
            <a:ext cx="62484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Adobe Garamond Pro Bold" pitchFamily="18" charset="0"/>
              </a:rPr>
              <a:t>Etika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adalah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etika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mendasarkan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penilaian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baik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buruk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pada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nilai-nilai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yaitu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nilai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ketuhanan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kemanusiaan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persatuan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kerakyatan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keadilan</a:t>
            </a:r>
            <a:r>
              <a:rPr lang="en-US" dirty="0">
                <a:latin typeface="Adobe Garamond Pro Bold" pitchFamily="18" charset="0"/>
              </a:rPr>
              <a:t>.</a:t>
            </a:r>
          </a:p>
          <a:p>
            <a:r>
              <a:rPr lang="en-US" dirty="0" err="1">
                <a:latin typeface="Adobe Garamond Pro Bold" pitchFamily="18" charset="0"/>
              </a:rPr>
              <a:t>Suatu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perbuatan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dikatakan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baik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bukan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hanya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apabila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tidak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bertentangan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dengan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nilai-nilai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dalam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namun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juga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sesuai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mempertinggi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nilai-nilai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tersebut</a:t>
            </a:r>
            <a:r>
              <a:rPr lang="en-US" dirty="0">
                <a:latin typeface="Adobe Garamond Pro Bold" pitchFamily="18" charset="0"/>
              </a:rPr>
              <a:t>.</a:t>
            </a:r>
          </a:p>
          <a:p>
            <a:r>
              <a:rPr lang="en-US" dirty="0" err="1">
                <a:latin typeface="Adobe Garamond Pro Bold" pitchFamily="18" charset="0"/>
              </a:rPr>
              <a:t>Menilik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nilai-nilai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terkandung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dalam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maka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Pancasila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dapat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menjadi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sistem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etika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sangat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kuat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nilai-nilai</a:t>
            </a:r>
            <a:r>
              <a:rPr lang="en-US" dirty="0">
                <a:latin typeface="Adobe Garamond Pro Bold" pitchFamily="18" charset="0"/>
              </a:rPr>
              <a:t> yang </a:t>
            </a:r>
            <a:r>
              <a:rPr lang="en-US" dirty="0" err="1">
                <a:latin typeface="Adobe Garamond Pro Bold" pitchFamily="18" charset="0"/>
              </a:rPr>
              <a:t>ada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tidak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hanya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bersifat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mendasar</a:t>
            </a:r>
            <a:r>
              <a:rPr lang="en-US" dirty="0">
                <a:latin typeface="Adobe Garamond Pro Bold" pitchFamily="18" charset="0"/>
              </a:rPr>
              <a:t>, </a:t>
            </a:r>
            <a:r>
              <a:rPr lang="en-US" dirty="0" err="1">
                <a:latin typeface="Adobe Garamond Pro Bold" pitchFamily="18" charset="0"/>
              </a:rPr>
              <a:t>namun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juga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realistis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dan</a:t>
            </a:r>
            <a:r>
              <a:rPr lang="en-US" dirty="0">
                <a:latin typeface="Adobe Garamond Pro Bold" pitchFamily="18" charset="0"/>
              </a:rPr>
              <a:t> </a:t>
            </a:r>
            <a:r>
              <a:rPr lang="en-US" dirty="0" err="1">
                <a:latin typeface="Adobe Garamond Pro Bold" pitchFamily="18" charset="0"/>
              </a:rPr>
              <a:t>aplikatif</a:t>
            </a:r>
            <a:r>
              <a:rPr lang="en-US" dirty="0">
                <a:latin typeface="Adobe Garamond Pro Bold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 flipH="1">
            <a:off x="3689171" y="5673773"/>
            <a:ext cx="1123011" cy="5334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BACK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0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1337188"/>
            <a:ext cx="8610600" cy="79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2800" b="1" u="sng" dirty="0" smtClean="0">
                <a:latin typeface="Rockwell Extra Bold" pitchFamily="18" charset="0"/>
              </a:rPr>
              <a:t>Makna </a:t>
            </a:r>
            <a:r>
              <a:rPr lang="sv-SE" sz="2800" b="1" u="sng" dirty="0">
                <a:latin typeface="Rockwell Extra Bold" pitchFamily="18" charset="0"/>
              </a:rPr>
              <a:t>Pancasila </a:t>
            </a:r>
            <a:endParaRPr lang="sv-SE" sz="2800" b="1" u="sng" dirty="0" smtClean="0">
              <a:latin typeface="Rockwell Extra Bold" pitchFamily="18" charset="0"/>
            </a:endParaRPr>
          </a:p>
          <a:p>
            <a:pPr lvl="0" algn="ctr"/>
            <a:r>
              <a:rPr lang="sv-SE" sz="2800" b="1" u="sng" dirty="0" smtClean="0">
                <a:latin typeface="Rockwell Extra Bold" pitchFamily="18" charset="0"/>
              </a:rPr>
              <a:t>Sebagai </a:t>
            </a:r>
            <a:r>
              <a:rPr lang="sv-SE" sz="2800" b="1" u="sng" dirty="0">
                <a:latin typeface="Rockwell Extra Bold" pitchFamily="18" charset="0"/>
              </a:rPr>
              <a:t>Sistem </a:t>
            </a:r>
            <a:r>
              <a:rPr lang="sv-SE" sz="2800" b="1" u="sng" dirty="0" smtClean="0">
                <a:latin typeface="Rockwell Extra Bold" pitchFamily="18" charset="0"/>
              </a:rPr>
              <a:t>Etika</a:t>
            </a:r>
            <a:endParaRPr lang="en-US" sz="2800" u="sng" dirty="0">
              <a:latin typeface="Rockwell Extra Bold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3" name="Flowchart: Terminator 2"/>
          <p:cNvSpPr/>
          <p:nvPr/>
        </p:nvSpPr>
        <p:spPr>
          <a:xfrm>
            <a:off x="2552700" y="2133600"/>
            <a:ext cx="4000500" cy="533400"/>
          </a:xfrm>
          <a:prstGeom prst="flowChartTerminator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Wide Latin" pitchFamily="18" charset="0"/>
            </a:endParaRPr>
          </a:p>
          <a:p>
            <a:pPr algn="ctr"/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Wide Latin" pitchFamily="18" charset="0"/>
              </a:rPr>
              <a:t>Nilai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Wide Lati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Wide Latin" pitchFamily="18" charset="0"/>
              </a:rPr>
              <a:t>Ketuhanan</a:t>
            </a:r>
            <a:endParaRPr lang="en-US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Wide Latin" pitchFamily="18" charset="0"/>
            </a:endParaRPr>
          </a:p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371600" y="2895600"/>
            <a:ext cx="6324600" cy="2514600"/>
          </a:xfrm>
          <a:prstGeom prst="wedge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Eras Bold ITC" pitchFamily="34" charset="0"/>
              </a:rPr>
              <a:t>Secara</a:t>
            </a:r>
            <a:r>
              <a:rPr lang="en-US" dirty="0" smtClean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hierarkis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ini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dapat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dikatakan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sebagai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yang </a:t>
            </a:r>
            <a:r>
              <a:rPr lang="en-US" dirty="0" err="1">
                <a:latin typeface="Eras Bold ITC" pitchFamily="34" charset="0"/>
              </a:rPr>
              <a:t>tertinggisebab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menyangkut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yang </a:t>
            </a:r>
            <a:r>
              <a:rPr lang="en-US" dirty="0" err="1">
                <a:latin typeface="Eras Bold ITC" pitchFamily="34" charset="0"/>
              </a:rPr>
              <a:t>bersifat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mutlak</a:t>
            </a:r>
            <a:r>
              <a:rPr lang="en-US" dirty="0">
                <a:latin typeface="Eras Bold ITC" pitchFamily="34" charset="0"/>
              </a:rPr>
              <a:t>. </a:t>
            </a:r>
            <a:r>
              <a:rPr lang="en-US" dirty="0" err="1">
                <a:latin typeface="Eras Bold ITC" pitchFamily="34" charset="0"/>
              </a:rPr>
              <a:t>Seluruh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kebaikan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timbul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dari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ini</a:t>
            </a:r>
            <a:r>
              <a:rPr lang="en-US" dirty="0">
                <a:latin typeface="Eras Bold ITC" pitchFamily="34" charset="0"/>
              </a:rPr>
              <a:t> (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ketuhanan</a:t>
            </a:r>
            <a:r>
              <a:rPr lang="en-US" dirty="0">
                <a:latin typeface="Eras Bold ITC" pitchFamily="34" charset="0"/>
              </a:rPr>
              <a:t>). </a:t>
            </a:r>
            <a:r>
              <a:rPr lang="en-US" dirty="0" err="1">
                <a:latin typeface="Eras Bold ITC" pitchFamily="34" charset="0"/>
              </a:rPr>
              <a:t>Suatu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perbuatan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akan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dikatakan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baik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jika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tidak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bertentangan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dengan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kaidah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serta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hukum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Tuhan</a:t>
            </a:r>
            <a:r>
              <a:rPr lang="en-US" dirty="0">
                <a:latin typeface="Eras Bold ITC" pitchFamily="34" charset="0"/>
              </a:rPr>
              <a:t>. Dari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ketuhanan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ini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dapat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menghasilkan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spiritualitas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ketaatan</a:t>
            </a:r>
            <a:r>
              <a:rPr lang="en-US" dirty="0">
                <a:latin typeface="Eras Bold ITC" pitchFamily="34" charset="0"/>
              </a:rPr>
              <a:t>, da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48600" y="3429000"/>
            <a:ext cx="1143000" cy="762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NEXT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 flipH="1">
            <a:off x="3962400" y="6002594"/>
            <a:ext cx="1143000" cy="762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BACK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1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677400" cy="739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990600"/>
            <a:ext cx="5257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Wide Latin" pitchFamily="18" charset="0"/>
              </a:rPr>
              <a:t>NILAI KEMANUSIAAN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Wide Lati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19200" y="1905000"/>
            <a:ext cx="6705600" cy="2971800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Eras Bold ITC" pitchFamily="34" charset="0"/>
              </a:rPr>
              <a:t>Suatu</a:t>
            </a:r>
            <a:r>
              <a:rPr lang="en-US" dirty="0" smtClean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perbuatan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dikatakan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baik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jika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sesuai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dengan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nilai-nilai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kemanusiaan</a:t>
            </a:r>
            <a:r>
              <a:rPr lang="en-US" dirty="0">
                <a:latin typeface="Eras Bold ITC" pitchFamily="34" charset="0"/>
              </a:rPr>
              <a:t>. </a:t>
            </a:r>
            <a:r>
              <a:rPr lang="en-US" dirty="0" err="1">
                <a:latin typeface="Eras Bold ITC" pitchFamily="34" charset="0"/>
              </a:rPr>
              <a:t>Prinsip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pokok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dalam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nilai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kemanusiaan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Pancasila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ialah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keadilan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keadaban</a:t>
            </a:r>
            <a:r>
              <a:rPr lang="en-US" dirty="0">
                <a:latin typeface="Eras Bold ITC" pitchFamily="34" charset="0"/>
              </a:rPr>
              <a:t>. </a:t>
            </a:r>
            <a:r>
              <a:rPr lang="en-US" dirty="0" err="1">
                <a:latin typeface="Eras Bold ITC" pitchFamily="34" charset="0"/>
              </a:rPr>
              <a:t>Keadilan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mensyaratkan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keseimbangan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antara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lahir</a:t>
            </a:r>
            <a:r>
              <a:rPr lang="en-US" dirty="0">
                <a:latin typeface="Eras Bold ITC" pitchFamily="34" charset="0"/>
              </a:rPr>
              <a:t> &amp; </a:t>
            </a:r>
            <a:r>
              <a:rPr lang="en-US" dirty="0" err="1">
                <a:latin typeface="Eras Bold ITC" pitchFamily="34" charset="0"/>
              </a:rPr>
              <a:t>batin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jasmani</a:t>
            </a:r>
            <a:r>
              <a:rPr lang="en-US" dirty="0">
                <a:latin typeface="Eras Bold ITC" pitchFamily="34" charset="0"/>
              </a:rPr>
              <a:t> &amp; </a:t>
            </a:r>
            <a:r>
              <a:rPr lang="en-US" dirty="0" err="1">
                <a:latin typeface="Eras Bold ITC" pitchFamily="34" charset="0"/>
              </a:rPr>
              <a:t>rohani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individu</a:t>
            </a:r>
            <a:r>
              <a:rPr lang="en-US" dirty="0">
                <a:latin typeface="Eras Bold ITC" pitchFamily="34" charset="0"/>
              </a:rPr>
              <a:t> &amp; </a:t>
            </a:r>
            <a:r>
              <a:rPr lang="en-US" dirty="0" err="1">
                <a:latin typeface="Eras Bold ITC" pitchFamily="34" charset="0"/>
              </a:rPr>
              <a:t>sosial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makhluk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bebas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mandiri</a:t>
            </a:r>
            <a:r>
              <a:rPr lang="en-US" dirty="0">
                <a:latin typeface="Eras Bold ITC" pitchFamily="34" charset="0"/>
              </a:rPr>
              <a:t> &amp; </a:t>
            </a:r>
            <a:r>
              <a:rPr lang="en-US" dirty="0" err="1">
                <a:latin typeface="Eras Bold ITC" pitchFamily="34" charset="0"/>
              </a:rPr>
              <a:t>makhluk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Tuhan</a:t>
            </a:r>
            <a:r>
              <a:rPr lang="en-US" dirty="0">
                <a:latin typeface="Eras Bold ITC" pitchFamily="34" charset="0"/>
              </a:rPr>
              <a:t> yang </a:t>
            </a:r>
            <a:r>
              <a:rPr lang="en-US" dirty="0" err="1">
                <a:latin typeface="Eras Bold ITC" pitchFamily="34" charset="0"/>
              </a:rPr>
              <a:t>terikat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dengan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hukum-hukum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Keadaban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mengisyaratkan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keunggulan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manusia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dibandingkan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dengan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makhluk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lainnya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seperti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hewan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tumbuhan</a:t>
            </a:r>
            <a:r>
              <a:rPr lang="en-US" dirty="0">
                <a:latin typeface="Eras Bold ITC" pitchFamily="34" charset="0"/>
              </a:rPr>
              <a:t>, </a:t>
            </a:r>
            <a:r>
              <a:rPr lang="en-US" dirty="0" err="1">
                <a:latin typeface="Eras Bold ITC" pitchFamily="34" charset="0"/>
              </a:rPr>
              <a:t>dan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benda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tak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hidup</a:t>
            </a:r>
            <a:r>
              <a:rPr lang="en-US" dirty="0">
                <a:latin typeface="Eras Bold ITC" pitchFamily="34" charset="0"/>
              </a:rPr>
              <a:t>. 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flipH="1">
            <a:off x="0" y="3009900"/>
            <a:ext cx="1143000" cy="76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BACK</a:t>
            </a:r>
            <a:endParaRPr lang="en-US" dirty="0">
              <a:latin typeface="Eras Bold ITC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981335" y="3009900"/>
            <a:ext cx="1143000" cy="76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Eras Bold ITC" pitchFamily="34" charset="0"/>
              </a:rPr>
              <a:t>NEXT</a:t>
            </a:r>
            <a:endParaRPr lang="en-US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766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Wandi</dc:creator>
  <cp:lastModifiedBy>Wandi</cp:lastModifiedBy>
  <cp:revision>29</cp:revision>
  <dcterms:created xsi:type="dcterms:W3CDTF">2020-12-02T19:05:57Z</dcterms:created>
  <dcterms:modified xsi:type="dcterms:W3CDTF">2020-12-03T16:27:17Z</dcterms:modified>
</cp:coreProperties>
</file>