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088" autoAdjust="0"/>
    <p:restoredTop sz="94660"/>
  </p:normalViewPr>
  <p:slideViewPr>
    <p:cSldViewPr>
      <p:cViewPr varScale="1">
        <p:scale>
          <a:sx n="74" d="100"/>
          <a:sy n="74" d="100"/>
        </p:scale>
        <p:origin x="-136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83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705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24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39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8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52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146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003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101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71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CC0605-51B0-4D3D-870A-F34DCAFB6A82}" type="datetimeFigureOut">
              <a:rPr lang="en-US" smtClean="0"/>
              <a:t>12/5/2020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FF6B5-3745-47E0-B78A-097FAEC54C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736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12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5.xml"/><Relationship Id="rId5" Type="http://schemas.openxmlformats.org/officeDocument/2006/relationships/slide" Target="slide15.xml"/><Relationship Id="rId4" Type="http://schemas.openxmlformats.org/officeDocument/2006/relationships/slide" Target="slide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7" Type="http://schemas.openxmlformats.org/officeDocument/2006/relationships/slide" Target="slide2.xml"/><Relationship Id="rId2" Type="http://schemas.openxmlformats.org/officeDocument/2006/relationships/slide" Target="slide8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11.xml"/><Relationship Id="rId4" Type="http://schemas.openxmlformats.org/officeDocument/2006/relationships/slide" Target="slide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70C0"/>
            </a:gs>
            <a:gs pos="53000">
              <a:srgbClr val="00B0F0"/>
            </a:gs>
            <a:gs pos="83000">
              <a:schemeClr val="accent1">
                <a:lumMod val="40000"/>
                <a:lumOff val="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68375"/>
            <a:ext cx="7772400" cy="1470025"/>
          </a:xfrm>
        </p:spPr>
        <p:txBody>
          <a:bodyPr/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05200"/>
            <a:ext cx="6400800" cy="3124200"/>
          </a:xfrm>
        </p:spPr>
        <p:txBody>
          <a:bodyPr/>
          <a:lstStyle/>
          <a:p>
            <a:r>
              <a:rPr lang="en-US" dirty="0" err="1" smtClean="0">
                <a:solidFill>
                  <a:schemeClr val="tx1"/>
                </a:solidFill>
              </a:rPr>
              <a:t>Disusun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Oleh</a:t>
            </a:r>
            <a:r>
              <a:rPr lang="en-US" dirty="0" smtClean="0">
                <a:solidFill>
                  <a:schemeClr val="tx1"/>
                </a:solidFill>
              </a:rPr>
              <a:t> :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Rahmadtullah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2017011030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372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60000"/>
                <a:lumOff val="40000"/>
              </a:schemeClr>
            </a:gs>
            <a:gs pos="45000">
              <a:schemeClr val="accent2">
                <a:lumMod val="40000"/>
                <a:lumOff val="60000"/>
              </a:schemeClr>
            </a:gs>
            <a:gs pos="84000">
              <a:schemeClr val="bg1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</a:t>
            </a:r>
            <a:r>
              <a:rPr lang="en-US" dirty="0" err="1" smtClean="0"/>
              <a:t>kerakyatan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.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sila</a:t>
            </a:r>
            <a:r>
              <a:rPr lang="en-US" dirty="0" smtClean="0"/>
              <a:t> </a:t>
            </a:r>
            <a:r>
              <a:rPr lang="en-US" dirty="0" err="1" smtClean="0"/>
              <a:t>keempat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kedaulatan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kekuasaan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di </a:t>
            </a:r>
            <a:r>
              <a:rPr lang="en-US" dirty="0" err="1" smtClean="0"/>
              <a:t>tangan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.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yang </a:t>
            </a:r>
            <a:r>
              <a:rPr lang="en-US" dirty="0" err="1" smtClean="0"/>
              <a:t>menyangkut</a:t>
            </a:r>
            <a:r>
              <a:rPr lang="en-US" dirty="0" smtClean="0"/>
              <a:t> </a:t>
            </a:r>
            <a:r>
              <a:rPr lang="en-US" dirty="0" err="1" smtClean="0"/>
              <a:t>hajat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 orang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diambil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musayawarah</a:t>
            </a:r>
            <a:r>
              <a:rPr lang="en-US" dirty="0" smtClean="0"/>
              <a:t> </a:t>
            </a:r>
            <a:r>
              <a:rPr lang="en-US" dirty="0" err="1" smtClean="0"/>
              <a:t>mufakat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demokratis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demokrasi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menyelesaikan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musyawarah</a:t>
            </a:r>
            <a:r>
              <a:rPr lang="en-US" dirty="0" smtClean="0"/>
              <a:t>, anti-</a:t>
            </a:r>
            <a:r>
              <a:rPr lang="en-US" dirty="0" err="1" smtClean="0"/>
              <a:t>kekerasan</a:t>
            </a:r>
            <a:r>
              <a:rPr lang="en-US" dirty="0" smtClean="0"/>
              <a:t>,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diatas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partai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golongan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pendapat</a:t>
            </a:r>
            <a:r>
              <a:rPr lang="en-US" dirty="0" smtClean="0"/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152400" y="0"/>
            <a:ext cx="1371600" cy="838200"/>
          </a:xfrm>
          <a:prstGeom prst="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600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 </a:t>
            </a:r>
            <a:r>
              <a:rPr lang="en-US" dirty="0" err="1" smtClean="0"/>
              <a:t>Wujud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dimaksud</a:t>
            </a:r>
            <a:r>
              <a:rPr lang="en-US" dirty="0" smtClean="0"/>
              <a:t>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,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namun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kebudayaan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dikatakan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teguh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apabila</a:t>
            </a:r>
            <a:r>
              <a:rPr lang="en-US" dirty="0" smtClean="0"/>
              <a:t> </a:t>
            </a:r>
            <a:r>
              <a:rPr lang="en-US" dirty="0" err="1" smtClean="0"/>
              <a:t>bersikap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orang lain, </a:t>
            </a:r>
            <a:r>
              <a:rPr lang="en-US" dirty="0" err="1" smtClean="0"/>
              <a:t>menunaikan</a:t>
            </a:r>
            <a:r>
              <a:rPr lang="en-US" dirty="0" smtClean="0"/>
              <a:t> </a:t>
            </a:r>
            <a:r>
              <a:rPr lang="en-US" dirty="0" err="1" smtClean="0"/>
              <a:t>kewajiban</a:t>
            </a:r>
            <a:r>
              <a:rPr lang="en-US" dirty="0" smtClean="0"/>
              <a:t> </a:t>
            </a:r>
            <a:r>
              <a:rPr lang="en-US" dirty="0" err="1" smtClean="0"/>
              <a:t>sebelum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, </a:t>
            </a:r>
            <a:r>
              <a:rPr lang="en-US" dirty="0" err="1" smtClean="0"/>
              <a:t>menghargai</a:t>
            </a:r>
            <a:r>
              <a:rPr lang="en-US" dirty="0" smtClean="0"/>
              <a:t> </a:t>
            </a:r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orang lain, </a:t>
            </a:r>
            <a:r>
              <a:rPr lang="en-US" dirty="0" err="1" smtClean="0"/>
              <a:t>bekerja</a:t>
            </a:r>
            <a:r>
              <a:rPr lang="en-US" dirty="0" smtClean="0"/>
              <a:t> </a:t>
            </a:r>
            <a:r>
              <a:rPr lang="en-US" dirty="0" err="1" smtClean="0"/>
              <a:t>keras</a:t>
            </a:r>
            <a:r>
              <a:rPr lang="en-US" dirty="0" smtClean="0"/>
              <a:t>, </a:t>
            </a:r>
            <a:r>
              <a:rPr lang="en-US" dirty="0" err="1" smtClean="0"/>
              <a:t>hemat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boros</a:t>
            </a:r>
            <a:r>
              <a:rPr lang="en-US" dirty="0" smtClean="0"/>
              <a:t>, </a:t>
            </a:r>
            <a:r>
              <a:rPr lang="en-US" dirty="0" err="1" smtClean="0"/>
              <a:t>mengutamakan</a:t>
            </a:r>
            <a:r>
              <a:rPr lang="en-US" dirty="0" smtClean="0"/>
              <a:t>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ketimbang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, </a:t>
            </a:r>
            <a:r>
              <a:rPr lang="en-US" dirty="0" err="1" smtClean="0"/>
              <a:t>mendistribusikan</a:t>
            </a:r>
            <a:r>
              <a:rPr lang="en-US" dirty="0" smtClean="0"/>
              <a:t> </a:t>
            </a:r>
            <a:r>
              <a:rPr lang="en-US" dirty="0" err="1" smtClean="0"/>
              <a:t>kekayaan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rakyat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adil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menghindari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perbuatan</a:t>
            </a:r>
            <a:r>
              <a:rPr lang="en-US" dirty="0" smtClean="0"/>
              <a:t> yang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memperdalam</a:t>
            </a:r>
            <a:r>
              <a:rPr lang="en-US" dirty="0" smtClean="0"/>
              <a:t> </a:t>
            </a:r>
            <a:r>
              <a:rPr lang="en-US" dirty="0" err="1" smtClean="0"/>
              <a:t>jurang</a:t>
            </a:r>
            <a:r>
              <a:rPr lang="en-US" dirty="0" smtClean="0"/>
              <a:t>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304800" y="6096000"/>
            <a:ext cx="1143000" cy="609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73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Urgensi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problem yang </a:t>
            </a:r>
            <a:r>
              <a:rPr lang="en-US" dirty="0" err="1" smtClean="0"/>
              <a:t>dihadapi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berikut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korupsi</a:t>
            </a:r>
            <a:r>
              <a:rPr lang="en-US" dirty="0" smtClean="0"/>
              <a:t> yang </a:t>
            </a:r>
            <a:r>
              <a:rPr lang="en-US" dirty="0" err="1" smtClean="0"/>
              <a:t>melanda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melemahkan</a:t>
            </a:r>
            <a:r>
              <a:rPr lang="en-US" dirty="0" smtClean="0"/>
              <a:t> </a:t>
            </a:r>
            <a:r>
              <a:rPr lang="en-US" dirty="0" err="1" smtClean="0"/>
              <a:t>sendi-sendi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berbangsa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Kedua</a:t>
            </a:r>
            <a:r>
              <a:rPr lang="en-US" dirty="0" smtClean="0"/>
              <a:t>,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terorisme</a:t>
            </a:r>
            <a:r>
              <a:rPr lang="en-US" dirty="0" smtClean="0"/>
              <a:t> yang </a:t>
            </a:r>
            <a:r>
              <a:rPr lang="en-US" dirty="0" err="1" smtClean="0"/>
              <a:t>mengatasnamakan</a:t>
            </a:r>
            <a:r>
              <a:rPr lang="en-US" dirty="0" smtClean="0"/>
              <a:t> agama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merusak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toleransi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umat</a:t>
            </a:r>
            <a:r>
              <a:rPr lang="en-US" dirty="0" smtClean="0"/>
              <a:t> </a:t>
            </a:r>
            <a:r>
              <a:rPr lang="en-US" dirty="0" err="1" smtClean="0"/>
              <a:t>beragama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meluluhlantakkan</a:t>
            </a:r>
            <a:r>
              <a:rPr lang="en-US" dirty="0" smtClean="0"/>
              <a:t> </a:t>
            </a:r>
            <a:r>
              <a:rPr lang="en-US" dirty="0" err="1" smtClean="0"/>
              <a:t>semangat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mengancam</a:t>
            </a:r>
            <a:r>
              <a:rPr lang="en-US" dirty="0" smtClean="0"/>
              <a:t> </a:t>
            </a:r>
            <a:r>
              <a:rPr lang="en-US" dirty="0" err="1" smtClean="0"/>
              <a:t>disintegrasi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Ketiga</a:t>
            </a:r>
            <a:r>
              <a:rPr lang="en-US" dirty="0" smtClean="0"/>
              <a:t>,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terjadinya</a:t>
            </a:r>
            <a:r>
              <a:rPr lang="en-US" dirty="0" smtClean="0"/>
              <a:t> </a:t>
            </a:r>
            <a:r>
              <a:rPr lang="en-US" dirty="0" err="1" smtClean="0"/>
              <a:t>pelanggaran</a:t>
            </a:r>
            <a:r>
              <a:rPr lang="en-US" dirty="0" smtClean="0"/>
              <a:t> </a:t>
            </a:r>
            <a:r>
              <a:rPr lang="en-US" dirty="0" err="1" smtClean="0"/>
              <a:t>hak</a:t>
            </a:r>
            <a:r>
              <a:rPr lang="en-US" dirty="0" smtClean="0"/>
              <a:t> </a:t>
            </a:r>
            <a:r>
              <a:rPr lang="en-US" dirty="0" err="1" smtClean="0"/>
              <a:t>asasi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(HAM)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: </a:t>
            </a:r>
            <a:r>
              <a:rPr lang="en-US" dirty="0" err="1" smtClean="0"/>
              <a:t>kasus</a:t>
            </a:r>
            <a:r>
              <a:rPr lang="en-US" dirty="0" smtClean="0"/>
              <a:t> </a:t>
            </a:r>
            <a:r>
              <a:rPr lang="en-US" dirty="0" err="1" smtClean="0"/>
              <a:t>penyerbuan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</a:t>
            </a:r>
            <a:r>
              <a:rPr lang="en-US" dirty="0" err="1" smtClean="0"/>
              <a:t>Pemasyarakatan</a:t>
            </a:r>
            <a:r>
              <a:rPr lang="en-US" dirty="0" smtClean="0"/>
              <a:t> </a:t>
            </a:r>
            <a:r>
              <a:rPr lang="en-US" dirty="0" err="1" smtClean="0"/>
              <a:t>Cebongan</a:t>
            </a:r>
            <a:r>
              <a:rPr lang="en-US" dirty="0" smtClean="0"/>
              <a:t> Yogyakarta, </a:t>
            </a:r>
            <a:r>
              <a:rPr lang="en-US" dirty="0" err="1" smtClean="0"/>
              <a:t>pada</a:t>
            </a:r>
            <a:r>
              <a:rPr lang="en-US" dirty="0" smtClean="0"/>
              <a:t> 2013 yang </a:t>
            </a:r>
            <a:r>
              <a:rPr lang="en-US" dirty="0" err="1" smtClean="0"/>
              <a:t>lalu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152400" y="7511"/>
            <a:ext cx="990600" cy="588135"/>
          </a:xfrm>
          <a:prstGeom prst="right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848600" y="6019800"/>
            <a:ext cx="1143000" cy="6858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13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47000">
              <a:srgbClr val="E6E6E6"/>
            </a:gs>
            <a:gs pos="85001">
              <a:srgbClr val="7D8496"/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638800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Keempat</a:t>
            </a:r>
            <a:r>
              <a:rPr lang="en-US" dirty="0" smtClean="0"/>
              <a:t>, </a:t>
            </a:r>
            <a:r>
              <a:rPr lang="en-US" dirty="0" err="1" smtClean="0"/>
              <a:t>kesenjangan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kelompok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kaya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miskin</a:t>
            </a:r>
            <a:r>
              <a:rPr lang="en-US" dirty="0" smtClean="0"/>
              <a:t>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menandai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Indonesia. </a:t>
            </a:r>
          </a:p>
          <a:p>
            <a:r>
              <a:rPr lang="en-US" dirty="0" err="1" smtClean="0"/>
              <a:t>Kelima</a:t>
            </a:r>
            <a:r>
              <a:rPr lang="en-US" dirty="0" smtClean="0"/>
              <a:t>, </a:t>
            </a:r>
            <a:r>
              <a:rPr lang="en-US" dirty="0" err="1" smtClean="0"/>
              <a:t>ketidakadilan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yang </a:t>
            </a:r>
            <a:r>
              <a:rPr lang="en-US" dirty="0" err="1" smtClean="0"/>
              <a:t>masih</a:t>
            </a:r>
            <a:r>
              <a:rPr lang="en-US" dirty="0" smtClean="0"/>
              <a:t> </a:t>
            </a:r>
            <a:r>
              <a:rPr lang="en-US" dirty="0" err="1" smtClean="0"/>
              <a:t>mewarnai</a:t>
            </a:r>
            <a:r>
              <a:rPr lang="en-US" dirty="0" smtClean="0"/>
              <a:t> proses </a:t>
            </a:r>
            <a:r>
              <a:rPr lang="en-US" dirty="0" err="1" smtClean="0"/>
              <a:t>peradilan</a:t>
            </a:r>
            <a:r>
              <a:rPr lang="en-US" dirty="0" smtClean="0"/>
              <a:t> di Indonesia,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putusan</a:t>
            </a:r>
            <a:r>
              <a:rPr lang="en-US" dirty="0" smtClean="0"/>
              <a:t> </a:t>
            </a:r>
            <a:r>
              <a:rPr lang="en-US" dirty="0" err="1" smtClean="0"/>
              <a:t>bebas</a:t>
            </a:r>
            <a:r>
              <a:rPr lang="en-US" dirty="0" smtClean="0"/>
              <a:t> </a:t>
            </a:r>
            <a:r>
              <a:rPr lang="en-US" dirty="0" err="1" smtClean="0"/>
              <a:t>bersyarat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pengedar</a:t>
            </a:r>
            <a:r>
              <a:rPr lang="en-US" dirty="0" smtClean="0"/>
              <a:t> </a:t>
            </a:r>
            <a:r>
              <a:rPr lang="en-US" dirty="0" err="1" smtClean="0"/>
              <a:t>narkoba</a:t>
            </a:r>
            <a:r>
              <a:rPr lang="en-US" dirty="0" smtClean="0"/>
              <a:t> </a:t>
            </a:r>
            <a:r>
              <a:rPr lang="en-US" dirty="0" err="1" smtClean="0"/>
              <a:t>asal</a:t>
            </a:r>
            <a:r>
              <a:rPr lang="en-US" dirty="0" smtClean="0"/>
              <a:t> Australia </a:t>
            </a:r>
            <a:r>
              <a:rPr lang="en-US" dirty="0" err="1" smtClean="0"/>
              <a:t>Schapell</a:t>
            </a:r>
            <a:r>
              <a:rPr lang="en-US" dirty="0" smtClean="0"/>
              <a:t> Corby. </a:t>
            </a:r>
            <a:r>
              <a:rPr lang="en-US" dirty="0" err="1" smtClean="0"/>
              <a:t>Kesemuanya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 </a:t>
            </a:r>
            <a:r>
              <a:rPr lang="en-US" dirty="0" err="1" smtClean="0"/>
              <a:t>memperlihatkan</a:t>
            </a:r>
            <a:r>
              <a:rPr lang="en-US" dirty="0" smtClean="0"/>
              <a:t> </a:t>
            </a:r>
            <a:r>
              <a:rPr lang="en-US" dirty="0" err="1" smtClean="0"/>
              <a:t>pentingnya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mendesaknya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kedudukan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tuntunan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Leading Principle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berperilaku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. </a:t>
            </a:r>
            <a:endParaRPr lang="en-US" dirty="0"/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272603" y="152400"/>
            <a:ext cx="838200" cy="533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186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bermasyarakat</a:t>
            </a:r>
            <a:r>
              <a:rPr lang="en-US" dirty="0" smtClean="0"/>
              <a:t>, </a:t>
            </a:r>
            <a:r>
              <a:rPr lang="en-US" dirty="0" err="1" smtClean="0"/>
              <a:t>berbangsa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sebab</a:t>
            </a:r>
            <a:r>
              <a:rPr lang="en-US" dirty="0" smtClean="0"/>
              <a:t> </a:t>
            </a:r>
            <a:r>
              <a:rPr lang="en-US" dirty="0" err="1" smtClean="0"/>
              <a:t>berisikan</a:t>
            </a:r>
            <a:r>
              <a:rPr lang="en-US" dirty="0" smtClean="0"/>
              <a:t> </a:t>
            </a:r>
            <a:r>
              <a:rPr lang="en-US" dirty="0" err="1" smtClean="0"/>
              <a:t>tuntunan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moral yang </a:t>
            </a:r>
            <a:r>
              <a:rPr lang="en-US" dirty="0" err="1" smtClean="0"/>
              <a:t>hidup</a:t>
            </a:r>
            <a:r>
              <a:rPr lang="en-US" dirty="0" smtClean="0"/>
              <a:t>. </a:t>
            </a:r>
            <a:r>
              <a:rPr lang="en-US" dirty="0" err="1" smtClean="0"/>
              <a:t>Namun</a:t>
            </a:r>
            <a:r>
              <a:rPr lang="en-US" dirty="0" smtClean="0"/>
              <a:t>, </a:t>
            </a:r>
            <a:r>
              <a:rPr lang="en-US" dirty="0" err="1" smtClean="0"/>
              <a:t>diperlukan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kritis-rasional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moral yang </a:t>
            </a:r>
            <a:r>
              <a:rPr lang="en-US" dirty="0" err="1" smtClean="0"/>
              <a:t>hidup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195 agar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terjebak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pandangan</a:t>
            </a:r>
            <a:r>
              <a:rPr lang="en-US" dirty="0" smtClean="0"/>
              <a:t> yang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mitos</a:t>
            </a:r>
            <a:r>
              <a:rPr lang="en-US" dirty="0" smtClean="0"/>
              <a:t>. </a:t>
            </a:r>
            <a:r>
              <a:rPr lang="en-US" dirty="0" err="1" smtClean="0"/>
              <a:t>Misalnya</a:t>
            </a:r>
            <a:r>
              <a:rPr lang="en-US" dirty="0" smtClean="0"/>
              <a:t>, </a:t>
            </a:r>
            <a:r>
              <a:rPr lang="en-US" dirty="0" err="1" smtClean="0"/>
              <a:t>korupsi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lantaran</a:t>
            </a:r>
            <a:r>
              <a:rPr lang="en-US" dirty="0" smtClean="0"/>
              <a:t> </a:t>
            </a:r>
            <a:r>
              <a:rPr lang="en-US" dirty="0" err="1" smtClean="0"/>
              <a:t>seorang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diberi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seseorang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pejabat</a:t>
            </a:r>
            <a:r>
              <a:rPr lang="en-US" dirty="0" smtClean="0"/>
              <a:t> agar </a:t>
            </a:r>
            <a:r>
              <a:rPr lang="en-US" dirty="0" err="1" smtClean="0"/>
              <a:t>urusannya</a:t>
            </a:r>
            <a:r>
              <a:rPr lang="en-US" dirty="0" smtClean="0"/>
              <a:t> </a:t>
            </a:r>
            <a:r>
              <a:rPr lang="en-US" dirty="0" err="1" smtClean="0"/>
              <a:t>lancar</a:t>
            </a:r>
            <a:r>
              <a:rPr lang="en-US" dirty="0" smtClean="0"/>
              <a:t>. Si </a:t>
            </a:r>
            <a:r>
              <a:rPr lang="en-US" dirty="0" err="1" smtClean="0"/>
              <a:t>pejabat</a:t>
            </a:r>
            <a:r>
              <a:rPr lang="en-US" dirty="0" smtClean="0"/>
              <a:t> </a:t>
            </a:r>
            <a:r>
              <a:rPr lang="en-US" dirty="0" err="1" smtClean="0"/>
              <a:t>menerima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memikirkan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orang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memberikan</a:t>
            </a:r>
            <a:r>
              <a:rPr lang="en-US" dirty="0" smtClean="0"/>
              <a:t> </a:t>
            </a:r>
            <a:r>
              <a:rPr lang="en-US" dirty="0" err="1" smtClean="0"/>
              <a:t>hadiah</a:t>
            </a:r>
            <a:r>
              <a:rPr lang="en-US" dirty="0" smtClean="0"/>
              <a:t>.</a:t>
            </a: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304800" y="6096000"/>
            <a:ext cx="990600" cy="6096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772400" y="6096000"/>
            <a:ext cx="1219200" cy="609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8710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Kesimpulan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cs typeface="Times New Roman" pitchFamily="18" charset="0"/>
              </a:rPr>
              <a:t>Dengan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memahami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nilai-nilai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pancasila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maka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menjadi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kekuatan</a:t>
            </a:r>
            <a:r>
              <a:rPr lang="en-US" dirty="0" smtClean="0">
                <a:cs typeface="Times New Roman" pitchFamily="18" charset="0"/>
              </a:rPr>
              <a:t> moral </a:t>
            </a:r>
            <a:r>
              <a:rPr lang="en-US" dirty="0" err="1" smtClean="0">
                <a:cs typeface="Times New Roman" pitchFamily="18" charset="0"/>
              </a:rPr>
              <a:t>besar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apabila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keseluruhan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nilai-nilai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pancasila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meliputi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ketuhanan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kemanusiaan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persatuan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kerakyatan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keadilan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dijadikan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landasan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moril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dalam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seluruh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kehidupan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berbangsa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bernegara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terutama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dalam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pemberantasan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korupsi</a:t>
            </a:r>
            <a:r>
              <a:rPr lang="en-US" dirty="0" smtClean="0">
                <a:cs typeface="Times New Roman" pitchFamily="18" charset="0"/>
              </a:rPr>
              <a:t>.</a:t>
            </a: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304800" y="6019800"/>
            <a:ext cx="914400" cy="685800"/>
          </a:xfrm>
          <a:prstGeom prst="rightArrow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620000" y="6019800"/>
            <a:ext cx="1143000" cy="6858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3596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97562"/>
          </a:xfrm>
        </p:spPr>
        <p:txBody>
          <a:bodyPr>
            <a:normAutofit/>
          </a:bodyPr>
          <a:lstStyle/>
          <a:p>
            <a:r>
              <a:rPr lang="en-US" sz="6600" dirty="0" smtClean="0"/>
              <a:t>TERIMA KASIH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425940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>
            <a:hlinkClick r:id="rId2" action="ppaction://hlinksldjump"/>
          </p:cNvPr>
          <p:cNvSpPr/>
          <p:nvPr/>
        </p:nvSpPr>
        <p:spPr>
          <a:xfrm>
            <a:off x="2743200" y="762000"/>
            <a:ext cx="37338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Pancasila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6" name="Rounded Rectangle 5">
            <a:hlinkClick r:id="rId3" action="ppaction://hlinksldjump"/>
          </p:cNvPr>
          <p:cNvSpPr/>
          <p:nvPr/>
        </p:nvSpPr>
        <p:spPr>
          <a:xfrm>
            <a:off x="1676400" y="1731818"/>
            <a:ext cx="37338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7" name="Rounded Rectangle 6">
            <a:hlinkClick r:id="rId4" action="ppaction://hlinksldjump"/>
          </p:cNvPr>
          <p:cNvSpPr/>
          <p:nvPr/>
        </p:nvSpPr>
        <p:spPr>
          <a:xfrm>
            <a:off x="1600200" y="3664527"/>
            <a:ext cx="37338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Nilai-Nilai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Pancasila</a:t>
            </a:r>
            <a:endParaRPr lang="en-US" sz="2800" dirty="0"/>
          </a:p>
        </p:txBody>
      </p:sp>
      <p:sp>
        <p:nvSpPr>
          <p:cNvPr id="8" name="Rounded Rectangle 7">
            <a:hlinkClick r:id="rId5" action="ppaction://hlinksldjump"/>
          </p:cNvPr>
          <p:cNvSpPr/>
          <p:nvPr/>
        </p:nvSpPr>
        <p:spPr>
          <a:xfrm>
            <a:off x="1662545" y="5548746"/>
            <a:ext cx="37338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Kesimpulan</a:t>
            </a:r>
            <a:r>
              <a:rPr lang="en-US" sz="2800" dirty="0" smtClean="0"/>
              <a:t> </a:t>
            </a:r>
            <a:endParaRPr lang="en-US" sz="2800" dirty="0"/>
          </a:p>
        </p:txBody>
      </p:sp>
      <p:sp>
        <p:nvSpPr>
          <p:cNvPr id="10" name="Rounded Rectangle 9">
            <a:hlinkClick r:id="rId6" action="ppaction://hlinksldjump"/>
          </p:cNvPr>
          <p:cNvSpPr/>
          <p:nvPr/>
        </p:nvSpPr>
        <p:spPr>
          <a:xfrm>
            <a:off x="3962400" y="2673928"/>
            <a:ext cx="37338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Apa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r>
              <a:rPr lang="en-US" sz="2800" dirty="0" smtClean="0"/>
              <a:t> </a:t>
            </a:r>
            <a:r>
              <a:rPr lang="en-US" sz="2800" dirty="0" err="1" smtClean="0"/>
              <a:t>Pancasila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11" name="Oval 10"/>
          <p:cNvSpPr/>
          <p:nvPr/>
        </p:nvSpPr>
        <p:spPr>
          <a:xfrm>
            <a:off x="7543800" y="5604164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Next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2" name="Rounded Rectangle 11">
            <a:hlinkClick r:id="rId7" action="ppaction://hlinksldjump"/>
          </p:cNvPr>
          <p:cNvSpPr/>
          <p:nvPr/>
        </p:nvSpPr>
        <p:spPr>
          <a:xfrm>
            <a:off x="3962400" y="4572000"/>
            <a:ext cx="3886200" cy="7620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/>
              <a:t>Urgensi</a:t>
            </a:r>
            <a:r>
              <a:rPr lang="en-US" sz="2800" dirty="0" smtClean="0"/>
              <a:t> </a:t>
            </a:r>
            <a:r>
              <a:rPr lang="en-US" sz="2800" dirty="0" err="1" smtClean="0"/>
              <a:t>Pancasila</a:t>
            </a:r>
            <a:r>
              <a:rPr lang="en-US" sz="2800" dirty="0" smtClean="0"/>
              <a:t> </a:t>
            </a:r>
            <a:r>
              <a:rPr lang="en-US" sz="2800" dirty="0" err="1" smtClean="0"/>
              <a:t>Sebagai</a:t>
            </a:r>
            <a:r>
              <a:rPr lang="en-US" sz="2800" dirty="0" smtClean="0"/>
              <a:t> </a:t>
            </a:r>
            <a:r>
              <a:rPr lang="en-US" sz="2800" dirty="0" err="1" smtClean="0"/>
              <a:t>Sistem</a:t>
            </a:r>
            <a:r>
              <a:rPr lang="en-US" sz="2800" dirty="0" smtClean="0"/>
              <a:t> </a:t>
            </a:r>
            <a:r>
              <a:rPr lang="en-US" sz="2800" dirty="0" err="1" smtClean="0"/>
              <a:t>Etika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07280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600" b="1" dirty="0" err="1" smtClean="0">
                <a:ea typeface="Tahoma" pitchFamily="34" charset="0"/>
                <a:cs typeface="Times New Roman" pitchFamily="18" charset="0"/>
              </a:rPr>
              <a:t>Pancasila</a:t>
            </a:r>
            <a:endParaRPr lang="en-US" sz="3600" b="1" dirty="0" smtClean="0">
              <a:ea typeface="Tahoma" pitchFamily="34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en-US" b="1" dirty="0" smtClean="0">
              <a:ea typeface="Tahoma" pitchFamily="34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pilar</a:t>
            </a:r>
            <a:r>
              <a:rPr lang="en-US" dirty="0"/>
              <a:t> </a:t>
            </a:r>
            <a:r>
              <a:rPr lang="en-US" dirty="0" err="1"/>
              <a:t>ideologis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Indonesia.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terdiri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kata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Sanskerta</a:t>
            </a:r>
            <a:r>
              <a:rPr lang="en-US" dirty="0"/>
              <a:t>: </a:t>
            </a:r>
            <a:r>
              <a:rPr lang="en-US" dirty="0" err="1"/>
              <a:t>pañca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lima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śīla</a:t>
            </a:r>
            <a:r>
              <a:rPr lang="en-US" dirty="0"/>
              <a:t> </a:t>
            </a:r>
            <a:r>
              <a:rPr lang="en-US" dirty="0" err="1"/>
              <a:t>berarti</a:t>
            </a:r>
            <a:r>
              <a:rPr lang="en-US" dirty="0"/>
              <a:t> </a:t>
            </a:r>
            <a:r>
              <a:rPr lang="en-US" dirty="0" err="1"/>
              <a:t>prinsip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asas</a:t>
            </a:r>
            <a:r>
              <a:rPr lang="en-US" dirty="0"/>
              <a:t>. </a:t>
            </a:r>
            <a:r>
              <a:rPr lang="en-US" dirty="0" err="1"/>
              <a:t>Pancasila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rumusan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pedoman</a:t>
            </a:r>
            <a:r>
              <a:rPr lang="en-US" dirty="0"/>
              <a:t>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berbangsa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bernegara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 smtClean="0"/>
              <a:t>rakyat</a:t>
            </a:r>
            <a:endParaRPr lang="en-US" dirty="0"/>
          </a:p>
        </p:txBody>
      </p:sp>
      <p:sp>
        <p:nvSpPr>
          <p:cNvPr id="4" name="Pentagon 3">
            <a:hlinkClick r:id="" action="ppaction://hlinkshowjump?jump=nextslide"/>
          </p:cNvPr>
          <p:cNvSpPr/>
          <p:nvPr/>
        </p:nvSpPr>
        <p:spPr>
          <a:xfrm>
            <a:off x="7010400" y="5791200"/>
            <a:ext cx="1828800" cy="685800"/>
          </a:xfrm>
          <a:prstGeom prst="homePlat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Next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5" name="Pentagon 4">
            <a:hlinkClick r:id="" action="ppaction://hlinkshowjump?jump=previousslide"/>
          </p:cNvPr>
          <p:cNvSpPr/>
          <p:nvPr/>
        </p:nvSpPr>
        <p:spPr>
          <a:xfrm flipH="1">
            <a:off x="131618" y="5850082"/>
            <a:ext cx="1828800" cy="685800"/>
          </a:xfrm>
          <a:prstGeom prst="homePlate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Back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853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 algn="ctr">
              <a:buNone/>
            </a:pPr>
            <a:r>
              <a:rPr lang="en-US" sz="3600" b="1" dirty="0" err="1" smtClean="0">
                <a:cs typeface="Times New Roman" pitchFamily="18" charset="0"/>
              </a:rPr>
              <a:t>Etika</a:t>
            </a:r>
            <a:endParaRPr lang="en-US" sz="3600" b="1" dirty="0" smtClean="0">
              <a:cs typeface="Times New Roman" pitchFamily="18" charset="0"/>
            </a:endParaRPr>
          </a:p>
          <a:p>
            <a:pPr algn="just"/>
            <a:r>
              <a:rPr lang="en-US" dirty="0" err="1" smtClean="0">
                <a:cs typeface="Times New Roman" pitchFamily="18" charset="0"/>
              </a:rPr>
              <a:t>Suatu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ilmu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berisi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tentang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watak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perbuatan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atau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tingkah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laku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manusia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mana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dapat</a:t>
            </a:r>
            <a:r>
              <a:rPr lang="en-US" dirty="0" smtClean="0">
                <a:cs typeface="Times New Roman" pitchFamily="18" charset="0"/>
              </a:rPr>
              <a:t> di </a:t>
            </a:r>
            <a:r>
              <a:rPr lang="en-US" dirty="0" err="1" smtClean="0">
                <a:cs typeface="Times New Roman" pitchFamily="18" charset="0"/>
              </a:rPr>
              <a:t>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baik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mana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dapat</a:t>
            </a:r>
            <a:r>
              <a:rPr lang="en-US" dirty="0" smtClean="0">
                <a:cs typeface="Times New Roman" pitchFamily="18" charset="0"/>
              </a:rPr>
              <a:t> di </a:t>
            </a:r>
            <a:r>
              <a:rPr lang="en-US" dirty="0" err="1" smtClean="0">
                <a:cs typeface="Times New Roman" pitchFamily="18" charset="0"/>
              </a:rPr>
              <a:t>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tidak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baik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serta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mengapa</a:t>
            </a:r>
            <a:r>
              <a:rPr lang="en-US" dirty="0" smtClean="0"/>
              <a:t> 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moral </a:t>
            </a:r>
            <a:r>
              <a:rPr lang="en-US" dirty="0" err="1" smtClean="0"/>
              <a:t>tertentu</a:t>
            </a:r>
            <a:r>
              <a:rPr lang="en-US" dirty="0" smtClean="0"/>
              <a:t>,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bagaimana</a:t>
            </a:r>
            <a:r>
              <a:rPr lang="en-US" dirty="0" smtClean="0"/>
              <a:t> </a:t>
            </a:r>
            <a:r>
              <a:rPr lang="en-US" dirty="0" err="1" smtClean="0"/>
              <a:t>kita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mengambil</a:t>
            </a:r>
            <a:r>
              <a:rPr lang="en-US" dirty="0" smtClean="0"/>
              <a:t> </a:t>
            </a:r>
            <a:r>
              <a:rPr lang="en-US" dirty="0" err="1" smtClean="0"/>
              <a:t>sikap</a:t>
            </a:r>
            <a:r>
              <a:rPr lang="en-US" dirty="0" smtClean="0"/>
              <a:t> </a:t>
            </a:r>
            <a:r>
              <a:rPr lang="en-US" dirty="0" err="1" smtClean="0"/>
              <a:t>bertanggung</a:t>
            </a:r>
            <a:r>
              <a:rPr lang="en-US" dirty="0" smtClean="0"/>
              <a:t> </a:t>
            </a:r>
            <a:r>
              <a:rPr lang="en-US" dirty="0" err="1" smtClean="0"/>
              <a:t>jawab</a:t>
            </a:r>
            <a:r>
              <a:rPr lang="en-US" dirty="0" smtClean="0"/>
              <a:t> </a:t>
            </a:r>
            <a:r>
              <a:rPr lang="en-US" dirty="0" err="1" smtClean="0"/>
              <a:t>berhadapan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 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ajaran</a:t>
            </a:r>
            <a:r>
              <a:rPr lang="en-US" dirty="0" smtClean="0"/>
              <a:t> moral.</a:t>
            </a:r>
            <a:endParaRPr lang="en-US" dirty="0" smtClean="0">
              <a:cs typeface="Times New Roman" pitchFamily="18" charset="0"/>
            </a:endParaRPr>
          </a:p>
          <a:p>
            <a:endParaRPr lang="en-US" dirty="0"/>
          </a:p>
        </p:txBody>
      </p:sp>
      <p:sp>
        <p:nvSpPr>
          <p:cNvPr id="4" name="Oval 3">
            <a:hlinkClick r:id="" action="ppaction://hlinkshowjump?jump=previousslide"/>
          </p:cNvPr>
          <p:cNvSpPr/>
          <p:nvPr/>
        </p:nvSpPr>
        <p:spPr>
          <a:xfrm>
            <a:off x="381000" y="5562600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Back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543800" y="5604164"/>
            <a:ext cx="12192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Next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7" name="Oval 6">
            <a:hlinkClick r:id="rId2" action="ppaction://hlinksldjump"/>
          </p:cNvPr>
          <p:cNvSpPr/>
          <p:nvPr/>
        </p:nvSpPr>
        <p:spPr>
          <a:xfrm>
            <a:off x="290945" y="96982"/>
            <a:ext cx="1295400" cy="962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Awal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723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488C4"/>
            </a:gs>
            <a:gs pos="53000">
              <a:srgbClr val="D4DEFF"/>
            </a:gs>
            <a:gs pos="83000">
              <a:srgbClr val="D4DEFF"/>
            </a:gs>
            <a:gs pos="100000">
              <a:srgbClr val="96AB94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Etika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>
                <a:cs typeface="Times New Roman" pitchFamily="18" charset="0"/>
              </a:rPr>
              <a:t>Etika</a:t>
            </a:r>
            <a:r>
              <a:rPr lang="en-US" dirty="0" smtClean="0">
                <a:cs typeface="Times New Roman" pitchFamily="18" charset="0"/>
              </a:rPr>
              <a:t> yang </a:t>
            </a:r>
            <a:r>
              <a:rPr lang="en-US" dirty="0" err="1" smtClean="0">
                <a:cs typeface="Times New Roman" pitchFamily="18" charset="0"/>
              </a:rPr>
              <a:t>mendasarkan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penilaian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baik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buruk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pada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nilai-nilai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Pancasila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yaitu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nilai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ketuhanan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kemanusiaan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persatuan</a:t>
            </a:r>
            <a:r>
              <a:rPr lang="en-US" dirty="0" smtClean="0">
                <a:cs typeface="Times New Roman" pitchFamily="18" charset="0"/>
              </a:rPr>
              <a:t>, </a:t>
            </a:r>
            <a:r>
              <a:rPr lang="en-US" dirty="0" err="1" smtClean="0">
                <a:cs typeface="Times New Roman" pitchFamily="18" charset="0"/>
              </a:rPr>
              <a:t>kerakyatan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dan</a:t>
            </a:r>
            <a:r>
              <a:rPr lang="en-US" dirty="0" smtClean="0">
                <a:cs typeface="Times New Roman" pitchFamily="18" charset="0"/>
              </a:rPr>
              <a:t> </a:t>
            </a:r>
            <a:r>
              <a:rPr lang="en-US" dirty="0" err="1" smtClean="0">
                <a:cs typeface="Times New Roman" pitchFamily="18" charset="0"/>
              </a:rPr>
              <a:t>keadilan</a:t>
            </a:r>
            <a:r>
              <a:rPr lang="en-US" dirty="0" smtClean="0">
                <a:cs typeface="Times New Roman" pitchFamily="18" charset="0"/>
              </a:rPr>
              <a:t>. </a:t>
            </a:r>
          </a:p>
          <a:p>
            <a:endParaRPr lang="en-US" dirty="0"/>
          </a:p>
        </p:txBody>
      </p:sp>
      <p:sp>
        <p:nvSpPr>
          <p:cNvPr id="4" name="Oval 3">
            <a:hlinkClick r:id="rId2" action="ppaction://hlinksldjump"/>
          </p:cNvPr>
          <p:cNvSpPr/>
          <p:nvPr/>
        </p:nvSpPr>
        <p:spPr>
          <a:xfrm>
            <a:off x="290945" y="96982"/>
            <a:ext cx="1295400" cy="96289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Awal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" name="Oval 4">
            <a:hlinkClick r:id="" action="ppaction://hlinkshowjump?jump=previousslide"/>
          </p:cNvPr>
          <p:cNvSpPr/>
          <p:nvPr/>
        </p:nvSpPr>
        <p:spPr>
          <a:xfrm>
            <a:off x="381000" y="5562600"/>
            <a:ext cx="121920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Back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7543800" y="5604164"/>
            <a:ext cx="1219200" cy="914400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chemeClr val="tx1"/>
                </a:solidFill>
              </a:rPr>
              <a:t>Next</a:t>
            </a: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57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/>
          <a:lstStyle/>
          <a:p>
            <a:pPr marL="0" indent="0" algn="ctr">
              <a:buNone/>
            </a:pPr>
            <a:r>
              <a:rPr lang="en-US" b="1" dirty="0" err="1" smtClean="0">
                <a:solidFill>
                  <a:schemeClr val="tx1"/>
                </a:solidFill>
              </a:rPr>
              <a:t>Nilai-Nilai</a:t>
            </a:r>
            <a:r>
              <a:rPr lang="en-US" b="1" dirty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Etika</a:t>
            </a:r>
            <a:r>
              <a:rPr lang="en-US" b="1" dirty="0" smtClean="0"/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Pancasila</a:t>
            </a:r>
            <a:endParaRPr lang="en-US" b="1" dirty="0" smtClean="0">
              <a:solidFill>
                <a:schemeClr val="tx1"/>
              </a:solidFill>
            </a:endParaRP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endParaRPr lang="en-US" b="1" dirty="0"/>
          </a:p>
        </p:txBody>
      </p:sp>
      <p:sp>
        <p:nvSpPr>
          <p:cNvPr id="4" name="Rounded Rectangle 3">
            <a:hlinkClick r:id="rId2" action="ppaction://hlinksldjump"/>
          </p:cNvPr>
          <p:cNvSpPr/>
          <p:nvPr/>
        </p:nvSpPr>
        <p:spPr>
          <a:xfrm>
            <a:off x="990600" y="3048000"/>
            <a:ext cx="25146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endParaRPr lang="en-US" dirty="0"/>
          </a:p>
        </p:txBody>
      </p:sp>
      <p:sp>
        <p:nvSpPr>
          <p:cNvPr id="5" name="Rounded Rectangle 4">
            <a:hlinkClick r:id="rId3" action="ppaction://hlinksldjump"/>
          </p:cNvPr>
          <p:cNvSpPr/>
          <p:nvPr/>
        </p:nvSpPr>
        <p:spPr>
          <a:xfrm>
            <a:off x="325582" y="4627418"/>
            <a:ext cx="25146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Kerakyatan</a:t>
            </a:r>
            <a:endParaRPr lang="en-US" dirty="0"/>
          </a:p>
        </p:txBody>
      </p:sp>
      <p:sp>
        <p:nvSpPr>
          <p:cNvPr id="6" name="Rounded Rectangle 5">
            <a:hlinkClick r:id="rId4" action="ppaction://hlinksldjump"/>
          </p:cNvPr>
          <p:cNvSpPr/>
          <p:nvPr/>
        </p:nvSpPr>
        <p:spPr>
          <a:xfrm>
            <a:off x="3124200" y="1447800"/>
            <a:ext cx="25146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endParaRPr lang="en-US" dirty="0"/>
          </a:p>
        </p:txBody>
      </p:sp>
      <p:sp>
        <p:nvSpPr>
          <p:cNvPr id="7" name="Rounded Rectangle 6">
            <a:hlinkClick r:id="rId5" action="ppaction://hlinksldjump"/>
          </p:cNvPr>
          <p:cNvSpPr/>
          <p:nvPr/>
        </p:nvSpPr>
        <p:spPr>
          <a:xfrm>
            <a:off x="6366164" y="4627418"/>
            <a:ext cx="25146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Keadilan</a:t>
            </a:r>
            <a:endParaRPr lang="en-US" dirty="0"/>
          </a:p>
        </p:txBody>
      </p:sp>
      <p:sp>
        <p:nvSpPr>
          <p:cNvPr id="8" name="Rounded Rectangle 7">
            <a:hlinkClick r:id="rId6" action="ppaction://hlinksldjump"/>
          </p:cNvPr>
          <p:cNvSpPr/>
          <p:nvPr/>
        </p:nvSpPr>
        <p:spPr>
          <a:xfrm>
            <a:off x="5171209" y="3034145"/>
            <a:ext cx="2514600" cy="10668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endParaRPr lang="en-US" dirty="0"/>
          </a:p>
        </p:txBody>
      </p:sp>
      <p:sp>
        <p:nvSpPr>
          <p:cNvPr id="9" name="Oval 8">
            <a:hlinkClick r:id="rId7" action="ppaction://hlinksldjump"/>
          </p:cNvPr>
          <p:cNvSpPr/>
          <p:nvPr/>
        </p:nvSpPr>
        <p:spPr>
          <a:xfrm>
            <a:off x="290945" y="96982"/>
            <a:ext cx="1295400" cy="962892"/>
          </a:xfrm>
          <a:prstGeom prst="ellipse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Awal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7966364" y="6096000"/>
            <a:ext cx="914400" cy="609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11" name="Right Arrow 10">
            <a:hlinkClick r:id="" action="ppaction://hlinkshowjump?jump=previousslide"/>
          </p:cNvPr>
          <p:cNvSpPr/>
          <p:nvPr/>
        </p:nvSpPr>
        <p:spPr>
          <a:xfrm flipH="1">
            <a:off x="355633" y="6096000"/>
            <a:ext cx="914400" cy="609600"/>
          </a:xfrm>
          <a:prstGeom prst="rightArrow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063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Ketuhanan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dirty="0" err="1">
                <a:cs typeface="Times New Roman" pitchFamily="18" charset="0"/>
              </a:rPr>
              <a:t>Nilai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>
                <a:cs typeface="Times New Roman" pitchFamily="18" charset="0"/>
              </a:rPr>
              <a:t>ketuhanan</a:t>
            </a:r>
            <a:r>
              <a:rPr lang="en-US" dirty="0">
                <a:cs typeface="Times New Roman" pitchFamily="18" charset="0"/>
              </a:rPr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religius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ketaqwaan</a:t>
            </a:r>
            <a:r>
              <a:rPr lang="en-US" dirty="0"/>
              <a:t> </a:t>
            </a:r>
            <a:r>
              <a:rPr lang="en-US" dirty="0" err="1"/>
              <a:t>kepada-Nya</a:t>
            </a:r>
            <a:r>
              <a:rPr lang="en-US" dirty="0"/>
              <a:t>. 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menjunjung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ketuhanan</a:t>
            </a:r>
            <a:r>
              <a:rPr lang="en-US" dirty="0"/>
              <a:t> </a:t>
            </a:r>
            <a:r>
              <a:rPr lang="en-US" dirty="0" err="1"/>
              <a:t>bila</a:t>
            </a:r>
            <a:r>
              <a:rPr lang="en-US" dirty="0"/>
              <a:t> </a:t>
            </a:r>
            <a:r>
              <a:rPr lang="en-US" dirty="0" err="1"/>
              <a:t>bertaqwa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Tuhan</a:t>
            </a:r>
            <a:r>
              <a:rPr lang="en-US" dirty="0"/>
              <a:t> </a:t>
            </a:r>
            <a:r>
              <a:rPr lang="en-US" dirty="0" smtClean="0"/>
              <a:t>Yang </a:t>
            </a:r>
            <a:r>
              <a:rPr lang="en-US" dirty="0" err="1" smtClean="0"/>
              <a:t>Maha</a:t>
            </a:r>
            <a:r>
              <a:rPr lang="en-US" dirty="0" smtClean="0"/>
              <a:t> </a:t>
            </a:r>
            <a:r>
              <a:rPr lang="en-US" dirty="0" err="1" smtClean="0"/>
              <a:t>Esa</a:t>
            </a:r>
            <a:r>
              <a:rPr lang="en-US" dirty="0" smtClean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agama yang </a:t>
            </a:r>
            <a:r>
              <a:rPr lang="en-US" dirty="0" err="1"/>
              <a:t>dianutnya</a:t>
            </a:r>
            <a:r>
              <a:rPr lang="en-US" dirty="0"/>
              <a:t>, </a:t>
            </a:r>
            <a:r>
              <a:rPr lang="en-US" dirty="0" err="1"/>
              <a:t>saling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pemeluk</a:t>
            </a:r>
            <a:r>
              <a:rPr lang="en-US" dirty="0"/>
              <a:t> agama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penganut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, </a:t>
            </a:r>
            <a:r>
              <a:rPr lang="en-US" dirty="0" err="1"/>
              <a:t>memberi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orang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beribadah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agamanya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memaksakan</a:t>
            </a:r>
            <a:r>
              <a:rPr lang="en-US" dirty="0"/>
              <a:t> agama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kepercayaan</a:t>
            </a:r>
            <a:r>
              <a:rPr lang="en-US" dirty="0"/>
              <a:t> yang </a:t>
            </a:r>
            <a:r>
              <a:rPr lang="en-US" dirty="0" err="1"/>
              <a:t>dianutnya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orang lain.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Arrow 3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  <p:sp>
        <p:nvSpPr>
          <p:cNvPr id="5" name="Right Arrow 4">
            <a:hlinkClick r:id="" action="ppaction://hlinkshowjump?jump=previousslide"/>
          </p:cNvPr>
          <p:cNvSpPr/>
          <p:nvPr/>
        </p:nvSpPr>
        <p:spPr>
          <a:xfrm flipH="1">
            <a:off x="304800" y="5867400"/>
            <a:ext cx="13716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24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FFFFFF"/>
            </a:gs>
            <a:gs pos="7001">
              <a:srgbClr val="E6E6E6"/>
            </a:gs>
            <a:gs pos="32001">
              <a:schemeClr val="bg2"/>
            </a:gs>
            <a:gs pos="47000">
              <a:srgbClr val="E6E6E6"/>
            </a:gs>
            <a:gs pos="82000">
              <a:srgbClr val="7D8496">
                <a:lumMod val="45000"/>
                <a:lumOff val="55000"/>
              </a:srgbClr>
            </a:gs>
            <a:gs pos="100000">
              <a:srgbClr val="E6E6E6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Kemanusiaan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7300"/>
            <a:ext cx="8229600" cy="50292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moral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humanitarian. </a:t>
            </a:r>
            <a:r>
              <a:rPr lang="en-US" dirty="0" err="1"/>
              <a:t>Seseorang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memegang</a:t>
            </a:r>
            <a:r>
              <a:rPr lang="en-US" dirty="0"/>
              <a:t> </a:t>
            </a:r>
            <a:r>
              <a:rPr lang="en-US" dirty="0" err="1"/>
              <a:t>teguh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perbuatannya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martabat</a:t>
            </a:r>
            <a:r>
              <a:rPr lang="en-US" dirty="0"/>
              <a:t> orang lain. </a:t>
            </a:r>
            <a:endParaRPr lang="en-US" dirty="0" smtClean="0"/>
          </a:p>
          <a:p>
            <a:pPr marL="0" indent="0">
              <a:buNone/>
            </a:pP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adil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wujud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sifat</a:t>
            </a:r>
            <a:r>
              <a:rPr lang="en-US" dirty="0"/>
              <a:t> </a:t>
            </a:r>
            <a:r>
              <a:rPr lang="en-US" dirty="0" err="1"/>
              <a:t>kemanusiaan</a:t>
            </a:r>
            <a:r>
              <a:rPr lang="en-US" dirty="0"/>
              <a:t>. Orang yang </a:t>
            </a:r>
            <a:r>
              <a:rPr lang="en-US" dirty="0" err="1"/>
              <a:t>berpedoman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,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sesama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</a:t>
            </a:r>
            <a:r>
              <a:rPr lang="en-US" dirty="0" err="1"/>
              <a:t>beradab</a:t>
            </a:r>
            <a:r>
              <a:rPr lang="en-US" dirty="0"/>
              <a:t>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, rasa </a:t>
            </a:r>
            <a:r>
              <a:rPr lang="en-US" dirty="0" err="1"/>
              <a:t>karsa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keyakinan</a:t>
            </a:r>
            <a:r>
              <a:rPr lang="en-US" dirty="0" smtClean="0"/>
              <a:t>.</a:t>
            </a:r>
            <a:endParaRPr lang="en-US" b="1" dirty="0">
              <a:cs typeface="Times New Roman" pitchFamily="18" charset="0"/>
            </a:endParaRP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152400" y="5891011"/>
            <a:ext cx="1371600" cy="838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0429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5E9EFF"/>
            </a:gs>
            <a:gs pos="39999">
              <a:srgbClr val="85C2FF"/>
            </a:gs>
            <a:gs pos="70000">
              <a:schemeClr val="accent1">
                <a:lumMod val="63000"/>
                <a:lumOff val="37000"/>
              </a:schemeClr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moral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  <a:r>
              <a:rPr lang="en-US" dirty="0" err="1" smtClean="0"/>
              <a:t>Artinya</a:t>
            </a:r>
            <a:r>
              <a:rPr lang="en-US" dirty="0" smtClean="0"/>
              <a:t>,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Indonesia </a:t>
            </a:r>
            <a:r>
              <a:rPr lang="en-US" dirty="0" err="1" smtClean="0"/>
              <a:t>dimanapun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berbuat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bertindak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niatan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memecah</a:t>
            </a:r>
            <a:r>
              <a:rPr lang="en-US" dirty="0" smtClean="0"/>
              <a:t> </a:t>
            </a:r>
            <a:r>
              <a:rPr lang="en-US" dirty="0" err="1" smtClean="0"/>
              <a:t>belah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. </a:t>
            </a:r>
            <a:endParaRPr lang="en-US" dirty="0"/>
          </a:p>
          <a:p>
            <a:pPr marL="0" indent="0">
              <a:buNone/>
            </a:pP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tersirat</a:t>
            </a:r>
            <a:r>
              <a:rPr lang="en-US" dirty="0" smtClean="0"/>
              <a:t>,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menuntut</a:t>
            </a:r>
            <a:r>
              <a:rPr lang="en-US" dirty="0" smtClean="0"/>
              <a:t> </a:t>
            </a:r>
            <a:r>
              <a:rPr lang="en-US" dirty="0" err="1" smtClean="0"/>
              <a:t>pengakuan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keanekaragaman</a:t>
            </a:r>
            <a:r>
              <a:rPr lang="en-US" dirty="0" smtClean="0"/>
              <a:t> </a:t>
            </a:r>
            <a:r>
              <a:rPr lang="en-US" dirty="0" err="1" smtClean="0"/>
              <a:t>suku</a:t>
            </a:r>
            <a:r>
              <a:rPr lang="en-US" dirty="0" smtClean="0"/>
              <a:t>, </a:t>
            </a:r>
            <a:r>
              <a:rPr lang="en-US" dirty="0" err="1" smtClean="0"/>
              <a:t>bahasa</a:t>
            </a:r>
            <a:r>
              <a:rPr lang="en-US" dirty="0" smtClean="0"/>
              <a:t>, </a:t>
            </a:r>
            <a:r>
              <a:rPr lang="en-US" dirty="0" err="1" smtClean="0"/>
              <a:t>adat</a:t>
            </a:r>
            <a:r>
              <a:rPr lang="en-US" dirty="0" smtClean="0"/>
              <a:t>, agama,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sebagainya</a:t>
            </a:r>
            <a:r>
              <a:rPr lang="en-US" dirty="0" smtClean="0"/>
              <a:t> yang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kekuatan</a:t>
            </a:r>
            <a:r>
              <a:rPr lang="en-US" dirty="0" smtClean="0"/>
              <a:t> </a:t>
            </a:r>
            <a:r>
              <a:rPr lang="en-US" dirty="0" err="1" smtClean="0"/>
              <a:t>pemersatu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Indonesia. </a:t>
            </a:r>
            <a:r>
              <a:rPr lang="en-US" dirty="0" err="1" smtClean="0"/>
              <a:t>Seseorang</a:t>
            </a:r>
            <a:r>
              <a:rPr lang="en-US" dirty="0" smtClean="0"/>
              <a:t> </a:t>
            </a:r>
            <a:r>
              <a:rPr lang="en-US" dirty="0" err="1" smtClean="0"/>
              <a:t>bisa</a:t>
            </a:r>
            <a:r>
              <a:rPr lang="en-US" dirty="0" smtClean="0"/>
              <a:t> </a:t>
            </a:r>
            <a:r>
              <a:rPr lang="en-US" dirty="0" err="1" smtClean="0"/>
              <a:t>diatakan</a:t>
            </a:r>
            <a:r>
              <a:rPr lang="en-US" dirty="0" smtClean="0"/>
              <a:t> </a:t>
            </a:r>
            <a:r>
              <a:rPr lang="en-US" dirty="0" err="1" smtClean="0"/>
              <a:t>memegang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persatuan</a:t>
            </a:r>
            <a:r>
              <a:rPr lang="en-US" dirty="0" smtClean="0"/>
              <a:t> </a:t>
            </a:r>
            <a:r>
              <a:rPr lang="en-US" dirty="0" err="1" smtClean="0"/>
              <a:t>bila</a:t>
            </a:r>
            <a:r>
              <a:rPr lang="en-US" dirty="0" smtClean="0"/>
              <a:t> </a:t>
            </a:r>
            <a:r>
              <a:rPr lang="en-US" dirty="0" err="1" smtClean="0"/>
              <a:t>sikapnya</a:t>
            </a:r>
            <a:r>
              <a:rPr lang="en-US" dirty="0" smtClean="0"/>
              <a:t> </a:t>
            </a:r>
            <a:r>
              <a:rPr lang="en-US" dirty="0" err="1" smtClean="0"/>
              <a:t>mau</a:t>
            </a:r>
            <a:r>
              <a:rPr lang="en-US" dirty="0" smtClean="0"/>
              <a:t> </a:t>
            </a:r>
            <a:r>
              <a:rPr lang="en-US" dirty="0" err="1" smtClean="0"/>
              <a:t>mengenal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, </a:t>
            </a:r>
            <a:r>
              <a:rPr lang="en-US" dirty="0" err="1" smtClean="0"/>
              <a:t>cinta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air, </a:t>
            </a:r>
            <a:r>
              <a:rPr lang="en-US" dirty="0" err="1" smtClean="0"/>
              <a:t>rela</a:t>
            </a:r>
            <a:r>
              <a:rPr lang="en-US" dirty="0" smtClean="0"/>
              <a:t> </a:t>
            </a:r>
            <a:r>
              <a:rPr lang="en-US" dirty="0" err="1" smtClean="0"/>
              <a:t>berkorban</a:t>
            </a:r>
            <a:r>
              <a:rPr lang="en-US" dirty="0" smtClean="0"/>
              <a:t> demi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menyukai</a:t>
            </a:r>
            <a:r>
              <a:rPr lang="en-US" dirty="0" smtClean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negeri</a:t>
            </a:r>
            <a:r>
              <a:rPr lang="en-US" dirty="0" smtClean="0"/>
              <a:t>.</a:t>
            </a:r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>
            <a:hlinkClick r:id="" action="ppaction://hlinkshowjump?jump=previousslide"/>
          </p:cNvPr>
          <p:cNvSpPr/>
          <p:nvPr/>
        </p:nvSpPr>
        <p:spPr>
          <a:xfrm flipH="1">
            <a:off x="298361" y="52052"/>
            <a:ext cx="1143000" cy="685800"/>
          </a:xfrm>
          <a:prstGeom prst="rightArrow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Back</a:t>
            </a: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7391400" y="5867400"/>
            <a:ext cx="1371600" cy="838200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8203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851</Words>
  <Application>Microsoft Office PowerPoint</Application>
  <PresentationFormat>On-screen Show (4:3)</PresentationFormat>
  <Paragraphs>79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Pancasila Sebagai Sistem Etika</vt:lpstr>
      <vt:lpstr>PowerPoint Presentation</vt:lpstr>
      <vt:lpstr>PowerPoint Presentation</vt:lpstr>
      <vt:lpstr>PowerPoint Presentation</vt:lpstr>
      <vt:lpstr>Etika Pancasila</vt:lpstr>
      <vt:lpstr>PowerPoint Presentation</vt:lpstr>
      <vt:lpstr>Nilai Ketuhanan</vt:lpstr>
      <vt:lpstr>Nilai Kemanusiaan</vt:lpstr>
      <vt:lpstr>Nilai Persatuan</vt:lpstr>
      <vt:lpstr>Nilai Kerakyatan</vt:lpstr>
      <vt:lpstr>Nilai Keadilan</vt:lpstr>
      <vt:lpstr>Urgensi Pancasila sebagai Sistem Etika </vt:lpstr>
      <vt:lpstr>PowerPoint Presentation</vt:lpstr>
      <vt:lpstr>PowerPoint Presentation</vt:lpstr>
      <vt:lpstr>Kesimpulan</vt:lpstr>
      <vt:lpstr>TERIMA KASIH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Etika Sebagai Sistem Etika</dc:title>
  <dc:creator>USER</dc:creator>
  <cp:lastModifiedBy>USER</cp:lastModifiedBy>
  <cp:revision>8</cp:revision>
  <dcterms:created xsi:type="dcterms:W3CDTF">2020-12-05T07:50:13Z</dcterms:created>
  <dcterms:modified xsi:type="dcterms:W3CDTF">2020-12-05T09:46:56Z</dcterms:modified>
</cp:coreProperties>
</file>