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85" r:id="rId4"/>
    <p:sldId id="286" r:id="rId5"/>
    <p:sldId id="260" r:id="rId6"/>
    <p:sldId id="262" r:id="rId7"/>
    <p:sldId id="263" r:id="rId8"/>
    <p:sldId id="264" r:id="rId9"/>
    <p:sldId id="265" r:id="rId10"/>
    <p:sldId id="267" r:id="rId11"/>
    <p:sldId id="269" r:id="rId12"/>
    <p:sldId id="268" r:id="rId13"/>
    <p:sldId id="287" r:id="rId14"/>
    <p:sldId id="273" r:id="rId15"/>
    <p:sldId id="274" r:id="rId16"/>
    <p:sldId id="275" r:id="rId17"/>
    <p:sldId id="288" r:id="rId18"/>
    <p:sldId id="289" r:id="rId19"/>
    <p:sldId id="290" r:id="rId20"/>
    <p:sldId id="278" r:id="rId21"/>
  </p:sldIdLst>
  <p:sldSz cx="9144000" cy="5143500" type="screen16x9"/>
  <p:notesSz cx="6858000" cy="9144000"/>
  <p:embeddedFontLst>
    <p:embeddedFont>
      <p:font typeface="Vidaloka" charset="0"/>
      <p:regular r:id="rId23"/>
    </p:embeddedFont>
    <p:embeddedFont>
      <p:font typeface="Bellota Text Light" charset="0"/>
      <p:regular r:id="rId24"/>
      <p:bold r:id="rId25"/>
      <p:italic r:id="rId26"/>
      <p:boldItalic r:id="rId27"/>
    </p:embeddedFont>
    <p:embeddedFont>
      <p:font typeface="Parisienne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D3EBA4D-8B63-4678-A13F-5264DA4879C2}">
  <a:tblStyle styleId="{FD3EBA4D-8B63-4678-A13F-5264DA4879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>
      <p:cViewPr varScale="1">
        <p:scale>
          <a:sx n="98" d="100"/>
          <a:sy n="98" d="100"/>
        </p:scale>
        <p:origin x="-64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8685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9986d0cde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9986d0cde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47725"/>
            <a:ext cx="2595750" cy="2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425" y="-25"/>
            <a:ext cx="3925575" cy="493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94975" y="1003175"/>
            <a:ext cx="4781700" cy="17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103500"/>
            <a:ext cx="2633050" cy="2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9750" y="-25"/>
            <a:ext cx="2644250" cy="332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994975" y="2043325"/>
            <a:ext cx="6241500" cy="61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994975" y="2751876"/>
            <a:ext cx="6241500" cy="3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616525"/>
            <a:ext cx="1540475" cy="25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994975" y="1524825"/>
            <a:ext cx="3342600" cy="26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⊳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806447" y="1524825"/>
            <a:ext cx="3342600" cy="26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⊳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" name="Google Shape;4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2550" y="0"/>
            <a:ext cx="3161451" cy="19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l="11150"/>
          <a:stretch/>
        </p:blipFill>
        <p:spPr>
          <a:xfrm>
            <a:off x="0" y="3274125"/>
            <a:ext cx="1214025" cy="186937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994975" y="1524825"/>
            <a:ext cx="2218500" cy="273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3446663" y="1524825"/>
            <a:ext cx="2218500" cy="273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5898352" y="1524825"/>
            <a:ext cx="2218500" cy="273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⊳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300" y="0"/>
            <a:ext cx="3182701" cy="23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6650"/>
            <a:ext cx="1481525" cy="20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9375" y="0"/>
            <a:ext cx="3734625" cy="234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15100" y="0"/>
            <a:ext cx="2228899" cy="17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994975" y="4025300"/>
            <a:ext cx="7154100" cy="41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59525"/>
            <a:ext cx="2083950" cy="20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Green Watercolor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100" y="0"/>
            <a:ext cx="2228899" cy="1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59525"/>
            <a:ext cx="2083950" cy="20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Watercolor">
  <p:cSld name="BLANK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100" y="0"/>
            <a:ext cx="2228899" cy="17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2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59525"/>
            <a:ext cx="2083950" cy="20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⊳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1pPr>
            <a:lvl2pPr lvl="1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2pPr>
            <a:lvl3pPr lvl="2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3pPr>
            <a:lvl4pPr lvl="3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4pPr>
            <a:lvl5pPr lvl="4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5pPr>
            <a:lvl6pPr lvl="5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6pPr>
            <a:lvl7pPr lvl="6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7pPr>
            <a:lvl8pPr lvl="7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8pPr>
            <a:lvl9pPr lvl="8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994975" y="1003175"/>
            <a:ext cx="4781700" cy="17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ETIKA PANCASILA</a:t>
            </a:r>
            <a:br>
              <a:rPr lang="en" dirty="0" smtClean="0"/>
            </a:br>
            <a:r>
              <a:rPr lang="en" sz="1800" spc="600" dirty="0" smtClean="0"/>
              <a:t>Hani Khuzaimala</a:t>
            </a:r>
            <a:br>
              <a:rPr lang="en" sz="1800" spc="600" dirty="0" smtClean="0"/>
            </a:br>
            <a:r>
              <a:rPr lang="en" sz="1800" spc="600" dirty="0" smtClean="0"/>
              <a:t>2017011015</a:t>
            </a:r>
            <a:r>
              <a:rPr lang="en" dirty="0" smtClean="0"/>
              <a:t/>
            </a:r>
            <a:br>
              <a:rPr lang="en" dirty="0" smtClean="0"/>
            </a:br>
            <a:endParaRPr dirty="0"/>
          </a:p>
        </p:txBody>
      </p:sp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3419872" y="3507854"/>
            <a:ext cx="216024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daloka" charset="0"/>
              </a:rPr>
              <a:t>START</a:t>
            </a:r>
            <a:endParaRPr lang="en-US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dalo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994975" y="1018875"/>
            <a:ext cx="4608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 smtClean="0">
                <a:solidFill>
                  <a:schemeClr val="accent3">
                    <a:lumMod val="75000"/>
                  </a:schemeClr>
                </a:solidFill>
              </a:rPr>
              <a:t>Nilai</a:t>
            </a:r>
            <a:r>
              <a:rPr lang="en-ID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D" dirty="0" err="1" smtClean="0">
                <a:solidFill>
                  <a:schemeClr val="accent3">
                    <a:lumMod val="75000"/>
                  </a:schemeClr>
                </a:solidFill>
              </a:rPr>
              <a:t>Keadilan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8" name="Google Shape;178;p2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22218" y="1563638"/>
            <a:ext cx="76328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keadilan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mengandung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keadilan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sosial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.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Wujud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keadilan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sosial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yang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dimaksud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mencakup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seluruh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aspek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kehidupan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tidak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hanya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ekonomi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namun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juga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politik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kebudayaan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.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Seseorang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bisa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dikatakan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memegang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teguh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keadilan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sosial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apabila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bersikap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adil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terhadap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diri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sendiri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orang lain,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menunaikan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kewajiban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sebelum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menuntut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hak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menghargai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hasil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kerja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orang lain,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bekerja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keras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hemat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tidak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boros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mengutamakan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pemerataan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ketimbang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pertumbuhan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mendistribusikan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kekayaan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pada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rakyat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banyak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secara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adil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menghindari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segala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perbuatan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yang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bisa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memperdalam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jurang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kesenjangan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sosial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.</a:t>
            </a:r>
            <a:endParaRPr lang="en-US" b="1" spc="3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ota Text Light" charset="0"/>
              <a:ea typeface="Bellota Text Light" charset="0"/>
              <a:cs typeface="Times New Roman" pitchFamily="18" charset="0"/>
            </a:endParaRPr>
          </a:p>
          <a:p>
            <a:endParaRPr lang="en-US" spc="3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ota Text Light" charset="0"/>
              <a:ea typeface="Bellota Text Light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8304" y="3979747"/>
            <a:ext cx="1152128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nextslide"/>
              </a:rPr>
              <a:t>NEXT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2218" y="3979747"/>
            <a:ext cx="1152128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previousslide"/>
              </a:rPr>
              <a:t>PREVIOUS</a:t>
            </a:r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title" idx="4294967295"/>
          </p:nvPr>
        </p:nvSpPr>
        <p:spPr>
          <a:xfrm>
            <a:off x="579883" y="2338850"/>
            <a:ext cx="8041200" cy="5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pc="600" dirty="0" err="1" smtClean="0">
                <a:solidFill>
                  <a:schemeClr val="lt1"/>
                </a:solidFill>
              </a:rPr>
              <a:t>Studi</a:t>
            </a:r>
            <a:r>
              <a:rPr lang="en-ID" spc="600" dirty="0" smtClean="0">
                <a:solidFill>
                  <a:schemeClr val="lt1"/>
                </a:solidFill>
              </a:rPr>
              <a:t> </a:t>
            </a:r>
            <a:r>
              <a:rPr lang="en-ID" spc="600" dirty="0" err="1" smtClean="0">
                <a:solidFill>
                  <a:schemeClr val="lt1"/>
                </a:solidFill>
              </a:rPr>
              <a:t>Kasus</a:t>
            </a:r>
            <a:r>
              <a:rPr lang="en-ID" spc="600" dirty="0" smtClean="0">
                <a:solidFill>
                  <a:schemeClr val="lt1"/>
                </a:solidFill>
              </a:rPr>
              <a:t> </a:t>
            </a:r>
            <a:r>
              <a:rPr lang="en-ID" spc="600" dirty="0" err="1" smtClean="0">
                <a:solidFill>
                  <a:schemeClr val="lt1"/>
                </a:solidFill>
              </a:rPr>
              <a:t>Korupsi</a:t>
            </a:r>
            <a:endParaRPr spc="600" dirty="0">
              <a:solidFill>
                <a:schemeClr val="lt1"/>
              </a:solidFill>
            </a:endParaRPr>
          </a:p>
        </p:txBody>
      </p:sp>
      <p:sp>
        <p:nvSpPr>
          <p:cNvPr id="206" name="Google Shape;206;p26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1397550" y="1959100"/>
            <a:ext cx="127500" cy="127500"/>
          </a:xfrm>
          <a:prstGeom prst="star4">
            <a:avLst>
              <a:gd name="adj" fmla="val 23328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6"/>
          <p:cNvSpPr/>
          <p:nvPr/>
        </p:nvSpPr>
        <p:spPr>
          <a:xfrm>
            <a:off x="3943025" y="1748775"/>
            <a:ext cx="127500" cy="127500"/>
          </a:xfrm>
          <a:prstGeom prst="star4">
            <a:avLst>
              <a:gd name="adj" fmla="val 23328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6"/>
          <p:cNvSpPr/>
          <p:nvPr/>
        </p:nvSpPr>
        <p:spPr>
          <a:xfrm>
            <a:off x="2914825" y="3489150"/>
            <a:ext cx="127500" cy="127500"/>
          </a:xfrm>
          <a:prstGeom prst="star4">
            <a:avLst>
              <a:gd name="adj" fmla="val 23328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6"/>
          <p:cNvSpPr/>
          <p:nvPr/>
        </p:nvSpPr>
        <p:spPr>
          <a:xfrm>
            <a:off x="4605175" y="3737275"/>
            <a:ext cx="127500" cy="127500"/>
          </a:xfrm>
          <a:prstGeom prst="star4">
            <a:avLst>
              <a:gd name="adj" fmla="val 23328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6576300" y="2211350"/>
            <a:ext cx="127500" cy="127500"/>
          </a:xfrm>
          <a:prstGeom prst="star4">
            <a:avLst>
              <a:gd name="adj" fmla="val 23328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6"/>
          <p:cNvSpPr/>
          <p:nvPr/>
        </p:nvSpPr>
        <p:spPr>
          <a:xfrm>
            <a:off x="7169025" y="3774050"/>
            <a:ext cx="127500" cy="127500"/>
          </a:xfrm>
          <a:prstGeom prst="star4">
            <a:avLst>
              <a:gd name="adj" fmla="val 23328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169025" y="3737275"/>
            <a:ext cx="1219399" cy="5626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nextslide"/>
              </a:rPr>
              <a:t>NEXT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7850" y="3737275"/>
            <a:ext cx="1219399" cy="5626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previousslide"/>
              </a:rPr>
              <a:t>PREVIOUS</a:t>
            </a:r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>
                    <a:lumMod val="75000"/>
                  </a:schemeClr>
                </a:solidFill>
              </a:rPr>
              <a:t>Korupsi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8" name="Google Shape;198;p2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55576" y="1635646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Korupsi</a:t>
            </a:r>
            <a:r>
              <a:rPr lang="en-US" sz="2400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 </a:t>
            </a:r>
            <a:r>
              <a:rPr lang="en-US" sz="24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adalah</a:t>
            </a:r>
            <a:r>
              <a:rPr lang="en-US" sz="2400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4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tindakan</a:t>
            </a:r>
            <a:r>
              <a:rPr lang="en-US" sz="2400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4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seseorang</a:t>
            </a:r>
            <a:r>
              <a:rPr lang="en-US" sz="2400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yang </a:t>
            </a:r>
            <a:r>
              <a:rPr lang="en-US" sz="24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menyalahgunakan</a:t>
            </a:r>
            <a:r>
              <a:rPr lang="en-US" sz="2400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4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kepercayaan</a:t>
            </a:r>
            <a:r>
              <a:rPr lang="en-US" sz="2400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4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dalam</a:t>
            </a:r>
            <a:r>
              <a:rPr lang="en-US" sz="2400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4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suatu</a:t>
            </a:r>
            <a:r>
              <a:rPr lang="en-US" sz="2400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4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masalah</a:t>
            </a:r>
            <a:r>
              <a:rPr lang="en-US" sz="2400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4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atau</a:t>
            </a:r>
            <a:r>
              <a:rPr lang="en-US" sz="2400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4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organisasi</a:t>
            </a:r>
            <a:r>
              <a:rPr lang="en-US" sz="2400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4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untuk</a:t>
            </a:r>
            <a:r>
              <a:rPr lang="en-US" sz="2400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4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mendapatkan</a:t>
            </a:r>
            <a:r>
              <a:rPr lang="en-US" sz="2400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4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keuntungan</a:t>
            </a:r>
            <a:endParaRPr lang="id-ID" sz="2400" spc="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ota Text Light" charset="0"/>
              <a:ea typeface="Bellota Text Light" charset="0"/>
              <a:cs typeface="Times New Roman" pitchFamily="18" charset="0"/>
            </a:endParaRPr>
          </a:p>
          <a:p>
            <a:endParaRPr lang="en-US" sz="2400" spc="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ota Text Light" charset="0"/>
              <a:ea typeface="Bellota Text Light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92280" y="3795886"/>
            <a:ext cx="129614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nextslide"/>
              </a:rPr>
              <a:t>NEXT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5576" y="3795886"/>
            <a:ext cx="129614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previousslide"/>
              </a:rPr>
              <a:t>PREVIOUS</a:t>
            </a:r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99542"/>
            <a:ext cx="7154100" cy="393600"/>
          </a:xfrm>
        </p:spPr>
        <p:txBody>
          <a:bodyPr/>
          <a:lstStyle/>
          <a:p>
            <a:r>
              <a:rPr lang="en-ID" dirty="0" err="1" smtClean="0">
                <a:solidFill>
                  <a:schemeClr val="accent3">
                    <a:lumMod val="75000"/>
                  </a:schemeClr>
                </a:solidFill>
              </a:rPr>
              <a:t>Contoh</a:t>
            </a:r>
            <a:r>
              <a:rPr lang="en-ID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D" dirty="0" err="1" smtClean="0">
                <a:solidFill>
                  <a:schemeClr val="accent3">
                    <a:lumMod val="75000"/>
                  </a:schemeClr>
                </a:solidFill>
              </a:rPr>
              <a:t>Kasus</a:t>
            </a:r>
            <a:r>
              <a:rPr lang="en-ID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D" dirty="0" err="1" smtClean="0">
                <a:solidFill>
                  <a:schemeClr val="accent3">
                    <a:lumMod val="75000"/>
                  </a:schemeClr>
                </a:solidFill>
              </a:rPr>
              <a:t>Korupsi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845259" y="1347614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Kasus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korupsi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E-KTP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merupakan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kasus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korupsi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yang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terkait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pengadaan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KTP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elektronik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Indonesia.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Terjadi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sejak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tahun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2010,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penyelidikan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kasus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korupsi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ini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terus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berlangsung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selama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bertahun-tahun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.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Sejumlah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pejabat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tinggi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pun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terlibat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seperti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Andi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Narogong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Anang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Sugiana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Miryam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S.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Hariani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Markus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Nari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Setya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Novanto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.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Setya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Novanto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bahkan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sempat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booming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setelah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drama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penangkapannya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disertai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kecelakaan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palsu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saat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mobilnya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menabrak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tiang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listrik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untuk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menghindari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penangkapan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.</a:t>
            </a:r>
          </a:p>
          <a:p>
            <a:endParaRPr lang="en-US" spc="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ota Text Light" charset="0"/>
              <a:ea typeface="Bellota Text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0272" y="3815926"/>
            <a:ext cx="1224136" cy="48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nextslide"/>
              </a:rPr>
              <a:t>NEXT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0682" y="3849115"/>
            <a:ext cx="1224136" cy="48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previousslide"/>
              </a:rPr>
              <a:t>PREVIOUS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>
                    <a:lumMod val="75000"/>
                  </a:schemeClr>
                </a:solidFill>
              </a:rPr>
              <a:t>Pendekatan Eksternal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8" name="Google Shape;268;p30"/>
          <p:cNvSpPr txBox="1">
            <a:spLocks noGrp="1"/>
          </p:cNvSpPr>
          <p:nvPr>
            <p:ph type="body" idx="1"/>
          </p:nvPr>
        </p:nvSpPr>
        <p:spPr>
          <a:xfrm>
            <a:off x="994974" y="1524824"/>
            <a:ext cx="7033409" cy="24150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None/>
            </a:pP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Adanya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unsur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dari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luar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diri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manusia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yang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memiliki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kekuatan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memaksa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orang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untuk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tidak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melakukan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korupsi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. 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Kekuatan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eksternal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tersebut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misalnya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hukum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budaya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watak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masyarakat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.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Dengan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penegakan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hukum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yang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kuat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baik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dari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aspek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peraturan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maupun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aparat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hukum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akan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meminimalisir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terjadinya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korupsi</a:t>
            </a:r>
            <a:r>
              <a:rPr lang="en-US" sz="1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llota Text Light" charset="0"/>
                <a:ea typeface="Bellota Text Light" charset="0"/>
                <a:cs typeface="Times New Roman" pitchFamily="18" charset="0"/>
              </a:rPr>
              <a:t>.</a:t>
            </a:r>
            <a:endParaRPr lang="en-US" sz="1600" spc="600" dirty="0">
              <a:solidFill>
                <a:schemeClr val="accent1">
                  <a:lumMod val="60000"/>
                  <a:lumOff val="40000"/>
                </a:schemeClr>
              </a:solidFill>
              <a:latin typeface="Bellota Text Light" charset="0"/>
              <a:ea typeface="Bellota Text Light" charset="0"/>
              <a:cs typeface="Times New Roman" pitchFamily="18" charset="0"/>
            </a:endParaRPr>
          </a:p>
        </p:txBody>
      </p:sp>
      <p:sp>
        <p:nvSpPr>
          <p:cNvPr id="271" name="Google Shape;271;p3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7236296" y="4011910"/>
            <a:ext cx="1152128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nextslide"/>
              </a:rPr>
              <a:t>NEXT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55576" y="4011910"/>
            <a:ext cx="1152128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previousslide"/>
              </a:rPr>
              <a:t>PREVIOUS</a:t>
            </a:r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83568" y="98757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200" dirty="0">
                <a:solidFill>
                  <a:schemeClr val="accent3">
                    <a:lumMod val="75000"/>
                  </a:schemeClr>
                </a:solidFill>
                <a:latin typeface="Vidaloka" charset="0"/>
              </a:rPr>
              <a:t>Pendekatan </a:t>
            </a:r>
            <a:r>
              <a:rPr lang="en" sz="3200" dirty="0" smtClean="0">
                <a:solidFill>
                  <a:schemeClr val="accent3">
                    <a:lumMod val="75000"/>
                  </a:schemeClr>
                </a:solidFill>
                <a:latin typeface="Vidaloka" charset="0"/>
              </a:rPr>
              <a:t>Internal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Vidalok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851670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851670"/>
            <a:ext cx="74168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Adanya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unsur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dari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dalam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diri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individu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mendapat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penguatan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melalui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pendidikan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pembiasaan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.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Pendidikan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yang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kuat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adalah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dari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keluarga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untuk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menanamkan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jiwa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anti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korupsi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kemudian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diperkuat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dengan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pendidikan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formal di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sekolah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maupun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non formal di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luar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sekolah</a:t>
            </a:r>
            <a:r>
              <a:rPr lang="en-US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.</a:t>
            </a:r>
          </a:p>
          <a:p>
            <a:endParaRPr lang="en-US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ota Text Light" charset="0"/>
              <a:ea typeface="Bellota Text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6296" y="3867894"/>
            <a:ext cx="1080120" cy="5040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nextslide"/>
              </a:rPr>
              <a:t>NEXT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27584" y="3867894"/>
            <a:ext cx="1152128" cy="5040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previousslide"/>
              </a:rPr>
              <a:t>PREVIOUS</a:t>
            </a:r>
            <a:endParaRPr lang="en-US" dirty="0"/>
          </a:p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94" name="Google Shape;294;p32"/>
          <p:cNvSpPr txBox="1">
            <a:spLocks noGrp="1"/>
          </p:cNvSpPr>
          <p:nvPr>
            <p:ph type="body" idx="4294967295"/>
          </p:nvPr>
        </p:nvSpPr>
        <p:spPr>
          <a:xfrm>
            <a:off x="971600" y="580725"/>
            <a:ext cx="7183851" cy="398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just">
              <a:buNone/>
            </a:pP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Peran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media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juga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sangat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penting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karena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memiliki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daya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jangkau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daya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pengaruh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yang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sangat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kuat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bagi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masyarakat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. Media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harus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memiliki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visi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misi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mendidik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bangsa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membangun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karakter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masyarakat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yang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maju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namun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tetap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8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berkepribadian</a:t>
            </a:r>
            <a:r>
              <a:rPr lang="en-US" sz="18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Indonesia.</a:t>
            </a:r>
            <a:endParaRPr lang="en-US" sz="1800" spc="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ota Text Light" charset="0"/>
              <a:ea typeface="Bellota Text Light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2280" y="3867894"/>
            <a:ext cx="1296144" cy="5760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nextslide"/>
              </a:rPr>
              <a:t>NEXT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5576" y="3867894"/>
            <a:ext cx="1296144" cy="5760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previousslide"/>
              </a:rPr>
              <a:t>PREVIOUS</a:t>
            </a:r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6140" y="1707654"/>
            <a:ext cx="76483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Maksud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dari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membangun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kesadaran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moral anti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korupsi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berdasarkan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Pancasila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adalah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membangun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mentalitas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melalui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penguatan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eksternal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internal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tersebut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dalam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diri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masyarakat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. </a:t>
            </a:r>
          </a:p>
          <a:p>
            <a:endParaRPr lang="en-US" sz="20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ota Text Light" charset="0"/>
              <a:ea typeface="Bellota Text Light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6296" y="3723878"/>
            <a:ext cx="1224136" cy="5760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nextslide"/>
              </a:rPr>
              <a:t>NEXT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6140" y="3723878"/>
            <a:ext cx="1224136" cy="5760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previousslide"/>
              </a:rPr>
              <a:t>PREVIOUS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187624" y="1635646"/>
            <a:ext cx="6517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Nilai-nilai</a:t>
            </a:r>
            <a:r>
              <a:rPr lang="en-US" sz="24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4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pancasila</a:t>
            </a:r>
            <a:r>
              <a:rPr lang="en-US" sz="24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4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apabila</a:t>
            </a:r>
            <a:r>
              <a:rPr lang="en-US" sz="24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4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betul-betul</a:t>
            </a:r>
            <a:r>
              <a:rPr lang="en-US" sz="24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di </a:t>
            </a:r>
            <a:r>
              <a:rPr lang="en-US" sz="24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pahami</a:t>
            </a:r>
            <a:r>
              <a:rPr lang="en-US" sz="24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z="24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dihayati</a:t>
            </a:r>
            <a:r>
              <a:rPr lang="en-US" sz="24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4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z="24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di </a:t>
            </a:r>
            <a:r>
              <a:rPr lang="en-US" sz="24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amalkan</a:t>
            </a:r>
            <a:r>
              <a:rPr lang="en-US" sz="24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4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tentu</a:t>
            </a:r>
            <a:r>
              <a:rPr lang="en-US" sz="24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4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mampu</a:t>
            </a:r>
            <a:r>
              <a:rPr lang="en-US" sz="24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4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menurunkan</a:t>
            </a:r>
            <a:r>
              <a:rPr lang="en-US" sz="24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4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angka</a:t>
            </a:r>
            <a:r>
              <a:rPr lang="en-US" sz="24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4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korupsi</a:t>
            </a:r>
            <a:r>
              <a:rPr lang="en-US" sz="24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.</a:t>
            </a:r>
          </a:p>
          <a:p>
            <a:endParaRPr lang="en-US" sz="24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ota Text Light" charset="0"/>
              <a:ea typeface="Bellota Text Light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4288" y="3574638"/>
            <a:ext cx="1296144" cy="7973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nextslide"/>
              </a:rPr>
              <a:t>NEXT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99592" y="3574638"/>
            <a:ext cx="1296144" cy="7973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previousslide"/>
              </a:rPr>
              <a:t>PREVIOUS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90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030497" y="699542"/>
            <a:ext cx="75608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Dengan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memahami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nilai-nilai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pancasila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maka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akan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menjadi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kekuatan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moral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besar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apabila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keseluruhan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nilai-nilai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pancasila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yang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meliputi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ketuhanan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kemanusiaan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persatuan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kerakyatan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keadilan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dijadikan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landasan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moril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dalam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seluruh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kehidupan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berbangsa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bernegara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terutama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dalam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pemberantasan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2000" spc="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korupsi</a:t>
            </a:r>
            <a:r>
              <a:rPr lang="en-US" sz="2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.</a:t>
            </a:r>
          </a:p>
          <a:p>
            <a:endParaRPr lang="en-US" sz="20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ota Text Light" charset="0"/>
              <a:ea typeface="Bellota Text Light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20272" y="3723878"/>
            <a:ext cx="1368152" cy="6480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hlinkClick r:id="" action="ppaction://hlinkshowjump?jump=nextslide"/>
              </a:rPr>
              <a:t>NEXT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7584" y="3723878"/>
            <a:ext cx="1368152" cy="6480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previousslide"/>
              </a:rPr>
              <a:t>PREVIOUS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3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>
                    <a:lumMod val="75000"/>
                  </a:schemeClr>
                </a:solidFill>
              </a:rPr>
              <a:t>Pengertian Pancasila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994974" y="1524825"/>
            <a:ext cx="7249433" cy="26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>
              <a:buNone/>
            </a:pP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id-ID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umusan dan pedoman kehidupan berbangsa dan bernegara bagi seluruh rakyat Indonesia</a:t>
            </a:r>
            <a:endParaRPr lang="en-US" spc="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1889700" y="3601125"/>
            <a:ext cx="6399000" cy="65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092280" y="3651870"/>
            <a:ext cx="1152128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hlinkClick r:id="" action="ppaction://hlinkshowjump?jump=nextslide"/>
              </a:rPr>
              <a:t>NEXT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75656" y="3651870"/>
            <a:ext cx="1152128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hlinkClick r:id="" action="ppaction://hlinkshowjump?jump=previousslide"/>
              </a:rPr>
              <a:t>PREVIOUS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 rotWithShape="1">
          <a:blip r:embed="rId3">
            <a:alphaModFix/>
          </a:blip>
          <a:srcRect t="2400"/>
          <a:stretch/>
        </p:blipFill>
        <p:spPr>
          <a:xfrm>
            <a:off x="2998550" y="0"/>
            <a:ext cx="3147399" cy="300745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5"/>
          <p:cNvSpPr txBox="1">
            <a:spLocks noGrp="1"/>
          </p:cNvSpPr>
          <p:nvPr>
            <p:ph type="ctrTitle" idx="4294967295"/>
          </p:nvPr>
        </p:nvSpPr>
        <p:spPr>
          <a:xfrm>
            <a:off x="968275" y="3106750"/>
            <a:ext cx="7207500" cy="58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3"/>
                </a:solidFill>
              </a:rPr>
              <a:t>Thanks! Any questions?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328" name="Google Shape;328;p3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27534"/>
            <a:ext cx="7154100" cy="393600"/>
          </a:xfrm>
        </p:spPr>
        <p:txBody>
          <a:bodyPr/>
          <a:lstStyle/>
          <a:p>
            <a:r>
              <a:rPr lang="en-ID" dirty="0" err="1" smtClean="0">
                <a:solidFill>
                  <a:schemeClr val="accent3">
                    <a:lumMod val="75000"/>
                  </a:schemeClr>
                </a:solidFill>
              </a:rPr>
              <a:t>Pengertian</a:t>
            </a:r>
            <a:r>
              <a:rPr lang="en-ID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D" dirty="0" err="1" smtClean="0">
                <a:solidFill>
                  <a:schemeClr val="accent3">
                    <a:lumMod val="75000"/>
                  </a:schemeClr>
                </a:solidFill>
              </a:rPr>
              <a:t>Etika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059582"/>
            <a:ext cx="8208912" cy="2697600"/>
          </a:xfr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101600" indent="0">
              <a:buNone/>
            </a:pP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Suatu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ilmu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yang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berisi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tentang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watak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perbuatan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atau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tingkah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laku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manusia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mana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yang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dapat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di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baik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mana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yang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dapat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di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tidak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baik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serta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bagaimana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mengapa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kita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mengikuti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suatu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ajaran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moral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tertentu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atau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bagaimana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 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kita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harus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mengambil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sikap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bertanggung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jawab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berhadapan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dengan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 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berbagai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ajaran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moral</a:t>
            </a:r>
            <a:endParaRPr lang="id-ID" spc="3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ota Text Light" charset="0"/>
              <a:ea typeface="Bellota Text Light" charset="0"/>
              <a:cs typeface="Times New Roman" pitchFamily="18" charset="0"/>
            </a:endParaRPr>
          </a:p>
          <a:p>
            <a:pPr marL="101600" indent="0">
              <a:buNone/>
            </a:pPr>
            <a:endParaRPr lang="en-US" spc="3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7101067" y="3795886"/>
            <a:ext cx="1224136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hlinkClick r:id="" action="ppaction://hlinkshowjump?jump=nextslide"/>
              </a:rPr>
              <a:t>NEXT</a:t>
            </a:r>
            <a:endParaRPr lang="en-US" dirty="0"/>
          </a:p>
        </p:txBody>
      </p:sp>
      <p:sp>
        <p:nvSpPr>
          <p:cNvPr id="6" name="Rectangle 5">
            <a:hlinkClick r:id="" action="ppaction://hlinkshowjump?jump=previousslide"/>
          </p:cNvPr>
          <p:cNvSpPr/>
          <p:nvPr/>
        </p:nvSpPr>
        <p:spPr>
          <a:xfrm>
            <a:off x="899592" y="3795886"/>
            <a:ext cx="1224136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hlinkClick r:id="" action="ppaction://hlinkshowjump?jump=previousslide"/>
              </a:rPr>
              <a:t>PREVIOUS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>
                <a:solidFill>
                  <a:schemeClr val="accent3">
                    <a:lumMod val="75000"/>
                  </a:schemeClr>
                </a:solidFill>
              </a:rPr>
              <a:t>Pengertian</a:t>
            </a:r>
            <a:r>
              <a:rPr lang="en-ID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D" dirty="0" err="1" smtClean="0">
                <a:solidFill>
                  <a:schemeClr val="accent3">
                    <a:lumMod val="75000"/>
                  </a:schemeClr>
                </a:solidFill>
              </a:rPr>
              <a:t>Etika</a:t>
            </a:r>
            <a:r>
              <a:rPr lang="en-ID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D" dirty="0" err="1" smtClean="0">
                <a:solidFill>
                  <a:schemeClr val="accent3">
                    <a:lumMod val="75000"/>
                  </a:schemeClr>
                </a:solidFill>
              </a:rPr>
              <a:t>Pancasila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4974" y="1524825"/>
            <a:ext cx="7177425" cy="2697600"/>
          </a:xfrm>
        </p:spPr>
        <p:txBody>
          <a:bodyPr/>
          <a:lstStyle/>
          <a:p>
            <a:pPr marL="101600" indent="0">
              <a:buNone/>
            </a:pP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Etika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yang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mendasarkan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penilaian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baik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buruk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pada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nilai-nilai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Pancasila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yaitu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ketuhanan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kemanusiaan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persatuan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kerakyatan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6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keadilan</a:t>
            </a:r>
            <a:r>
              <a:rPr lang="en-US" spc="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. </a:t>
            </a:r>
          </a:p>
          <a:p>
            <a:pPr marL="101600" indent="0">
              <a:buNone/>
            </a:pPr>
            <a:endParaRPr lang="en-US" spc="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ota Text Light" charset="0"/>
              <a:ea typeface="Bellota Text Light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7020272" y="3867894"/>
            <a:ext cx="1224136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hlinkClick r:id="" action="ppaction://hlinkshowjump?jump=nextslide"/>
              </a:rPr>
              <a:t>NEXT</a:t>
            </a:r>
            <a:endParaRPr lang="en-US" dirty="0"/>
          </a:p>
        </p:txBody>
      </p:sp>
      <p:sp>
        <p:nvSpPr>
          <p:cNvPr id="6" name="Rectangle 5">
            <a:hlinkClick r:id="" action="ppaction://hlinkshowjump?jump=previousslide"/>
          </p:cNvPr>
          <p:cNvSpPr/>
          <p:nvPr/>
        </p:nvSpPr>
        <p:spPr>
          <a:xfrm>
            <a:off x="1115616" y="3867894"/>
            <a:ext cx="1224136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hlinkClick r:id="" action="ppaction://hlinkshowjump?jump=previousslide"/>
              </a:rPr>
              <a:t>PREVIOUS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ctrTitle"/>
          </p:nvPr>
        </p:nvSpPr>
        <p:spPr>
          <a:xfrm>
            <a:off x="994975" y="2043325"/>
            <a:ext cx="6241500" cy="61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 smtClean="0">
                <a:solidFill>
                  <a:schemeClr val="accent3"/>
                </a:solidFill>
              </a:rPr>
              <a:t>Nilai-Nilai</a:t>
            </a:r>
            <a:r>
              <a:rPr lang="en-ID" dirty="0" smtClean="0">
                <a:solidFill>
                  <a:schemeClr val="accent3"/>
                </a:solidFill>
              </a:rPr>
              <a:t> </a:t>
            </a:r>
            <a:r>
              <a:rPr lang="en-ID" dirty="0" err="1" smtClean="0">
                <a:solidFill>
                  <a:schemeClr val="accent3"/>
                </a:solidFill>
              </a:rPr>
              <a:t>Etika</a:t>
            </a:r>
            <a:r>
              <a:rPr lang="en-ID" dirty="0" smtClean="0">
                <a:solidFill>
                  <a:schemeClr val="accent3"/>
                </a:solidFill>
              </a:rPr>
              <a:t> </a:t>
            </a:r>
            <a:r>
              <a:rPr lang="en-ID" dirty="0" err="1" smtClean="0">
                <a:solidFill>
                  <a:schemeClr val="accent3"/>
                </a:solidFill>
              </a:rPr>
              <a:t>Pancasila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7020272" y="3723878"/>
            <a:ext cx="108012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hlinkClick r:id="" action="ppaction://hlinkshowjump?jump=nextslide"/>
              </a:rPr>
              <a:t>NEXT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3608" y="3723878"/>
            <a:ext cx="1152128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hlinkClick r:id="" action="ppaction://hlinkshowjump?jump=previousslide"/>
              </a:rPr>
              <a:t>PREVIOUS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ctrTitle" idx="4294967295"/>
          </p:nvPr>
        </p:nvSpPr>
        <p:spPr>
          <a:xfrm>
            <a:off x="994974" y="1058800"/>
            <a:ext cx="7105417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chemeClr val="dk1"/>
                </a:solidFill>
              </a:rPr>
              <a:t>Nilai Ketuhanan</a:t>
            </a:r>
            <a:endParaRPr sz="6000" dirty="0">
              <a:solidFill>
                <a:schemeClr val="dk1"/>
              </a:solidFill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4294967295"/>
          </p:nvPr>
        </p:nvSpPr>
        <p:spPr>
          <a:xfrm>
            <a:off x="592964" y="1837659"/>
            <a:ext cx="8064895" cy="145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ketuhanan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mengandung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religius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keyakinan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YME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ketaqwaan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kepada-Nya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Seseorang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dikatakan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menjunjung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tinggi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ketuhanan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bertaqwa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YME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sesuai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agama yang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dianutnya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saling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menghormati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pemeluk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agama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penganut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kepercayaan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berbeda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memberi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kebebasan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lain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beribadah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sesuai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agamanya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memaksakan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agama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kepercayaan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dianutnya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lain.</a:t>
            </a:r>
          </a:p>
        </p:txBody>
      </p:sp>
      <p:grpSp>
        <p:nvGrpSpPr>
          <p:cNvPr id="128" name="Google Shape;128;p19"/>
          <p:cNvGrpSpPr/>
          <p:nvPr/>
        </p:nvGrpSpPr>
        <p:grpSpPr>
          <a:xfrm>
            <a:off x="5705524" y="1183585"/>
            <a:ext cx="1757163" cy="1757148"/>
            <a:chOff x="6643075" y="3664250"/>
            <a:chExt cx="407950" cy="407975"/>
          </a:xfrm>
        </p:grpSpPr>
        <p:sp>
          <p:nvSpPr>
            <p:cNvPr id="129" name="Google Shape;12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19"/>
          <p:cNvGrpSpPr/>
          <p:nvPr/>
        </p:nvGrpSpPr>
        <p:grpSpPr>
          <a:xfrm rot="-587452">
            <a:off x="5602687" y="3169746"/>
            <a:ext cx="722440" cy="722399"/>
            <a:chOff x="576250" y="4319400"/>
            <a:chExt cx="442075" cy="442050"/>
          </a:xfrm>
        </p:grpSpPr>
        <p:sp>
          <p:nvSpPr>
            <p:cNvPr id="132" name="Google Shape;13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19"/>
          <p:cNvSpPr/>
          <p:nvPr/>
        </p:nvSpPr>
        <p:spPr>
          <a:xfrm>
            <a:off x="5285496" y="1589557"/>
            <a:ext cx="274649" cy="26224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/>
          <p:nvPr/>
        </p:nvSpPr>
        <p:spPr>
          <a:xfrm rot="2697359">
            <a:off x="7095452" y="2932193"/>
            <a:ext cx="416923" cy="39809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7425286" y="2704927"/>
            <a:ext cx="167017" cy="15951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9"/>
          <p:cNvSpPr/>
          <p:nvPr/>
        </p:nvSpPr>
        <p:spPr>
          <a:xfrm rot="1279940">
            <a:off x="5095205" y="2380602"/>
            <a:ext cx="166981" cy="15949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25286" y="4155926"/>
            <a:ext cx="1251170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hlinkClick r:id="" action="ppaction://hlinkshowjump?jump=nextslide"/>
              </a:rPr>
              <a:t>NEXT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67544" y="4155926"/>
            <a:ext cx="1251170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hlinkClick r:id="" action="ppaction://hlinkshowjump?jump=previousslide"/>
              </a:rPr>
              <a:t>PREVIOUS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 smtClean="0">
                <a:solidFill>
                  <a:schemeClr val="accent3">
                    <a:lumMod val="75000"/>
                  </a:schemeClr>
                </a:solidFill>
              </a:rPr>
              <a:t>Nilai</a:t>
            </a:r>
            <a:r>
              <a:rPr lang="en-ID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D" dirty="0" err="1" smtClean="0">
                <a:solidFill>
                  <a:schemeClr val="accent3">
                    <a:lumMod val="75000"/>
                  </a:schemeClr>
                </a:solidFill>
              </a:rPr>
              <a:t>Kemanusiaan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043608" y="1635646"/>
            <a:ext cx="705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kemanusiaan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mengandung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moral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kemanusiaan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atau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humanitarian.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Seseorang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dapat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dikatakan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memegang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teguh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kemanusiaan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apabila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setiap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tindakan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perbuatannya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selalu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menjaga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martabat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orang lain.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Perilaku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yang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adil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terhadap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sesama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manusia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juga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merupakan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wujud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adanya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sifat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kemanusiaan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. Orang yang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berpedoman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pada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ini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selalu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menghormati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menghargai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sesama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manusia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beradab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yang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memiliki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cipta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rasa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karsa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keyakinan</a:t>
            </a:r>
            <a:r>
              <a:rPr lang="en-US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.</a:t>
            </a:r>
            <a:endParaRPr lang="en-US" b="1" spc="3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ota Text Light" charset="0"/>
              <a:ea typeface="Bellota Text Light" charset="0"/>
              <a:cs typeface="Times New Roman" pitchFamily="18" charset="0"/>
            </a:endParaRPr>
          </a:p>
          <a:p>
            <a:endParaRPr lang="en-US" spc="3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ota Text Light" charset="0"/>
              <a:ea typeface="Bellota Text Ligh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20272" y="3868913"/>
            <a:ext cx="1080120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nextslide"/>
              </a:rPr>
              <a:t>NEXT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608" y="3867894"/>
            <a:ext cx="1152128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hlinkClick r:id="" action="ppaction://hlinkshowjump?jump=previousslide"/>
              </a:rPr>
              <a:t>PREVIOUS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>
                    <a:lumMod val="75000"/>
                  </a:schemeClr>
                </a:solidFill>
              </a:rPr>
              <a:t>Nilai Persatuan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539552" y="1419622"/>
            <a:ext cx="7920880" cy="2808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 algn="just">
              <a:buNone/>
            </a:pP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kemanusiaan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mengandung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moral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kemanusiaan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atau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humanitarian.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Seseorang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dapat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dikatakan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memegang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teguh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kemanusiaan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apabila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setiap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tindakan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perbuatannya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selalu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menjaga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martabat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orang lain.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Perilaku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yang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adil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terhadap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sesama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manusia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juga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merupakan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wujud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adanya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sifat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kemanusiaan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. Orang yang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berpedoman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pada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ini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selalu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menghormati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menghargai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sesama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manusia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beradab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yang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memiliki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cipta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rasa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karsa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6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keyakinan</a:t>
            </a:r>
            <a:r>
              <a:rPr lang="en-US" sz="16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.</a:t>
            </a:r>
            <a:endParaRPr lang="en-US" sz="1600" b="1" spc="3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ota Text Light" charset="0"/>
              <a:ea typeface="Bellota Text Light" charset="0"/>
              <a:cs typeface="Times New Roman" pitchFamily="18" charset="0"/>
            </a:endParaRPr>
          </a:p>
        </p:txBody>
      </p:sp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236296" y="3939902"/>
            <a:ext cx="1224136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nextslide"/>
              </a:rPr>
              <a:t>NEXT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3568" y="3939902"/>
            <a:ext cx="1224136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previousslide"/>
              </a:rPr>
              <a:t>PREVIOUS</a:t>
            </a:r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 idx="4294967295"/>
          </p:nvPr>
        </p:nvSpPr>
        <p:spPr>
          <a:xfrm>
            <a:off x="611560" y="627534"/>
            <a:ext cx="7105417" cy="8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>
                    <a:lumMod val="75000"/>
                  </a:schemeClr>
                </a:solidFill>
              </a:rPr>
              <a:t>Nilai Kerakyatan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4294967295"/>
          </p:nvPr>
        </p:nvSpPr>
        <p:spPr>
          <a:xfrm>
            <a:off x="755576" y="1254828"/>
            <a:ext cx="7344816" cy="6688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 algn="just">
              <a:buNone/>
            </a:pPr>
            <a:r>
              <a:rPr lang="en-US" sz="1400" spc="3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</a:t>
            </a:r>
            <a:r>
              <a:rPr lang="en-US" sz="1400" spc="3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kerakyatan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mengandung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moral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kerakyatan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musyawarah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atau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demokrasi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.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sila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keempat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ini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menunjukkan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adanya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kedaulatan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rakyat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kekuasaan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berada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di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tangan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rakyat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.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Segala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keputusan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yang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menyangkut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hajat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hidup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orang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banyak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diambil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melalui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musayawarah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mufakat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atau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demokratis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.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Seseorang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dapat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dikatakan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memegang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teguh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nilai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kerakyatan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dan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demokrasi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apabila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menyelesaikan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masalah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melalui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musyawarah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anti-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kekerasan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mengutamakan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kepentingan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rakyat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diatas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kepentingan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partai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atau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golongan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,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menghargai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perbedaan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 </a:t>
            </a:r>
            <a:r>
              <a:rPr lang="en-US" sz="1400" spc="3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pendapat</a:t>
            </a:r>
            <a:r>
              <a:rPr lang="en-US" sz="1400" spc="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ota Text Light" charset="0"/>
                <a:ea typeface="Bellota Text Light" charset="0"/>
                <a:cs typeface="Times New Roman" pitchFamily="18" charset="0"/>
              </a:rPr>
              <a:t>.</a:t>
            </a:r>
            <a:endParaRPr lang="en-US" sz="1400" b="1" spc="3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ota Text Light" charset="0"/>
              <a:ea typeface="Bellota Text Light" charset="0"/>
              <a:cs typeface="Times New Roman" pitchFamily="18" charset="0"/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300" y="0"/>
            <a:ext cx="3182701" cy="23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092280" y="3867894"/>
            <a:ext cx="129614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nextslide"/>
              </a:rPr>
              <a:t>NEXT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5576" y="3867894"/>
            <a:ext cx="129614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hlinkClick r:id="" action="ppaction://hlinkshowjump?jump=previousslide"/>
              </a:rPr>
              <a:t>PREVIOUS</a:t>
            </a:r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len template">
  <a:themeElements>
    <a:clrScheme name="Custom 347">
      <a:dk1>
        <a:srgbClr val="2C3C3D"/>
      </a:dk1>
      <a:lt1>
        <a:srgbClr val="FFFFFF"/>
      </a:lt1>
      <a:dk2>
        <a:srgbClr val="718183"/>
      </a:dk2>
      <a:lt2>
        <a:srgbClr val="E3EBE9"/>
      </a:lt2>
      <a:accent1>
        <a:srgbClr val="EE6A8D"/>
      </a:accent1>
      <a:accent2>
        <a:srgbClr val="FAC3B7"/>
      </a:accent2>
      <a:accent3>
        <a:srgbClr val="97C4C7"/>
      </a:accent3>
      <a:accent4>
        <a:srgbClr val="B7C457"/>
      </a:accent4>
      <a:accent5>
        <a:srgbClr val="F6D586"/>
      </a:accent5>
      <a:accent6>
        <a:srgbClr val="93783F"/>
      </a:accent6>
      <a:hlink>
        <a:srgbClr val="06697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792</Words>
  <Application>Microsoft Office PowerPoint</Application>
  <PresentationFormat>On-screen Show (16:9)</PresentationFormat>
  <Paragraphs>87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Vidaloka</vt:lpstr>
      <vt:lpstr>Times New Roman</vt:lpstr>
      <vt:lpstr>Bellota Text Light</vt:lpstr>
      <vt:lpstr>Parisienne</vt:lpstr>
      <vt:lpstr>Helen template</vt:lpstr>
      <vt:lpstr>ETIKA PANCASILA Hani Khuzaimala 2017011015 </vt:lpstr>
      <vt:lpstr>Pengertian Pancasila</vt:lpstr>
      <vt:lpstr>Pengertian Etika</vt:lpstr>
      <vt:lpstr>Pengertian Etika Pancasila</vt:lpstr>
      <vt:lpstr>Nilai-Nilai Etika Pancasila</vt:lpstr>
      <vt:lpstr>Nilai Ketuhanan</vt:lpstr>
      <vt:lpstr>Nilai Kemanusiaan</vt:lpstr>
      <vt:lpstr>Nilai Persatuan</vt:lpstr>
      <vt:lpstr>Nilai Kerakyatan</vt:lpstr>
      <vt:lpstr>Nilai Keadilan</vt:lpstr>
      <vt:lpstr>Studi Kasus Korupsi</vt:lpstr>
      <vt:lpstr>Korupsi</vt:lpstr>
      <vt:lpstr>Contoh Kasus Korupsi</vt:lpstr>
      <vt:lpstr>Pendekatan Eksternal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 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PANCASILA Hani Khuzaimala 2017011015</dc:title>
  <dc:creator>User</dc:creator>
  <cp:lastModifiedBy>Windows User</cp:lastModifiedBy>
  <cp:revision>20</cp:revision>
  <dcterms:modified xsi:type="dcterms:W3CDTF">2020-12-05T08:29:00Z</dcterms:modified>
</cp:coreProperties>
</file>