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57" r:id="rId4"/>
    <p:sldId id="258" r:id="rId5"/>
    <p:sldId id="259" r:id="rId6"/>
    <p:sldId id="260" r:id="rId7"/>
    <p:sldId id="261" r:id="rId8"/>
    <p:sldId id="262" r:id="rId9"/>
    <p:sldId id="263" r:id="rId10"/>
    <p:sldId id="264" r:id="rId11"/>
    <p:sldId id="265" r:id="rId12"/>
    <p:sldId id="266" r:id="rId13"/>
    <p:sldId id="268" r:id="rId14"/>
    <p:sldId id="267"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 s u s" initials="asus" lastIdx="0" clrIdx="0">
    <p:extLst>
      <p:ext uri="{19B8F6BF-5375-455C-9EA6-DF929625EA0E}">
        <p15:presenceInfo xmlns:p15="http://schemas.microsoft.com/office/powerpoint/2012/main" userId="a s u 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6F6"/>
    <a:srgbClr val="866311"/>
    <a:srgbClr val="D59649"/>
    <a:srgbClr val="E5CEC6"/>
    <a:srgbClr val="DBAB7C"/>
    <a:srgbClr val="F5F0EA"/>
    <a:srgbClr val="598683"/>
    <a:srgbClr val="E7CEC7"/>
    <a:srgbClr val="DF9F55"/>
    <a:srgbClr val="EF71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8" autoAdjust="0"/>
    <p:restoredTop sz="94660"/>
  </p:normalViewPr>
  <p:slideViewPr>
    <p:cSldViewPr snapToGrid="0">
      <p:cViewPr varScale="1">
        <p:scale>
          <a:sx n="73" d="100"/>
          <a:sy n="73" d="100"/>
        </p:scale>
        <p:origin x="60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EB7D57-4DE5-4E80-8484-56EF44E5808D}"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81155-0CCC-47E2-9ED6-D678E368F8E7}" type="slidenum">
              <a:rPr lang="en-US" smtClean="0"/>
              <a:t>‹#›</a:t>
            </a:fld>
            <a:endParaRPr lang="en-US"/>
          </a:p>
        </p:txBody>
      </p:sp>
    </p:spTree>
    <p:extLst>
      <p:ext uri="{BB962C8B-B14F-4D97-AF65-F5344CB8AC3E}">
        <p14:creationId xmlns:p14="http://schemas.microsoft.com/office/powerpoint/2010/main" val="2965646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EB7D57-4DE5-4E80-8484-56EF44E5808D}"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81155-0CCC-47E2-9ED6-D678E368F8E7}" type="slidenum">
              <a:rPr lang="en-US" smtClean="0"/>
              <a:t>‹#›</a:t>
            </a:fld>
            <a:endParaRPr lang="en-US"/>
          </a:p>
        </p:txBody>
      </p:sp>
    </p:spTree>
    <p:extLst>
      <p:ext uri="{BB962C8B-B14F-4D97-AF65-F5344CB8AC3E}">
        <p14:creationId xmlns:p14="http://schemas.microsoft.com/office/powerpoint/2010/main" val="2859464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EB7D57-4DE5-4E80-8484-56EF44E5808D}"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81155-0CCC-47E2-9ED6-D678E368F8E7}" type="slidenum">
              <a:rPr lang="en-US" smtClean="0"/>
              <a:t>‹#›</a:t>
            </a:fld>
            <a:endParaRPr lang="en-US"/>
          </a:p>
        </p:txBody>
      </p:sp>
    </p:spTree>
    <p:extLst>
      <p:ext uri="{BB962C8B-B14F-4D97-AF65-F5344CB8AC3E}">
        <p14:creationId xmlns:p14="http://schemas.microsoft.com/office/powerpoint/2010/main" val="1969985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EB7D57-4DE5-4E80-8484-56EF44E5808D}"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81155-0CCC-47E2-9ED6-D678E368F8E7}" type="slidenum">
              <a:rPr lang="en-US" smtClean="0"/>
              <a:t>‹#›</a:t>
            </a:fld>
            <a:endParaRPr lang="en-US"/>
          </a:p>
        </p:txBody>
      </p:sp>
    </p:spTree>
    <p:extLst>
      <p:ext uri="{BB962C8B-B14F-4D97-AF65-F5344CB8AC3E}">
        <p14:creationId xmlns:p14="http://schemas.microsoft.com/office/powerpoint/2010/main" val="4256827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1EB7D57-4DE5-4E80-8484-56EF44E5808D}"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81155-0CCC-47E2-9ED6-D678E368F8E7}" type="slidenum">
              <a:rPr lang="en-US" smtClean="0"/>
              <a:t>‹#›</a:t>
            </a:fld>
            <a:endParaRPr lang="en-US"/>
          </a:p>
        </p:txBody>
      </p:sp>
    </p:spTree>
    <p:extLst>
      <p:ext uri="{BB962C8B-B14F-4D97-AF65-F5344CB8AC3E}">
        <p14:creationId xmlns:p14="http://schemas.microsoft.com/office/powerpoint/2010/main" val="1094983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EB7D57-4DE5-4E80-8484-56EF44E5808D}"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81155-0CCC-47E2-9ED6-D678E368F8E7}" type="slidenum">
              <a:rPr lang="en-US" smtClean="0"/>
              <a:t>‹#›</a:t>
            </a:fld>
            <a:endParaRPr lang="en-US"/>
          </a:p>
        </p:txBody>
      </p:sp>
    </p:spTree>
    <p:extLst>
      <p:ext uri="{BB962C8B-B14F-4D97-AF65-F5344CB8AC3E}">
        <p14:creationId xmlns:p14="http://schemas.microsoft.com/office/powerpoint/2010/main" val="987976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EB7D57-4DE5-4E80-8484-56EF44E5808D}" type="datetimeFigureOut">
              <a:rPr lang="en-US" smtClean="0"/>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D81155-0CCC-47E2-9ED6-D678E368F8E7}" type="slidenum">
              <a:rPr lang="en-US" smtClean="0"/>
              <a:t>‹#›</a:t>
            </a:fld>
            <a:endParaRPr lang="en-US"/>
          </a:p>
        </p:txBody>
      </p:sp>
    </p:spTree>
    <p:extLst>
      <p:ext uri="{BB962C8B-B14F-4D97-AF65-F5344CB8AC3E}">
        <p14:creationId xmlns:p14="http://schemas.microsoft.com/office/powerpoint/2010/main" val="1706969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EB7D57-4DE5-4E80-8484-56EF44E5808D}" type="datetimeFigureOut">
              <a:rPr lang="en-US" smtClean="0"/>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81155-0CCC-47E2-9ED6-D678E368F8E7}" type="slidenum">
              <a:rPr lang="en-US" smtClean="0"/>
              <a:t>‹#›</a:t>
            </a:fld>
            <a:endParaRPr lang="en-US"/>
          </a:p>
        </p:txBody>
      </p:sp>
    </p:spTree>
    <p:extLst>
      <p:ext uri="{BB962C8B-B14F-4D97-AF65-F5344CB8AC3E}">
        <p14:creationId xmlns:p14="http://schemas.microsoft.com/office/powerpoint/2010/main" val="1253421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EB7D57-4DE5-4E80-8484-56EF44E5808D}" type="datetimeFigureOut">
              <a:rPr lang="en-US" smtClean="0"/>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D81155-0CCC-47E2-9ED6-D678E368F8E7}" type="slidenum">
              <a:rPr lang="en-US" smtClean="0"/>
              <a:t>‹#›</a:t>
            </a:fld>
            <a:endParaRPr lang="en-US"/>
          </a:p>
        </p:txBody>
      </p:sp>
    </p:spTree>
    <p:extLst>
      <p:ext uri="{BB962C8B-B14F-4D97-AF65-F5344CB8AC3E}">
        <p14:creationId xmlns:p14="http://schemas.microsoft.com/office/powerpoint/2010/main" val="3313646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EB7D57-4DE5-4E80-8484-56EF44E5808D}"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81155-0CCC-47E2-9ED6-D678E368F8E7}" type="slidenum">
              <a:rPr lang="en-US" smtClean="0"/>
              <a:t>‹#›</a:t>
            </a:fld>
            <a:endParaRPr lang="en-US"/>
          </a:p>
        </p:txBody>
      </p:sp>
    </p:spTree>
    <p:extLst>
      <p:ext uri="{BB962C8B-B14F-4D97-AF65-F5344CB8AC3E}">
        <p14:creationId xmlns:p14="http://schemas.microsoft.com/office/powerpoint/2010/main" val="252475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EB7D57-4DE5-4E80-8484-56EF44E5808D}"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81155-0CCC-47E2-9ED6-D678E368F8E7}" type="slidenum">
              <a:rPr lang="en-US" smtClean="0"/>
              <a:t>‹#›</a:t>
            </a:fld>
            <a:endParaRPr lang="en-US"/>
          </a:p>
        </p:txBody>
      </p:sp>
    </p:spTree>
    <p:extLst>
      <p:ext uri="{BB962C8B-B14F-4D97-AF65-F5344CB8AC3E}">
        <p14:creationId xmlns:p14="http://schemas.microsoft.com/office/powerpoint/2010/main" val="3221970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EB7D57-4DE5-4E80-8484-56EF44E5808D}" type="datetimeFigureOut">
              <a:rPr lang="en-US" smtClean="0"/>
              <a:t>12/4/2020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81155-0CCC-47E2-9ED6-D678E368F8E7}" type="slidenum">
              <a:rPr lang="en-US" smtClean="0"/>
              <a:t>‹#›</a:t>
            </a:fld>
            <a:endParaRPr lang="en-US"/>
          </a:p>
        </p:txBody>
      </p:sp>
    </p:spTree>
    <p:extLst>
      <p:ext uri="{BB962C8B-B14F-4D97-AF65-F5344CB8AC3E}">
        <p14:creationId xmlns:p14="http://schemas.microsoft.com/office/powerpoint/2010/main" val="2110188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5.xml"/><Relationship Id="rId7" Type="http://schemas.openxmlformats.org/officeDocument/2006/relationships/slide" Target="slide13.xm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slide" Target="slide10.xml"/><Relationship Id="rId2" Type="http://schemas.openxmlformats.org/officeDocument/2006/relationships/image" Target="../media/image7.jpg"/><Relationship Id="rId1" Type="http://schemas.openxmlformats.org/officeDocument/2006/relationships/slideLayout" Target="../slideLayouts/slideLayout6.xml"/><Relationship Id="rId6" Type="http://schemas.openxmlformats.org/officeDocument/2006/relationships/slide" Target="slide11.xml"/><Relationship Id="rId5" Type="http://schemas.openxmlformats.org/officeDocument/2006/relationships/slide" Target="slide12.xml"/><Relationship Id="rId4" Type="http://schemas.openxmlformats.org/officeDocument/2006/relationships/slide" Target="slide9.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8fb657afddaa0f1537fe41d26eadd93e">
            <a:hlinkClick r:id="" action="ppaction://media"/>
          </p:cNvPr>
          <p:cNvPicPr>
            <a:picLocks noGrp="1" noChangeAspect="1"/>
          </p:cNvPicPr>
          <p:nvPr>
            <p:ph idx="4294967295"/>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p:spPr>
      </p:pic>
      <p:sp>
        <p:nvSpPr>
          <p:cNvPr id="5" name="Right Arrow 4">
            <a:hlinkClick r:id="" action="ppaction://hlinkshowjump?jump=nextslide"/>
          </p:cNvPr>
          <p:cNvSpPr/>
          <p:nvPr/>
        </p:nvSpPr>
        <p:spPr>
          <a:xfrm>
            <a:off x="9980023" y="5734594"/>
            <a:ext cx="1645920" cy="84908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id-ID" smtClean="0"/>
              <a:t>NEXT</a:t>
            </a:r>
            <a:endParaRPr lang="en-US"/>
          </a:p>
        </p:txBody>
      </p:sp>
      <p:sp>
        <p:nvSpPr>
          <p:cNvPr id="6" name="Horizontal Scroll 5"/>
          <p:cNvSpPr/>
          <p:nvPr/>
        </p:nvSpPr>
        <p:spPr>
          <a:xfrm>
            <a:off x="3692434" y="0"/>
            <a:ext cx="4545874" cy="1345474"/>
          </a:xfrm>
          <a:prstGeom prst="horizontalScroll">
            <a:avLst/>
          </a:prstGeom>
          <a:solidFill>
            <a:srgbClr val="FFF6F6"/>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ln w="0"/>
                <a:solidFill>
                  <a:schemeClr val="tx1"/>
                </a:solidFill>
                <a:effectLst>
                  <a:outerShdw blurRad="38100" dist="19050" dir="2700000" algn="tl" rotWithShape="0">
                    <a:schemeClr val="dk1">
                      <a:alpha val="40000"/>
                    </a:schemeClr>
                  </a:outerShdw>
                </a:effectLst>
              </a:rPr>
              <a:t>Assalamualikum Warahmatullahi Wabarakatuh</a:t>
            </a:r>
            <a:endParaRPr lang="en-US"/>
          </a:p>
        </p:txBody>
      </p:sp>
    </p:spTree>
    <p:extLst>
      <p:ext uri="{BB962C8B-B14F-4D97-AF65-F5344CB8AC3E}">
        <p14:creationId xmlns:p14="http://schemas.microsoft.com/office/powerpoint/2010/main" val="29243254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hlinkClick r:id="" action="ppaction://hlinkshowjump?jump=previousslide"/>
          </p:cNvPr>
          <p:cNvSpPr/>
          <p:nvPr/>
        </p:nvSpPr>
        <p:spPr>
          <a:xfrm>
            <a:off x="0" y="5908431"/>
            <a:ext cx="1800665" cy="949569"/>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ln w="0"/>
                <a:solidFill>
                  <a:schemeClr val="tx1"/>
                </a:solidFill>
                <a:effectLst>
                  <a:outerShdw blurRad="38100" dist="19050" dir="2700000" algn="tl" rotWithShape="0">
                    <a:schemeClr val="dk1">
                      <a:alpha val="40000"/>
                    </a:schemeClr>
                  </a:outerShdw>
                </a:effectLst>
              </a:rPr>
              <a:t>BACK</a:t>
            </a:r>
            <a:endParaRPr lang="en-US">
              <a:ln w="0"/>
              <a:solidFill>
                <a:schemeClr val="tx1"/>
              </a:solidFill>
              <a:effectLst>
                <a:outerShdw blurRad="38100" dist="19050" dir="2700000" algn="tl" rotWithShape="0">
                  <a:schemeClr val="dk1">
                    <a:alpha val="40000"/>
                  </a:schemeClr>
                </a:outerShdw>
              </a:effectLst>
            </a:endParaRPr>
          </a:p>
        </p:txBody>
      </p:sp>
      <p:sp>
        <p:nvSpPr>
          <p:cNvPr id="3" name="Oval 2">
            <a:hlinkClick r:id="" action="ppaction://hlinkshowjump?jump=nextslide"/>
          </p:cNvPr>
          <p:cNvSpPr/>
          <p:nvPr/>
        </p:nvSpPr>
        <p:spPr>
          <a:xfrm>
            <a:off x="10391335" y="5908431"/>
            <a:ext cx="1800665" cy="949569"/>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ln w="0"/>
                <a:solidFill>
                  <a:schemeClr val="tx1"/>
                </a:solidFill>
                <a:effectLst>
                  <a:outerShdw blurRad="38100" dist="19050" dir="2700000" algn="tl" rotWithShape="0">
                    <a:schemeClr val="dk1">
                      <a:alpha val="40000"/>
                    </a:schemeClr>
                  </a:outerShdw>
                </a:effectLst>
              </a:rPr>
              <a:t>NEXT</a:t>
            </a:r>
            <a:endParaRPr lang="en-US">
              <a:ln w="0"/>
              <a:solidFill>
                <a:schemeClr val="tx1"/>
              </a:solidFill>
              <a:effectLst>
                <a:outerShdw blurRad="38100" dist="19050" dir="2700000" algn="tl" rotWithShape="0">
                  <a:schemeClr val="dk1">
                    <a:alpha val="40000"/>
                  </a:schemeClr>
                </a:outerShdw>
              </a:effectLst>
            </a:endParaRPr>
          </a:p>
        </p:txBody>
      </p:sp>
      <p:sp>
        <p:nvSpPr>
          <p:cNvPr id="4" name="Folded Corner 3"/>
          <p:cNvSpPr/>
          <p:nvPr/>
        </p:nvSpPr>
        <p:spPr>
          <a:xfrm>
            <a:off x="5922498" y="1153551"/>
            <a:ext cx="4712677" cy="3826412"/>
          </a:xfrm>
          <a:prstGeom prst="foldedCorner">
            <a:avLst/>
          </a:prstGeom>
          <a:solidFill>
            <a:srgbClr val="AF81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mtClean="0"/>
          </a:p>
          <a:p>
            <a:pPr algn="ctr"/>
            <a:endParaRPr lang="id-ID"/>
          </a:p>
          <a:p>
            <a:pPr algn="ctr"/>
            <a:r>
              <a:rPr lang="en-US"/>
              <a:t>Nilai kerakyatan mengandung nilai moral kerakyatan dan musyawarah atau demokrasi. Nilai sila keempat ini menunjukkan adanya kedaulatan rakyat dan kekuasaan berada di tangan rakyat. Segala keputusan yang menyangkut hajat hidup orang banyak diambil melalui musayawarah mufakat atau demokratis. Seseorang dapat dikatakan memegang teguh nilai kerakyatan.dan demokrasi apabila menyelesaikan masalah melalui musyawarah, anti kekerasan, mengutamakan kepentingan rakyat diatas kepentingan partai atau golongan, menghargai perbedaan pendapat</a:t>
            </a:r>
          </a:p>
        </p:txBody>
      </p:sp>
      <p:sp>
        <p:nvSpPr>
          <p:cNvPr id="5" name="Bevel 4">
            <a:hlinkClick r:id="rId3" action="ppaction://hlinksldjump"/>
          </p:cNvPr>
          <p:cNvSpPr/>
          <p:nvPr/>
        </p:nvSpPr>
        <p:spPr>
          <a:xfrm>
            <a:off x="1589649" y="2370406"/>
            <a:ext cx="2307102" cy="1083212"/>
          </a:xfrm>
          <a:prstGeom prst="beve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smtClean="0">
                <a:solidFill>
                  <a:schemeClr val="tx1"/>
                </a:solidFill>
              </a:rPr>
              <a:t>Nilai Kerakyataan</a:t>
            </a:r>
            <a:endParaRPr lang="en-US" b="1">
              <a:solidFill>
                <a:schemeClr val="tx1"/>
              </a:solidFill>
            </a:endParaRPr>
          </a:p>
        </p:txBody>
      </p:sp>
      <p:cxnSp>
        <p:nvCxnSpPr>
          <p:cNvPr id="8" name="Elbow Connector 7"/>
          <p:cNvCxnSpPr/>
          <p:nvPr/>
        </p:nvCxnSpPr>
        <p:spPr>
          <a:xfrm>
            <a:off x="4262511" y="2912012"/>
            <a:ext cx="1195754" cy="759656"/>
          </a:xfrm>
          <a:prstGeom prst="bentConnector3">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88014729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8000" b="-108000"/>
          </a:stretch>
        </a:blipFill>
        <a:effectLst/>
      </p:bgPr>
    </p:bg>
    <p:spTree>
      <p:nvGrpSpPr>
        <p:cNvPr id="1" name=""/>
        <p:cNvGrpSpPr/>
        <p:nvPr/>
      </p:nvGrpSpPr>
      <p:grpSpPr>
        <a:xfrm>
          <a:off x="0" y="0"/>
          <a:ext cx="0" cy="0"/>
          <a:chOff x="0" y="0"/>
          <a:chExt cx="0" cy="0"/>
        </a:xfrm>
      </p:grpSpPr>
      <p:sp>
        <p:nvSpPr>
          <p:cNvPr id="2" name="Vertical Scroll 1"/>
          <p:cNvSpPr/>
          <p:nvPr/>
        </p:nvSpPr>
        <p:spPr>
          <a:xfrm>
            <a:off x="5233182" y="506437"/>
            <a:ext cx="5753686" cy="4937760"/>
          </a:xfrm>
          <a:prstGeom prst="verticalScroll">
            <a:avLst/>
          </a:prstGeom>
          <a:solidFill>
            <a:schemeClr val="bg2">
              <a:lumMod val="90000"/>
            </a:schemeClr>
          </a:solidFill>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mtClean="0">
              <a:ln w="0"/>
              <a:solidFill>
                <a:schemeClr val="tx1"/>
              </a:solidFill>
              <a:effectLst>
                <a:outerShdw blurRad="38100" dist="19050" dir="2700000" algn="tl" rotWithShape="0">
                  <a:schemeClr val="dk1">
                    <a:alpha val="40000"/>
                  </a:schemeClr>
                </a:outerShdw>
              </a:effectLst>
            </a:endParaRPr>
          </a:p>
          <a:p>
            <a:pPr algn="ctr"/>
            <a:r>
              <a:rPr lang="en-US" smtClean="0">
                <a:ln w="0"/>
                <a:solidFill>
                  <a:schemeClr val="tx1"/>
                </a:solidFill>
                <a:effectLst>
                  <a:outerShdw blurRad="38100" dist="19050" dir="2700000" algn="tl" rotWithShape="0">
                    <a:schemeClr val="dk1">
                      <a:alpha val="40000"/>
                    </a:schemeClr>
                  </a:outerShdw>
                </a:effectLst>
              </a:rPr>
              <a:t>Nilai </a:t>
            </a:r>
            <a:r>
              <a:rPr lang="en-US">
                <a:ln w="0"/>
                <a:solidFill>
                  <a:schemeClr val="tx1"/>
                </a:solidFill>
                <a:effectLst>
                  <a:outerShdw blurRad="38100" dist="19050" dir="2700000" algn="tl" rotWithShape="0">
                    <a:schemeClr val="dk1">
                      <a:alpha val="40000"/>
                    </a:schemeClr>
                  </a:outerShdw>
                </a:effectLst>
              </a:rPr>
              <a:t>keadilan mengandung nilai keadilan sosial. Wujud keadilan sosial yang dimaksud mencakup seluruh aspek kehidupan, tidak hanya ekonomi, namun juga politik dan kebudayaan. Seseorang bisa dikatakan memegang teguh nilai keadilan sosial apabila bersikap adil terhadap diri sendiri dan orang lain, menunaikan kewajiban sebelum menuntut hak, menghargai hasil kerja orang lain, bekerja keras, hemat dan tidak boros, mengutamakan pemerataan ketimbang pertumbuhan, mendistribusikan kekayaan pada rakyat banyak secara adil, dan menghindari segala perbuatan yang bisa memperdalam </a:t>
            </a:r>
            <a:r>
              <a:rPr lang="en-US">
                <a:ln w="0"/>
                <a:solidFill>
                  <a:schemeClr val="tx1"/>
                </a:solidFill>
                <a:effectLst>
                  <a:outerShdw blurRad="38100" dist="19050" dir="2700000" algn="tl" rotWithShape="0">
                    <a:schemeClr val="dk1">
                      <a:alpha val="40000"/>
                    </a:schemeClr>
                  </a:outerShdw>
                </a:effectLst>
              </a:rPr>
              <a:t>jurang </a:t>
            </a:r>
            <a:r>
              <a:rPr lang="en-US" smtClean="0">
                <a:ln w="0"/>
                <a:solidFill>
                  <a:schemeClr val="tx1"/>
                </a:solidFill>
                <a:effectLst>
                  <a:outerShdw blurRad="38100" dist="19050" dir="2700000" algn="tl" rotWithShape="0">
                    <a:schemeClr val="dk1">
                      <a:alpha val="40000"/>
                    </a:schemeClr>
                  </a:outerShdw>
                </a:effectLst>
              </a:rPr>
              <a:t>kesenjangan</a:t>
            </a:r>
            <a:r>
              <a:rPr lang="id-ID" smtClean="0">
                <a:ln w="0"/>
                <a:solidFill>
                  <a:schemeClr val="tx1"/>
                </a:solidFill>
                <a:effectLst>
                  <a:outerShdw blurRad="38100" dist="19050" dir="2700000" algn="tl" rotWithShape="0">
                    <a:schemeClr val="dk1">
                      <a:alpha val="40000"/>
                    </a:schemeClr>
                  </a:outerShdw>
                </a:effectLst>
              </a:rPr>
              <a:t> </a:t>
            </a:r>
            <a:r>
              <a:rPr lang="en-US" smtClean="0">
                <a:ln w="0"/>
                <a:solidFill>
                  <a:schemeClr val="tx1"/>
                </a:solidFill>
                <a:effectLst>
                  <a:outerShdw blurRad="38100" dist="19050" dir="2700000" algn="tl" rotWithShape="0">
                    <a:schemeClr val="dk1">
                      <a:alpha val="40000"/>
                    </a:schemeClr>
                  </a:outerShdw>
                </a:effectLst>
              </a:rPr>
              <a:t>sosial</a:t>
            </a:r>
            <a:r>
              <a:rPr lang="en-US">
                <a:ln w="0"/>
                <a:solidFill>
                  <a:schemeClr val="tx1"/>
                </a:solidFill>
                <a:effectLst>
                  <a:outerShdw blurRad="38100" dist="19050" dir="2700000" algn="tl" rotWithShape="0">
                    <a:schemeClr val="dk1">
                      <a:alpha val="40000"/>
                    </a:schemeClr>
                  </a:outerShdw>
                </a:effectLst>
              </a:rPr>
              <a:t>.</a:t>
            </a:r>
          </a:p>
        </p:txBody>
      </p:sp>
      <p:sp>
        <p:nvSpPr>
          <p:cNvPr id="5" name="Double Wave 4">
            <a:hlinkClick r:id="rId3" action="ppaction://hlinksldjump"/>
          </p:cNvPr>
          <p:cNvSpPr/>
          <p:nvPr/>
        </p:nvSpPr>
        <p:spPr>
          <a:xfrm>
            <a:off x="815926" y="2208628"/>
            <a:ext cx="2560320" cy="1533378"/>
          </a:xfrm>
          <a:prstGeom prst="doubleWave">
            <a:avLst/>
          </a:prstGeom>
          <a:solidFill>
            <a:schemeClr val="bg2"/>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ln w="0"/>
                <a:solidFill>
                  <a:schemeClr val="tx1"/>
                </a:solidFill>
                <a:effectLst>
                  <a:outerShdw blurRad="38100" dist="19050" dir="2700000" algn="tl" rotWithShape="0">
                    <a:schemeClr val="dk1">
                      <a:alpha val="40000"/>
                    </a:schemeClr>
                  </a:outerShdw>
                </a:effectLst>
              </a:rPr>
              <a:t>Nilai Keadilan</a:t>
            </a:r>
            <a:endParaRPr lang="en-US">
              <a:ln w="0"/>
              <a:solidFill>
                <a:schemeClr val="tx1"/>
              </a:solidFill>
              <a:effectLst>
                <a:outerShdw blurRad="38100" dist="19050" dir="2700000" algn="tl" rotWithShape="0">
                  <a:schemeClr val="dk1">
                    <a:alpha val="40000"/>
                  </a:schemeClr>
                </a:outerShdw>
              </a:effectLst>
            </a:endParaRPr>
          </a:p>
        </p:txBody>
      </p:sp>
      <p:sp>
        <p:nvSpPr>
          <p:cNvPr id="6" name="Right Arrow 5"/>
          <p:cNvSpPr/>
          <p:nvPr/>
        </p:nvSpPr>
        <p:spPr>
          <a:xfrm>
            <a:off x="4009292" y="2641209"/>
            <a:ext cx="1223890" cy="668215"/>
          </a:xfrm>
          <a:prstGeom prst="rightArrow">
            <a:avLst/>
          </a:prstGeom>
          <a:solidFill>
            <a:srgbClr val="AF81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p:cNvSpPr/>
          <p:nvPr/>
        </p:nvSpPr>
        <p:spPr>
          <a:xfrm>
            <a:off x="10283483" y="5894363"/>
            <a:ext cx="1744394" cy="815926"/>
          </a:xfrm>
          <a:prstGeom prst="flowChartTerminator">
            <a:avLst/>
          </a:prstGeom>
          <a:solidFill>
            <a:srgbClr val="AF81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hlinkClick r:id="" action="ppaction://hlinkshowjump?jump=nextslide"/>
              </a:rPr>
              <a:t>NEXT</a:t>
            </a:r>
            <a:endParaRPr lang="en-US"/>
          </a:p>
        </p:txBody>
      </p:sp>
      <p:sp>
        <p:nvSpPr>
          <p:cNvPr id="8" name="Flowchart: Terminator 7">
            <a:hlinkClick r:id="" action="ppaction://hlinkshowjump?jump=previousslide"/>
          </p:cNvPr>
          <p:cNvSpPr/>
          <p:nvPr/>
        </p:nvSpPr>
        <p:spPr>
          <a:xfrm>
            <a:off x="124264" y="5894363"/>
            <a:ext cx="1744394" cy="815926"/>
          </a:xfrm>
          <a:prstGeom prst="flowChartTerminator">
            <a:avLst/>
          </a:prstGeom>
          <a:solidFill>
            <a:srgbClr val="AF81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t>BACK</a:t>
            </a:r>
            <a:endParaRPr lang="en-US"/>
          </a:p>
        </p:txBody>
      </p:sp>
    </p:spTree>
    <p:extLst>
      <p:ext uri="{BB962C8B-B14F-4D97-AF65-F5344CB8AC3E}">
        <p14:creationId xmlns:p14="http://schemas.microsoft.com/office/powerpoint/2010/main" val="2798013903"/>
      </p:ext>
    </p:extLst>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lowchart: Internal Storage 3"/>
          <p:cNvSpPr/>
          <p:nvPr/>
        </p:nvSpPr>
        <p:spPr>
          <a:xfrm>
            <a:off x="5866228" y="1019908"/>
            <a:ext cx="4979963" cy="4459458"/>
          </a:xfrm>
          <a:prstGeom prst="flowChartInternalStorage">
            <a:avLst/>
          </a:prstGeom>
          <a:solidFill>
            <a:schemeClr val="accent6">
              <a:lumMod val="40000"/>
              <a:lumOff val="60000"/>
            </a:schemeClr>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n w="0"/>
                <a:solidFill>
                  <a:schemeClr val="tx1"/>
                </a:solidFill>
                <a:effectLst>
                  <a:outerShdw blurRad="38100" dist="19050" dir="2700000" algn="tl" rotWithShape="0">
                    <a:schemeClr val="dk1">
                      <a:alpha val="40000"/>
                    </a:schemeClr>
                  </a:outerShdw>
                </a:effectLst>
              </a:rPr>
              <a:t>Nilai persatuan mengandung nilai moral persatuan bangsa. Artinya, setiap warga negara Indonesia dimanapun berada selalu berbuat dan bertindak tanpa adanya niatan untuk memecahbelah bangsa. Secara tersirat, nilai persatuan inijuga menuntut pengakuan adanya perbedaan dan keanekaragaman suku, bahasa, adat, agama, dan sebagainya yang menjadi kekuatan pemersatu bangsa Indonesia. Seseorang bisa diatakan memegang nilai persatuan bila sikapnya mau mengenal perbedaan, cinta tanah air, rela berkorban demi bangsa, dan menyukai produk dalam negeri.</a:t>
            </a:r>
          </a:p>
        </p:txBody>
      </p:sp>
      <p:sp>
        <p:nvSpPr>
          <p:cNvPr id="5" name="Horizontal Scroll 4">
            <a:hlinkClick r:id="rId3" action="ppaction://hlinksldjump"/>
          </p:cNvPr>
          <p:cNvSpPr/>
          <p:nvPr/>
        </p:nvSpPr>
        <p:spPr>
          <a:xfrm>
            <a:off x="970671" y="2489982"/>
            <a:ext cx="2799471" cy="1758462"/>
          </a:xfrm>
          <a:prstGeom prst="horizontalScroll">
            <a:avLst/>
          </a:prstGeom>
          <a:solidFill>
            <a:schemeClr val="accent6">
              <a:lumMod val="60000"/>
              <a:lumOff val="40000"/>
            </a:schemeClr>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ln w="0"/>
                <a:solidFill>
                  <a:schemeClr val="tx1"/>
                </a:solidFill>
                <a:effectLst>
                  <a:outerShdw blurRad="38100" dist="19050" dir="2700000" algn="tl" rotWithShape="0">
                    <a:schemeClr val="dk1">
                      <a:alpha val="40000"/>
                    </a:schemeClr>
                  </a:outerShdw>
                </a:effectLst>
              </a:rPr>
              <a:t>Nilai Persatuan</a:t>
            </a:r>
            <a:endParaRPr lang="en-US">
              <a:ln w="0"/>
              <a:solidFill>
                <a:schemeClr val="tx1"/>
              </a:solidFill>
              <a:effectLst>
                <a:outerShdw blurRad="38100" dist="19050" dir="2700000" algn="tl" rotWithShape="0">
                  <a:schemeClr val="dk1">
                    <a:alpha val="40000"/>
                  </a:schemeClr>
                </a:outerShdw>
              </a:effectLst>
            </a:endParaRPr>
          </a:p>
        </p:txBody>
      </p:sp>
      <p:cxnSp>
        <p:nvCxnSpPr>
          <p:cNvPr id="7" name="Elbow Connector 6"/>
          <p:cNvCxnSpPr/>
          <p:nvPr/>
        </p:nvCxnSpPr>
        <p:spPr>
          <a:xfrm>
            <a:off x="4178105" y="3249637"/>
            <a:ext cx="1280160" cy="998807"/>
          </a:xfrm>
          <a:prstGeom prst="bentConnector3">
            <a:avLst/>
          </a:prstGeom>
          <a:ln w="9525" cap="flat" cmpd="sng" algn="ctr">
            <a:solidFill>
              <a:schemeClr val="accent6"/>
            </a:solidFill>
            <a:prstDash val="solid"/>
            <a:round/>
            <a:headEnd type="arrow" w="med" len="med"/>
            <a:tailEnd type="arrow" w="med" len="med"/>
          </a:ln>
          <a:effectLst>
            <a:glow rad="63500">
              <a:schemeClr val="accent6">
                <a:satMod val="175000"/>
                <a:alpha val="40000"/>
              </a:schemeClr>
            </a:glow>
          </a:effectLst>
        </p:spPr>
        <p:style>
          <a:lnRef idx="0">
            <a:scrgbClr r="0" g="0" b="0"/>
          </a:lnRef>
          <a:fillRef idx="0">
            <a:scrgbClr r="0" g="0" b="0"/>
          </a:fillRef>
          <a:effectRef idx="0">
            <a:scrgbClr r="0" g="0" b="0"/>
          </a:effectRef>
          <a:fontRef idx="minor">
            <a:schemeClr val="tx1"/>
          </a:fontRef>
        </p:style>
      </p:cxnSp>
      <p:sp>
        <p:nvSpPr>
          <p:cNvPr id="9" name="Explosion 1 8">
            <a:hlinkClick r:id="" action="ppaction://hlinkshowjump?jump=nextslide"/>
          </p:cNvPr>
          <p:cNvSpPr/>
          <p:nvPr/>
        </p:nvSpPr>
        <p:spPr>
          <a:xfrm>
            <a:off x="10691446" y="5711482"/>
            <a:ext cx="1345809" cy="1041010"/>
          </a:xfrm>
          <a:prstGeom prst="irregularSeal1">
            <a:avLst/>
          </a:prstGeom>
          <a:solidFill>
            <a:srgbClr val="F9BD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ln w="0"/>
                <a:solidFill>
                  <a:schemeClr val="tx1"/>
                </a:solidFill>
                <a:effectLst>
                  <a:outerShdw blurRad="38100" dist="19050" dir="2700000" algn="tl" rotWithShape="0">
                    <a:schemeClr val="dk1">
                      <a:alpha val="40000"/>
                    </a:schemeClr>
                  </a:outerShdw>
                </a:effectLst>
              </a:rPr>
              <a:t>NEXT</a:t>
            </a:r>
            <a:endParaRPr lang="en-US">
              <a:ln w="0"/>
              <a:solidFill>
                <a:schemeClr val="tx1"/>
              </a:solidFill>
              <a:effectLst>
                <a:outerShdw blurRad="38100" dist="19050" dir="2700000" algn="tl" rotWithShape="0">
                  <a:schemeClr val="dk1">
                    <a:alpha val="40000"/>
                  </a:schemeClr>
                </a:outerShdw>
              </a:effectLst>
            </a:endParaRPr>
          </a:p>
        </p:txBody>
      </p:sp>
      <p:sp>
        <p:nvSpPr>
          <p:cNvPr id="10" name="Explosion 1 9">
            <a:hlinkClick r:id="" action="ppaction://hlinkshowjump?jump=previousslide"/>
          </p:cNvPr>
          <p:cNvSpPr/>
          <p:nvPr/>
        </p:nvSpPr>
        <p:spPr>
          <a:xfrm>
            <a:off x="0" y="5711482"/>
            <a:ext cx="1463040" cy="1146518"/>
          </a:xfrm>
          <a:prstGeom prst="irregularSeal1">
            <a:avLst/>
          </a:prstGeom>
          <a:solidFill>
            <a:srgbClr val="F9BD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ln w="0"/>
                <a:solidFill>
                  <a:schemeClr val="tx1"/>
                </a:solidFill>
                <a:effectLst>
                  <a:outerShdw blurRad="38100" dist="19050" dir="2700000" algn="tl" rotWithShape="0">
                    <a:schemeClr val="dk1">
                      <a:alpha val="40000"/>
                    </a:schemeClr>
                  </a:outerShdw>
                </a:effectLst>
              </a:rPr>
              <a:t>BACK</a:t>
            </a:r>
            <a:endParaRPr lang="en-US">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4756406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8000" b="-108000"/>
          </a:stretch>
        </a:blipFill>
        <a:effectLst/>
      </p:bgPr>
    </p:bg>
    <p:spTree>
      <p:nvGrpSpPr>
        <p:cNvPr id="1" name=""/>
        <p:cNvGrpSpPr/>
        <p:nvPr/>
      </p:nvGrpSpPr>
      <p:grpSpPr>
        <a:xfrm>
          <a:off x="0" y="0"/>
          <a:ext cx="0" cy="0"/>
          <a:chOff x="0" y="0"/>
          <a:chExt cx="0" cy="0"/>
        </a:xfrm>
      </p:grpSpPr>
      <p:sp>
        <p:nvSpPr>
          <p:cNvPr id="2" name="Bevel 1">
            <a:hlinkClick r:id="rId3" action="ppaction://hlinksldjump"/>
          </p:cNvPr>
          <p:cNvSpPr/>
          <p:nvPr/>
        </p:nvSpPr>
        <p:spPr>
          <a:xfrm>
            <a:off x="3826412" y="140677"/>
            <a:ext cx="4923692" cy="1280160"/>
          </a:xfrm>
          <a:prstGeom prst="bevel">
            <a:avLst/>
          </a:prstGeom>
          <a:solidFill>
            <a:srgbClr val="EF71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smtClean="0">
                <a:ln w="0"/>
                <a:solidFill>
                  <a:schemeClr val="tx1"/>
                </a:solidFill>
                <a:effectLst>
                  <a:outerShdw blurRad="38100" dist="19050" dir="2700000" algn="tl" rotWithShape="0">
                    <a:schemeClr val="dk1">
                      <a:alpha val="40000"/>
                    </a:schemeClr>
                  </a:outerShdw>
                </a:effectLst>
              </a:rPr>
              <a:t>Urgensi Etika Pancasila</a:t>
            </a:r>
            <a:endParaRPr lang="en-US" sz="2000">
              <a:ln w="0"/>
              <a:solidFill>
                <a:schemeClr val="tx1"/>
              </a:solidFill>
              <a:effectLst>
                <a:outerShdw blurRad="38100" dist="19050" dir="2700000" algn="tl" rotWithShape="0">
                  <a:schemeClr val="dk1">
                    <a:alpha val="40000"/>
                  </a:schemeClr>
                </a:outerShdw>
              </a:effectLst>
            </a:endParaRPr>
          </a:p>
        </p:txBody>
      </p:sp>
      <p:sp>
        <p:nvSpPr>
          <p:cNvPr id="4" name="Folded Corner 3"/>
          <p:cNvSpPr/>
          <p:nvPr/>
        </p:nvSpPr>
        <p:spPr>
          <a:xfrm>
            <a:off x="865163" y="2124222"/>
            <a:ext cx="2630658" cy="2644726"/>
          </a:xfrm>
          <a:prstGeom prst="foldedCorner">
            <a:avLst/>
          </a:prstGeom>
          <a:solidFill>
            <a:srgbClr val="FEE0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mtClean="0">
              <a:solidFill>
                <a:schemeClr val="tx1"/>
              </a:solidFill>
            </a:endParaRPr>
          </a:p>
          <a:p>
            <a:pPr algn="ctr"/>
            <a:r>
              <a:rPr lang="en-US" smtClean="0">
                <a:solidFill>
                  <a:schemeClr val="tx1"/>
                </a:solidFill>
              </a:rPr>
              <a:t>Pertama</a:t>
            </a:r>
            <a:r>
              <a:rPr lang="en-US">
                <a:solidFill>
                  <a:schemeClr val="tx1"/>
                </a:solidFill>
              </a:rPr>
              <a:t>, meletakkan sila-sila Pancasila sebagai sistem etika berarti menempatkan Pancasila sebagai sumber moral dan inspirasi bagi penentu sikap, tindakan, dan keputusan yang diambil setiap warga negara</a:t>
            </a:r>
          </a:p>
        </p:txBody>
      </p:sp>
      <p:sp>
        <p:nvSpPr>
          <p:cNvPr id="5" name="Folded Corner 4"/>
          <p:cNvSpPr/>
          <p:nvPr/>
        </p:nvSpPr>
        <p:spPr>
          <a:xfrm>
            <a:off x="4140591" y="2124222"/>
            <a:ext cx="2630658" cy="2644726"/>
          </a:xfrm>
          <a:prstGeom prst="foldedCorner">
            <a:avLst/>
          </a:prstGeom>
          <a:solidFill>
            <a:srgbClr val="FEE0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mtClean="0"/>
          </a:p>
          <a:p>
            <a:pPr algn="ctr"/>
            <a:r>
              <a:rPr lang="en-US" smtClean="0">
                <a:solidFill>
                  <a:schemeClr val="tx1"/>
                </a:solidFill>
              </a:rPr>
              <a:t>Kedua</a:t>
            </a:r>
            <a:r>
              <a:rPr lang="en-US">
                <a:solidFill>
                  <a:schemeClr val="tx1"/>
                </a:solidFill>
              </a:rPr>
              <a:t>, Pancasila sebagai sistem etika memberi guidance bagi setiap warga negara sehingga memiliki orientasi yang jelas dalam tata pergaulan baik lokal, nasional, regional, maupun internasional. </a:t>
            </a:r>
          </a:p>
        </p:txBody>
      </p:sp>
      <p:sp>
        <p:nvSpPr>
          <p:cNvPr id="6" name="Folded Corner 5"/>
          <p:cNvSpPr/>
          <p:nvPr/>
        </p:nvSpPr>
        <p:spPr>
          <a:xfrm>
            <a:off x="7416019" y="2124222"/>
            <a:ext cx="2630658" cy="2644726"/>
          </a:xfrm>
          <a:prstGeom prst="foldedCorner">
            <a:avLst/>
          </a:prstGeom>
          <a:solidFill>
            <a:srgbClr val="FEE0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Ketiga</a:t>
            </a:r>
            <a:r>
              <a:rPr lang="en-US">
                <a:solidFill>
                  <a:schemeClr val="tx1"/>
                </a:solidFill>
              </a:rPr>
              <a:t>, Pancasila sebagai sistem etika dapat menjadi dasar analisis bagi berbagai kebijakan yang dibuat oleh penyelenggara negara sehingga tidak keluar dari semangat negara</a:t>
            </a:r>
          </a:p>
        </p:txBody>
      </p:sp>
      <p:sp>
        <p:nvSpPr>
          <p:cNvPr id="7" name="Left-Right Arrow 6"/>
          <p:cNvSpPr/>
          <p:nvPr/>
        </p:nvSpPr>
        <p:spPr>
          <a:xfrm>
            <a:off x="3727938" y="3263705"/>
            <a:ext cx="267287" cy="126609"/>
          </a:xfrm>
          <a:prstGeom prst="leftRightArrow">
            <a:avLst/>
          </a:prstGeom>
          <a:solidFill>
            <a:srgbClr val="EF71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p:cNvSpPr/>
          <p:nvPr/>
        </p:nvSpPr>
        <p:spPr>
          <a:xfrm>
            <a:off x="6949440" y="3263705"/>
            <a:ext cx="309489" cy="126609"/>
          </a:xfrm>
          <a:prstGeom prst="leftRightArrow">
            <a:avLst/>
          </a:prstGeom>
          <a:solidFill>
            <a:srgbClr val="EF71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hlinkClick r:id="" action="ppaction://hlinkshowjump?jump=nextslide"/>
          </p:cNvPr>
          <p:cNvSpPr/>
          <p:nvPr/>
        </p:nvSpPr>
        <p:spPr>
          <a:xfrm>
            <a:off x="10813367" y="5866225"/>
            <a:ext cx="1392701" cy="991773"/>
          </a:xfrm>
          <a:prstGeom prst="rightArrow">
            <a:avLst/>
          </a:prstGeom>
          <a:solidFill>
            <a:srgbClr val="EF71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ln w="0"/>
                <a:solidFill>
                  <a:schemeClr val="tx1"/>
                </a:solidFill>
                <a:effectLst>
                  <a:outerShdw blurRad="38100" dist="19050" dir="2700000" algn="tl" rotWithShape="0">
                    <a:schemeClr val="dk1">
                      <a:alpha val="40000"/>
                    </a:schemeClr>
                  </a:outerShdw>
                </a:effectLst>
              </a:rPr>
              <a:t>NEXT</a:t>
            </a:r>
            <a:endParaRPr lang="en-US">
              <a:ln w="0"/>
              <a:solidFill>
                <a:schemeClr val="tx1"/>
              </a:solidFill>
              <a:effectLst>
                <a:outerShdw blurRad="38100" dist="19050" dir="2700000" algn="tl" rotWithShape="0">
                  <a:schemeClr val="dk1">
                    <a:alpha val="40000"/>
                  </a:schemeClr>
                </a:outerShdw>
              </a:effectLst>
            </a:endParaRPr>
          </a:p>
        </p:txBody>
      </p:sp>
      <p:sp>
        <p:nvSpPr>
          <p:cNvPr id="10" name="Right Arrow 9">
            <a:hlinkClick r:id="" action="ppaction://hlinkshowjump?jump=previousslide"/>
          </p:cNvPr>
          <p:cNvSpPr/>
          <p:nvPr/>
        </p:nvSpPr>
        <p:spPr>
          <a:xfrm flipH="1">
            <a:off x="-14069" y="5866226"/>
            <a:ext cx="1434905" cy="991773"/>
          </a:xfrm>
          <a:prstGeom prst="rightArrow">
            <a:avLst/>
          </a:prstGeom>
          <a:solidFill>
            <a:srgbClr val="EF71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ln w="0"/>
                <a:solidFill>
                  <a:schemeClr val="tx1"/>
                </a:solidFill>
                <a:effectLst>
                  <a:outerShdw blurRad="38100" dist="19050" dir="2700000" algn="tl" rotWithShape="0">
                    <a:schemeClr val="dk1">
                      <a:alpha val="40000"/>
                    </a:schemeClr>
                  </a:outerShdw>
                </a:effectLst>
              </a:rPr>
              <a:t>BACK</a:t>
            </a:r>
            <a:endParaRPr lang="en-US">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40916052"/>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2" name="Bevel 1">
            <a:hlinkClick r:id="rId3" action="ppaction://hlinksldjump"/>
          </p:cNvPr>
          <p:cNvSpPr/>
          <p:nvPr/>
        </p:nvSpPr>
        <p:spPr>
          <a:xfrm>
            <a:off x="3910818" y="126608"/>
            <a:ext cx="5120640" cy="1055077"/>
          </a:xfrm>
          <a:prstGeom prst="bevel">
            <a:avLst/>
          </a:prstGeom>
          <a:solidFill>
            <a:srgbClr val="E8E2D4"/>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ln w="0"/>
                <a:solidFill>
                  <a:schemeClr val="tx1"/>
                </a:solidFill>
                <a:effectLst>
                  <a:outerShdw blurRad="38100" dist="19050" dir="2700000" algn="tl" rotWithShape="0">
                    <a:schemeClr val="dk1">
                      <a:alpha val="40000"/>
                    </a:schemeClr>
                  </a:outerShdw>
                </a:effectLst>
              </a:rPr>
              <a:t>Tantangan Yang dihadapi Pancasila Sebagai Sistem Etika </a:t>
            </a:r>
            <a:endParaRPr lang="en-US">
              <a:ln w="0"/>
              <a:solidFill>
                <a:schemeClr val="tx1"/>
              </a:solidFill>
              <a:effectLst>
                <a:outerShdw blurRad="38100" dist="19050" dir="2700000" algn="tl" rotWithShape="0">
                  <a:schemeClr val="dk1">
                    <a:alpha val="40000"/>
                  </a:schemeClr>
                </a:outerShdw>
              </a:effectLst>
            </a:endParaRPr>
          </a:p>
        </p:txBody>
      </p:sp>
      <p:sp>
        <p:nvSpPr>
          <p:cNvPr id="4" name="Vertical Scroll 3"/>
          <p:cNvSpPr/>
          <p:nvPr/>
        </p:nvSpPr>
        <p:spPr>
          <a:xfrm>
            <a:off x="4670473" y="1702191"/>
            <a:ext cx="3601329" cy="3207434"/>
          </a:xfrm>
          <a:prstGeom prst="verticalScroll">
            <a:avLst/>
          </a:prstGeom>
          <a:solidFill>
            <a:srgbClr val="E8E2D4"/>
          </a:solidFill>
          <a:effectLst>
            <a:glow rad="139700">
              <a:schemeClr val="accent3">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ln w="0"/>
                <a:solidFill>
                  <a:schemeClr val="tx1"/>
                </a:solidFill>
                <a:effectLst>
                  <a:outerShdw blurRad="38100" dist="19050" dir="2700000" algn="tl" rotWithShape="0">
                    <a:schemeClr val="dk1">
                      <a:alpha val="40000"/>
                    </a:schemeClr>
                  </a:outerShdw>
                </a:effectLst>
              </a:rPr>
              <a:t>Kedua,Masih terjadinya aksi terorisme yang mengatasnamakan agama sehingga dapat merusak semangat toleransi dalam kehidupan beragama .</a:t>
            </a:r>
          </a:p>
        </p:txBody>
      </p:sp>
      <p:sp>
        <p:nvSpPr>
          <p:cNvPr id="5" name="Vertical Scroll 4"/>
          <p:cNvSpPr/>
          <p:nvPr/>
        </p:nvSpPr>
        <p:spPr>
          <a:xfrm>
            <a:off x="194604" y="1702191"/>
            <a:ext cx="3601329" cy="3207434"/>
          </a:xfrm>
          <a:prstGeom prst="verticalScroll">
            <a:avLst/>
          </a:prstGeom>
          <a:solidFill>
            <a:srgbClr val="E8E2D4"/>
          </a:solidFill>
          <a:effectLst>
            <a:glow rad="139700">
              <a:schemeClr val="accent3">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mtClean="0">
              <a:ln w="0"/>
              <a:solidFill>
                <a:schemeClr val="tx1"/>
              </a:solidFill>
              <a:effectLst>
                <a:outerShdw blurRad="38100" dist="19050" dir="2700000" algn="tl" rotWithShape="0">
                  <a:schemeClr val="dk1">
                    <a:alpha val="40000"/>
                  </a:schemeClr>
                </a:outerShdw>
              </a:effectLst>
            </a:endParaRPr>
          </a:p>
          <a:p>
            <a:pPr algn="ctr"/>
            <a:r>
              <a:rPr lang="id-ID" smtClean="0">
                <a:ln w="0"/>
                <a:solidFill>
                  <a:schemeClr val="tx1"/>
                </a:solidFill>
                <a:effectLst>
                  <a:outerShdw blurRad="38100" dist="19050" dir="2700000" algn="tl" rotWithShape="0">
                    <a:schemeClr val="dk1">
                      <a:alpha val="40000"/>
                    </a:schemeClr>
                  </a:outerShdw>
                </a:effectLst>
              </a:rPr>
              <a:t>Pertama,Banyaknya kasus korupsi yang melanda negara indonesia sehingga dapat melemahkan sendi –sendi kehidupan berbangsa dan bernegara.</a:t>
            </a:r>
            <a:endParaRPr lang="en-US">
              <a:ln w="0"/>
              <a:solidFill>
                <a:schemeClr val="tx1"/>
              </a:solidFill>
              <a:effectLst>
                <a:outerShdw blurRad="38100" dist="19050" dir="2700000" algn="tl" rotWithShape="0">
                  <a:schemeClr val="dk1">
                    <a:alpha val="40000"/>
                  </a:schemeClr>
                </a:outerShdw>
              </a:effectLst>
            </a:endParaRPr>
          </a:p>
        </p:txBody>
      </p:sp>
      <p:sp>
        <p:nvSpPr>
          <p:cNvPr id="6" name="Vertical Scroll 5"/>
          <p:cNvSpPr/>
          <p:nvPr/>
        </p:nvSpPr>
        <p:spPr>
          <a:xfrm>
            <a:off x="8590671" y="1702191"/>
            <a:ext cx="3601329" cy="3207434"/>
          </a:xfrm>
          <a:prstGeom prst="verticalScroll">
            <a:avLst/>
          </a:prstGeom>
          <a:solidFill>
            <a:srgbClr val="E8E2D4"/>
          </a:solidFill>
          <a:effectLst>
            <a:glow rad="139700">
              <a:schemeClr val="accent3">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ln w="0"/>
                <a:solidFill>
                  <a:schemeClr val="tx1"/>
                </a:solidFill>
                <a:effectLst>
                  <a:outerShdw blurRad="38100" dist="19050" dir="2700000" algn="tl" rotWithShape="0">
                    <a:schemeClr val="dk1">
                      <a:alpha val="40000"/>
                    </a:schemeClr>
                  </a:outerShdw>
                </a:effectLst>
              </a:rPr>
              <a:t>Ketiga,Masih terjadinya pelanggaran hak asasi manusia (HAM) dalam kehidupan bernegara seperti kasus penyerbuan lembaga permasyarakatan Cebongan Yogyakarta,2013.</a:t>
            </a:r>
          </a:p>
        </p:txBody>
      </p:sp>
      <p:sp>
        <p:nvSpPr>
          <p:cNvPr id="7" name="Left-Right Arrow 6"/>
          <p:cNvSpPr/>
          <p:nvPr/>
        </p:nvSpPr>
        <p:spPr>
          <a:xfrm>
            <a:off x="4023360" y="3066758"/>
            <a:ext cx="647113" cy="239150"/>
          </a:xfrm>
          <a:prstGeom prst="leftRightArrow">
            <a:avLst/>
          </a:prstGeom>
          <a:solidFill>
            <a:srgbClr val="DD62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p:cNvSpPr/>
          <p:nvPr/>
        </p:nvSpPr>
        <p:spPr>
          <a:xfrm>
            <a:off x="8107680" y="3024555"/>
            <a:ext cx="647113" cy="239150"/>
          </a:xfrm>
          <a:prstGeom prst="leftRightArrow">
            <a:avLst/>
          </a:prstGeom>
          <a:solidFill>
            <a:srgbClr val="DD62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a:hlinkClick r:id="" action="ppaction://hlinkshowjump?jump=nextslide"/>
          </p:cNvPr>
          <p:cNvSpPr/>
          <p:nvPr/>
        </p:nvSpPr>
        <p:spPr>
          <a:xfrm>
            <a:off x="10466363" y="5697414"/>
            <a:ext cx="1491175" cy="956603"/>
          </a:xfrm>
          <a:prstGeom prst="flowChartConnector">
            <a:avLst/>
          </a:prstGeom>
          <a:solidFill>
            <a:srgbClr val="DD62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ln w="0"/>
                <a:solidFill>
                  <a:schemeClr val="tx1"/>
                </a:solidFill>
                <a:effectLst>
                  <a:outerShdw blurRad="38100" dist="19050" dir="2700000" algn="tl" rotWithShape="0">
                    <a:schemeClr val="dk1">
                      <a:alpha val="40000"/>
                    </a:schemeClr>
                  </a:outerShdw>
                </a:effectLst>
              </a:rPr>
              <a:t>NEXT</a:t>
            </a:r>
            <a:endParaRPr lang="en-US">
              <a:ln w="0"/>
              <a:solidFill>
                <a:schemeClr val="tx1"/>
              </a:solidFill>
              <a:effectLst>
                <a:outerShdw blurRad="38100" dist="19050" dir="2700000" algn="tl" rotWithShape="0">
                  <a:schemeClr val="dk1">
                    <a:alpha val="40000"/>
                  </a:schemeClr>
                </a:outerShdw>
              </a:effectLst>
            </a:endParaRPr>
          </a:p>
        </p:txBody>
      </p:sp>
      <p:sp>
        <p:nvSpPr>
          <p:cNvPr id="10" name="Flowchart: Connector 9">
            <a:hlinkClick r:id="" action="ppaction://hlinkshowjump?jump=previousslide"/>
          </p:cNvPr>
          <p:cNvSpPr/>
          <p:nvPr/>
        </p:nvSpPr>
        <p:spPr>
          <a:xfrm>
            <a:off x="0" y="5697414"/>
            <a:ext cx="1491175" cy="956603"/>
          </a:xfrm>
          <a:prstGeom prst="flowChartConnector">
            <a:avLst/>
          </a:prstGeom>
          <a:solidFill>
            <a:srgbClr val="DD62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ln w="0"/>
                <a:solidFill>
                  <a:schemeClr val="tx1"/>
                </a:solidFill>
                <a:effectLst>
                  <a:outerShdw blurRad="38100" dist="19050" dir="2700000" algn="tl" rotWithShape="0">
                    <a:schemeClr val="dk1">
                      <a:alpha val="40000"/>
                    </a:schemeClr>
                  </a:outerShdw>
                </a:effectLst>
              </a:rPr>
              <a:t>BACK</a:t>
            </a:r>
            <a:endParaRPr lang="en-US">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4267139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Cloud 1">
            <a:hlinkClick r:id="" action="ppaction://hlinkshowjump?jump=endshow"/>
          </p:cNvPr>
          <p:cNvSpPr/>
          <p:nvPr/>
        </p:nvSpPr>
        <p:spPr>
          <a:xfrm>
            <a:off x="9167446" y="5605976"/>
            <a:ext cx="2860430" cy="1132449"/>
          </a:xfrm>
          <a:prstGeom prst="cloud">
            <a:avLst/>
          </a:prstGeom>
          <a:solidFill>
            <a:srgbClr val="D59649"/>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smtClean="0">
                <a:ln w="0"/>
                <a:solidFill>
                  <a:schemeClr val="tx1"/>
                </a:solidFill>
                <a:effectLst>
                  <a:outerShdw blurRad="38100" dist="19050" dir="2700000" algn="tl" rotWithShape="0">
                    <a:schemeClr val="dk1">
                      <a:alpha val="40000"/>
                    </a:schemeClr>
                  </a:outerShdw>
                </a:effectLst>
              </a:rPr>
              <a:t>     END</a:t>
            </a:r>
            <a:endParaRPr lang="en-US" sz="280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15880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sndAc>
          <p:stSnd>
            <p:snd r:embed="rId2" name="applause.wav"/>
          </p:stSnd>
        </p:sndAc>
      </p:transition>
    </mc:Choice>
    <mc:Fallback>
      <p:transition spd="slow">
        <p:fade/>
        <p:sndAc>
          <p:stSnd>
            <p:snd r:embed="rId2" name="applaus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403188" y="365124"/>
            <a:ext cx="7596554" cy="5529239"/>
          </a:xfrm>
        </p:spPr>
        <p:txBody>
          <a:bodyPr>
            <a:normAutofit fontScale="90000"/>
          </a:bodyPr>
          <a:lstStyle/>
          <a:p>
            <a:pPr algn="ctr"/>
            <a:r>
              <a:rPr lang="id-ID" b="1" smtClean="0">
                <a:latin typeface="Bahnschrift SemiBold SemiConden" panose="020B0502040204020203" pitchFamily="34" charset="0"/>
              </a:rPr>
              <a:t>Etika Pancasila</a:t>
            </a:r>
            <a:r>
              <a:rPr lang="id-ID" smtClean="0"/>
              <a:t/>
            </a:r>
            <a:br>
              <a:rPr lang="id-ID" smtClean="0"/>
            </a:br>
            <a:r>
              <a:rPr lang="id-ID"/>
              <a:t/>
            </a:r>
            <a:br>
              <a:rPr lang="id-ID"/>
            </a:br>
            <a:r>
              <a:rPr lang="id-ID" smtClean="0"/>
              <a:t/>
            </a:r>
            <a:br>
              <a:rPr lang="id-ID" smtClean="0"/>
            </a:br>
            <a:r>
              <a:rPr lang="id-ID" sz="4000" smtClean="0"/>
              <a:t>Dilla Adha</a:t>
            </a:r>
            <a:br>
              <a:rPr lang="id-ID" sz="4000" smtClean="0"/>
            </a:br>
            <a:r>
              <a:rPr lang="id-ID" sz="4000" smtClean="0"/>
              <a:t/>
            </a:r>
            <a:br>
              <a:rPr lang="id-ID" sz="4000" smtClean="0"/>
            </a:br>
            <a:r>
              <a:rPr lang="id-ID" sz="4000" smtClean="0"/>
              <a:t>2017011021</a:t>
            </a:r>
            <a:br>
              <a:rPr lang="id-ID" sz="4000" smtClean="0"/>
            </a:br>
            <a:r>
              <a:rPr lang="id-ID" sz="4000" smtClean="0"/>
              <a:t/>
            </a:r>
            <a:br>
              <a:rPr lang="id-ID" sz="4000" smtClean="0"/>
            </a:br>
            <a:r>
              <a:rPr lang="id-ID" sz="4000" smtClean="0"/>
              <a:t>Kimia Kelas B</a:t>
            </a:r>
            <a:br>
              <a:rPr lang="id-ID" sz="4000" smtClean="0"/>
            </a:br>
            <a:r>
              <a:rPr lang="id-ID" sz="4000" smtClean="0"/>
              <a:t>FMIPA Universitas Lampung</a:t>
            </a:r>
            <a:r>
              <a:rPr lang="id-ID" smtClean="0"/>
              <a:t/>
            </a:r>
            <a:br>
              <a:rPr lang="id-ID" smtClean="0"/>
            </a:br>
            <a:endParaRPr lang="en-US"/>
          </a:p>
        </p:txBody>
      </p:sp>
      <p:sp>
        <p:nvSpPr>
          <p:cNvPr id="2" name="Right Arrow 1">
            <a:hlinkClick r:id="" action="ppaction://hlinkshowjump?jump=nextslide"/>
          </p:cNvPr>
          <p:cNvSpPr/>
          <p:nvPr/>
        </p:nvSpPr>
        <p:spPr>
          <a:xfrm>
            <a:off x="10635175" y="5894363"/>
            <a:ext cx="1364567" cy="844062"/>
          </a:xfrm>
          <a:prstGeom prst="rightArrow">
            <a:avLst/>
          </a:prstGeom>
          <a:solidFill>
            <a:srgbClr val="8663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t>NEXT</a:t>
            </a:r>
            <a:endParaRPr lang="en-US"/>
          </a:p>
        </p:txBody>
      </p:sp>
      <p:sp>
        <p:nvSpPr>
          <p:cNvPr id="5" name="Right Arrow 4">
            <a:hlinkClick r:id="" action="ppaction://hlinkshowjump?jump=previousslide"/>
          </p:cNvPr>
          <p:cNvSpPr/>
          <p:nvPr/>
        </p:nvSpPr>
        <p:spPr>
          <a:xfrm flipH="1">
            <a:off x="4114802" y="5861874"/>
            <a:ext cx="1264752" cy="876551"/>
          </a:xfrm>
          <a:prstGeom prst="rightArrow">
            <a:avLst/>
          </a:prstGeom>
          <a:solidFill>
            <a:srgbClr val="8663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t>BACK</a:t>
            </a:r>
            <a:endParaRPr lang="en-US"/>
          </a:p>
        </p:txBody>
      </p:sp>
    </p:spTree>
    <p:extLst>
      <p:ext uri="{BB962C8B-B14F-4D97-AF65-F5344CB8AC3E}">
        <p14:creationId xmlns:p14="http://schemas.microsoft.com/office/powerpoint/2010/main" val="331774611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t="-9000" b="-9000"/>
          </a:stretch>
        </a:blipFill>
        <a:effectLst/>
      </p:bgPr>
    </p:bg>
    <p:spTree>
      <p:nvGrpSpPr>
        <p:cNvPr id="1" name=""/>
        <p:cNvGrpSpPr/>
        <p:nvPr/>
      </p:nvGrpSpPr>
      <p:grpSpPr>
        <a:xfrm>
          <a:off x="0" y="0"/>
          <a:ext cx="0" cy="0"/>
          <a:chOff x="0" y="0"/>
          <a:chExt cx="0" cy="0"/>
        </a:xfrm>
      </p:grpSpPr>
      <p:sp>
        <p:nvSpPr>
          <p:cNvPr id="9" name="Cloud 8">
            <a:hlinkClick r:id="rId3" action="ppaction://hlinksldjump"/>
          </p:cNvPr>
          <p:cNvSpPr/>
          <p:nvPr/>
        </p:nvSpPr>
        <p:spPr>
          <a:xfrm>
            <a:off x="5403166" y="161776"/>
            <a:ext cx="2546252" cy="1167618"/>
          </a:xfrm>
          <a:prstGeom prst="clou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ln w="0"/>
                <a:solidFill>
                  <a:schemeClr val="tx1"/>
                </a:solidFill>
                <a:effectLst>
                  <a:outerShdw blurRad="38100" dist="19050" dir="2700000" algn="tl" rotWithShape="0">
                    <a:schemeClr val="dk1">
                      <a:alpha val="40000"/>
                    </a:schemeClr>
                  </a:outerShdw>
                </a:effectLst>
              </a:rPr>
              <a:t>Pengertian Etika</a:t>
            </a:r>
            <a:endParaRPr lang="en-US"/>
          </a:p>
        </p:txBody>
      </p:sp>
      <p:sp>
        <p:nvSpPr>
          <p:cNvPr id="10" name="Cloud 9">
            <a:hlinkClick r:id="rId4" action="ppaction://hlinksldjump"/>
          </p:cNvPr>
          <p:cNvSpPr/>
          <p:nvPr/>
        </p:nvSpPr>
        <p:spPr>
          <a:xfrm>
            <a:off x="2277793" y="928467"/>
            <a:ext cx="2731478" cy="1308293"/>
          </a:xfrm>
          <a:prstGeom prst="clou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ln w="0"/>
                <a:solidFill>
                  <a:schemeClr val="tx1"/>
                </a:solidFill>
                <a:effectLst>
                  <a:outerShdw blurRad="38100" dist="19050" dir="2700000" algn="tl" rotWithShape="0">
                    <a:schemeClr val="dk1">
                      <a:alpha val="40000"/>
                    </a:schemeClr>
                  </a:outerShdw>
                </a:effectLst>
              </a:rPr>
              <a:t>Pengertian Pancasila</a:t>
            </a:r>
            <a:endParaRPr lang="en-US"/>
          </a:p>
        </p:txBody>
      </p:sp>
      <p:sp>
        <p:nvSpPr>
          <p:cNvPr id="11" name="Cloud 10">
            <a:hlinkClick r:id="rId5" action="ppaction://hlinksldjump"/>
          </p:cNvPr>
          <p:cNvSpPr/>
          <p:nvPr/>
        </p:nvSpPr>
        <p:spPr>
          <a:xfrm>
            <a:off x="8778297" y="372791"/>
            <a:ext cx="2829952" cy="1308295"/>
          </a:xfrm>
          <a:prstGeom prst="clou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ln w="0"/>
                <a:solidFill>
                  <a:schemeClr val="tx1"/>
                </a:solidFill>
                <a:effectLst>
                  <a:outerShdw blurRad="38100" dist="19050" dir="2700000" algn="tl" rotWithShape="0">
                    <a:schemeClr val="dk1">
                      <a:alpha val="40000"/>
                    </a:schemeClr>
                  </a:outerShdw>
                </a:effectLst>
              </a:rPr>
              <a:t>Pengertian Etika pancasila</a:t>
            </a:r>
            <a:endParaRPr lang="en-US">
              <a:ln w="0"/>
              <a:solidFill>
                <a:schemeClr val="tx1"/>
              </a:solidFill>
              <a:effectLst>
                <a:outerShdw blurRad="38100" dist="19050" dir="2700000" algn="tl" rotWithShape="0">
                  <a:schemeClr val="dk1">
                    <a:alpha val="40000"/>
                  </a:schemeClr>
                </a:outerShdw>
              </a:effectLst>
            </a:endParaRPr>
          </a:p>
        </p:txBody>
      </p:sp>
      <p:sp>
        <p:nvSpPr>
          <p:cNvPr id="12" name="Cloud 11">
            <a:hlinkClick r:id="rId6" action="ppaction://hlinksldjump"/>
          </p:cNvPr>
          <p:cNvSpPr/>
          <p:nvPr/>
        </p:nvSpPr>
        <p:spPr>
          <a:xfrm>
            <a:off x="2167598" y="3393830"/>
            <a:ext cx="2841673" cy="1301259"/>
          </a:xfrm>
          <a:prstGeom prst="clou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ln w="0"/>
                <a:solidFill>
                  <a:schemeClr val="tx1"/>
                </a:solidFill>
                <a:effectLst>
                  <a:outerShdw blurRad="38100" dist="19050" dir="2700000" algn="tl" rotWithShape="0">
                    <a:schemeClr val="dk1">
                      <a:alpha val="40000"/>
                    </a:schemeClr>
                  </a:outerShdw>
                </a:effectLst>
              </a:rPr>
              <a:t>Nilai-nilai </a:t>
            </a:r>
            <a:r>
              <a:rPr lang="id-ID" smtClean="0">
                <a:ln w="0"/>
                <a:solidFill>
                  <a:schemeClr val="tx1"/>
                </a:solidFill>
                <a:effectLst>
                  <a:outerShdw blurRad="38100" dist="19050" dir="2700000" algn="tl" rotWithShape="0">
                    <a:schemeClr val="dk1">
                      <a:alpha val="40000"/>
                    </a:schemeClr>
                  </a:outerShdw>
                </a:effectLst>
              </a:rPr>
              <a:t>Etika Pancasila</a:t>
            </a:r>
            <a:endParaRPr lang="en-US"/>
          </a:p>
        </p:txBody>
      </p:sp>
      <p:sp>
        <p:nvSpPr>
          <p:cNvPr id="14" name="Right Arrow 13">
            <a:hlinkClick r:id="" action="ppaction://hlinkshowjump?jump=nextslide"/>
          </p:cNvPr>
          <p:cNvSpPr/>
          <p:nvPr/>
        </p:nvSpPr>
        <p:spPr>
          <a:xfrm>
            <a:off x="9504366" y="5838093"/>
            <a:ext cx="1377814" cy="822957"/>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ln w="0"/>
                <a:solidFill>
                  <a:schemeClr val="tx1"/>
                </a:solidFill>
                <a:effectLst>
                  <a:outerShdw blurRad="38100" dist="19050" dir="2700000" algn="tl" rotWithShape="0">
                    <a:schemeClr val="dk1">
                      <a:alpha val="40000"/>
                    </a:schemeClr>
                  </a:outerShdw>
                </a:effectLst>
              </a:rPr>
              <a:t>NEXT</a:t>
            </a:r>
            <a:endParaRPr lang="en-US">
              <a:ln w="0"/>
              <a:solidFill>
                <a:schemeClr val="tx1"/>
              </a:solidFill>
              <a:effectLst>
                <a:outerShdw blurRad="38100" dist="19050" dir="2700000" algn="tl" rotWithShape="0">
                  <a:schemeClr val="dk1">
                    <a:alpha val="40000"/>
                  </a:schemeClr>
                </a:outerShdw>
              </a:effectLst>
            </a:endParaRPr>
          </a:p>
        </p:txBody>
      </p:sp>
      <p:sp>
        <p:nvSpPr>
          <p:cNvPr id="15" name="Left Arrow 14">
            <a:hlinkClick r:id="" action="ppaction://hlinkshowjump?jump=previousslide"/>
          </p:cNvPr>
          <p:cNvSpPr/>
          <p:nvPr/>
        </p:nvSpPr>
        <p:spPr>
          <a:xfrm>
            <a:off x="1559169" y="5838093"/>
            <a:ext cx="1437249" cy="822957"/>
          </a:xfrm>
          <a:prstGeom prst="lef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ln w="0"/>
                <a:solidFill>
                  <a:schemeClr val="tx1"/>
                </a:solidFill>
                <a:effectLst>
                  <a:outerShdw blurRad="38100" dist="19050" dir="2700000" algn="tl" rotWithShape="0">
                    <a:schemeClr val="dk1">
                      <a:alpha val="40000"/>
                    </a:schemeClr>
                  </a:outerShdw>
                </a:effectLst>
              </a:rPr>
              <a:t>BACK</a:t>
            </a:r>
            <a:endParaRPr lang="en-US">
              <a:ln w="0"/>
              <a:solidFill>
                <a:schemeClr val="tx1"/>
              </a:solidFill>
              <a:effectLst>
                <a:outerShdw blurRad="38100" dist="19050" dir="2700000" algn="tl" rotWithShape="0">
                  <a:schemeClr val="dk1">
                    <a:alpha val="40000"/>
                  </a:schemeClr>
                </a:outerShdw>
              </a:effectLst>
            </a:endParaRPr>
          </a:p>
        </p:txBody>
      </p:sp>
      <p:sp>
        <p:nvSpPr>
          <p:cNvPr id="16" name="Cloud 15">
            <a:hlinkClick r:id="rId7" action="ppaction://hlinksldjump"/>
          </p:cNvPr>
          <p:cNvSpPr/>
          <p:nvPr/>
        </p:nvSpPr>
        <p:spPr>
          <a:xfrm>
            <a:off x="5113605" y="1856934"/>
            <a:ext cx="2731478" cy="1308293"/>
          </a:xfrm>
          <a:prstGeom prst="clou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ln w="0"/>
                <a:solidFill>
                  <a:schemeClr val="tx1"/>
                </a:solidFill>
                <a:effectLst>
                  <a:outerShdw blurRad="38100" dist="19050" dir="2700000" algn="tl" rotWithShape="0">
                    <a:schemeClr val="dk1">
                      <a:alpha val="40000"/>
                    </a:schemeClr>
                  </a:outerShdw>
                </a:effectLst>
              </a:rPr>
              <a:t>Urgensi Etika Pancasila</a:t>
            </a:r>
            <a:endParaRPr lang="en-US"/>
          </a:p>
        </p:txBody>
      </p:sp>
      <p:sp>
        <p:nvSpPr>
          <p:cNvPr id="17" name="Cloud 16">
            <a:hlinkClick r:id="rId8" action="ppaction://hlinksldjump"/>
          </p:cNvPr>
          <p:cNvSpPr/>
          <p:nvPr/>
        </p:nvSpPr>
        <p:spPr>
          <a:xfrm>
            <a:off x="7845083" y="3038620"/>
            <a:ext cx="2731478" cy="1308293"/>
          </a:xfrm>
          <a:prstGeom prst="clou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ln w="0"/>
                <a:solidFill>
                  <a:schemeClr val="tx1"/>
                </a:solidFill>
                <a:effectLst>
                  <a:outerShdw blurRad="38100" dist="19050" dir="2700000" algn="tl" rotWithShape="0">
                    <a:schemeClr val="dk1">
                      <a:alpha val="40000"/>
                    </a:schemeClr>
                  </a:outerShdw>
                </a:effectLst>
              </a:rPr>
              <a:t>Tantangan Etika Pancasila</a:t>
            </a:r>
            <a:endParaRPr lang="en-US"/>
          </a:p>
        </p:txBody>
      </p:sp>
    </p:spTree>
    <p:extLst>
      <p:ext uri="{BB962C8B-B14F-4D97-AF65-F5344CB8AC3E}">
        <p14:creationId xmlns:p14="http://schemas.microsoft.com/office/powerpoint/2010/main" val="162315891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t="-9000" b="-9000"/>
          </a:stretch>
        </a:blipFill>
        <a:effectLst/>
      </p:bgPr>
    </p:bg>
    <p:spTree>
      <p:nvGrpSpPr>
        <p:cNvPr id="1" name=""/>
        <p:cNvGrpSpPr/>
        <p:nvPr/>
      </p:nvGrpSpPr>
      <p:grpSpPr>
        <a:xfrm>
          <a:off x="0" y="0"/>
          <a:ext cx="0" cy="0"/>
          <a:chOff x="0" y="0"/>
          <a:chExt cx="0" cy="0"/>
        </a:xfrm>
      </p:grpSpPr>
      <p:sp>
        <p:nvSpPr>
          <p:cNvPr id="3" name="Horizontal Scroll 2">
            <a:hlinkClick r:id="rId3" action="ppaction://hlinksldjump"/>
          </p:cNvPr>
          <p:cNvSpPr/>
          <p:nvPr/>
        </p:nvSpPr>
        <p:spPr>
          <a:xfrm>
            <a:off x="4360985" y="0"/>
            <a:ext cx="3545058" cy="1631852"/>
          </a:xfrm>
          <a:prstGeom prst="horizontalScroll">
            <a:avLst/>
          </a:prstGeom>
          <a:solidFill>
            <a:srgbClr val="81A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smtClean="0">
                <a:ln w="0"/>
                <a:solidFill>
                  <a:schemeClr val="bg1"/>
                </a:solidFill>
                <a:effectLst>
                  <a:outerShdw blurRad="38100" dist="19050" dir="2700000" algn="tl" rotWithShape="0">
                    <a:schemeClr val="dk1">
                      <a:alpha val="40000"/>
                    </a:schemeClr>
                  </a:outerShdw>
                </a:effectLst>
              </a:rPr>
              <a:t>Apa itu Pancasila ?</a:t>
            </a:r>
            <a:endParaRPr lang="en-US" sz="2400" b="1">
              <a:ln w="0"/>
              <a:solidFill>
                <a:schemeClr val="bg1"/>
              </a:solidFill>
              <a:effectLst>
                <a:outerShdw blurRad="38100" dist="19050" dir="2700000" algn="tl" rotWithShape="0">
                  <a:schemeClr val="dk1">
                    <a:alpha val="40000"/>
                  </a:schemeClr>
                </a:outerShdw>
              </a:effectLst>
            </a:endParaRPr>
          </a:p>
        </p:txBody>
      </p:sp>
      <p:sp>
        <p:nvSpPr>
          <p:cNvPr id="8" name="Down Arrow 7"/>
          <p:cNvSpPr/>
          <p:nvPr/>
        </p:nvSpPr>
        <p:spPr>
          <a:xfrm>
            <a:off x="6133513" y="2187524"/>
            <a:ext cx="393895" cy="689317"/>
          </a:xfrm>
          <a:prstGeom prst="downArrow">
            <a:avLst/>
          </a:prstGeom>
          <a:solidFill>
            <a:srgbClr val="FFF3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rocess 8"/>
          <p:cNvSpPr/>
          <p:nvPr/>
        </p:nvSpPr>
        <p:spPr>
          <a:xfrm>
            <a:off x="3868614" y="3432513"/>
            <a:ext cx="5317588" cy="1336431"/>
          </a:xfrm>
          <a:prstGeom prst="flowChartProcess">
            <a:avLst/>
          </a:prstGeom>
          <a:solidFill>
            <a:srgbClr val="81A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t>Rumusan dan pedoman kehidupan berbangsa dan bernegara bagi seluruh rakyat Indonesia</a:t>
            </a:r>
            <a:endParaRPr lang="en-US"/>
          </a:p>
        </p:txBody>
      </p:sp>
      <p:sp>
        <p:nvSpPr>
          <p:cNvPr id="10" name="Notched Right Arrow 9">
            <a:hlinkClick r:id="" action="ppaction://hlinkshowjump?jump=nextslide"/>
          </p:cNvPr>
          <p:cNvSpPr/>
          <p:nvPr/>
        </p:nvSpPr>
        <p:spPr>
          <a:xfrm>
            <a:off x="9988061" y="5787683"/>
            <a:ext cx="1153551" cy="618979"/>
          </a:xfrm>
          <a:prstGeom prst="notchedRightArrow">
            <a:avLst/>
          </a:prstGeom>
          <a:solidFill>
            <a:srgbClr val="81A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solidFill>
                  <a:schemeClr val="tx1"/>
                </a:solidFill>
              </a:rPr>
              <a:t>NEXT</a:t>
            </a:r>
            <a:endParaRPr lang="en-US">
              <a:solidFill>
                <a:schemeClr val="tx1"/>
              </a:solidFill>
            </a:endParaRPr>
          </a:p>
        </p:txBody>
      </p:sp>
      <p:sp>
        <p:nvSpPr>
          <p:cNvPr id="11" name="Notched Right Arrow 10">
            <a:hlinkClick r:id="" action="ppaction://hlinkshowjump?jump=previousslide"/>
          </p:cNvPr>
          <p:cNvSpPr/>
          <p:nvPr/>
        </p:nvSpPr>
        <p:spPr>
          <a:xfrm flipH="1">
            <a:off x="2799471" y="5743136"/>
            <a:ext cx="1291883" cy="663526"/>
          </a:xfrm>
          <a:prstGeom prst="notchedRightArrow">
            <a:avLst/>
          </a:prstGeom>
          <a:solidFill>
            <a:srgbClr val="81A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smtClean="0">
                <a:solidFill>
                  <a:schemeClr val="tx1"/>
                </a:solidFill>
              </a:rPr>
              <a:t>BACK</a:t>
            </a:r>
            <a:endParaRPr lang="en-US" b="1">
              <a:solidFill>
                <a:schemeClr val="tx1"/>
              </a:solidFill>
            </a:endParaRPr>
          </a:p>
        </p:txBody>
      </p:sp>
    </p:spTree>
    <p:extLst>
      <p:ext uri="{BB962C8B-B14F-4D97-AF65-F5344CB8AC3E}">
        <p14:creationId xmlns:p14="http://schemas.microsoft.com/office/powerpoint/2010/main" val="484546432"/>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t="-9000" b="-9000"/>
          </a:stretch>
        </a:blipFill>
        <a:effectLst/>
      </p:bgPr>
    </p:bg>
    <p:spTree>
      <p:nvGrpSpPr>
        <p:cNvPr id="1" name=""/>
        <p:cNvGrpSpPr/>
        <p:nvPr/>
      </p:nvGrpSpPr>
      <p:grpSpPr>
        <a:xfrm>
          <a:off x="0" y="0"/>
          <a:ext cx="0" cy="0"/>
          <a:chOff x="0" y="0"/>
          <a:chExt cx="0" cy="0"/>
        </a:xfrm>
      </p:grpSpPr>
      <p:sp>
        <p:nvSpPr>
          <p:cNvPr id="2" name="Rectangle 1">
            <a:hlinkClick r:id="rId3" action="ppaction://hlinksldjump"/>
          </p:cNvPr>
          <p:cNvSpPr/>
          <p:nvPr/>
        </p:nvSpPr>
        <p:spPr>
          <a:xfrm>
            <a:off x="4093700" y="534572"/>
            <a:ext cx="3896750" cy="787791"/>
          </a:xfrm>
          <a:prstGeom prst="rect">
            <a:avLst/>
          </a:prstGeom>
          <a:solidFill>
            <a:srgbClr val="ADB9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smtClean="0">
                <a:ln w="0"/>
                <a:solidFill>
                  <a:schemeClr val="tx1"/>
                </a:solidFill>
                <a:effectLst>
                  <a:outerShdw blurRad="38100" dist="19050" dir="2700000" algn="tl" rotWithShape="0">
                    <a:schemeClr val="dk1">
                      <a:alpha val="40000"/>
                    </a:schemeClr>
                  </a:outerShdw>
                </a:effectLst>
                <a:latin typeface="Bodoni MT" panose="02070603080606020203" pitchFamily="18" charset="0"/>
              </a:rPr>
              <a:t>Apa itu Etika ?</a:t>
            </a:r>
            <a:endParaRPr lang="en-US" sz="2400">
              <a:ln w="0"/>
              <a:solidFill>
                <a:schemeClr val="tx1"/>
              </a:solidFill>
              <a:effectLst>
                <a:outerShdw blurRad="38100" dist="19050" dir="2700000" algn="tl" rotWithShape="0">
                  <a:schemeClr val="dk1">
                    <a:alpha val="40000"/>
                  </a:schemeClr>
                </a:outerShdw>
              </a:effectLst>
              <a:latin typeface="Bodoni MT" panose="02070603080606020203" pitchFamily="18" charset="0"/>
            </a:endParaRPr>
          </a:p>
        </p:txBody>
      </p:sp>
      <p:sp>
        <p:nvSpPr>
          <p:cNvPr id="4" name="Flowchart: Process 3"/>
          <p:cNvSpPr/>
          <p:nvPr/>
        </p:nvSpPr>
        <p:spPr>
          <a:xfrm>
            <a:off x="2717412" y="2785404"/>
            <a:ext cx="6921305" cy="1519311"/>
          </a:xfrm>
          <a:prstGeom prst="flowChartProcess">
            <a:avLst/>
          </a:prstGeom>
          <a:solidFill>
            <a:schemeClr val="accent4">
              <a:lumMod val="75000"/>
            </a:schemeClr>
          </a:solidFill>
          <a:ln>
            <a:solidFill>
              <a:srgbClr val="FDEE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t>Suatu ilmu yang berisi watak,perbuatan atau tingkah laku manusia,mana yang dapat di nilai baik dan mana yang tidak dapat dinilai tidak baik serta bagaimana dan mengapa kita mengikuti suatu ajaran moral tertentu atau bagaimana kita harus mengambil sikap betanggung jawab terhadap dengan berbagai ajaran moral.</a:t>
            </a:r>
            <a:endParaRPr lang="en-US"/>
          </a:p>
        </p:txBody>
      </p:sp>
      <p:sp>
        <p:nvSpPr>
          <p:cNvPr id="5" name="Down Arrow 4"/>
          <p:cNvSpPr/>
          <p:nvPr/>
        </p:nvSpPr>
        <p:spPr>
          <a:xfrm>
            <a:off x="5859196" y="1751428"/>
            <a:ext cx="351693" cy="54864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5514536" y="2145323"/>
            <a:ext cx="351693" cy="54864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6178065" y="1329397"/>
            <a:ext cx="351693" cy="54864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hlinkClick r:id="" action="ppaction://hlinkshowjump?jump=previousslide"/>
          </p:cNvPr>
          <p:cNvSpPr/>
          <p:nvPr/>
        </p:nvSpPr>
        <p:spPr>
          <a:xfrm>
            <a:off x="1237956" y="5486401"/>
            <a:ext cx="1479455" cy="858127"/>
          </a:xfrm>
          <a:prstGeom prst="ellipse">
            <a:avLst/>
          </a:prstGeom>
          <a:solidFill>
            <a:srgbClr val="BE97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t>BACK</a:t>
            </a:r>
            <a:endParaRPr lang="en-US"/>
          </a:p>
        </p:txBody>
      </p:sp>
      <p:sp>
        <p:nvSpPr>
          <p:cNvPr id="12" name="Oval 11">
            <a:hlinkClick r:id="" action="ppaction://hlinkshowjump?jump=nextslide"/>
          </p:cNvPr>
          <p:cNvSpPr/>
          <p:nvPr/>
        </p:nvSpPr>
        <p:spPr>
          <a:xfrm>
            <a:off x="8220228" y="5486401"/>
            <a:ext cx="1418489" cy="858126"/>
          </a:xfrm>
          <a:prstGeom prst="ellipse">
            <a:avLst/>
          </a:prstGeom>
          <a:solidFill>
            <a:srgbClr val="BE97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t>NEXT</a:t>
            </a:r>
            <a:endParaRPr lang="en-US"/>
          </a:p>
        </p:txBody>
      </p:sp>
    </p:spTree>
    <p:extLst>
      <p:ext uri="{BB962C8B-B14F-4D97-AF65-F5344CB8AC3E}">
        <p14:creationId xmlns:p14="http://schemas.microsoft.com/office/powerpoint/2010/main" val="1161115009"/>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t="-9000" b="-9000"/>
          </a:stretch>
        </a:blipFill>
        <a:effectLst/>
      </p:bgPr>
    </p:bg>
    <p:spTree>
      <p:nvGrpSpPr>
        <p:cNvPr id="1" name=""/>
        <p:cNvGrpSpPr/>
        <p:nvPr/>
      </p:nvGrpSpPr>
      <p:grpSpPr>
        <a:xfrm>
          <a:off x="0" y="0"/>
          <a:ext cx="0" cy="0"/>
          <a:chOff x="0" y="0"/>
          <a:chExt cx="0" cy="0"/>
        </a:xfrm>
      </p:grpSpPr>
      <p:sp>
        <p:nvSpPr>
          <p:cNvPr id="2" name="Flowchart: Process 1">
            <a:hlinkClick r:id="rId3" action="ppaction://hlinksldjump"/>
          </p:cNvPr>
          <p:cNvSpPr/>
          <p:nvPr/>
        </p:nvSpPr>
        <p:spPr>
          <a:xfrm>
            <a:off x="2799470" y="534574"/>
            <a:ext cx="4515729" cy="998806"/>
          </a:xfrm>
          <a:prstGeom prst="flowChart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Apa itu Etika Pancasila ?</a:t>
            </a:r>
            <a:endParaRPr lang="en-US" b="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Wave 4"/>
          <p:cNvSpPr/>
          <p:nvPr/>
        </p:nvSpPr>
        <p:spPr>
          <a:xfrm>
            <a:off x="2349304" y="2532185"/>
            <a:ext cx="6175718" cy="2757267"/>
          </a:xfrm>
          <a:prstGeom prst="wave">
            <a:avLst/>
          </a:prstGeom>
          <a:solidFill>
            <a:schemeClr val="bg2">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ln w="0"/>
                <a:solidFill>
                  <a:schemeClr val="tx1"/>
                </a:solidFill>
                <a:effectLst>
                  <a:outerShdw blurRad="38100" dist="19050" dir="2700000" algn="tl" rotWithShape="0">
                    <a:schemeClr val="dk1">
                      <a:alpha val="40000"/>
                    </a:schemeClr>
                  </a:outerShdw>
                </a:effectLst>
              </a:rPr>
              <a:t>Etika yang mendasarkan penilaian baik dan buruk pada nilai nilai pancasila,yaitu nilai-nilai ketuhanan,Kemanusiaan,Persatuan,Kerakyatan dan </a:t>
            </a:r>
            <a:r>
              <a:rPr lang="id-ID" smtClean="0">
                <a:ln w="0"/>
                <a:solidFill>
                  <a:schemeClr val="tx1"/>
                </a:solidFill>
                <a:effectLst>
                  <a:outerShdw blurRad="38100" dist="19050" dir="2700000" algn="tl" rotWithShape="0">
                    <a:schemeClr val="dk1">
                      <a:alpha val="40000"/>
                    </a:schemeClr>
                  </a:outerShdw>
                </a:effectLst>
              </a:rPr>
              <a:t>Keadilan. Kelima nilai tersebut membentuk perilaku manusia indonesia dalam semua aspek kehidupan.</a:t>
            </a:r>
            <a:endParaRPr lang="en-US"/>
          </a:p>
        </p:txBody>
      </p:sp>
      <p:cxnSp>
        <p:nvCxnSpPr>
          <p:cNvPr id="7" name="Straight Arrow Connector 6"/>
          <p:cNvCxnSpPr/>
          <p:nvPr/>
        </p:nvCxnSpPr>
        <p:spPr>
          <a:xfrm flipH="1">
            <a:off x="5219114" y="1533380"/>
            <a:ext cx="14068" cy="886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006905" y="1533380"/>
            <a:ext cx="14067" cy="443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192172" y="1533380"/>
            <a:ext cx="0" cy="443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780628" y="1533380"/>
            <a:ext cx="14067" cy="7174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446585" y="1533380"/>
            <a:ext cx="14067" cy="562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6-Point Star 17">
            <a:hlinkClick r:id="" action="ppaction://hlinkshowjump?jump=nextslide"/>
          </p:cNvPr>
          <p:cNvSpPr/>
          <p:nvPr/>
        </p:nvSpPr>
        <p:spPr>
          <a:xfrm>
            <a:off x="10508566" y="5641145"/>
            <a:ext cx="1012874" cy="1083212"/>
          </a:xfrm>
          <a:prstGeom prst="star6">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ln w="0"/>
                <a:solidFill>
                  <a:schemeClr val="tx1"/>
                </a:solidFill>
                <a:effectLst>
                  <a:outerShdw blurRad="38100" dist="19050" dir="2700000" algn="tl" rotWithShape="0">
                    <a:schemeClr val="dk1">
                      <a:alpha val="40000"/>
                    </a:schemeClr>
                  </a:outerShdw>
                </a:effectLst>
              </a:rPr>
              <a:t>NEXT</a:t>
            </a:r>
            <a:endParaRPr lang="en-US">
              <a:ln w="0"/>
              <a:solidFill>
                <a:schemeClr val="tx1"/>
              </a:solidFill>
              <a:effectLst>
                <a:outerShdw blurRad="38100" dist="19050" dir="2700000" algn="tl" rotWithShape="0">
                  <a:schemeClr val="dk1">
                    <a:alpha val="40000"/>
                  </a:schemeClr>
                </a:outerShdw>
              </a:effectLst>
            </a:endParaRPr>
          </a:p>
        </p:txBody>
      </p:sp>
      <p:sp>
        <p:nvSpPr>
          <p:cNvPr id="19" name="6-Point Star 18">
            <a:hlinkClick r:id="" action="ppaction://hlinkshowjump?jump=previousslide"/>
          </p:cNvPr>
          <p:cNvSpPr/>
          <p:nvPr/>
        </p:nvSpPr>
        <p:spPr>
          <a:xfrm>
            <a:off x="405617" y="5751342"/>
            <a:ext cx="1113693" cy="1106658"/>
          </a:xfrm>
          <a:prstGeom prst="star6">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ln w="0"/>
                <a:solidFill>
                  <a:schemeClr val="tx1"/>
                </a:solidFill>
                <a:effectLst>
                  <a:outerShdw blurRad="38100" dist="19050" dir="2700000" algn="tl" rotWithShape="0">
                    <a:schemeClr val="dk1">
                      <a:alpha val="40000"/>
                    </a:schemeClr>
                  </a:outerShdw>
                </a:effectLst>
              </a:rPr>
              <a:t>BACK</a:t>
            </a:r>
            <a:endParaRPr lang="en-US">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436414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7954108" cy="1126050"/>
          </a:xfrm>
        </p:spPr>
        <p:txBody>
          <a:bodyPr>
            <a:normAutofit/>
          </a:bodyPr>
          <a:lstStyle/>
          <a:p>
            <a:r>
              <a:rPr lang="id-ID" sz="3600" b="1" smtClean="0">
                <a:latin typeface="Century Schoolbook" panose="02040604050505020304" pitchFamily="18" charset="0"/>
              </a:rPr>
              <a:t>Nilai-nilai Etika Pancasila</a:t>
            </a:r>
            <a:endParaRPr lang="en-US" sz="3600" b="1">
              <a:latin typeface="Century Schoolbook" panose="02040604050505020304" pitchFamily="18" charset="0"/>
            </a:endParaRPr>
          </a:p>
        </p:txBody>
      </p:sp>
      <p:sp>
        <p:nvSpPr>
          <p:cNvPr id="3" name="Heart 2">
            <a:hlinkClick r:id="rId3" action="ppaction://hlinksldjump"/>
          </p:cNvPr>
          <p:cNvSpPr/>
          <p:nvPr/>
        </p:nvSpPr>
        <p:spPr>
          <a:xfrm>
            <a:off x="1012581" y="1865875"/>
            <a:ext cx="1989407" cy="1547445"/>
          </a:xfrm>
          <a:prstGeom prst="heart">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ln w="0"/>
                <a:solidFill>
                  <a:schemeClr val="tx1"/>
                </a:solidFill>
                <a:effectLst>
                  <a:outerShdw blurRad="38100" dist="19050" dir="2700000" algn="tl" rotWithShape="0">
                    <a:schemeClr val="dk1">
                      <a:alpha val="40000"/>
                    </a:schemeClr>
                  </a:outerShdw>
                </a:effectLst>
              </a:rPr>
              <a:t>Nilai Ketuhanaan</a:t>
            </a:r>
            <a:endParaRPr lang="en-US">
              <a:ln w="0"/>
              <a:solidFill>
                <a:schemeClr val="tx1"/>
              </a:solidFill>
              <a:effectLst>
                <a:outerShdw blurRad="38100" dist="19050" dir="2700000" algn="tl" rotWithShape="0">
                  <a:schemeClr val="dk1">
                    <a:alpha val="40000"/>
                  </a:schemeClr>
                </a:outerShdw>
              </a:effectLst>
            </a:endParaRPr>
          </a:p>
        </p:txBody>
      </p:sp>
      <p:sp>
        <p:nvSpPr>
          <p:cNvPr id="4" name="Heart 3">
            <a:hlinkClick r:id="rId4" action="ppaction://hlinksldjump"/>
          </p:cNvPr>
          <p:cNvSpPr/>
          <p:nvPr/>
        </p:nvSpPr>
        <p:spPr>
          <a:xfrm>
            <a:off x="4126011" y="1725197"/>
            <a:ext cx="2160564" cy="1589649"/>
          </a:xfrm>
          <a:prstGeom prst="heart">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ln w="0"/>
                <a:solidFill>
                  <a:schemeClr val="tx1"/>
                </a:solidFill>
                <a:effectLst>
                  <a:outerShdw blurRad="38100" dist="19050" dir="2700000" algn="tl" rotWithShape="0">
                    <a:schemeClr val="dk1">
                      <a:alpha val="40000"/>
                    </a:schemeClr>
                  </a:outerShdw>
                </a:effectLst>
              </a:rPr>
              <a:t>Nilai Kemanusiaan</a:t>
            </a:r>
            <a:endParaRPr lang="en-US">
              <a:ln w="0"/>
              <a:solidFill>
                <a:schemeClr val="tx1"/>
              </a:solidFill>
              <a:effectLst>
                <a:outerShdw blurRad="38100" dist="19050" dir="2700000" algn="tl" rotWithShape="0">
                  <a:schemeClr val="dk1">
                    <a:alpha val="40000"/>
                  </a:schemeClr>
                </a:outerShdw>
              </a:effectLst>
            </a:endParaRPr>
          </a:p>
        </p:txBody>
      </p:sp>
      <p:sp>
        <p:nvSpPr>
          <p:cNvPr id="5" name="Heart 4">
            <a:hlinkClick r:id="rId5" action="ppaction://hlinksldjump"/>
          </p:cNvPr>
          <p:cNvSpPr/>
          <p:nvPr/>
        </p:nvSpPr>
        <p:spPr>
          <a:xfrm>
            <a:off x="5735515" y="3357043"/>
            <a:ext cx="2160564" cy="1589649"/>
          </a:xfrm>
          <a:prstGeom prst="heart">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ln w="0"/>
                <a:solidFill>
                  <a:schemeClr val="tx1"/>
                </a:solidFill>
                <a:effectLst>
                  <a:outerShdw blurRad="38100" dist="19050" dir="2700000" algn="tl" rotWithShape="0">
                    <a:schemeClr val="dk1">
                      <a:alpha val="40000"/>
                    </a:schemeClr>
                  </a:outerShdw>
                </a:effectLst>
              </a:rPr>
              <a:t>Nilai Persatuan</a:t>
            </a:r>
            <a:endParaRPr lang="en-US">
              <a:ln w="0"/>
              <a:solidFill>
                <a:schemeClr val="tx1"/>
              </a:solidFill>
              <a:effectLst>
                <a:outerShdw blurRad="38100" dist="19050" dir="2700000" algn="tl" rotWithShape="0">
                  <a:schemeClr val="dk1">
                    <a:alpha val="40000"/>
                  </a:schemeClr>
                </a:outerShdw>
              </a:effectLst>
            </a:endParaRPr>
          </a:p>
        </p:txBody>
      </p:sp>
      <p:sp>
        <p:nvSpPr>
          <p:cNvPr id="6" name="Heart 5">
            <a:hlinkClick r:id="rId6" action="ppaction://hlinksldjump"/>
          </p:cNvPr>
          <p:cNvSpPr/>
          <p:nvPr/>
        </p:nvSpPr>
        <p:spPr>
          <a:xfrm>
            <a:off x="2765913" y="3511787"/>
            <a:ext cx="2160564" cy="1589649"/>
          </a:xfrm>
          <a:prstGeom prst="heart">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ln w="0"/>
                <a:solidFill>
                  <a:schemeClr val="tx1"/>
                </a:solidFill>
                <a:effectLst>
                  <a:outerShdw blurRad="38100" dist="19050" dir="2700000" algn="tl" rotWithShape="0">
                    <a:schemeClr val="dk1">
                      <a:alpha val="40000"/>
                    </a:schemeClr>
                  </a:outerShdw>
                </a:effectLst>
              </a:rPr>
              <a:t>Nilai Keadilan</a:t>
            </a:r>
            <a:endParaRPr lang="en-US">
              <a:ln w="0"/>
              <a:solidFill>
                <a:schemeClr val="tx1"/>
              </a:solidFill>
              <a:effectLst>
                <a:outerShdw blurRad="38100" dist="19050" dir="2700000" algn="tl" rotWithShape="0">
                  <a:schemeClr val="dk1">
                    <a:alpha val="40000"/>
                  </a:schemeClr>
                </a:outerShdw>
              </a:effectLst>
            </a:endParaRPr>
          </a:p>
        </p:txBody>
      </p:sp>
      <p:sp>
        <p:nvSpPr>
          <p:cNvPr id="7" name="Heart 6">
            <a:hlinkClick r:id="rId7" action="ppaction://hlinksldjump"/>
          </p:cNvPr>
          <p:cNvSpPr/>
          <p:nvPr/>
        </p:nvSpPr>
        <p:spPr>
          <a:xfrm>
            <a:off x="235486" y="3868609"/>
            <a:ext cx="2160564" cy="1589649"/>
          </a:xfrm>
          <a:prstGeom prst="heart">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ln w="0"/>
                <a:solidFill>
                  <a:schemeClr val="tx1"/>
                </a:solidFill>
                <a:effectLst>
                  <a:outerShdw blurRad="38100" dist="19050" dir="2700000" algn="tl" rotWithShape="0">
                    <a:schemeClr val="dk1">
                      <a:alpha val="40000"/>
                    </a:schemeClr>
                  </a:outerShdw>
                </a:effectLst>
              </a:rPr>
              <a:t>Nilai Kerakyatan</a:t>
            </a:r>
            <a:endParaRPr lang="en-US">
              <a:ln w="0"/>
              <a:solidFill>
                <a:schemeClr val="tx1"/>
              </a:solidFill>
              <a:effectLst>
                <a:outerShdw blurRad="38100" dist="19050" dir="2700000" algn="tl" rotWithShape="0">
                  <a:schemeClr val="dk1">
                    <a:alpha val="40000"/>
                  </a:schemeClr>
                </a:outerShdw>
              </a:effectLst>
            </a:endParaRPr>
          </a:p>
        </p:txBody>
      </p:sp>
      <p:sp>
        <p:nvSpPr>
          <p:cNvPr id="8" name="Right Arrow 7">
            <a:hlinkClick r:id="" action="ppaction://hlinkshowjump?jump=nextslide"/>
          </p:cNvPr>
          <p:cNvSpPr/>
          <p:nvPr/>
        </p:nvSpPr>
        <p:spPr>
          <a:xfrm>
            <a:off x="7530318" y="6055492"/>
            <a:ext cx="1402668" cy="59852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ln w="0"/>
                <a:solidFill>
                  <a:schemeClr val="tx1"/>
                </a:solidFill>
                <a:effectLst>
                  <a:outerShdw blurRad="38100" dist="19050" dir="2700000" algn="tl" rotWithShape="0">
                    <a:schemeClr val="dk1">
                      <a:alpha val="40000"/>
                    </a:schemeClr>
                  </a:outerShdw>
                </a:effectLst>
              </a:rPr>
              <a:t>NEXT</a:t>
            </a:r>
            <a:endParaRPr lang="en-US">
              <a:ln w="0"/>
              <a:solidFill>
                <a:schemeClr val="tx1"/>
              </a:solidFill>
              <a:effectLst>
                <a:outerShdw blurRad="38100" dist="19050" dir="2700000" algn="tl" rotWithShape="0">
                  <a:schemeClr val="dk1">
                    <a:alpha val="40000"/>
                  </a:schemeClr>
                </a:outerShdw>
              </a:effectLst>
            </a:endParaRPr>
          </a:p>
        </p:txBody>
      </p:sp>
      <p:sp>
        <p:nvSpPr>
          <p:cNvPr id="9" name="Right Arrow 8">
            <a:hlinkClick r:id="" action="ppaction://hlinkshowjump?jump=previousslide"/>
          </p:cNvPr>
          <p:cNvSpPr/>
          <p:nvPr/>
        </p:nvSpPr>
        <p:spPr>
          <a:xfrm flipH="1">
            <a:off x="235486" y="6055492"/>
            <a:ext cx="1336430" cy="59852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ln w="0"/>
                <a:solidFill>
                  <a:schemeClr val="tx1"/>
                </a:solidFill>
                <a:effectLst>
                  <a:outerShdw blurRad="38100" dist="19050" dir="2700000" algn="tl" rotWithShape="0">
                    <a:schemeClr val="dk1">
                      <a:alpha val="40000"/>
                    </a:schemeClr>
                  </a:outerShdw>
                </a:effectLst>
              </a:rPr>
              <a:t>BACK</a:t>
            </a:r>
            <a:endParaRPr lang="en-US">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359442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Horizontal Scroll 2">
            <a:hlinkClick r:id="rId3" action="ppaction://hlinksldjump"/>
          </p:cNvPr>
          <p:cNvSpPr/>
          <p:nvPr/>
        </p:nvSpPr>
        <p:spPr>
          <a:xfrm>
            <a:off x="4164037" y="0"/>
            <a:ext cx="3713870" cy="2124222"/>
          </a:xfrm>
          <a:prstGeom prst="horizontalScroll">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smtClean="0">
                <a:ln w="0"/>
                <a:solidFill>
                  <a:schemeClr val="tx1"/>
                </a:solidFill>
                <a:effectLst>
                  <a:outerShdw blurRad="38100" dist="19050" dir="2700000" algn="tl" rotWithShape="0">
                    <a:schemeClr val="dk1">
                      <a:alpha val="40000"/>
                    </a:schemeClr>
                  </a:outerShdw>
                </a:effectLst>
              </a:rPr>
              <a:t>Nilai Ketuhanaan</a:t>
            </a:r>
            <a:endParaRPr lang="en-US" sz="240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2912012" y="2919046"/>
            <a:ext cx="6541477" cy="2152357"/>
          </a:xfrm>
          <a:prstGeom prst="rect">
            <a:avLst/>
          </a:prstGeom>
          <a:solidFill>
            <a:schemeClr val="accent2">
              <a:lumMod val="75000"/>
            </a:schemeClr>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t>Nilai</a:t>
            </a:r>
            <a:r>
              <a:rPr lang="en-US"/>
              <a:t> </a:t>
            </a:r>
            <a:r>
              <a:rPr lang="en-US" err="1"/>
              <a:t>ketuhanan</a:t>
            </a:r>
            <a:r>
              <a:rPr lang="en-US"/>
              <a:t> </a:t>
            </a:r>
            <a:r>
              <a:rPr lang="en-US" err="1"/>
              <a:t>mengandung</a:t>
            </a:r>
            <a:r>
              <a:rPr lang="en-US"/>
              <a:t> </a:t>
            </a:r>
            <a:r>
              <a:rPr lang="en-US" err="1"/>
              <a:t>nilai</a:t>
            </a:r>
            <a:r>
              <a:rPr lang="en-US"/>
              <a:t> </a:t>
            </a:r>
            <a:r>
              <a:rPr lang="en-US" err="1"/>
              <a:t>religius</a:t>
            </a:r>
            <a:r>
              <a:rPr lang="en-US"/>
              <a:t> </a:t>
            </a:r>
            <a:r>
              <a:rPr lang="en-US" err="1" smtClean="0"/>
              <a:t>atau</a:t>
            </a:r>
            <a:r>
              <a:rPr lang="id-ID" smtClean="0"/>
              <a:t> </a:t>
            </a:r>
            <a:r>
              <a:rPr lang="en-US" err="1" smtClean="0"/>
              <a:t>keyakinan</a:t>
            </a:r>
            <a:r>
              <a:rPr lang="en-US" smtClean="0"/>
              <a:t> </a:t>
            </a:r>
            <a:r>
              <a:rPr lang="en-US" err="1"/>
              <a:t>terhadap</a:t>
            </a:r>
            <a:r>
              <a:rPr lang="en-US"/>
              <a:t> </a:t>
            </a:r>
            <a:r>
              <a:rPr lang="en-US" err="1"/>
              <a:t>Tuhan</a:t>
            </a:r>
            <a:r>
              <a:rPr lang="en-US"/>
              <a:t> YME </a:t>
            </a:r>
            <a:r>
              <a:rPr lang="en-US" err="1"/>
              <a:t>dan</a:t>
            </a:r>
            <a:r>
              <a:rPr lang="en-US"/>
              <a:t> </a:t>
            </a:r>
            <a:r>
              <a:rPr lang="en-US" err="1" smtClean="0"/>
              <a:t>ketaqwaan</a:t>
            </a:r>
            <a:r>
              <a:rPr lang="id-ID" smtClean="0"/>
              <a:t> </a:t>
            </a:r>
            <a:r>
              <a:rPr lang="en-US" err="1" smtClean="0"/>
              <a:t>kepada</a:t>
            </a:r>
            <a:r>
              <a:rPr lang="en-US" smtClean="0"/>
              <a:t>-Nya</a:t>
            </a:r>
            <a:r>
              <a:rPr lang="en-US"/>
              <a:t>. </a:t>
            </a:r>
            <a:r>
              <a:rPr lang="en-US" err="1"/>
              <a:t>Seseorang</a:t>
            </a:r>
            <a:r>
              <a:rPr lang="en-US"/>
              <a:t> </a:t>
            </a:r>
            <a:r>
              <a:rPr lang="en-US" err="1"/>
              <a:t>dapat</a:t>
            </a:r>
            <a:r>
              <a:rPr lang="en-US"/>
              <a:t> </a:t>
            </a:r>
            <a:r>
              <a:rPr lang="en-US" err="1"/>
              <a:t>dikatakan</a:t>
            </a:r>
            <a:r>
              <a:rPr lang="en-US"/>
              <a:t> </a:t>
            </a:r>
            <a:r>
              <a:rPr lang="en-US" err="1"/>
              <a:t>menjunjung</a:t>
            </a:r>
            <a:r>
              <a:rPr lang="en-US"/>
              <a:t> </a:t>
            </a:r>
            <a:r>
              <a:rPr lang="en-US" err="1"/>
              <a:t>tinggi</a:t>
            </a:r>
            <a:r>
              <a:rPr lang="en-US"/>
              <a:t> </a:t>
            </a:r>
            <a:r>
              <a:rPr lang="en-US" err="1"/>
              <a:t>nilai</a:t>
            </a:r>
            <a:r>
              <a:rPr lang="en-US"/>
              <a:t> </a:t>
            </a:r>
            <a:r>
              <a:rPr lang="en-US" err="1"/>
              <a:t>ketuhanan</a:t>
            </a:r>
            <a:r>
              <a:rPr lang="en-US"/>
              <a:t> </a:t>
            </a:r>
            <a:r>
              <a:rPr lang="en-US" err="1"/>
              <a:t>bila</a:t>
            </a:r>
            <a:r>
              <a:rPr lang="en-US"/>
              <a:t> </a:t>
            </a:r>
            <a:r>
              <a:rPr lang="en-US" err="1"/>
              <a:t>bertagwa</a:t>
            </a:r>
            <a:r>
              <a:rPr lang="en-US"/>
              <a:t> </a:t>
            </a:r>
            <a:r>
              <a:rPr lang="en-US" err="1"/>
              <a:t>kepada</a:t>
            </a:r>
            <a:r>
              <a:rPr lang="en-US"/>
              <a:t> </a:t>
            </a:r>
            <a:r>
              <a:rPr lang="en-US" err="1"/>
              <a:t>Tuhan</a:t>
            </a:r>
            <a:r>
              <a:rPr lang="en-US"/>
              <a:t> YME </a:t>
            </a:r>
            <a:r>
              <a:rPr lang="en-US" err="1"/>
              <a:t>sesuai</a:t>
            </a:r>
            <a:r>
              <a:rPr lang="en-US"/>
              <a:t> </a:t>
            </a:r>
            <a:r>
              <a:rPr lang="en-US" err="1"/>
              <a:t>dengan</a:t>
            </a:r>
            <a:r>
              <a:rPr lang="en-US"/>
              <a:t> agama yang </a:t>
            </a:r>
            <a:r>
              <a:rPr lang="en-US" err="1"/>
              <a:t>dianutnya</a:t>
            </a:r>
            <a:r>
              <a:rPr lang="en-US"/>
              <a:t>, </a:t>
            </a:r>
            <a:r>
              <a:rPr lang="en-US" err="1"/>
              <a:t>saling</a:t>
            </a:r>
            <a:r>
              <a:rPr lang="en-US"/>
              <a:t> </a:t>
            </a:r>
            <a:r>
              <a:rPr lang="en-US" err="1"/>
              <a:t>menghormati</a:t>
            </a:r>
            <a:r>
              <a:rPr lang="en-US"/>
              <a:t> </a:t>
            </a:r>
            <a:r>
              <a:rPr lang="en-US" err="1"/>
              <a:t>antar</a:t>
            </a:r>
            <a:r>
              <a:rPr lang="en-US"/>
              <a:t> </a:t>
            </a:r>
            <a:r>
              <a:rPr lang="en-US" err="1"/>
              <a:t>pemeluk</a:t>
            </a:r>
            <a:r>
              <a:rPr lang="en-US"/>
              <a:t> agama </a:t>
            </a:r>
            <a:r>
              <a:rPr lang="en-US" err="1"/>
              <a:t>dan</a:t>
            </a:r>
            <a:r>
              <a:rPr lang="en-US"/>
              <a:t> </a:t>
            </a:r>
            <a:r>
              <a:rPr lang="en-US" err="1"/>
              <a:t>penganut</a:t>
            </a:r>
            <a:r>
              <a:rPr lang="en-US"/>
              <a:t> </a:t>
            </a:r>
            <a:r>
              <a:rPr lang="en-US" err="1"/>
              <a:t>kepercayaan</a:t>
            </a:r>
            <a:r>
              <a:rPr lang="en-US"/>
              <a:t> yang </a:t>
            </a:r>
            <a:r>
              <a:rPr lang="en-US" err="1"/>
              <a:t>berbeda</a:t>
            </a:r>
            <a:r>
              <a:rPr lang="en-US"/>
              <a:t>, </a:t>
            </a:r>
            <a:r>
              <a:rPr lang="en-US" err="1"/>
              <a:t>memberi</a:t>
            </a:r>
            <a:r>
              <a:rPr lang="en-US"/>
              <a:t> </a:t>
            </a:r>
            <a:r>
              <a:rPr lang="en-US" err="1"/>
              <a:t>kebebasan</a:t>
            </a:r>
            <a:r>
              <a:rPr lang="en-US"/>
              <a:t> </a:t>
            </a:r>
            <a:r>
              <a:rPr lang="en-US" err="1"/>
              <a:t>pada</a:t>
            </a:r>
            <a:r>
              <a:rPr lang="en-US"/>
              <a:t> orang lain </a:t>
            </a:r>
            <a:r>
              <a:rPr lang="en-US" err="1"/>
              <a:t>untuk</a:t>
            </a:r>
            <a:r>
              <a:rPr lang="en-US"/>
              <a:t> </a:t>
            </a:r>
            <a:r>
              <a:rPr lang="en-US" err="1"/>
              <a:t>beribadah</a:t>
            </a:r>
            <a:r>
              <a:rPr lang="en-US"/>
              <a:t> </a:t>
            </a:r>
            <a:r>
              <a:rPr lang="en-US" err="1"/>
              <a:t>sesuai</a:t>
            </a:r>
            <a:r>
              <a:rPr lang="en-US"/>
              <a:t> </a:t>
            </a:r>
            <a:r>
              <a:rPr lang="en-US" err="1"/>
              <a:t>agamanya</a:t>
            </a:r>
            <a:r>
              <a:rPr lang="en-US"/>
              <a:t>, </a:t>
            </a:r>
            <a:r>
              <a:rPr lang="en-US" err="1"/>
              <a:t>dan</a:t>
            </a:r>
            <a:r>
              <a:rPr lang="en-US"/>
              <a:t> </a:t>
            </a:r>
            <a:r>
              <a:rPr lang="en-US" err="1"/>
              <a:t>tidak</a:t>
            </a:r>
            <a:r>
              <a:rPr lang="en-US"/>
              <a:t> </a:t>
            </a:r>
            <a:r>
              <a:rPr lang="en-US" err="1"/>
              <a:t>memaksakan</a:t>
            </a:r>
            <a:r>
              <a:rPr lang="en-US"/>
              <a:t> agama </a:t>
            </a:r>
            <a:r>
              <a:rPr lang="en-US" err="1"/>
              <a:t>atau</a:t>
            </a:r>
            <a:r>
              <a:rPr lang="en-US"/>
              <a:t> </a:t>
            </a:r>
            <a:r>
              <a:rPr lang="en-US" err="1"/>
              <a:t>kepercayaan</a:t>
            </a:r>
            <a:r>
              <a:rPr lang="en-US"/>
              <a:t> yang </a:t>
            </a:r>
            <a:r>
              <a:rPr lang="en-US" err="1"/>
              <a:t>dianutnya</a:t>
            </a:r>
            <a:r>
              <a:rPr lang="en-US"/>
              <a:t> </a:t>
            </a:r>
            <a:r>
              <a:rPr lang="en-US" err="1"/>
              <a:t>kepada</a:t>
            </a:r>
            <a:r>
              <a:rPr lang="en-US"/>
              <a:t> orang lain</a:t>
            </a:r>
          </a:p>
        </p:txBody>
      </p:sp>
      <p:cxnSp>
        <p:nvCxnSpPr>
          <p:cNvPr id="11" name="Straight Arrow Connector 10"/>
          <p:cNvCxnSpPr/>
          <p:nvPr/>
        </p:nvCxnSpPr>
        <p:spPr>
          <a:xfrm>
            <a:off x="5809957" y="1871003"/>
            <a:ext cx="14068" cy="675249"/>
          </a:xfrm>
          <a:prstGeom prst="straightConnector1">
            <a:avLst/>
          </a:prstGeom>
          <a:ln w="9525"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p:cNvCxnSpPr/>
          <p:nvPr/>
        </p:nvCxnSpPr>
        <p:spPr>
          <a:xfrm>
            <a:off x="6400800" y="1871003"/>
            <a:ext cx="0" cy="886265"/>
          </a:xfrm>
          <a:prstGeom prst="straightConnector1">
            <a:avLst/>
          </a:prstGeom>
          <a:ln w="9525"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p:cNvCxnSpPr/>
          <p:nvPr/>
        </p:nvCxnSpPr>
        <p:spPr>
          <a:xfrm>
            <a:off x="5275385" y="1871003"/>
            <a:ext cx="14067" cy="886265"/>
          </a:xfrm>
          <a:prstGeom prst="straightConnector1">
            <a:avLst/>
          </a:prstGeom>
          <a:ln w="9525"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p:cNvCxnSpPr/>
          <p:nvPr/>
        </p:nvCxnSpPr>
        <p:spPr>
          <a:xfrm>
            <a:off x="6808763" y="1871003"/>
            <a:ext cx="14068" cy="443132"/>
          </a:xfrm>
          <a:prstGeom prst="straightConnector1">
            <a:avLst/>
          </a:prstGeom>
          <a:ln w="9525"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Straight Arrow Connector 18"/>
          <p:cNvCxnSpPr/>
          <p:nvPr/>
        </p:nvCxnSpPr>
        <p:spPr>
          <a:xfrm>
            <a:off x="4740812" y="1871003"/>
            <a:ext cx="28136" cy="562708"/>
          </a:xfrm>
          <a:prstGeom prst="straightConnector1">
            <a:avLst/>
          </a:prstGeom>
          <a:ln w="9525"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Straight Arrow Connector 20"/>
          <p:cNvCxnSpPr/>
          <p:nvPr/>
        </p:nvCxnSpPr>
        <p:spPr>
          <a:xfrm flipH="1">
            <a:off x="7371471" y="1871003"/>
            <a:ext cx="28135" cy="281354"/>
          </a:xfrm>
          <a:prstGeom prst="straightConnector1">
            <a:avLst/>
          </a:prstGeom>
          <a:ln w="9525"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2" name="Oval 21">
            <a:hlinkClick r:id="" action="ppaction://hlinkshowjump?jump=previousslide"/>
          </p:cNvPr>
          <p:cNvSpPr/>
          <p:nvPr/>
        </p:nvSpPr>
        <p:spPr>
          <a:xfrm>
            <a:off x="815927" y="5542671"/>
            <a:ext cx="1491175" cy="87219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ln w="0"/>
                <a:solidFill>
                  <a:schemeClr val="tx1"/>
                </a:solidFill>
                <a:effectLst>
                  <a:outerShdw blurRad="38100" dist="19050" dir="2700000" algn="tl" rotWithShape="0">
                    <a:schemeClr val="dk1">
                      <a:alpha val="40000"/>
                    </a:schemeClr>
                  </a:outerShdw>
                </a:effectLst>
              </a:rPr>
              <a:t>BACK</a:t>
            </a:r>
            <a:endParaRPr lang="en-US">
              <a:ln w="0"/>
              <a:solidFill>
                <a:schemeClr val="tx1"/>
              </a:solidFill>
              <a:effectLst>
                <a:outerShdw blurRad="38100" dist="19050" dir="2700000" algn="tl" rotWithShape="0">
                  <a:schemeClr val="dk1">
                    <a:alpha val="40000"/>
                  </a:schemeClr>
                </a:outerShdw>
              </a:effectLst>
            </a:endParaRPr>
          </a:p>
        </p:txBody>
      </p:sp>
      <p:sp>
        <p:nvSpPr>
          <p:cNvPr id="23" name="Oval 22">
            <a:hlinkClick r:id="" action="ppaction://hlinkshowjump?jump=nextslide"/>
          </p:cNvPr>
          <p:cNvSpPr/>
          <p:nvPr/>
        </p:nvSpPr>
        <p:spPr>
          <a:xfrm>
            <a:off x="9816905" y="5613009"/>
            <a:ext cx="1491175" cy="87219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ln w="0"/>
                <a:solidFill>
                  <a:schemeClr val="tx1"/>
                </a:solidFill>
                <a:effectLst>
                  <a:outerShdw blurRad="38100" dist="19050" dir="2700000" algn="tl" rotWithShape="0">
                    <a:schemeClr val="dk1">
                      <a:alpha val="40000"/>
                    </a:schemeClr>
                  </a:outerShdw>
                </a:effectLst>
              </a:rPr>
              <a:t>NEXT</a:t>
            </a:r>
            <a:endParaRPr lang="en-US">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578642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Bevel 1">
            <a:hlinkClick r:id="rId3" action="ppaction://hlinksldjump"/>
          </p:cNvPr>
          <p:cNvSpPr/>
          <p:nvPr/>
        </p:nvSpPr>
        <p:spPr>
          <a:xfrm>
            <a:off x="4185136" y="267288"/>
            <a:ext cx="3840480" cy="1111347"/>
          </a:xfrm>
          <a:prstGeom prst="bevel">
            <a:avLst/>
          </a:prstGeom>
          <a:solidFill>
            <a:srgbClr val="96A5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t>Nilai Kemanusiaan</a:t>
            </a:r>
            <a:endParaRPr lang="en-US"/>
          </a:p>
        </p:txBody>
      </p:sp>
      <p:sp>
        <p:nvSpPr>
          <p:cNvPr id="4" name="Flowchart: Predefined Process 3"/>
          <p:cNvSpPr/>
          <p:nvPr/>
        </p:nvSpPr>
        <p:spPr>
          <a:xfrm>
            <a:off x="3108958" y="1744393"/>
            <a:ext cx="5992837" cy="3277772"/>
          </a:xfrm>
          <a:prstGeom prst="flowChartPredefinedProcess">
            <a:avLst/>
          </a:prstGeom>
          <a:solidFill>
            <a:srgbClr val="8DAB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ln w="0"/>
                <a:solidFill>
                  <a:schemeClr val="tx1"/>
                </a:solidFill>
                <a:effectLst>
                  <a:outerShdw blurRad="38100" dist="19050" dir="2700000" algn="tl" rotWithShape="0">
                    <a:schemeClr val="dk1">
                      <a:alpha val="40000"/>
                    </a:schemeClr>
                  </a:outerShdw>
                </a:effectLst>
              </a:rPr>
              <a:t>Nilai</a:t>
            </a:r>
            <a:r>
              <a:rPr lang="en-US">
                <a:ln w="0"/>
                <a:solidFill>
                  <a:schemeClr val="tx1"/>
                </a:solidFill>
                <a:effectLst>
                  <a:outerShdw blurRad="38100" dist="19050" dir="2700000" algn="tl" rotWithShape="0">
                    <a:schemeClr val="dk1">
                      <a:alpha val="40000"/>
                    </a:schemeClr>
                  </a:outerShdw>
                </a:effectLst>
              </a:rPr>
              <a:t> </a:t>
            </a:r>
            <a:r>
              <a:rPr lang="en-US" err="1">
                <a:ln w="0"/>
                <a:solidFill>
                  <a:schemeClr val="tx1"/>
                </a:solidFill>
                <a:effectLst>
                  <a:outerShdw blurRad="38100" dist="19050" dir="2700000" algn="tl" rotWithShape="0">
                    <a:schemeClr val="dk1">
                      <a:alpha val="40000"/>
                    </a:schemeClr>
                  </a:outerShdw>
                </a:effectLst>
              </a:rPr>
              <a:t>kemanusiaan</a:t>
            </a:r>
            <a:r>
              <a:rPr lang="en-US">
                <a:ln w="0"/>
                <a:solidFill>
                  <a:schemeClr val="tx1"/>
                </a:solidFill>
                <a:effectLst>
                  <a:outerShdw blurRad="38100" dist="19050" dir="2700000" algn="tl" rotWithShape="0">
                    <a:schemeClr val="dk1">
                      <a:alpha val="40000"/>
                    </a:schemeClr>
                  </a:outerShdw>
                </a:effectLst>
              </a:rPr>
              <a:t> </a:t>
            </a:r>
            <a:r>
              <a:rPr lang="en-US" err="1">
                <a:ln w="0"/>
                <a:solidFill>
                  <a:schemeClr val="tx1"/>
                </a:solidFill>
                <a:effectLst>
                  <a:outerShdw blurRad="38100" dist="19050" dir="2700000" algn="tl" rotWithShape="0">
                    <a:schemeClr val="dk1">
                      <a:alpha val="40000"/>
                    </a:schemeClr>
                  </a:outerShdw>
                </a:effectLst>
              </a:rPr>
              <a:t>mengandung</a:t>
            </a:r>
            <a:r>
              <a:rPr lang="en-US">
                <a:ln w="0"/>
                <a:solidFill>
                  <a:schemeClr val="tx1"/>
                </a:solidFill>
                <a:effectLst>
                  <a:outerShdw blurRad="38100" dist="19050" dir="2700000" algn="tl" rotWithShape="0">
                    <a:schemeClr val="dk1">
                      <a:alpha val="40000"/>
                    </a:schemeClr>
                  </a:outerShdw>
                </a:effectLst>
              </a:rPr>
              <a:t> </a:t>
            </a:r>
            <a:r>
              <a:rPr lang="en-US" err="1">
                <a:ln w="0"/>
                <a:solidFill>
                  <a:schemeClr val="tx1"/>
                </a:solidFill>
                <a:effectLst>
                  <a:outerShdw blurRad="38100" dist="19050" dir="2700000" algn="tl" rotWithShape="0">
                    <a:schemeClr val="dk1">
                      <a:alpha val="40000"/>
                    </a:schemeClr>
                  </a:outerShdw>
                </a:effectLst>
              </a:rPr>
              <a:t>nilai</a:t>
            </a:r>
            <a:r>
              <a:rPr lang="en-US">
                <a:ln w="0"/>
                <a:solidFill>
                  <a:schemeClr val="tx1"/>
                </a:solidFill>
                <a:effectLst>
                  <a:outerShdw blurRad="38100" dist="19050" dir="2700000" algn="tl" rotWithShape="0">
                    <a:schemeClr val="dk1">
                      <a:alpha val="40000"/>
                    </a:schemeClr>
                  </a:outerShdw>
                </a:effectLst>
              </a:rPr>
              <a:t> moral </a:t>
            </a:r>
            <a:r>
              <a:rPr lang="en-US" err="1">
                <a:ln w="0"/>
                <a:solidFill>
                  <a:schemeClr val="tx1"/>
                </a:solidFill>
                <a:effectLst>
                  <a:outerShdw blurRad="38100" dist="19050" dir="2700000" algn="tl" rotWithShape="0">
                    <a:schemeClr val="dk1">
                      <a:alpha val="40000"/>
                    </a:schemeClr>
                  </a:outerShdw>
                </a:effectLst>
              </a:rPr>
              <a:t>kemanusiaan</a:t>
            </a:r>
            <a:r>
              <a:rPr lang="en-US">
                <a:ln w="0"/>
                <a:solidFill>
                  <a:schemeClr val="tx1"/>
                </a:solidFill>
                <a:effectLst>
                  <a:outerShdw blurRad="38100" dist="19050" dir="2700000" algn="tl" rotWithShape="0">
                    <a:schemeClr val="dk1">
                      <a:alpha val="40000"/>
                    </a:schemeClr>
                  </a:outerShdw>
                </a:effectLst>
              </a:rPr>
              <a:t> </a:t>
            </a:r>
            <a:r>
              <a:rPr lang="en-US" err="1">
                <a:ln w="0"/>
                <a:solidFill>
                  <a:schemeClr val="tx1"/>
                </a:solidFill>
                <a:effectLst>
                  <a:outerShdw blurRad="38100" dist="19050" dir="2700000" algn="tl" rotWithShape="0">
                    <a:schemeClr val="dk1">
                      <a:alpha val="40000"/>
                    </a:schemeClr>
                  </a:outerShdw>
                </a:effectLst>
              </a:rPr>
              <a:t>atau</a:t>
            </a:r>
            <a:r>
              <a:rPr lang="en-US">
                <a:ln w="0"/>
                <a:solidFill>
                  <a:schemeClr val="tx1"/>
                </a:solidFill>
                <a:effectLst>
                  <a:outerShdw blurRad="38100" dist="19050" dir="2700000" algn="tl" rotWithShape="0">
                    <a:schemeClr val="dk1">
                      <a:alpha val="40000"/>
                    </a:schemeClr>
                  </a:outerShdw>
                </a:effectLst>
              </a:rPr>
              <a:t> humanitarian. </a:t>
            </a:r>
            <a:r>
              <a:rPr lang="en-US" err="1">
                <a:ln w="0"/>
                <a:solidFill>
                  <a:schemeClr val="tx1"/>
                </a:solidFill>
                <a:effectLst>
                  <a:outerShdw blurRad="38100" dist="19050" dir="2700000" algn="tl" rotWithShape="0">
                    <a:schemeClr val="dk1">
                      <a:alpha val="40000"/>
                    </a:schemeClr>
                  </a:outerShdw>
                </a:effectLst>
              </a:rPr>
              <a:t>Seseorang</a:t>
            </a:r>
            <a:r>
              <a:rPr lang="en-US">
                <a:ln w="0"/>
                <a:solidFill>
                  <a:schemeClr val="tx1"/>
                </a:solidFill>
                <a:effectLst>
                  <a:outerShdw blurRad="38100" dist="19050" dir="2700000" algn="tl" rotWithShape="0">
                    <a:schemeClr val="dk1">
                      <a:alpha val="40000"/>
                    </a:schemeClr>
                  </a:outerShdw>
                </a:effectLst>
              </a:rPr>
              <a:t> </a:t>
            </a:r>
            <a:r>
              <a:rPr lang="en-US" err="1">
                <a:ln w="0"/>
                <a:solidFill>
                  <a:schemeClr val="tx1"/>
                </a:solidFill>
                <a:effectLst>
                  <a:outerShdw blurRad="38100" dist="19050" dir="2700000" algn="tl" rotWithShape="0">
                    <a:schemeClr val="dk1">
                      <a:alpha val="40000"/>
                    </a:schemeClr>
                  </a:outerShdw>
                </a:effectLst>
              </a:rPr>
              <a:t>dapat</a:t>
            </a:r>
            <a:r>
              <a:rPr lang="en-US">
                <a:ln w="0"/>
                <a:solidFill>
                  <a:schemeClr val="tx1"/>
                </a:solidFill>
                <a:effectLst>
                  <a:outerShdw blurRad="38100" dist="19050" dir="2700000" algn="tl" rotWithShape="0">
                    <a:schemeClr val="dk1">
                      <a:alpha val="40000"/>
                    </a:schemeClr>
                  </a:outerShdw>
                </a:effectLst>
              </a:rPr>
              <a:t> </a:t>
            </a:r>
            <a:r>
              <a:rPr lang="en-US" err="1">
                <a:ln w="0"/>
                <a:solidFill>
                  <a:schemeClr val="tx1"/>
                </a:solidFill>
                <a:effectLst>
                  <a:outerShdw blurRad="38100" dist="19050" dir="2700000" algn="tl" rotWithShape="0">
                    <a:schemeClr val="dk1">
                      <a:alpha val="40000"/>
                    </a:schemeClr>
                  </a:outerShdw>
                </a:effectLst>
              </a:rPr>
              <a:t>dikatakan</a:t>
            </a:r>
            <a:r>
              <a:rPr lang="en-US">
                <a:ln w="0"/>
                <a:solidFill>
                  <a:schemeClr val="tx1"/>
                </a:solidFill>
                <a:effectLst>
                  <a:outerShdw blurRad="38100" dist="19050" dir="2700000" algn="tl" rotWithShape="0">
                    <a:schemeClr val="dk1">
                      <a:alpha val="40000"/>
                    </a:schemeClr>
                  </a:outerShdw>
                </a:effectLst>
              </a:rPr>
              <a:t> </a:t>
            </a:r>
            <a:r>
              <a:rPr lang="en-US" err="1">
                <a:ln w="0"/>
                <a:solidFill>
                  <a:schemeClr val="tx1"/>
                </a:solidFill>
                <a:effectLst>
                  <a:outerShdw blurRad="38100" dist="19050" dir="2700000" algn="tl" rotWithShape="0">
                    <a:schemeClr val="dk1">
                      <a:alpha val="40000"/>
                    </a:schemeClr>
                  </a:outerShdw>
                </a:effectLst>
              </a:rPr>
              <a:t>memegang</a:t>
            </a:r>
            <a:r>
              <a:rPr lang="en-US">
                <a:ln w="0"/>
                <a:solidFill>
                  <a:schemeClr val="tx1"/>
                </a:solidFill>
                <a:effectLst>
                  <a:outerShdw blurRad="38100" dist="19050" dir="2700000" algn="tl" rotWithShape="0">
                    <a:schemeClr val="dk1">
                      <a:alpha val="40000"/>
                    </a:schemeClr>
                  </a:outerShdw>
                </a:effectLst>
              </a:rPr>
              <a:t> </a:t>
            </a:r>
            <a:r>
              <a:rPr lang="en-US" err="1">
                <a:ln w="0"/>
                <a:solidFill>
                  <a:schemeClr val="tx1"/>
                </a:solidFill>
                <a:effectLst>
                  <a:outerShdw blurRad="38100" dist="19050" dir="2700000" algn="tl" rotWithShape="0">
                    <a:schemeClr val="dk1">
                      <a:alpha val="40000"/>
                    </a:schemeClr>
                  </a:outerShdw>
                </a:effectLst>
              </a:rPr>
              <a:t>teguh</a:t>
            </a:r>
            <a:r>
              <a:rPr lang="en-US">
                <a:ln w="0"/>
                <a:solidFill>
                  <a:schemeClr val="tx1"/>
                </a:solidFill>
                <a:effectLst>
                  <a:outerShdw blurRad="38100" dist="19050" dir="2700000" algn="tl" rotWithShape="0">
                    <a:schemeClr val="dk1">
                      <a:alpha val="40000"/>
                    </a:schemeClr>
                  </a:outerShdw>
                </a:effectLst>
              </a:rPr>
              <a:t> </a:t>
            </a:r>
            <a:r>
              <a:rPr lang="en-US" err="1">
                <a:ln w="0"/>
                <a:solidFill>
                  <a:schemeClr val="tx1"/>
                </a:solidFill>
                <a:effectLst>
                  <a:outerShdw blurRad="38100" dist="19050" dir="2700000" algn="tl" rotWithShape="0">
                    <a:schemeClr val="dk1">
                      <a:alpha val="40000"/>
                    </a:schemeClr>
                  </a:outerShdw>
                </a:effectLst>
              </a:rPr>
              <a:t>nilai</a:t>
            </a:r>
            <a:r>
              <a:rPr lang="en-US">
                <a:ln w="0"/>
                <a:solidFill>
                  <a:schemeClr val="tx1"/>
                </a:solidFill>
                <a:effectLst>
                  <a:outerShdw blurRad="38100" dist="19050" dir="2700000" algn="tl" rotWithShape="0">
                    <a:schemeClr val="dk1">
                      <a:alpha val="40000"/>
                    </a:schemeClr>
                  </a:outerShdw>
                </a:effectLst>
              </a:rPr>
              <a:t> </a:t>
            </a:r>
            <a:r>
              <a:rPr lang="en-US" err="1">
                <a:ln w="0"/>
                <a:solidFill>
                  <a:schemeClr val="tx1"/>
                </a:solidFill>
                <a:effectLst>
                  <a:outerShdw blurRad="38100" dist="19050" dir="2700000" algn="tl" rotWithShape="0">
                    <a:schemeClr val="dk1">
                      <a:alpha val="40000"/>
                    </a:schemeClr>
                  </a:outerShdw>
                </a:effectLst>
              </a:rPr>
              <a:t>kemanusiaan</a:t>
            </a:r>
            <a:r>
              <a:rPr lang="en-US">
                <a:ln w="0"/>
                <a:solidFill>
                  <a:schemeClr val="tx1"/>
                </a:solidFill>
                <a:effectLst>
                  <a:outerShdw blurRad="38100" dist="19050" dir="2700000" algn="tl" rotWithShape="0">
                    <a:schemeClr val="dk1">
                      <a:alpha val="40000"/>
                    </a:schemeClr>
                  </a:outerShdw>
                </a:effectLst>
              </a:rPr>
              <a:t> </a:t>
            </a:r>
            <a:r>
              <a:rPr lang="en-US" err="1">
                <a:ln w="0"/>
                <a:solidFill>
                  <a:schemeClr val="tx1"/>
                </a:solidFill>
                <a:effectLst>
                  <a:outerShdw blurRad="38100" dist="19050" dir="2700000" algn="tl" rotWithShape="0">
                    <a:schemeClr val="dk1">
                      <a:alpha val="40000"/>
                    </a:schemeClr>
                  </a:outerShdw>
                </a:effectLst>
              </a:rPr>
              <a:t>apabila</a:t>
            </a:r>
            <a:r>
              <a:rPr lang="en-US">
                <a:ln w="0"/>
                <a:solidFill>
                  <a:schemeClr val="tx1"/>
                </a:solidFill>
                <a:effectLst>
                  <a:outerShdw blurRad="38100" dist="19050" dir="2700000" algn="tl" rotWithShape="0">
                    <a:schemeClr val="dk1">
                      <a:alpha val="40000"/>
                    </a:schemeClr>
                  </a:outerShdw>
                </a:effectLst>
              </a:rPr>
              <a:t> </a:t>
            </a:r>
            <a:r>
              <a:rPr lang="en-US" err="1">
                <a:ln w="0"/>
                <a:solidFill>
                  <a:schemeClr val="tx1"/>
                </a:solidFill>
                <a:effectLst>
                  <a:outerShdw blurRad="38100" dist="19050" dir="2700000" algn="tl" rotWithShape="0">
                    <a:schemeClr val="dk1">
                      <a:alpha val="40000"/>
                    </a:schemeClr>
                  </a:outerShdw>
                </a:effectLst>
              </a:rPr>
              <a:t>setiap</a:t>
            </a:r>
            <a:r>
              <a:rPr lang="en-US">
                <a:ln w="0"/>
                <a:solidFill>
                  <a:schemeClr val="tx1"/>
                </a:solidFill>
                <a:effectLst>
                  <a:outerShdw blurRad="38100" dist="19050" dir="2700000" algn="tl" rotWithShape="0">
                    <a:schemeClr val="dk1">
                      <a:alpha val="40000"/>
                    </a:schemeClr>
                  </a:outerShdw>
                </a:effectLst>
              </a:rPr>
              <a:t> </a:t>
            </a:r>
            <a:r>
              <a:rPr lang="en-US" err="1">
                <a:ln w="0"/>
                <a:solidFill>
                  <a:schemeClr val="tx1"/>
                </a:solidFill>
                <a:effectLst>
                  <a:outerShdw blurRad="38100" dist="19050" dir="2700000" algn="tl" rotWithShape="0">
                    <a:schemeClr val="dk1">
                      <a:alpha val="40000"/>
                    </a:schemeClr>
                  </a:outerShdw>
                </a:effectLst>
              </a:rPr>
              <a:t>tindakan</a:t>
            </a:r>
            <a:r>
              <a:rPr lang="en-US">
                <a:ln w="0"/>
                <a:solidFill>
                  <a:schemeClr val="tx1"/>
                </a:solidFill>
                <a:effectLst>
                  <a:outerShdw blurRad="38100" dist="19050" dir="2700000" algn="tl" rotWithShape="0">
                    <a:schemeClr val="dk1">
                      <a:alpha val="40000"/>
                    </a:schemeClr>
                  </a:outerShdw>
                </a:effectLst>
              </a:rPr>
              <a:t> </a:t>
            </a:r>
            <a:r>
              <a:rPr lang="en-US" err="1">
                <a:ln w="0"/>
                <a:solidFill>
                  <a:schemeClr val="tx1"/>
                </a:solidFill>
                <a:effectLst>
                  <a:outerShdw blurRad="38100" dist="19050" dir="2700000" algn="tl" rotWithShape="0">
                    <a:schemeClr val="dk1">
                      <a:alpha val="40000"/>
                    </a:schemeClr>
                  </a:outerShdw>
                </a:effectLst>
              </a:rPr>
              <a:t>dan</a:t>
            </a:r>
            <a:r>
              <a:rPr lang="en-US">
                <a:ln w="0"/>
                <a:solidFill>
                  <a:schemeClr val="tx1"/>
                </a:solidFill>
                <a:effectLst>
                  <a:outerShdw blurRad="38100" dist="19050" dir="2700000" algn="tl" rotWithShape="0">
                    <a:schemeClr val="dk1">
                      <a:alpha val="40000"/>
                    </a:schemeClr>
                  </a:outerShdw>
                </a:effectLst>
              </a:rPr>
              <a:t> </a:t>
            </a:r>
            <a:r>
              <a:rPr lang="en-US" err="1">
                <a:ln w="0"/>
                <a:solidFill>
                  <a:schemeClr val="tx1"/>
                </a:solidFill>
                <a:effectLst>
                  <a:outerShdw blurRad="38100" dist="19050" dir="2700000" algn="tl" rotWithShape="0">
                    <a:schemeClr val="dk1">
                      <a:alpha val="40000"/>
                    </a:schemeClr>
                  </a:outerShdw>
                </a:effectLst>
              </a:rPr>
              <a:t>perbuatannya</a:t>
            </a:r>
            <a:r>
              <a:rPr lang="en-US">
                <a:ln w="0"/>
                <a:solidFill>
                  <a:schemeClr val="tx1"/>
                </a:solidFill>
                <a:effectLst>
                  <a:outerShdw blurRad="38100" dist="19050" dir="2700000" algn="tl" rotWithShape="0">
                    <a:schemeClr val="dk1">
                      <a:alpha val="40000"/>
                    </a:schemeClr>
                  </a:outerShdw>
                </a:effectLst>
              </a:rPr>
              <a:t> </a:t>
            </a:r>
            <a:r>
              <a:rPr lang="en-US" err="1">
                <a:ln w="0"/>
                <a:solidFill>
                  <a:schemeClr val="tx1"/>
                </a:solidFill>
                <a:effectLst>
                  <a:outerShdw blurRad="38100" dist="19050" dir="2700000" algn="tl" rotWithShape="0">
                    <a:schemeClr val="dk1">
                      <a:alpha val="40000"/>
                    </a:schemeClr>
                  </a:outerShdw>
                </a:effectLst>
              </a:rPr>
              <a:t>selalu</a:t>
            </a:r>
            <a:r>
              <a:rPr lang="en-US">
                <a:ln w="0"/>
                <a:solidFill>
                  <a:schemeClr val="tx1"/>
                </a:solidFill>
                <a:effectLst>
                  <a:outerShdw blurRad="38100" dist="19050" dir="2700000" algn="tl" rotWithShape="0">
                    <a:schemeClr val="dk1">
                      <a:alpha val="40000"/>
                    </a:schemeClr>
                  </a:outerShdw>
                </a:effectLst>
              </a:rPr>
              <a:t> </a:t>
            </a:r>
            <a:r>
              <a:rPr lang="en-US" err="1">
                <a:ln w="0"/>
                <a:solidFill>
                  <a:schemeClr val="tx1"/>
                </a:solidFill>
                <a:effectLst>
                  <a:outerShdw blurRad="38100" dist="19050" dir="2700000" algn="tl" rotWithShape="0">
                    <a:schemeClr val="dk1">
                      <a:alpha val="40000"/>
                    </a:schemeClr>
                  </a:outerShdw>
                </a:effectLst>
              </a:rPr>
              <a:t>menjaga</a:t>
            </a:r>
            <a:r>
              <a:rPr lang="en-US">
                <a:ln w="0"/>
                <a:solidFill>
                  <a:schemeClr val="tx1"/>
                </a:solidFill>
                <a:effectLst>
                  <a:outerShdw blurRad="38100" dist="19050" dir="2700000" algn="tl" rotWithShape="0">
                    <a:schemeClr val="dk1">
                      <a:alpha val="40000"/>
                    </a:schemeClr>
                  </a:outerShdw>
                </a:effectLst>
              </a:rPr>
              <a:t> </a:t>
            </a:r>
            <a:r>
              <a:rPr lang="en-US" err="1">
                <a:ln w="0"/>
                <a:solidFill>
                  <a:schemeClr val="tx1"/>
                </a:solidFill>
                <a:effectLst>
                  <a:outerShdw blurRad="38100" dist="19050" dir="2700000" algn="tl" rotWithShape="0">
                    <a:schemeClr val="dk1">
                      <a:alpha val="40000"/>
                    </a:schemeClr>
                  </a:outerShdw>
                </a:effectLst>
              </a:rPr>
              <a:t>martabat</a:t>
            </a:r>
            <a:r>
              <a:rPr lang="en-US">
                <a:ln w="0"/>
                <a:solidFill>
                  <a:schemeClr val="tx1"/>
                </a:solidFill>
                <a:effectLst>
                  <a:outerShdw blurRad="38100" dist="19050" dir="2700000" algn="tl" rotWithShape="0">
                    <a:schemeClr val="dk1">
                      <a:alpha val="40000"/>
                    </a:schemeClr>
                  </a:outerShdw>
                </a:effectLst>
              </a:rPr>
              <a:t> orang lain. </a:t>
            </a:r>
            <a:r>
              <a:rPr lang="en-US" err="1">
                <a:ln w="0"/>
                <a:solidFill>
                  <a:schemeClr val="tx1"/>
                </a:solidFill>
                <a:effectLst>
                  <a:outerShdw blurRad="38100" dist="19050" dir="2700000" algn="tl" rotWithShape="0">
                    <a:schemeClr val="dk1">
                      <a:alpha val="40000"/>
                    </a:schemeClr>
                  </a:outerShdw>
                </a:effectLst>
              </a:rPr>
              <a:t>Perilaku</a:t>
            </a:r>
            <a:r>
              <a:rPr lang="en-US">
                <a:ln w="0"/>
                <a:solidFill>
                  <a:schemeClr val="tx1"/>
                </a:solidFill>
                <a:effectLst>
                  <a:outerShdw blurRad="38100" dist="19050" dir="2700000" algn="tl" rotWithShape="0">
                    <a:schemeClr val="dk1">
                      <a:alpha val="40000"/>
                    </a:schemeClr>
                  </a:outerShdw>
                </a:effectLst>
              </a:rPr>
              <a:t> yang </a:t>
            </a:r>
            <a:r>
              <a:rPr lang="en-US" err="1">
                <a:ln w="0"/>
                <a:solidFill>
                  <a:schemeClr val="tx1"/>
                </a:solidFill>
                <a:effectLst>
                  <a:outerShdw blurRad="38100" dist="19050" dir="2700000" algn="tl" rotWithShape="0">
                    <a:schemeClr val="dk1">
                      <a:alpha val="40000"/>
                    </a:schemeClr>
                  </a:outerShdw>
                </a:effectLst>
              </a:rPr>
              <a:t>adil</a:t>
            </a:r>
            <a:r>
              <a:rPr lang="en-US">
                <a:ln w="0"/>
                <a:solidFill>
                  <a:schemeClr val="tx1"/>
                </a:solidFill>
                <a:effectLst>
                  <a:outerShdw blurRad="38100" dist="19050" dir="2700000" algn="tl" rotWithShape="0">
                    <a:schemeClr val="dk1">
                      <a:alpha val="40000"/>
                    </a:schemeClr>
                  </a:outerShdw>
                </a:effectLst>
              </a:rPr>
              <a:t> </a:t>
            </a:r>
            <a:r>
              <a:rPr lang="en-US" err="1">
                <a:ln w="0"/>
                <a:solidFill>
                  <a:schemeClr val="tx1"/>
                </a:solidFill>
                <a:effectLst>
                  <a:outerShdw blurRad="38100" dist="19050" dir="2700000" algn="tl" rotWithShape="0">
                    <a:schemeClr val="dk1">
                      <a:alpha val="40000"/>
                    </a:schemeClr>
                  </a:outerShdw>
                </a:effectLst>
              </a:rPr>
              <a:t>terhadap</a:t>
            </a:r>
            <a:r>
              <a:rPr lang="en-US">
                <a:ln w="0"/>
                <a:solidFill>
                  <a:schemeClr val="tx1"/>
                </a:solidFill>
                <a:effectLst>
                  <a:outerShdw blurRad="38100" dist="19050" dir="2700000" algn="tl" rotWithShape="0">
                    <a:schemeClr val="dk1">
                      <a:alpha val="40000"/>
                    </a:schemeClr>
                  </a:outerShdw>
                </a:effectLst>
              </a:rPr>
              <a:t> </a:t>
            </a:r>
            <a:r>
              <a:rPr lang="en-US" err="1">
                <a:ln w="0"/>
                <a:solidFill>
                  <a:schemeClr val="tx1"/>
                </a:solidFill>
                <a:effectLst>
                  <a:outerShdw blurRad="38100" dist="19050" dir="2700000" algn="tl" rotWithShape="0">
                    <a:schemeClr val="dk1">
                      <a:alpha val="40000"/>
                    </a:schemeClr>
                  </a:outerShdw>
                </a:effectLst>
              </a:rPr>
              <a:t>sesama</a:t>
            </a:r>
            <a:r>
              <a:rPr lang="en-US">
                <a:ln w="0"/>
                <a:solidFill>
                  <a:schemeClr val="tx1"/>
                </a:solidFill>
                <a:effectLst>
                  <a:outerShdw blurRad="38100" dist="19050" dir="2700000" algn="tl" rotWithShape="0">
                    <a:schemeClr val="dk1">
                      <a:alpha val="40000"/>
                    </a:schemeClr>
                  </a:outerShdw>
                </a:effectLst>
              </a:rPr>
              <a:t> </a:t>
            </a:r>
            <a:r>
              <a:rPr lang="en-US" err="1">
                <a:ln w="0"/>
                <a:solidFill>
                  <a:schemeClr val="tx1"/>
                </a:solidFill>
                <a:effectLst>
                  <a:outerShdw blurRad="38100" dist="19050" dir="2700000" algn="tl" rotWithShape="0">
                    <a:schemeClr val="dk1">
                      <a:alpha val="40000"/>
                    </a:schemeClr>
                  </a:outerShdw>
                </a:effectLst>
              </a:rPr>
              <a:t>manusia</a:t>
            </a:r>
            <a:r>
              <a:rPr lang="en-US">
                <a:ln w="0"/>
                <a:solidFill>
                  <a:schemeClr val="tx1"/>
                </a:solidFill>
                <a:effectLst>
                  <a:outerShdw blurRad="38100" dist="19050" dir="2700000" algn="tl" rotWithShape="0">
                    <a:schemeClr val="dk1">
                      <a:alpha val="40000"/>
                    </a:schemeClr>
                  </a:outerShdw>
                </a:effectLst>
              </a:rPr>
              <a:t> </a:t>
            </a:r>
            <a:r>
              <a:rPr lang="en-US" err="1">
                <a:ln w="0"/>
                <a:solidFill>
                  <a:schemeClr val="tx1"/>
                </a:solidFill>
                <a:effectLst>
                  <a:outerShdw blurRad="38100" dist="19050" dir="2700000" algn="tl" rotWithShape="0">
                    <a:schemeClr val="dk1">
                      <a:alpha val="40000"/>
                    </a:schemeClr>
                  </a:outerShdw>
                </a:effectLst>
              </a:rPr>
              <a:t>juga</a:t>
            </a:r>
            <a:r>
              <a:rPr lang="en-US">
                <a:ln w="0"/>
                <a:solidFill>
                  <a:schemeClr val="tx1"/>
                </a:solidFill>
                <a:effectLst>
                  <a:outerShdw blurRad="38100" dist="19050" dir="2700000" algn="tl" rotWithShape="0">
                    <a:schemeClr val="dk1">
                      <a:alpha val="40000"/>
                    </a:schemeClr>
                  </a:outerShdw>
                </a:effectLst>
              </a:rPr>
              <a:t> </a:t>
            </a:r>
            <a:r>
              <a:rPr lang="en-US" err="1">
                <a:ln w="0"/>
                <a:solidFill>
                  <a:schemeClr val="tx1"/>
                </a:solidFill>
                <a:effectLst>
                  <a:outerShdw blurRad="38100" dist="19050" dir="2700000" algn="tl" rotWithShape="0">
                    <a:schemeClr val="dk1">
                      <a:alpha val="40000"/>
                    </a:schemeClr>
                  </a:outerShdw>
                </a:effectLst>
              </a:rPr>
              <a:t>merupakan</a:t>
            </a:r>
            <a:r>
              <a:rPr lang="en-US">
                <a:ln w="0"/>
                <a:solidFill>
                  <a:schemeClr val="tx1"/>
                </a:solidFill>
                <a:effectLst>
                  <a:outerShdw blurRad="38100" dist="19050" dir="2700000" algn="tl" rotWithShape="0">
                    <a:schemeClr val="dk1">
                      <a:alpha val="40000"/>
                    </a:schemeClr>
                  </a:outerShdw>
                </a:effectLst>
              </a:rPr>
              <a:t> </a:t>
            </a:r>
            <a:r>
              <a:rPr lang="en-US" err="1">
                <a:ln w="0"/>
                <a:solidFill>
                  <a:schemeClr val="tx1"/>
                </a:solidFill>
                <a:effectLst>
                  <a:outerShdw blurRad="38100" dist="19050" dir="2700000" algn="tl" rotWithShape="0">
                    <a:schemeClr val="dk1">
                      <a:alpha val="40000"/>
                    </a:schemeClr>
                  </a:outerShdw>
                </a:effectLst>
              </a:rPr>
              <a:t>wujud</a:t>
            </a:r>
            <a:r>
              <a:rPr lang="en-US">
                <a:ln w="0"/>
                <a:solidFill>
                  <a:schemeClr val="tx1"/>
                </a:solidFill>
                <a:effectLst>
                  <a:outerShdw blurRad="38100" dist="19050" dir="2700000" algn="tl" rotWithShape="0">
                    <a:schemeClr val="dk1">
                      <a:alpha val="40000"/>
                    </a:schemeClr>
                  </a:outerShdw>
                </a:effectLst>
              </a:rPr>
              <a:t> </a:t>
            </a:r>
            <a:r>
              <a:rPr lang="en-US" err="1">
                <a:ln w="0"/>
                <a:solidFill>
                  <a:schemeClr val="tx1"/>
                </a:solidFill>
                <a:effectLst>
                  <a:outerShdw blurRad="38100" dist="19050" dir="2700000" algn="tl" rotWithShape="0">
                    <a:schemeClr val="dk1">
                      <a:alpha val="40000"/>
                    </a:schemeClr>
                  </a:outerShdw>
                </a:effectLst>
              </a:rPr>
              <a:t>adanya</a:t>
            </a:r>
            <a:r>
              <a:rPr lang="en-US">
                <a:ln w="0"/>
                <a:solidFill>
                  <a:schemeClr val="tx1"/>
                </a:solidFill>
                <a:effectLst>
                  <a:outerShdw blurRad="38100" dist="19050" dir="2700000" algn="tl" rotWithShape="0">
                    <a:schemeClr val="dk1">
                      <a:alpha val="40000"/>
                    </a:schemeClr>
                  </a:outerShdw>
                </a:effectLst>
              </a:rPr>
              <a:t> </a:t>
            </a:r>
            <a:r>
              <a:rPr lang="en-US" err="1">
                <a:ln w="0"/>
                <a:solidFill>
                  <a:schemeClr val="tx1"/>
                </a:solidFill>
                <a:effectLst>
                  <a:outerShdw blurRad="38100" dist="19050" dir="2700000" algn="tl" rotWithShape="0">
                    <a:schemeClr val="dk1">
                      <a:alpha val="40000"/>
                    </a:schemeClr>
                  </a:outerShdw>
                </a:effectLst>
              </a:rPr>
              <a:t>sifat</a:t>
            </a:r>
            <a:r>
              <a:rPr lang="en-US">
                <a:ln w="0"/>
                <a:solidFill>
                  <a:schemeClr val="tx1"/>
                </a:solidFill>
                <a:effectLst>
                  <a:outerShdw blurRad="38100" dist="19050" dir="2700000" algn="tl" rotWithShape="0">
                    <a:schemeClr val="dk1">
                      <a:alpha val="40000"/>
                    </a:schemeClr>
                  </a:outerShdw>
                </a:effectLst>
              </a:rPr>
              <a:t> </a:t>
            </a:r>
            <a:r>
              <a:rPr lang="en-US" err="1">
                <a:ln w="0"/>
                <a:solidFill>
                  <a:schemeClr val="tx1"/>
                </a:solidFill>
                <a:effectLst>
                  <a:outerShdw blurRad="38100" dist="19050" dir="2700000" algn="tl" rotWithShape="0">
                    <a:schemeClr val="dk1">
                      <a:alpha val="40000"/>
                    </a:schemeClr>
                  </a:outerShdw>
                </a:effectLst>
              </a:rPr>
              <a:t>kemanusiaan</a:t>
            </a:r>
            <a:r>
              <a:rPr lang="en-US">
                <a:ln w="0"/>
                <a:solidFill>
                  <a:schemeClr val="tx1"/>
                </a:solidFill>
                <a:effectLst>
                  <a:outerShdw blurRad="38100" dist="19050" dir="2700000" algn="tl" rotWithShape="0">
                    <a:schemeClr val="dk1">
                      <a:alpha val="40000"/>
                    </a:schemeClr>
                  </a:outerShdw>
                </a:effectLst>
              </a:rPr>
              <a:t>. Orang yang </a:t>
            </a:r>
            <a:r>
              <a:rPr lang="en-US" err="1">
                <a:ln w="0"/>
                <a:solidFill>
                  <a:schemeClr val="tx1"/>
                </a:solidFill>
                <a:effectLst>
                  <a:outerShdw blurRad="38100" dist="19050" dir="2700000" algn="tl" rotWithShape="0">
                    <a:schemeClr val="dk1">
                      <a:alpha val="40000"/>
                    </a:schemeClr>
                  </a:outerShdw>
                </a:effectLst>
              </a:rPr>
              <a:t>berpedoman</a:t>
            </a:r>
            <a:r>
              <a:rPr lang="en-US">
                <a:ln w="0"/>
                <a:solidFill>
                  <a:schemeClr val="tx1"/>
                </a:solidFill>
                <a:effectLst>
                  <a:outerShdw blurRad="38100" dist="19050" dir="2700000" algn="tl" rotWithShape="0">
                    <a:schemeClr val="dk1">
                      <a:alpha val="40000"/>
                    </a:schemeClr>
                  </a:outerShdw>
                </a:effectLst>
              </a:rPr>
              <a:t> </a:t>
            </a:r>
            <a:r>
              <a:rPr lang="en-US" err="1">
                <a:ln w="0"/>
                <a:solidFill>
                  <a:schemeClr val="tx1"/>
                </a:solidFill>
                <a:effectLst>
                  <a:outerShdw blurRad="38100" dist="19050" dir="2700000" algn="tl" rotWithShape="0">
                    <a:schemeClr val="dk1">
                      <a:alpha val="40000"/>
                    </a:schemeClr>
                  </a:outerShdw>
                </a:effectLst>
              </a:rPr>
              <a:t>pada</a:t>
            </a:r>
            <a:r>
              <a:rPr lang="en-US">
                <a:ln w="0"/>
                <a:solidFill>
                  <a:schemeClr val="tx1"/>
                </a:solidFill>
                <a:effectLst>
                  <a:outerShdw blurRad="38100" dist="19050" dir="2700000" algn="tl" rotWithShape="0">
                    <a:schemeClr val="dk1">
                      <a:alpha val="40000"/>
                    </a:schemeClr>
                  </a:outerShdw>
                </a:effectLst>
              </a:rPr>
              <a:t> </a:t>
            </a:r>
            <a:r>
              <a:rPr lang="en-US" err="1">
                <a:ln w="0"/>
                <a:solidFill>
                  <a:schemeClr val="tx1"/>
                </a:solidFill>
                <a:effectLst>
                  <a:outerShdw blurRad="38100" dist="19050" dir="2700000" algn="tl" rotWithShape="0">
                    <a:schemeClr val="dk1">
                      <a:alpha val="40000"/>
                    </a:schemeClr>
                  </a:outerShdw>
                </a:effectLst>
              </a:rPr>
              <a:t>nilai</a:t>
            </a:r>
            <a:r>
              <a:rPr lang="en-US">
                <a:ln w="0"/>
                <a:solidFill>
                  <a:schemeClr val="tx1"/>
                </a:solidFill>
                <a:effectLst>
                  <a:outerShdw blurRad="38100" dist="19050" dir="2700000" algn="tl" rotWithShape="0">
                    <a:schemeClr val="dk1">
                      <a:alpha val="40000"/>
                    </a:schemeClr>
                  </a:outerShdw>
                </a:effectLst>
              </a:rPr>
              <a:t> </a:t>
            </a:r>
            <a:r>
              <a:rPr lang="en-US" err="1">
                <a:ln w="0"/>
                <a:solidFill>
                  <a:schemeClr val="tx1"/>
                </a:solidFill>
                <a:effectLst>
                  <a:outerShdw blurRad="38100" dist="19050" dir="2700000" algn="tl" rotWithShape="0">
                    <a:schemeClr val="dk1">
                      <a:alpha val="40000"/>
                    </a:schemeClr>
                  </a:outerShdw>
                </a:effectLst>
              </a:rPr>
              <a:t>ini</a:t>
            </a:r>
            <a:r>
              <a:rPr lang="en-US">
                <a:ln w="0"/>
                <a:solidFill>
                  <a:schemeClr val="tx1"/>
                </a:solidFill>
                <a:effectLst>
                  <a:outerShdw blurRad="38100" dist="19050" dir="2700000" algn="tl" rotWithShape="0">
                    <a:schemeClr val="dk1">
                      <a:alpha val="40000"/>
                    </a:schemeClr>
                  </a:outerShdw>
                </a:effectLst>
              </a:rPr>
              <a:t> </a:t>
            </a:r>
            <a:r>
              <a:rPr lang="en-US" err="1">
                <a:ln w="0"/>
                <a:solidFill>
                  <a:schemeClr val="tx1"/>
                </a:solidFill>
                <a:effectLst>
                  <a:outerShdw blurRad="38100" dist="19050" dir="2700000" algn="tl" rotWithShape="0">
                    <a:schemeClr val="dk1">
                      <a:alpha val="40000"/>
                    </a:schemeClr>
                  </a:outerShdw>
                </a:effectLst>
              </a:rPr>
              <a:t>selalu</a:t>
            </a:r>
            <a:r>
              <a:rPr lang="en-US">
                <a:ln w="0"/>
                <a:solidFill>
                  <a:schemeClr val="tx1"/>
                </a:solidFill>
                <a:effectLst>
                  <a:outerShdw blurRad="38100" dist="19050" dir="2700000" algn="tl" rotWithShape="0">
                    <a:schemeClr val="dk1">
                      <a:alpha val="40000"/>
                    </a:schemeClr>
                  </a:outerShdw>
                </a:effectLst>
              </a:rPr>
              <a:t> </a:t>
            </a:r>
            <a:r>
              <a:rPr lang="en-US" err="1">
                <a:ln w="0"/>
                <a:solidFill>
                  <a:schemeClr val="tx1"/>
                </a:solidFill>
                <a:effectLst>
                  <a:outerShdw blurRad="38100" dist="19050" dir="2700000" algn="tl" rotWithShape="0">
                    <a:schemeClr val="dk1">
                      <a:alpha val="40000"/>
                    </a:schemeClr>
                  </a:outerShdw>
                </a:effectLst>
              </a:rPr>
              <a:t>menghormati</a:t>
            </a:r>
            <a:r>
              <a:rPr lang="en-US">
                <a:ln w="0"/>
                <a:solidFill>
                  <a:schemeClr val="tx1"/>
                </a:solidFill>
                <a:effectLst>
                  <a:outerShdw blurRad="38100" dist="19050" dir="2700000" algn="tl" rotWithShape="0">
                    <a:schemeClr val="dk1">
                      <a:alpha val="40000"/>
                    </a:schemeClr>
                  </a:outerShdw>
                </a:effectLst>
              </a:rPr>
              <a:t>, </a:t>
            </a:r>
            <a:r>
              <a:rPr lang="en-US" err="1">
                <a:ln w="0"/>
                <a:solidFill>
                  <a:schemeClr val="tx1"/>
                </a:solidFill>
                <a:effectLst>
                  <a:outerShdw blurRad="38100" dist="19050" dir="2700000" algn="tl" rotWithShape="0">
                    <a:schemeClr val="dk1">
                      <a:alpha val="40000"/>
                    </a:schemeClr>
                  </a:outerShdw>
                </a:effectLst>
              </a:rPr>
              <a:t>menghargai</a:t>
            </a:r>
            <a:r>
              <a:rPr lang="en-US">
                <a:ln w="0"/>
                <a:solidFill>
                  <a:schemeClr val="tx1"/>
                </a:solidFill>
                <a:effectLst>
                  <a:outerShdw blurRad="38100" dist="19050" dir="2700000" algn="tl" rotWithShape="0">
                    <a:schemeClr val="dk1">
                      <a:alpha val="40000"/>
                    </a:schemeClr>
                  </a:outerShdw>
                </a:effectLst>
              </a:rPr>
              <a:t> </a:t>
            </a:r>
            <a:r>
              <a:rPr lang="en-US" err="1">
                <a:ln w="0"/>
                <a:solidFill>
                  <a:schemeClr val="tx1"/>
                </a:solidFill>
                <a:effectLst>
                  <a:outerShdw blurRad="38100" dist="19050" dir="2700000" algn="tl" rotWithShape="0">
                    <a:schemeClr val="dk1">
                      <a:alpha val="40000"/>
                    </a:schemeClr>
                  </a:outerShdw>
                </a:effectLst>
              </a:rPr>
              <a:t>sesama</a:t>
            </a:r>
            <a:r>
              <a:rPr lang="en-US">
                <a:ln w="0"/>
                <a:solidFill>
                  <a:schemeClr val="tx1"/>
                </a:solidFill>
                <a:effectLst>
                  <a:outerShdw blurRad="38100" dist="19050" dir="2700000" algn="tl" rotWithShape="0">
                    <a:schemeClr val="dk1">
                      <a:alpha val="40000"/>
                    </a:schemeClr>
                  </a:outerShdw>
                </a:effectLst>
              </a:rPr>
              <a:t> </a:t>
            </a:r>
            <a:r>
              <a:rPr lang="en-US" err="1">
                <a:ln w="0"/>
                <a:solidFill>
                  <a:schemeClr val="tx1"/>
                </a:solidFill>
                <a:effectLst>
                  <a:outerShdw blurRad="38100" dist="19050" dir="2700000" algn="tl" rotWithShape="0">
                    <a:schemeClr val="dk1">
                      <a:alpha val="40000"/>
                    </a:schemeClr>
                  </a:outerShdw>
                </a:effectLst>
              </a:rPr>
              <a:t>manusia</a:t>
            </a:r>
            <a:r>
              <a:rPr lang="en-US">
                <a:ln w="0"/>
                <a:solidFill>
                  <a:schemeClr val="tx1"/>
                </a:solidFill>
                <a:effectLst>
                  <a:outerShdw blurRad="38100" dist="19050" dir="2700000" algn="tl" rotWithShape="0">
                    <a:schemeClr val="dk1">
                      <a:alpha val="40000"/>
                    </a:schemeClr>
                  </a:outerShdw>
                </a:effectLst>
              </a:rPr>
              <a:t> </a:t>
            </a:r>
            <a:r>
              <a:rPr lang="en-US" err="1">
                <a:ln w="0"/>
                <a:solidFill>
                  <a:schemeClr val="tx1"/>
                </a:solidFill>
                <a:effectLst>
                  <a:outerShdw blurRad="38100" dist="19050" dir="2700000" algn="tl" rotWithShape="0">
                    <a:schemeClr val="dk1">
                      <a:alpha val="40000"/>
                    </a:schemeClr>
                  </a:outerShdw>
                </a:effectLst>
              </a:rPr>
              <a:t>beradab</a:t>
            </a:r>
            <a:r>
              <a:rPr lang="en-US">
                <a:ln w="0"/>
                <a:solidFill>
                  <a:schemeClr val="tx1"/>
                </a:solidFill>
                <a:effectLst>
                  <a:outerShdw blurRad="38100" dist="19050" dir="2700000" algn="tl" rotWithShape="0">
                    <a:schemeClr val="dk1">
                      <a:alpha val="40000"/>
                    </a:schemeClr>
                  </a:outerShdw>
                </a:effectLst>
              </a:rPr>
              <a:t> yang </a:t>
            </a:r>
            <a:r>
              <a:rPr lang="en-US" err="1">
                <a:ln w="0"/>
                <a:solidFill>
                  <a:schemeClr val="tx1"/>
                </a:solidFill>
                <a:effectLst>
                  <a:outerShdw blurRad="38100" dist="19050" dir="2700000" algn="tl" rotWithShape="0">
                    <a:schemeClr val="dk1">
                      <a:alpha val="40000"/>
                    </a:schemeClr>
                  </a:outerShdw>
                </a:effectLst>
              </a:rPr>
              <a:t>memiliki</a:t>
            </a:r>
            <a:r>
              <a:rPr lang="en-US">
                <a:ln w="0"/>
                <a:solidFill>
                  <a:schemeClr val="tx1"/>
                </a:solidFill>
                <a:effectLst>
                  <a:outerShdw blurRad="38100" dist="19050" dir="2700000" algn="tl" rotWithShape="0">
                    <a:schemeClr val="dk1">
                      <a:alpha val="40000"/>
                    </a:schemeClr>
                  </a:outerShdw>
                </a:effectLst>
              </a:rPr>
              <a:t> </a:t>
            </a:r>
            <a:r>
              <a:rPr lang="en-US" err="1">
                <a:ln w="0"/>
                <a:solidFill>
                  <a:schemeClr val="tx1"/>
                </a:solidFill>
                <a:effectLst>
                  <a:outerShdw blurRad="38100" dist="19050" dir="2700000" algn="tl" rotWithShape="0">
                    <a:schemeClr val="dk1">
                      <a:alpha val="40000"/>
                    </a:schemeClr>
                  </a:outerShdw>
                </a:effectLst>
              </a:rPr>
              <a:t>cipta</a:t>
            </a:r>
            <a:r>
              <a:rPr lang="en-US">
                <a:ln w="0"/>
                <a:solidFill>
                  <a:schemeClr val="tx1"/>
                </a:solidFill>
                <a:effectLst>
                  <a:outerShdw blurRad="38100" dist="19050" dir="2700000" algn="tl" rotWithShape="0">
                    <a:schemeClr val="dk1">
                      <a:alpha val="40000"/>
                    </a:schemeClr>
                  </a:outerShdw>
                </a:effectLst>
              </a:rPr>
              <a:t>, rasa </a:t>
            </a:r>
            <a:r>
              <a:rPr lang="en-US" err="1">
                <a:ln w="0"/>
                <a:solidFill>
                  <a:schemeClr val="tx1"/>
                </a:solidFill>
                <a:effectLst>
                  <a:outerShdw blurRad="38100" dist="19050" dir="2700000" algn="tl" rotWithShape="0">
                    <a:schemeClr val="dk1">
                      <a:alpha val="40000"/>
                    </a:schemeClr>
                  </a:outerShdw>
                </a:effectLst>
              </a:rPr>
              <a:t>karsa</a:t>
            </a:r>
            <a:r>
              <a:rPr lang="en-US">
                <a:ln w="0"/>
                <a:solidFill>
                  <a:schemeClr val="tx1"/>
                </a:solidFill>
                <a:effectLst>
                  <a:outerShdw blurRad="38100" dist="19050" dir="2700000" algn="tl" rotWithShape="0">
                    <a:schemeClr val="dk1">
                      <a:alpha val="40000"/>
                    </a:schemeClr>
                  </a:outerShdw>
                </a:effectLst>
              </a:rPr>
              <a:t>, </a:t>
            </a:r>
            <a:r>
              <a:rPr lang="en-US" err="1">
                <a:ln w="0"/>
                <a:solidFill>
                  <a:schemeClr val="tx1"/>
                </a:solidFill>
                <a:effectLst>
                  <a:outerShdw blurRad="38100" dist="19050" dir="2700000" algn="tl" rotWithShape="0">
                    <a:schemeClr val="dk1">
                      <a:alpha val="40000"/>
                    </a:schemeClr>
                  </a:outerShdw>
                </a:effectLst>
              </a:rPr>
              <a:t>dan</a:t>
            </a:r>
            <a:r>
              <a:rPr lang="en-US">
                <a:ln w="0"/>
                <a:solidFill>
                  <a:schemeClr val="tx1"/>
                </a:solidFill>
                <a:effectLst>
                  <a:outerShdw blurRad="38100" dist="19050" dir="2700000" algn="tl" rotWithShape="0">
                    <a:schemeClr val="dk1">
                      <a:alpha val="40000"/>
                    </a:schemeClr>
                  </a:outerShdw>
                </a:effectLst>
              </a:rPr>
              <a:t> </a:t>
            </a:r>
            <a:r>
              <a:rPr lang="en-US" err="1">
                <a:ln w="0"/>
                <a:solidFill>
                  <a:schemeClr val="tx1"/>
                </a:solidFill>
                <a:effectLst>
                  <a:outerShdw blurRad="38100" dist="19050" dir="2700000" algn="tl" rotWithShape="0">
                    <a:schemeClr val="dk1">
                      <a:alpha val="40000"/>
                    </a:schemeClr>
                  </a:outerShdw>
                </a:effectLst>
              </a:rPr>
              <a:t>keyakinan</a:t>
            </a:r>
            <a:endParaRPr lang="en-US">
              <a:ln w="0"/>
              <a:solidFill>
                <a:schemeClr val="tx1"/>
              </a:solidFill>
              <a:effectLst>
                <a:outerShdw blurRad="38100" dist="19050" dir="2700000" algn="tl" rotWithShape="0">
                  <a:schemeClr val="dk1">
                    <a:alpha val="40000"/>
                  </a:schemeClr>
                </a:outerShdw>
              </a:effectLst>
            </a:endParaRPr>
          </a:p>
        </p:txBody>
      </p:sp>
      <p:sp>
        <p:nvSpPr>
          <p:cNvPr id="5" name="Striped Right Arrow 4">
            <a:hlinkClick r:id="" action="ppaction://hlinkshowjump?jump=nextslide"/>
          </p:cNvPr>
          <p:cNvSpPr/>
          <p:nvPr/>
        </p:nvSpPr>
        <p:spPr>
          <a:xfrm>
            <a:off x="9509759" y="5331655"/>
            <a:ext cx="1744394" cy="1160585"/>
          </a:xfrm>
          <a:prstGeom prst="stripedRightArrow">
            <a:avLst/>
          </a:prstGeom>
          <a:solidFill>
            <a:srgbClr val="ADB9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ln w="0"/>
                <a:solidFill>
                  <a:schemeClr val="tx1"/>
                </a:solidFill>
                <a:effectLst>
                  <a:outerShdw blurRad="38100" dist="19050" dir="2700000" algn="tl" rotWithShape="0">
                    <a:schemeClr val="dk1">
                      <a:alpha val="40000"/>
                    </a:schemeClr>
                  </a:outerShdw>
                </a:effectLst>
              </a:rPr>
              <a:t>NEXT</a:t>
            </a:r>
            <a:endParaRPr lang="en-US">
              <a:ln w="0"/>
              <a:solidFill>
                <a:schemeClr val="tx1"/>
              </a:solidFill>
              <a:effectLst>
                <a:outerShdw blurRad="38100" dist="19050" dir="2700000" algn="tl" rotWithShape="0">
                  <a:schemeClr val="dk1">
                    <a:alpha val="40000"/>
                  </a:schemeClr>
                </a:outerShdw>
              </a:effectLst>
            </a:endParaRPr>
          </a:p>
        </p:txBody>
      </p:sp>
      <p:sp>
        <p:nvSpPr>
          <p:cNvPr id="6" name="Striped Right Arrow 5">
            <a:hlinkClick r:id="" action="ppaction://hlinkshowjump?jump=previousslide"/>
          </p:cNvPr>
          <p:cNvSpPr/>
          <p:nvPr/>
        </p:nvSpPr>
        <p:spPr>
          <a:xfrm flipH="1">
            <a:off x="998807" y="5331655"/>
            <a:ext cx="1575579" cy="1160585"/>
          </a:xfrm>
          <a:prstGeom prst="stripedRightArrow">
            <a:avLst/>
          </a:prstGeom>
          <a:solidFill>
            <a:srgbClr val="ADB9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ln w="0"/>
                <a:solidFill>
                  <a:schemeClr val="tx1"/>
                </a:solidFill>
                <a:effectLst>
                  <a:outerShdw blurRad="38100" dist="19050" dir="2700000" algn="tl" rotWithShape="0">
                    <a:schemeClr val="dk1">
                      <a:alpha val="40000"/>
                    </a:schemeClr>
                  </a:outerShdw>
                </a:effectLst>
              </a:rPr>
              <a:t>BACK</a:t>
            </a:r>
            <a:endParaRPr lang="en-US">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313405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TotalTime>
  <Words>686</Words>
  <Application>Microsoft Office PowerPoint</Application>
  <PresentationFormat>Widescreen</PresentationFormat>
  <Paragraphs>72</Paragraphs>
  <Slides>15</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Bahnschrift SemiBold SemiConden</vt:lpstr>
      <vt:lpstr>Bodoni MT</vt:lpstr>
      <vt:lpstr>Calibri</vt:lpstr>
      <vt:lpstr>Calibri Light</vt:lpstr>
      <vt:lpstr>Century Schoolbook</vt:lpstr>
      <vt:lpstr>Times New Roman</vt:lpstr>
      <vt:lpstr>Office Theme</vt:lpstr>
      <vt:lpstr>PowerPoint Presentation</vt:lpstr>
      <vt:lpstr>Etika Pancasila   Dilla Adha  2017011021  Kimia Kelas B FMIPA Universitas Lampung </vt:lpstr>
      <vt:lpstr>PowerPoint Presentation</vt:lpstr>
      <vt:lpstr>PowerPoint Presentation</vt:lpstr>
      <vt:lpstr>PowerPoint Presentation</vt:lpstr>
      <vt:lpstr>PowerPoint Presentation</vt:lpstr>
      <vt:lpstr>Nilai-nilai Etika Pancasila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s u s</dc:creator>
  <cp:lastModifiedBy>a s u s</cp:lastModifiedBy>
  <cp:revision>27</cp:revision>
  <dcterms:created xsi:type="dcterms:W3CDTF">2020-12-03T16:15:40Z</dcterms:created>
  <dcterms:modified xsi:type="dcterms:W3CDTF">2020-12-04T05:01:30Z</dcterms:modified>
</cp:coreProperties>
</file>