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5" r:id="rId4"/>
    <p:sldId id="261" r:id="rId5"/>
    <p:sldId id="262" r:id="rId6"/>
    <p:sldId id="257" r:id="rId7"/>
    <p:sldId id="276" r:id="rId8"/>
    <p:sldId id="263" r:id="rId9"/>
    <p:sldId id="264" r:id="rId10"/>
    <p:sldId id="265" r:id="rId11"/>
    <p:sldId id="266" r:id="rId12"/>
    <p:sldId id="267" r:id="rId13"/>
    <p:sldId id="259" r:id="rId14"/>
    <p:sldId id="268" r:id="rId15"/>
    <p:sldId id="269" r:id="rId16"/>
    <p:sldId id="270" r:id="rId17"/>
    <p:sldId id="271" r:id="rId18"/>
    <p:sldId id="272" r:id="rId19"/>
    <p:sldId id="273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41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311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29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819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416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54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29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434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64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912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311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2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E7844-EC80-4EC7-A694-776218DC5687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8C293-5B7D-419D-B528-5FC64D77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95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4.xml"/><Relationship Id="rId4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hyperlink" Target="file:///C:\Users\user\Downloads\videoplayback.mp4" TargetMode="External"/><Relationship Id="rId1" Type="http://schemas.openxmlformats.org/officeDocument/2006/relationships/slideLayout" Target="../slideLayouts/slideLayout2.xml"/><Relationship Id="rId4" Type="http://schemas.openxmlformats.org/officeDocument/2006/relationships/slide" Target="slide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slide" Target="slide1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7" Type="http://schemas.openxmlformats.org/officeDocument/2006/relationships/slide" Target="slide3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772477"/>
            <a:ext cx="7649029" cy="302070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PANCASILA SEBAGAI SISTEM ETIKA</a:t>
            </a:r>
            <a:endParaRPr lang="en-US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4" name="Pentagon 3"/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hlinkClick r:id="" action="ppaction://hlinkshowjump?jump=nextslide"/>
              </a:rPr>
              <a:t>NEXT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520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985681" cy="876821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Sugar Addiction" pitchFamily="2" charset="0"/>
                <a:ea typeface="+mn-ea"/>
                <a:cs typeface="+mn-cs"/>
              </a:rPr>
              <a:t>3. NILAI PERSATUAN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41946"/>
            <a:ext cx="5985681" cy="4940489"/>
          </a:xfr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persatuan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mengandung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moral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persatuan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bangsa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Artinya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setiap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warga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negara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Indonesia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dimanapun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berada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selalu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berbuat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bertindak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tanpa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adanya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niatan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memecah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belah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bangsa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Secara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tersirat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persatuan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juga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menuntut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pengakuan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adanya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perbedaan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keanekaragaman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suku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bahasa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adat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agama,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sebagainya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menjadi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kekuatan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pemersatu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bangsa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Indonesia.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Seseorang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bisa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diatakan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memegang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persatuan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bila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sikapnya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mau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mengenal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perbedaan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cinta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tanah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air,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rela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berkorban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demi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bangsa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menyukai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produk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dalam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negeri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Pentagon 3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5" name="Pentagon 4">
            <a:hlinkClick r:id="" action="ppaction://hlinkshowjump?jump=previousslide"/>
          </p:cNvPr>
          <p:cNvSpPr/>
          <p:nvPr/>
        </p:nvSpPr>
        <p:spPr>
          <a:xfrm flipH="1">
            <a:off x="8835082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6" name="Pentagon 5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7" name="Pentagon 6">
            <a:hlinkClick r:id="" action="ppaction://hlinkshowjump?jump=previousslide"/>
          </p:cNvPr>
          <p:cNvSpPr/>
          <p:nvPr/>
        </p:nvSpPr>
        <p:spPr>
          <a:xfrm flipH="1">
            <a:off x="7351267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8" name="Pentagon 7">
            <a:hlinkClick r:id="rId2" action="ppaction://hlinksldjump"/>
          </p:cNvPr>
          <p:cNvSpPr/>
          <p:nvPr/>
        </p:nvSpPr>
        <p:spPr>
          <a:xfrm flipH="1">
            <a:off x="8891200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  <p:sp>
        <p:nvSpPr>
          <p:cNvPr id="9" name="Pentagon 8">
            <a:hlinkClick r:id="rId3" action="ppaction://hlinksldjump"/>
          </p:cNvPr>
          <p:cNvSpPr/>
          <p:nvPr/>
        </p:nvSpPr>
        <p:spPr>
          <a:xfrm flipH="1">
            <a:off x="464023" y="6357257"/>
            <a:ext cx="3821374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NILAI-NILAI ETIKA PANCASILA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2259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6135806" cy="822230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Sugar Addiction" pitchFamily="2" charset="0"/>
                <a:ea typeface="+mn-ea"/>
                <a:cs typeface="+mn-cs"/>
              </a:rPr>
              <a:t>4. NILAI KERAKYATAN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7356"/>
            <a:ext cx="6135806" cy="4757596"/>
          </a:xfr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kerakyatan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mengandung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moral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kerakyatan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musyawarah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atau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demokrasi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sila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keempat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menunjukkan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adanya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kedaulatan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rakyat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kekuasaan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berada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di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tangan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rakyat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Segala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keputusan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menyangkut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hajat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hidup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orang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banyak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diambil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melalui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musayawarah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mufakat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atau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demokratis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Seseorang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dikatakan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memegang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teguh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kerakyatan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demokrasi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apabila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menyelesaikan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masalah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melalui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musyawarah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anti-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kekerasan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mengutamakan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kepentingan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rakyat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diatas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kepentingan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partai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atau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golongan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menghargai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perbedaan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pendapat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Pentagon 3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5" name="Pentagon 4">
            <a:hlinkClick r:id="" action="ppaction://hlinkshowjump?jump=previousslide"/>
          </p:cNvPr>
          <p:cNvSpPr/>
          <p:nvPr/>
        </p:nvSpPr>
        <p:spPr>
          <a:xfrm flipH="1">
            <a:off x="8835082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6" name="Pentagon 5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7" name="Pentagon 6">
            <a:hlinkClick r:id="" action="ppaction://hlinkshowjump?jump=previousslide"/>
          </p:cNvPr>
          <p:cNvSpPr/>
          <p:nvPr/>
        </p:nvSpPr>
        <p:spPr>
          <a:xfrm flipH="1">
            <a:off x="7351267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8" name="Pentagon 7">
            <a:hlinkClick r:id="rId2" action="ppaction://hlinksldjump"/>
          </p:cNvPr>
          <p:cNvSpPr/>
          <p:nvPr/>
        </p:nvSpPr>
        <p:spPr>
          <a:xfrm flipH="1">
            <a:off x="8891200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  <p:sp>
        <p:nvSpPr>
          <p:cNvPr id="9" name="Pentagon 8">
            <a:hlinkClick r:id="rId3" action="ppaction://hlinksldjump"/>
          </p:cNvPr>
          <p:cNvSpPr/>
          <p:nvPr/>
        </p:nvSpPr>
        <p:spPr>
          <a:xfrm flipH="1">
            <a:off x="464023" y="6357257"/>
            <a:ext cx="3821374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NILAI-NILAI ETIKA PANCASILA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29241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6436057" cy="945060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Sugar Addiction" pitchFamily="2" charset="0"/>
                <a:ea typeface="+mn-ea"/>
                <a:cs typeface="+mn-cs"/>
              </a:rPr>
              <a:t>5. NILAI KEADILAN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10186"/>
            <a:ext cx="6436057" cy="4981432"/>
          </a:xfr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keadilan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mengandung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keadilan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sosial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Wujud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keadilan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sosial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dimaksud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mencakup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seluruh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aspek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kehidupan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tidak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hanya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ekonomi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namun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juga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politik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kebudayaan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Seseorang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bisa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dikatakan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memegang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teguh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keadilan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sosial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apabila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bersikap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adil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terhadap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diri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sendiri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orang lain,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menunaikan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kewajiban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sebelum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menuntut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hak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menghargai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hasil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kerja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orang lain,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bekerja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keras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hemat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tidak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boros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mengutamakan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pemerataan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ketimbang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pertumbuhan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mendistribusikan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kekayaan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rakyat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banyak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secara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adil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menghindari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segala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perbuatan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bisa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memperdalam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jurang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kesenjangan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sosial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Pentagon 3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5" name="Pentagon 4">
            <a:hlinkClick r:id="" action="ppaction://hlinkshowjump?jump=previousslide"/>
          </p:cNvPr>
          <p:cNvSpPr/>
          <p:nvPr/>
        </p:nvSpPr>
        <p:spPr>
          <a:xfrm flipH="1">
            <a:off x="8835082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6" name="Pentagon 5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7" name="Pentagon 6">
            <a:hlinkClick r:id="" action="ppaction://hlinkshowjump?jump=previousslide"/>
          </p:cNvPr>
          <p:cNvSpPr/>
          <p:nvPr/>
        </p:nvSpPr>
        <p:spPr>
          <a:xfrm flipH="1">
            <a:off x="7351267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8" name="Pentagon 7">
            <a:hlinkClick r:id="rId2" action="ppaction://hlinksldjump"/>
          </p:cNvPr>
          <p:cNvSpPr/>
          <p:nvPr/>
        </p:nvSpPr>
        <p:spPr>
          <a:xfrm flipH="1">
            <a:off x="8891200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  <p:sp>
        <p:nvSpPr>
          <p:cNvPr id="9" name="Pentagon 8">
            <a:hlinkClick r:id="rId3" action="ppaction://hlinksldjump"/>
          </p:cNvPr>
          <p:cNvSpPr/>
          <p:nvPr/>
        </p:nvSpPr>
        <p:spPr>
          <a:xfrm flipH="1">
            <a:off x="464023" y="6357257"/>
            <a:ext cx="3821374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NILAI-NILAI ETIKA PANCASILA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25428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858767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u="sng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URGENSI PANCASILA DALAM SISTEM ETIKA</a:t>
            </a:r>
            <a:endParaRPr lang="en-US" b="1" u="sng" dirty="0">
              <a:solidFill>
                <a:schemeClr val="bg1"/>
              </a:solidFill>
              <a:latin typeface="Sitka Heading" panose="0200050500000002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067" y="1173706"/>
            <a:ext cx="7451679" cy="5183551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Meletakan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sila-sila</a:t>
            </a:r>
            <a:r>
              <a:rPr lang="en-US" dirty="0" smtClean="0">
                <a:solidFill>
                  <a:schemeClr val="bg1"/>
                </a:solidFill>
              </a:rPr>
              <a:t> Pancasila sebagai </a:t>
            </a:r>
            <a:r>
              <a:rPr lang="en-US" dirty="0" err="1" smtClean="0">
                <a:solidFill>
                  <a:schemeClr val="bg1"/>
                </a:solidFill>
              </a:rPr>
              <a:t>etika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berarti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menempatkan</a:t>
            </a:r>
            <a:r>
              <a:rPr lang="en-US" dirty="0" smtClean="0">
                <a:solidFill>
                  <a:schemeClr val="bg1"/>
                </a:solidFill>
              </a:rPr>
              <a:t> Pancasila sebagai </a:t>
            </a:r>
            <a:r>
              <a:rPr lang="en-US" dirty="0" err="1" smtClean="0">
                <a:solidFill>
                  <a:schemeClr val="bg1"/>
                </a:solidFill>
              </a:rPr>
              <a:t>sumber</a:t>
            </a:r>
            <a:r>
              <a:rPr lang="en-US" dirty="0" smtClean="0">
                <a:solidFill>
                  <a:schemeClr val="bg1"/>
                </a:solidFill>
              </a:rPr>
              <a:t> moral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inspirasi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penentu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sikap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tindakan</a:t>
            </a:r>
            <a:r>
              <a:rPr lang="en-US" dirty="0" smtClean="0">
                <a:solidFill>
                  <a:schemeClr val="bg1"/>
                </a:solidFill>
              </a:rPr>
              <a:t>,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keputusan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Pancasila sebagai </a:t>
            </a:r>
            <a:r>
              <a:rPr lang="en-US" dirty="0" err="1" smtClean="0">
                <a:solidFill>
                  <a:schemeClr val="bg1"/>
                </a:solidFill>
              </a:rPr>
              <a:t>sistem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etika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memberikan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pedoman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bagi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setiap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warga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negara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sehingga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memiliki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orientasi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jelas</a:t>
            </a:r>
            <a:r>
              <a:rPr lang="en-US" dirty="0" smtClean="0">
                <a:solidFill>
                  <a:schemeClr val="bg1"/>
                </a:solidFill>
              </a:rPr>
              <a:t> dalam </a:t>
            </a:r>
            <a:r>
              <a:rPr lang="en-US" dirty="0" err="1" smtClean="0">
                <a:solidFill>
                  <a:schemeClr val="bg1"/>
                </a:solidFill>
              </a:rPr>
              <a:t>tatap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pergaulan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baik</a:t>
            </a:r>
            <a:r>
              <a:rPr lang="en-US" dirty="0" smtClean="0">
                <a:solidFill>
                  <a:schemeClr val="bg1"/>
                </a:solidFill>
              </a:rPr>
              <a:t> local, </a:t>
            </a:r>
            <a:r>
              <a:rPr lang="en-US" dirty="0" err="1" smtClean="0">
                <a:solidFill>
                  <a:schemeClr val="bg1"/>
                </a:solidFill>
              </a:rPr>
              <a:t>nasional</a:t>
            </a:r>
            <a:r>
              <a:rPr lang="en-US" dirty="0" smtClean="0">
                <a:solidFill>
                  <a:schemeClr val="bg1"/>
                </a:solidFill>
              </a:rPr>
              <a:t>, regional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internasional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bg1"/>
                </a:solidFill>
              </a:rPr>
              <a:t>Pancasila sebagai </a:t>
            </a:r>
            <a:r>
              <a:rPr lang="en-US" dirty="0" err="1" smtClean="0">
                <a:solidFill>
                  <a:schemeClr val="bg1"/>
                </a:solidFill>
              </a:rPr>
              <a:t>sistem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etika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dapat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menjadi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dasar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analisis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berbagai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kebijakan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sehingga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tidak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keluar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semganat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negara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kebangsaan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berjiwa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pancasila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Pentagon 3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5" name="Pentagon 4">
            <a:hlinkClick r:id="" action="ppaction://hlinkshowjump?jump=previousslide"/>
          </p:cNvPr>
          <p:cNvSpPr/>
          <p:nvPr/>
        </p:nvSpPr>
        <p:spPr>
          <a:xfrm flipH="1">
            <a:off x="8835082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6" name="Pentagon 5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7" name="Pentagon 6">
            <a:hlinkClick r:id="" action="ppaction://hlinkshowjump?jump=previousslide"/>
          </p:cNvPr>
          <p:cNvSpPr/>
          <p:nvPr/>
        </p:nvSpPr>
        <p:spPr>
          <a:xfrm flipH="1">
            <a:off x="7311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8" name="Pentagon 7">
            <a:hlinkClick r:id="rId2" action="ppaction://hlinksldjump"/>
          </p:cNvPr>
          <p:cNvSpPr/>
          <p:nvPr/>
        </p:nvSpPr>
        <p:spPr>
          <a:xfrm flipH="1">
            <a:off x="8891200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52118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42" y="133010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ndara" panose="020E0502030303020204" pitchFamily="34" charset="0"/>
              </a:rPr>
              <a:t>ETIKA PANCASILA</a:t>
            </a:r>
            <a:br>
              <a:rPr lang="en-US" b="1" dirty="0">
                <a:solidFill>
                  <a:schemeClr val="bg1"/>
                </a:solidFill>
                <a:latin typeface="Candara" panose="020E0502030303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Candara" panose="020E0502030303020204" pitchFamily="34" charset="0"/>
              </a:rPr>
              <a:t>(</a:t>
            </a:r>
            <a:r>
              <a:rPr lang="en-US" b="1" dirty="0" err="1">
                <a:solidFill>
                  <a:schemeClr val="bg1"/>
                </a:solidFill>
                <a:latin typeface="Candara" panose="020E0502030303020204" pitchFamily="34" charset="0"/>
              </a:rPr>
              <a:t>Studi</a:t>
            </a:r>
            <a:r>
              <a:rPr lang="en-US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Kasus</a:t>
            </a:r>
            <a:r>
              <a:rPr lang="en-US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Candara" panose="020E0502030303020204" pitchFamily="34" charset="0"/>
              </a:rPr>
              <a:t>Korupsi</a:t>
            </a:r>
            <a:r>
              <a:rPr lang="en-US" b="1" dirty="0">
                <a:solidFill>
                  <a:schemeClr val="bg1"/>
                </a:solidFill>
                <a:latin typeface="Candara" panose="020E0502030303020204" pitchFamily="34" charset="0"/>
              </a:rPr>
              <a:t>)</a:t>
            </a:r>
          </a:p>
        </p:txBody>
      </p:sp>
      <p:sp>
        <p:nvSpPr>
          <p:cNvPr id="4" name="Folded Corner 3">
            <a:hlinkClick r:id="rId2" action="ppaction://hlinksldjump"/>
          </p:cNvPr>
          <p:cNvSpPr/>
          <p:nvPr/>
        </p:nvSpPr>
        <p:spPr>
          <a:xfrm>
            <a:off x="2436234" y="2145356"/>
            <a:ext cx="3100208" cy="595085"/>
          </a:xfrm>
          <a:prstGeom prst="foldedCorner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FF00"/>
                </a:solidFill>
                <a:latin typeface="Gill Sans MT Condensed" panose="020B0506020104020203" pitchFamily="34" charset="0"/>
              </a:rPr>
              <a:t>PENGERTIAN KORUPSI</a:t>
            </a:r>
          </a:p>
        </p:txBody>
      </p:sp>
      <p:sp>
        <p:nvSpPr>
          <p:cNvPr id="5" name="Folded Corner 4">
            <a:hlinkClick r:id="rId3" action="ppaction://hlinksldjump"/>
          </p:cNvPr>
          <p:cNvSpPr/>
          <p:nvPr/>
        </p:nvSpPr>
        <p:spPr>
          <a:xfrm>
            <a:off x="557390" y="3724766"/>
            <a:ext cx="3100209" cy="595085"/>
          </a:xfrm>
          <a:prstGeom prst="foldedCorner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FF00"/>
                </a:solidFill>
                <a:latin typeface="Gill Sans MT Condensed" panose="020B0506020104020203" pitchFamily="34" charset="0"/>
              </a:rPr>
              <a:t>CONTOH KASUS KORUPSI</a:t>
            </a:r>
          </a:p>
        </p:txBody>
      </p:sp>
      <p:sp>
        <p:nvSpPr>
          <p:cNvPr id="6" name="Folded Corner 5">
            <a:hlinkClick r:id="rId4" action="ppaction://hlinksldjump"/>
          </p:cNvPr>
          <p:cNvSpPr/>
          <p:nvPr/>
        </p:nvSpPr>
        <p:spPr>
          <a:xfrm>
            <a:off x="4380932" y="3724765"/>
            <a:ext cx="3125338" cy="595085"/>
          </a:xfrm>
          <a:prstGeom prst="foldedCorner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FF00"/>
                </a:solidFill>
                <a:latin typeface="Gill Sans MT Condensed" panose="020B0506020104020203" pitchFamily="34" charset="0"/>
              </a:rPr>
              <a:t>PENYELESAIAN KORUPSI</a:t>
            </a:r>
          </a:p>
        </p:txBody>
      </p:sp>
      <p:sp>
        <p:nvSpPr>
          <p:cNvPr id="8" name="Pentagon 7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9" name="Pentagon 8">
            <a:hlinkClick r:id="" action="ppaction://hlinkshowjump?jump=previousslide"/>
          </p:cNvPr>
          <p:cNvSpPr/>
          <p:nvPr/>
        </p:nvSpPr>
        <p:spPr>
          <a:xfrm flipH="1">
            <a:off x="8835082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10" name="Pentagon 9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11" name="Pentagon 10">
            <a:hlinkClick r:id="" action="ppaction://hlinkshowjump?jump=previousslide"/>
          </p:cNvPr>
          <p:cNvSpPr/>
          <p:nvPr/>
        </p:nvSpPr>
        <p:spPr>
          <a:xfrm flipH="1">
            <a:off x="7351267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12" name="Pentagon 11">
            <a:hlinkClick r:id="rId5" action="ppaction://hlinksldjump"/>
          </p:cNvPr>
          <p:cNvSpPr/>
          <p:nvPr/>
        </p:nvSpPr>
        <p:spPr>
          <a:xfrm flipH="1">
            <a:off x="8891200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74303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233" y="10581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Sitka Heading" panose="02000505000000020004" pitchFamily="2" charset="0"/>
              </a:rPr>
              <a:t>PENGERTIAN KORUPSI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431380"/>
            <a:ext cx="5572126" cy="345494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3200" dirty="0" err="1">
                <a:solidFill>
                  <a:srgbClr val="FFFF00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Korupsi</a:t>
            </a:r>
            <a:r>
              <a:rPr lang="en-US" sz="3200" dirty="0">
                <a:solidFill>
                  <a:srgbClr val="FFFF00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 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adalah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tindakan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seseorang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menyalahgunakan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kepercayaan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dalam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suatu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masalah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atau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organisasi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untuk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mendapatkan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keuntungan</a:t>
            </a: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  <a:ea typeface="Tahoma" pitchFamily="34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  <a:ea typeface="Tahoma" pitchFamily="34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00" y="4193860"/>
            <a:ext cx="3394295" cy="216339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Pentagon 8">
            <a:hlinkClick r:id="rId3" action="ppaction://hlinksldjump"/>
          </p:cNvPr>
          <p:cNvSpPr/>
          <p:nvPr/>
        </p:nvSpPr>
        <p:spPr>
          <a:xfrm flipH="1">
            <a:off x="8907652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  <p:sp>
        <p:nvSpPr>
          <p:cNvPr id="10" name="Pentagon 9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11" name="Pentagon 10">
            <a:hlinkClick r:id="" action="ppaction://hlinkshowjump?jump=previousslide"/>
          </p:cNvPr>
          <p:cNvSpPr/>
          <p:nvPr/>
        </p:nvSpPr>
        <p:spPr>
          <a:xfrm flipH="1">
            <a:off x="7563486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13" name="Pentagon 12">
            <a:hlinkClick r:id="rId4" action="ppaction://hlinksldjump"/>
          </p:cNvPr>
          <p:cNvSpPr/>
          <p:nvPr/>
        </p:nvSpPr>
        <p:spPr>
          <a:xfrm flipH="1">
            <a:off x="142090" y="6357257"/>
            <a:ext cx="2111709" cy="371087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STUDI KASUS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0417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Sitka Heading" panose="02000505000000020004" pitchFamily="2" charset="0"/>
              </a:rPr>
              <a:t>CONTOH KASUS KORUPSI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38" y="1325563"/>
            <a:ext cx="7223575" cy="5239010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Kasus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korupsi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E-KTP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merupakan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kasus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korupsi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terkait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pengadaan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KTP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elektronik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Indonesia.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Terjadi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sejak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tahun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2010,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penyelidikan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kasus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korupsi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ini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terus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berlangsung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selama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bertahun-tahun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Sejumlah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pejabat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tinggi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pun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terlibat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seperti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Andi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Narogong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Anang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Sugiana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Miryam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S.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Hariani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Markus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Nari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Setya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Novanto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Setya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Novanto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bahkan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sempat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booming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setelah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drama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penangkapannya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disertai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kecelakaan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palsu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saat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mobilnya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menabrak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tiang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listrik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untuk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menghindari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penangkapan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  <a:ea typeface="Tahoma" pitchFamily="34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4" name="Pentagon 3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5" name="Pentagon 4">
            <a:hlinkClick r:id="" action="ppaction://hlinkshowjump?jump=previousslide"/>
          </p:cNvPr>
          <p:cNvSpPr/>
          <p:nvPr/>
        </p:nvSpPr>
        <p:spPr>
          <a:xfrm flipH="1">
            <a:off x="7293018" y="6362781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6" name="Pentagon 5">
            <a:hlinkClick r:id="rId2" action="ppaction://hlinksldjump"/>
          </p:cNvPr>
          <p:cNvSpPr/>
          <p:nvPr/>
        </p:nvSpPr>
        <p:spPr>
          <a:xfrm flipH="1">
            <a:off x="8893255" y="6364741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  <p:sp>
        <p:nvSpPr>
          <p:cNvPr id="8" name="Pentagon 7">
            <a:hlinkClick r:id="rId3" action="ppaction://hlinksldjump"/>
          </p:cNvPr>
          <p:cNvSpPr/>
          <p:nvPr/>
        </p:nvSpPr>
        <p:spPr>
          <a:xfrm flipH="1">
            <a:off x="251903" y="6357257"/>
            <a:ext cx="1980006" cy="371087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STUDI KASUS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711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113"/>
            <a:ext cx="8256896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Candara" panose="020E0502030303020204" pitchFamily="34" charset="0"/>
              </a:rPr>
              <a:t>PENYELESAIAN KORUPSI</a:t>
            </a:r>
          </a:p>
        </p:txBody>
      </p:sp>
      <p:sp>
        <p:nvSpPr>
          <p:cNvPr id="4" name="Oval 3">
            <a:hlinkClick r:id="rId2" action="ppaction://hlinksldjump"/>
          </p:cNvPr>
          <p:cNvSpPr/>
          <p:nvPr/>
        </p:nvSpPr>
        <p:spPr>
          <a:xfrm rot="21368383">
            <a:off x="329820" y="1896859"/>
            <a:ext cx="3798628" cy="2882220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Sugar Addiction" pitchFamily="2" charset="0"/>
              </a:rPr>
              <a:t>PENDEKATAN EKSTERNAL</a:t>
            </a:r>
            <a:endParaRPr lang="en-US" sz="3200" dirty="0">
              <a:solidFill>
                <a:srgbClr val="FFFF00"/>
              </a:solidFill>
              <a:latin typeface="Sugar Addiction" pitchFamily="2" charset="0"/>
            </a:endParaRPr>
          </a:p>
        </p:txBody>
      </p:sp>
      <p:sp>
        <p:nvSpPr>
          <p:cNvPr id="5" name="Oval 4">
            <a:hlinkClick r:id="rId3" action="ppaction://hlinksldjump"/>
          </p:cNvPr>
          <p:cNvSpPr/>
          <p:nvPr/>
        </p:nvSpPr>
        <p:spPr>
          <a:xfrm rot="508142">
            <a:off x="3962401" y="3575534"/>
            <a:ext cx="3675147" cy="2882220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FF00"/>
                </a:solidFill>
                <a:latin typeface="Sugar Addiction" pitchFamily="2" charset="0"/>
              </a:rPr>
              <a:t>PENDEKATAN INTERNAL</a:t>
            </a:r>
          </a:p>
        </p:txBody>
      </p:sp>
      <p:sp>
        <p:nvSpPr>
          <p:cNvPr id="7" name="Pentagon 6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8" name="Pentagon 7">
            <a:hlinkClick r:id="" action="ppaction://hlinkshowjump?jump=previousslide"/>
          </p:cNvPr>
          <p:cNvSpPr/>
          <p:nvPr/>
        </p:nvSpPr>
        <p:spPr>
          <a:xfrm flipH="1">
            <a:off x="7506338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9" name="Pentagon 8">
            <a:hlinkClick r:id="rId4" action="ppaction://hlinksldjump"/>
          </p:cNvPr>
          <p:cNvSpPr/>
          <p:nvPr/>
        </p:nvSpPr>
        <p:spPr>
          <a:xfrm flipH="1">
            <a:off x="8907652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  <p:sp>
        <p:nvSpPr>
          <p:cNvPr id="11" name="Pentagon 10">
            <a:hlinkClick r:id="rId5" action="ppaction://hlinksldjump"/>
          </p:cNvPr>
          <p:cNvSpPr/>
          <p:nvPr/>
        </p:nvSpPr>
        <p:spPr>
          <a:xfrm flipH="1">
            <a:off x="388879" y="6283557"/>
            <a:ext cx="1980006" cy="371087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STUDI KASUS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30777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221" y="10581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b="1" u="sng" dirty="0">
                <a:solidFill>
                  <a:schemeClr val="bg1"/>
                </a:solidFill>
                <a:latin typeface="Sitka Heading" panose="02000505000000020004" pitchFamily="2" charset="0"/>
              </a:rPr>
              <a:t>PENDEKATAN EKSTERNAL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34556"/>
            <a:ext cx="7397087" cy="486177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Adanya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unsur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luar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diri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manusia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memiliki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kekuatan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memaksa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orang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untuk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tidak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melakukan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korupsi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. 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Kekuatan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eksternal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tersebut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misalnya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hukum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budaya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watak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masyarakat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Dengan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penegakan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hukum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kuat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baik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aspek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peraturan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maupun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aparat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hukum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akan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meminimalisir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terjadinya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korupsi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Pentagon 3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5" name="Pentagon 4">
            <a:hlinkClick r:id="" action="ppaction://hlinkshowjump?jump=previousslide"/>
          </p:cNvPr>
          <p:cNvSpPr/>
          <p:nvPr/>
        </p:nvSpPr>
        <p:spPr>
          <a:xfrm flipH="1">
            <a:off x="7863521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6" name="Pentagon 5">
            <a:hlinkClick r:id="rId2" action="ppaction://hlinksldjump"/>
          </p:cNvPr>
          <p:cNvSpPr/>
          <p:nvPr/>
        </p:nvSpPr>
        <p:spPr>
          <a:xfrm flipH="1">
            <a:off x="9171417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  <p:sp>
        <p:nvSpPr>
          <p:cNvPr id="8" name="Pentagon 7">
            <a:hlinkClick r:id="rId3" action="ppaction://hlinksldjump"/>
          </p:cNvPr>
          <p:cNvSpPr/>
          <p:nvPr/>
        </p:nvSpPr>
        <p:spPr>
          <a:xfrm flipH="1">
            <a:off x="417453" y="6310790"/>
            <a:ext cx="1980006" cy="371087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STUDI KASUS</a:t>
            </a:r>
            <a:endParaRPr lang="en-US" sz="2400" dirty="0"/>
          </a:p>
        </p:txBody>
      </p:sp>
      <p:sp>
        <p:nvSpPr>
          <p:cNvPr id="9" name="Pentagon 8">
            <a:hlinkClick r:id="rId4" action="ppaction://hlinksldjump"/>
          </p:cNvPr>
          <p:cNvSpPr/>
          <p:nvPr/>
        </p:nvSpPr>
        <p:spPr>
          <a:xfrm flipH="1">
            <a:off x="2551523" y="6328423"/>
            <a:ext cx="2294040" cy="371087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PENYELESAIAN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4126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585" y="255943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b="1" u="sng" dirty="0">
                <a:solidFill>
                  <a:schemeClr val="bg1"/>
                </a:solidFill>
                <a:latin typeface="Sitka Heading" panose="02000505000000020004" pitchFamily="2" charset="0"/>
              </a:rPr>
              <a:t>PENDEKATAN INTERNAL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585" y="1581506"/>
            <a:ext cx="6749955" cy="4351338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ctr">
              <a:buNone/>
            </a:pP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Adanya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unsur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dalam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diri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individu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mendapat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penguatan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melalui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pendidikan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pembiasaan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Pendidikan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kuat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adalah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dari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keluarga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untuk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menanamkan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jiwa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anti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korupsi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kemudian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diperkuat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dengan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pendidikan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formal di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sekolah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maupun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non formal di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luar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sekolah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Pentagon 3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5" name="Pentagon 4">
            <a:hlinkClick r:id="" action="ppaction://hlinkshowjump?jump=previousslide"/>
          </p:cNvPr>
          <p:cNvSpPr/>
          <p:nvPr/>
        </p:nvSpPr>
        <p:spPr>
          <a:xfrm flipH="1">
            <a:off x="7335991" y="6353378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6" name="Pentagon 5">
            <a:hlinkClick r:id="rId2" action="ppaction://hlinksldjump"/>
          </p:cNvPr>
          <p:cNvSpPr/>
          <p:nvPr/>
        </p:nvSpPr>
        <p:spPr>
          <a:xfrm flipH="1">
            <a:off x="8907652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  <p:sp>
        <p:nvSpPr>
          <p:cNvPr id="9" name="Pentagon 8">
            <a:hlinkClick r:id="rId3" action="ppaction://hlinksldjump"/>
          </p:cNvPr>
          <p:cNvSpPr/>
          <p:nvPr/>
        </p:nvSpPr>
        <p:spPr>
          <a:xfrm flipH="1">
            <a:off x="507443" y="6226668"/>
            <a:ext cx="1980006" cy="371087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STUDI KASUS</a:t>
            </a:r>
            <a:endParaRPr lang="en-US" sz="2400" dirty="0"/>
          </a:p>
        </p:txBody>
      </p:sp>
      <p:sp>
        <p:nvSpPr>
          <p:cNvPr id="10" name="Pentagon 9">
            <a:hlinkClick r:id="rId4" action="ppaction://hlinksldjump"/>
          </p:cNvPr>
          <p:cNvSpPr/>
          <p:nvPr/>
        </p:nvSpPr>
        <p:spPr>
          <a:xfrm flipH="1">
            <a:off x="2547542" y="6226668"/>
            <a:ext cx="2294040" cy="371087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PENYELESAIAN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40698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790" y="218364"/>
            <a:ext cx="8676292" cy="62233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Nama		: Nadia </a:t>
            </a:r>
            <a:r>
              <a:rPr lang="en-US" sz="3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Mutiara</a:t>
            </a:r>
            <a:endParaRPr lang="en-US" sz="3600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NPM		: 2017011009</a:t>
            </a:r>
          </a:p>
          <a:p>
            <a:pPr marL="0" indent="0">
              <a:buNone/>
            </a:pPr>
            <a:r>
              <a:rPr lang="en-US" sz="3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Kelas</a:t>
            </a:r>
            <a:r>
              <a:rPr lang="en-US" sz="36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	</a:t>
            </a:r>
            <a:r>
              <a:rPr lang="en-US" sz="3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	: Kimia B (AB)</a:t>
            </a:r>
          </a:p>
          <a:p>
            <a:pPr marL="0" indent="0">
              <a:buNone/>
            </a:pPr>
            <a:r>
              <a:rPr lang="en-US" sz="3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Mata </a:t>
            </a:r>
            <a:r>
              <a:rPr lang="en-US" sz="3600" dirty="0" err="1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Kuliah</a:t>
            </a:r>
            <a:r>
              <a:rPr lang="en-US" sz="3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	: Pancasila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JURUSAN KIMIA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FAKULTAS MATEMATIKA DAN ILMU PENGETAHUAN ALAM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UNIVERSITAS LAMPUNG</a:t>
            </a:r>
            <a:endParaRPr lang="en-US" sz="36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90" y="5172501"/>
            <a:ext cx="1545879" cy="1521725"/>
          </a:xfrm>
          <a:prstGeom prst="rect">
            <a:avLst/>
          </a:prstGeom>
        </p:spPr>
      </p:pic>
      <p:sp>
        <p:nvSpPr>
          <p:cNvPr id="5" name="Pentagon 4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NEXT</a:t>
            </a:r>
          </a:p>
        </p:txBody>
      </p:sp>
      <p:sp>
        <p:nvSpPr>
          <p:cNvPr id="6" name="Pentagon 5">
            <a:hlinkClick r:id="" action="ppaction://hlinkshowjump?jump=previousslide"/>
          </p:cNvPr>
          <p:cNvSpPr/>
          <p:nvPr/>
        </p:nvSpPr>
        <p:spPr>
          <a:xfrm flipH="1">
            <a:off x="8835082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14823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agon 11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13" name="Pentagon 12">
            <a:hlinkClick r:id="" action="ppaction://hlinkshowjump?jump=previousslide"/>
          </p:cNvPr>
          <p:cNvSpPr/>
          <p:nvPr/>
        </p:nvSpPr>
        <p:spPr>
          <a:xfrm flipH="1">
            <a:off x="7321703" y="6354019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14" name="Rectangle 13">
            <a:hlinkClick r:id="rId2" action="ppaction://hlinkfile"/>
          </p:cNvPr>
          <p:cNvSpPr/>
          <p:nvPr/>
        </p:nvSpPr>
        <p:spPr>
          <a:xfrm>
            <a:off x="2934269" y="2540758"/>
            <a:ext cx="2279176" cy="14057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Arial Rounded MT Bold" panose="020F0704030504030204" pitchFamily="34" charset="0"/>
              </a:rPr>
              <a:t>KLIK UNTUK MEMULAI VIDEO</a:t>
            </a:r>
            <a:endParaRPr lang="en-US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154071" y="1522863"/>
            <a:ext cx="686938" cy="9553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746913" y="2238233"/>
            <a:ext cx="1000836" cy="56751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934269" y="1378424"/>
            <a:ext cx="227462" cy="10901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Pentagon 26">
            <a:hlinkClick r:id="rId3" action="ppaction://hlinksldjump"/>
          </p:cNvPr>
          <p:cNvSpPr/>
          <p:nvPr/>
        </p:nvSpPr>
        <p:spPr>
          <a:xfrm flipH="1">
            <a:off x="8907652" y="6362782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  <p:sp>
        <p:nvSpPr>
          <p:cNvPr id="29" name="Pentagon 28">
            <a:hlinkClick r:id="rId4" action="ppaction://hlinksldjump"/>
          </p:cNvPr>
          <p:cNvSpPr/>
          <p:nvPr/>
        </p:nvSpPr>
        <p:spPr>
          <a:xfrm flipH="1">
            <a:off x="1817628" y="6334206"/>
            <a:ext cx="1980006" cy="371087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STUDI KASUS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6225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6562" y="3281192"/>
            <a:ext cx="6003877" cy="140908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TERIMA KASIH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30310">
            <a:off x="814318" y="2115174"/>
            <a:ext cx="2332037" cy="233203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Pentagon 5">
            <a:hlinkClick r:id="" action="ppaction://hlinkshowjump?jump=previousslide"/>
          </p:cNvPr>
          <p:cNvSpPr/>
          <p:nvPr/>
        </p:nvSpPr>
        <p:spPr>
          <a:xfrm flipH="1">
            <a:off x="10404576" y="6248074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9" name="Pentagon 8">
            <a:hlinkClick r:id="rId3" action="ppaction://hlinksldjump"/>
          </p:cNvPr>
          <p:cNvSpPr/>
          <p:nvPr/>
        </p:nvSpPr>
        <p:spPr>
          <a:xfrm flipH="1">
            <a:off x="141657" y="6334206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4618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0" y="0"/>
            <a:ext cx="7344229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Candara" panose="020E0502030303020204" pitchFamily="34" charset="0"/>
              </a:rPr>
              <a:t>ETIKA PANCASILA</a:t>
            </a:r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515253" y="1892992"/>
            <a:ext cx="4383311" cy="36059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Bahnschrift Condensed" panose="020B0502040204020203" pitchFamily="34" charset="0"/>
              </a:rPr>
              <a:t>PENGERTIAN PANCASILA</a:t>
            </a:r>
            <a:endParaRPr lang="en-US" sz="2400" dirty="0">
              <a:latin typeface="Bahnschrift Condensed" panose="020B0502040204020203" pitchFamily="34" charset="0"/>
            </a:endParaRPr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1603825" y="2646673"/>
            <a:ext cx="4245431" cy="317047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Bahnschrift Condensed" panose="020B0502040204020203" pitchFamily="34" charset="0"/>
              </a:rPr>
              <a:t>PENGERTIAN </a:t>
            </a:r>
            <a:r>
              <a:rPr lang="en-US" sz="2400" dirty="0">
                <a:latin typeface="Bahnschrift Condensed" panose="020B0502040204020203" pitchFamily="34" charset="0"/>
              </a:rPr>
              <a:t>ETIKA</a:t>
            </a: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2656115" y="3322013"/>
            <a:ext cx="4078513" cy="367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Bahnschrift Condensed" panose="020B0502040204020203" pitchFamily="34" charset="0"/>
              </a:rPr>
              <a:t>ETIKA PANCASILA</a:t>
            </a:r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602342" y="4089401"/>
            <a:ext cx="4680858" cy="367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Bahnschrift Condensed" panose="020B0502040204020203" pitchFamily="34" charset="0"/>
              </a:rPr>
              <a:t>NILAI-NILAI ETIKA PANCASILA</a:t>
            </a:r>
          </a:p>
        </p:txBody>
      </p:sp>
      <p:sp>
        <p:nvSpPr>
          <p:cNvPr id="8" name="Rectangle 7">
            <a:hlinkClick r:id="rId6" action="ppaction://hlinksldjump"/>
          </p:cNvPr>
          <p:cNvSpPr/>
          <p:nvPr/>
        </p:nvSpPr>
        <p:spPr>
          <a:xfrm>
            <a:off x="2293253" y="4878788"/>
            <a:ext cx="4441375" cy="367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Bahnschrift Condensed" panose="020B0502040204020203" pitchFamily="34" charset="0"/>
              </a:rPr>
              <a:t>URGENSI ETIKA PANCASILA</a:t>
            </a:r>
          </a:p>
        </p:txBody>
      </p:sp>
      <p:sp>
        <p:nvSpPr>
          <p:cNvPr id="9" name="Rectangle 8">
            <a:hlinkClick r:id="rId7" action="ppaction://hlinksldjump"/>
          </p:cNvPr>
          <p:cNvSpPr/>
          <p:nvPr/>
        </p:nvSpPr>
        <p:spPr>
          <a:xfrm>
            <a:off x="486226" y="5687561"/>
            <a:ext cx="4796973" cy="367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Bahnschrift Condensed" panose="020B0502040204020203" pitchFamily="34" charset="0"/>
              </a:rPr>
              <a:t>STUDI KASUS ETIKA PANCASILA</a:t>
            </a:r>
          </a:p>
        </p:txBody>
      </p:sp>
      <p:sp>
        <p:nvSpPr>
          <p:cNvPr id="10" name="Pentagon 9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NEXT</a:t>
            </a:r>
          </a:p>
        </p:txBody>
      </p:sp>
      <p:sp>
        <p:nvSpPr>
          <p:cNvPr id="11" name="Pentagon 10">
            <a:hlinkClick r:id="" action="ppaction://hlinkshowjump?jump=previousslide"/>
          </p:cNvPr>
          <p:cNvSpPr/>
          <p:nvPr/>
        </p:nvSpPr>
        <p:spPr>
          <a:xfrm flipH="1">
            <a:off x="8835082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hlinkClick r:id="" action="ppaction://hlinkshowjump?jump=previousslide"/>
              </a:rPr>
              <a:t>BACK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634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62879"/>
            <a:ext cx="7908498" cy="1325563"/>
          </a:xfrm>
        </p:spPr>
        <p:txBody>
          <a:bodyPr>
            <a:normAutofit/>
          </a:bodyPr>
          <a:lstStyle/>
          <a:p>
            <a:r>
              <a:rPr lang="en-US" sz="4800" b="1" u="sng" dirty="0">
                <a:solidFill>
                  <a:schemeClr val="bg1"/>
                </a:solidFill>
                <a:latin typeface="Sitka Heading" panose="02000505000000020004" pitchFamily="2" charset="0"/>
              </a:rPr>
              <a:t>PENGERTIAN</a:t>
            </a:r>
            <a:r>
              <a:rPr lang="en-US" sz="4800" b="1" u="sng" dirty="0" smtClean="0">
                <a:solidFill>
                  <a:schemeClr val="bg1"/>
                </a:solidFill>
                <a:latin typeface="Sitka Heading" panose="02000505000000020004" pitchFamily="2" charset="0"/>
              </a:rPr>
              <a:t> PANCASILA</a:t>
            </a:r>
            <a:endParaRPr lang="en-US" sz="4800" b="1" u="sng" dirty="0">
              <a:solidFill>
                <a:schemeClr val="bg1"/>
              </a:solidFill>
              <a:latin typeface="Sitka Heading" panose="0200050500000002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57" y="1825624"/>
            <a:ext cx="4086065" cy="44523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R</a:t>
            </a:r>
            <a:r>
              <a:rPr lang="id-ID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umusan dan pedoman kehidupan berbangsa dan bernegara bagi seluruh rakyat Indonesia</a:t>
            </a: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111" y="124676"/>
            <a:ext cx="1313249" cy="1394064"/>
          </a:xfrm>
          <a:prstGeom prst="rect">
            <a:avLst/>
          </a:prstGeom>
        </p:spPr>
      </p:pic>
      <p:sp>
        <p:nvSpPr>
          <p:cNvPr id="5" name="Pentagon 4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6" name="Pentagon 5">
            <a:hlinkClick r:id="" action="ppaction://hlinkshowjump?jump=previousslide"/>
          </p:cNvPr>
          <p:cNvSpPr/>
          <p:nvPr/>
        </p:nvSpPr>
        <p:spPr>
          <a:xfrm flipH="1">
            <a:off x="7351267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8" name="Pentagon 7">
            <a:hlinkClick r:id="rId3" action="ppaction://hlinksldjump"/>
          </p:cNvPr>
          <p:cNvSpPr/>
          <p:nvPr/>
        </p:nvSpPr>
        <p:spPr>
          <a:xfrm flipH="1">
            <a:off x="8891200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69978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6154" y="4292221"/>
            <a:ext cx="9175845" cy="2565779"/>
          </a:xfr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ilmu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berisi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watak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perbuatan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atau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tingkah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laku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mana yang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mana yang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serta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mengapa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mengikuti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ajaran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moral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atau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bagaimana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 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kita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mengambil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sikap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bertanggung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jawab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berhadapan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 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berbagai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ajaran</a:t>
            </a:r>
            <a:r>
              <a:rPr lang="en-US" dirty="0">
                <a:solidFill>
                  <a:schemeClr val="tx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moral </a:t>
            </a:r>
          </a:p>
          <a:p>
            <a:pPr marL="0" indent="0" algn="ctr">
              <a:buNone/>
            </a:pPr>
            <a:endParaRPr lang="en-US" dirty="0">
              <a:solidFill>
                <a:schemeClr val="tx1"/>
              </a:solidFill>
              <a:latin typeface="Century Gothic" panose="020B0502020202020204" pitchFamily="34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7" name="Pentagon 6">
            <a:hlinkClick r:id="" action="ppaction://hlinkshowjump?jump=nextslide"/>
          </p:cNvPr>
          <p:cNvSpPr/>
          <p:nvPr/>
        </p:nvSpPr>
        <p:spPr>
          <a:xfrm>
            <a:off x="10620339" y="142194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8" name="Pentagon 7">
            <a:hlinkClick r:id="" action="ppaction://hlinkshowjump?jump=previousslide"/>
          </p:cNvPr>
          <p:cNvSpPr/>
          <p:nvPr/>
        </p:nvSpPr>
        <p:spPr>
          <a:xfrm flipH="1">
            <a:off x="7492293" y="142194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9" name="Pentagon 8">
            <a:hlinkClick r:id="rId3" action="ppaction://hlinksldjump"/>
          </p:cNvPr>
          <p:cNvSpPr/>
          <p:nvPr/>
        </p:nvSpPr>
        <p:spPr>
          <a:xfrm flipH="1">
            <a:off x="9032226" y="142194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267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756" y="146761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Sitka Heading" panose="02000505000000020004" pitchFamily="2" charset="0"/>
              </a:rPr>
              <a:t>PENGERTIAN ETIKA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968" y="1692322"/>
            <a:ext cx="6665090" cy="4484641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Etika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Pancasila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adalah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cabang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filsafat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dijabarkan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dalam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sila-sila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Pancasila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untuk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mengatur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perilaku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kehidupan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masyarakat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berbangsa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bernegara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di Indonesia</a:t>
            </a:r>
            <a:r>
              <a:rPr lang="en-US" sz="3200" dirty="0" smtClean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  <a:ea typeface="Tahoma" pitchFamily="34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Etika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Pancasila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juga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merupakan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etika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yang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mendasarkan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penilaian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baik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buruk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pada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nilai-nilai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Pancasila, yaitu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nilai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ketuhanan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kemanusiaan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persatuan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kerakyatan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keadilan</a:t>
            </a:r>
            <a:r>
              <a:rPr lang="en-US" sz="3200" dirty="0">
                <a:solidFill>
                  <a:schemeClr val="bg1"/>
                </a:solidFill>
                <a:latin typeface="Century Gothic" panose="020B0502020202020204" pitchFamily="34" charset="0"/>
                <a:ea typeface="Tahoma" pitchFamily="34" charset="0"/>
                <a:cs typeface="Times New Roman" pitchFamily="18" charset="0"/>
              </a:rPr>
              <a:t>. </a:t>
            </a:r>
          </a:p>
          <a:p>
            <a:pPr marL="0" indent="0" algn="ctr">
              <a:buNone/>
            </a:pP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  <a:ea typeface="Tahoma" pitchFamily="34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  <a:ea typeface="Tahoma" pitchFamily="34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sz="3200" dirty="0">
              <a:solidFill>
                <a:schemeClr val="bg1"/>
              </a:solidFill>
              <a:latin typeface="Century Gothic" panose="020B0502020202020204" pitchFamily="34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6" name="Pentagon 5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7" name="Pentagon 6">
            <a:hlinkClick r:id="" action="ppaction://hlinkshowjump?jump=previousslide"/>
          </p:cNvPr>
          <p:cNvSpPr/>
          <p:nvPr/>
        </p:nvSpPr>
        <p:spPr>
          <a:xfrm flipH="1">
            <a:off x="7351267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8" name="Pentagon 7">
            <a:hlinkClick r:id="rId2" action="ppaction://hlinksldjump"/>
          </p:cNvPr>
          <p:cNvSpPr/>
          <p:nvPr/>
        </p:nvSpPr>
        <p:spPr>
          <a:xfrm flipH="1">
            <a:off x="8891200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5937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Candara" panose="020E0502030303020204" pitchFamily="34" charset="0"/>
              </a:rPr>
              <a:t>NILAI-NILAI ETIKA PANCASILA</a:t>
            </a:r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609600" y="1591129"/>
            <a:ext cx="3164114" cy="653143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Gill Sans MT Condensed" panose="020B0506020104020203" pitchFamily="34" charset="0"/>
              </a:rPr>
              <a:t>1. NILAI KETUHANAN</a:t>
            </a:r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3962400" y="2467429"/>
            <a:ext cx="3164114" cy="653143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Gill Sans MT Condensed" panose="020B0506020104020203" pitchFamily="34" charset="0"/>
              </a:rPr>
              <a:t>2. NILAI KEMANUSIAAN</a:t>
            </a:r>
            <a:endParaRPr lang="en-US" sz="2800" dirty="0">
              <a:solidFill>
                <a:srgbClr val="FFFF00"/>
              </a:solidFill>
              <a:latin typeface="Gill Sans MT Condensed" panose="020B0506020104020203" pitchFamily="34" charset="0"/>
            </a:endParaRPr>
          </a:p>
        </p:txBody>
      </p:sp>
      <p:sp>
        <p:nvSpPr>
          <p:cNvPr id="10" name="Rounded Rectangle 9">
            <a:hlinkClick r:id="rId4" action="ppaction://hlinksldjump"/>
          </p:cNvPr>
          <p:cNvSpPr/>
          <p:nvPr/>
        </p:nvSpPr>
        <p:spPr>
          <a:xfrm>
            <a:off x="609600" y="3385457"/>
            <a:ext cx="3164114" cy="653143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Gill Sans MT Condensed" panose="020B0506020104020203" pitchFamily="34" charset="0"/>
              </a:rPr>
              <a:t>3. NILAI PERSATUAN</a:t>
            </a:r>
          </a:p>
        </p:txBody>
      </p:sp>
      <p:sp>
        <p:nvSpPr>
          <p:cNvPr id="11" name="Rounded Rectangle 10">
            <a:hlinkClick r:id="rId5" action="ppaction://hlinksldjump"/>
          </p:cNvPr>
          <p:cNvSpPr/>
          <p:nvPr/>
        </p:nvSpPr>
        <p:spPr>
          <a:xfrm>
            <a:off x="3962400" y="4427084"/>
            <a:ext cx="3164114" cy="653143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FFFF00"/>
                </a:solidFill>
                <a:latin typeface="Gill Sans MT Condensed" panose="020B0506020104020203" pitchFamily="34" charset="0"/>
              </a:rPr>
              <a:t>4. </a:t>
            </a:r>
            <a:r>
              <a:rPr lang="en-US" sz="2800" dirty="0">
                <a:solidFill>
                  <a:srgbClr val="FFFF00"/>
                </a:solidFill>
                <a:latin typeface="Gill Sans MT Condensed" panose="020B0506020104020203" pitchFamily="34" charset="0"/>
              </a:rPr>
              <a:t>NILAI KERAKYATAN</a:t>
            </a:r>
          </a:p>
        </p:txBody>
      </p:sp>
      <p:sp>
        <p:nvSpPr>
          <p:cNvPr id="12" name="Rounded Rectangle 11">
            <a:hlinkClick r:id="rId6" action="ppaction://hlinksldjump"/>
          </p:cNvPr>
          <p:cNvSpPr/>
          <p:nvPr/>
        </p:nvSpPr>
        <p:spPr>
          <a:xfrm>
            <a:off x="609600" y="5319486"/>
            <a:ext cx="3164114" cy="653143"/>
          </a:xfrm>
          <a:prstGeom prst="round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Gill Sans MT Condensed" panose="020B0506020104020203" pitchFamily="34" charset="0"/>
              </a:rPr>
              <a:t>5. NILAI KEADILAN</a:t>
            </a:r>
          </a:p>
        </p:txBody>
      </p:sp>
      <p:sp>
        <p:nvSpPr>
          <p:cNvPr id="13" name="Pentagon 12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14" name="Pentagon 13">
            <a:hlinkClick r:id="" action="ppaction://hlinkshowjump?jump=previousslide"/>
          </p:cNvPr>
          <p:cNvSpPr/>
          <p:nvPr/>
        </p:nvSpPr>
        <p:spPr>
          <a:xfrm flipH="1">
            <a:off x="8835082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15" name="Pentagon 14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16" name="Pentagon 15">
            <a:hlinkClick r:id="" action="ppaction://hlinkshowjump?jump=previousslide"/>
          </p:cNvPr>
          <p:cNvSpPr/>
          <p:nvPr/>
        </p:nvSpPr>
        <p:spPr>
          <a:xfrm flipH="1">
            <a:off x="7351267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17" name="Pentagon 16">
            <a:hlinkClick r:id="rId7" action="ppaction://hlinksldjump"/>
          </p:cNvPr>
          <p:cNvSpPr/>
          <p:nvPr/>
        </p:nvSpPr>
        <p:spPr>
          <a:xfrm flipH="1">
            <a:off x="8891200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683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024" y="474307"/>
            <a:ext cx="6441742" cy="890469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Sugar Addiction" pitchFamily="2" charset="0"/>
              </a:rPr>
              <a:t>1. NILAI KETUHANAN</a:t>
            </a:r>
            <a:endParaRPr lang="en-US" dirty="0">
              <a:solidFill>
                <a:schemeClr val="tx1"/>
              </a:solidFill>
              <a:latin typeface="Sugar Addictio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024" y="1364776"/>
            <a:ext cx="6441743" cy="4763069"/>
          </a:xfr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ketuhanan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mengandung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nilai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religius</a:t>
            </a:r>
            <a:r>
              <a:rPr lang="en-US" dirty="0">
                <a:solidFill>
                  <a:schemeClr val="bg1"/>
                </a:solidFill>
              </a:rPr>
              <a:t> atau </a:t>
            </a:r>
            <a:r>
              <a:rPr lang="en-US" dirty="0" err="1">
                <a:solidFill>
                  <a:schemeClr val="bg1"/>
                </a:solidFill>
              </a:rPr>
              <a:t>keyakinan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terhadap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Tuhan</a:t>
            </a:r>
            <a:r>
              <a:rPr lang="en-US" dirty="0">
                <a:solidFill>
                  <a:schemeClr val="bg1"/>
                </a:solidFill>
              </a:rPr>
              <a:t> YME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ketaqwaan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kepada</a:t>
            </a:r>
            <a:r>
              <a:rPr lang="en-US" dirty="0">
                <a:solidFill>
                  <a:schemeClr val="bg1"/>
                </a:solidFill>
              </a:rPr>
              <a:t>-Nya. </a:t>
            </a:r>
            <a:r>
              <a:rPr lang="en-US" dirty="0" err="1">
                <a:solidFill>
                  <a:schemeClr val="bg1"/>
                </a:solidFill>
              </a:rPr>
              <a:t>Seseorang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dikatakan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menjunjung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tinggi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nilai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ketuhanan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bila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bertaqwa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kepada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Tuhan</a:t>
            </a:r>
            <a:r>
              <a:rPr lang="en-US" dirty="0">
                <a:solidFill>
                  <a:schemeClr val="bg1"/>
                </a:solidFill>
              </a:rPr>
              <a:t> YME </a:t>
            </a:r>
            <a:r>
              <a:rPr lang="en-US" dirty="0" err="1">
                <a:solidFill>
                  <a:schemeClr val="bg1"/>
                </a:solidFill>
              </a:rPr>
              <a:t>sesuai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agama yang </a:t>
            </a:r>
            <a:r>
              <a:rPr lang="en-US" dirty="0" err="1">
                <a:solidFill>
                  <a:schemeClr val="bg1"/>
                </a:solidFill>
              </a:rPr>
              <a:t>dianutnya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saling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menghormati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antar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pemeluk</a:t>
            </a:r>
            <a:r>
              <a:rPr lang="en-US" dirty="0">
                <a:solidFill>
                  <a:schemeClr val="bg1"/>
                </a:solidFill>
              </a:rPr>
              <a:t> agama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penganut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kepercayaan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berbeda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memberi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kebebasan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pada</a:t>
            </a:r>
            <a:r>
              <a:rPr lang="en-US" dirty="0">
                <a:solidFill>
                  <a:schemeClr val="bg1"/>
                </a:solidFill>
              </a:rPr>
              <a:t> orang lain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beribadah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sesuai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agamanya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memaksakan</a:t>
            </a:r>
            <a:r>
              <a:rPr lang="en-US" dirty="0">
                <a:solidFill>
                  <a:schemeClr val="bg1"/>
                </a:solidFill>
              </a:rPr>
              <a:t> agama atau </a:t>
            </a:r>
            <a:r>
              <a:rPr lang="en-US" dirty="0" err="1">
                <a:solidFill>
                  <a:schemeClr val="bg1"/>
                </a:solidFill>
              </a:rPr>
              <a:t>kepercayaan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dianutnya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kepada</a:t>
            </a:r>
            <a:r>
              <a:rPr lang="en-US" dirty="0">
                <a:solidFill>
                  <a:schemeClr val="bg1"/>
                </a:solidFill>
              </a:rPr>
              <a:t> orang lain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Pentagon 3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5" name="Pentagon 4">
            <a:hlinkClick r:id="" action="ppaction://hlinkshowjump?jump=previousslide"/>
          </p:cNvPr>
          <p:cNvSpPr/>
          <p:nvPr/>
        </p:nvSpPr>
        <p:spPr>
          <a:xfrm flipH="1">
            <a:off x="8835082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6" name="Pentagon 5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7" name="Pentagon 6">
            <a:hlinkClick r:id="" action="ppaction://hlinkshowjump?jump=previousslide"/>
          </p:cNvPr>
          <p:cNvSpPr/>
          <p:nvPr/>
        </p:nvSpPr>
        <p:spPr>
          <a:xfrm flipH="1">
            <a:off x="7351267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8" name="Pentagon 7">
            <a:hlinkClick r:id="rId2" action="ppaction://hlinksldjump"/>
          </p:cNvPr>
          <p:cNvSpPr/>
          <p:nvPr/>
        </p:nvSpPr>
        <p:spPr>
          <a:xfrm flipH="1">
            <a:off x="8891200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  <p:sp>
        <p:nvSpPr>
          <p:cNvPr id="13" name="Pentagon 12">
            <a:hlinkClick r:id="rId3" action="ppaction://hlinksldjump"/>
          </p:cNvPr>
          <p:cNvSpPr/>
          <p:nvPr/>
        </p:nvSpPr>
        <p:spPr>
          <a:xfrm flipH="1">
            <a:off x="464023" y="6357257"/>
            <a:ext cx="3821374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NILAI-NILAI ETIKA PANCASILA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73898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6313227" cy="931412"/>
          </a:xfr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Sugar Addiction" pitchFamily="2" charset="0"/>
                <a:ea typeface="+mn-ea"/>
                <a:cs typeface="+mn-cs"/>
              </a:rPr>
              <a:t>2. NILAI KEMANUSIAAN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6533"/>
            <a:ext cx="6313227" cy="4831307"/>
          </a:xfr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kemanusiaan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mengandung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moral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kemanusiaan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atau humanitarian.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Seseorang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dikatakan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memegang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teguh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kemanusiaan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apabila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setiap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tindakan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perbuatannya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selalu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menjaga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martabat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orang lain.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Perilaku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adil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terhadap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sesama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manusia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juga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merupakan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wujud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adanya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sifat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kemanusiaan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 Orang yang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berpedoman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nilai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selalu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menghormati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menghargai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sesama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manusia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beradab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memiliki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cipta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rasa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karsa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keyakinan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  <a:cs typeface="Times New Roman" pitchFamily="18" charset="0"/>
            </a:endParaRP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Pentagon 3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5" name="Pentagon 4">
            <a:hlinkClick r:id="" action="ppaction://hlinkshowjump?jump=previousslide"/>
          </p:cNvPr>
          <p:cNvSpPr/>
          <p:nvPr/>
        </p:nvSpPr>
        <p:spPr>
          <a:xfrm flipH="1">
            <a:off x="8835082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6" name="Pentagon 5">
            <a:hlinkClick r:id="" action="ppaction://hlinkshowjump?jump=nextslide"/>
          </p:cNvPr>
          <p:cNvSpPr/>
          <p:nvPr/>
        </p:nvSpPr>
        <p:spPr>
          <a:xfrm>
            <a:off x="10479313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NEXT</a:t>
            </a:r>
            <a:endParaRPr lang="en-US" sz="2400" dirty="0"/>
          </a:p>
        </p:txBody>
      </p:sp>
      <p:sp>
        <p:nvSpPr>
          <p:cNvPr id="7" name="Pentagon 6">
            <a:hlinkClick r:id="" action="ppaction://hlinkshowjump?jump=previousslide"/>
          </p:cNvPr>
          <p:cNvSpPr/>
          <p:nvPr/>
        </p:nvSpPr>
        <p:spPr>
          <a:xfrm flipH="1">
            <a:off x="7351267" y="6357257"/>
            <a:ext cx="1571661" cy="371088"/>
          </a:xfrm>
          <a:prstGeom prst="homePlat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BACK</a:t>
            </a:r>
            <a:endParaRPr lang="en-US" sz="2400" dirty="0"/>
          </a:p>
        </p:txBody>
      </p:sp>
      <p:sp>
        <p:nvSpPr>
          <p:cNvPr id="8" name="Pentagon 7">
            <a:hlinkClick r:id="rId2" action="ppaction://hlinksldjump"/>
          </p:cNvPr>
          <p:cNvSpPr/>
          <p:nvPr/>
        </p:nvSpPr>
        <p:spPr>
          <a:xfrm flipH="1">
            <a:off x="8891200" y="6357257"/>
            <a:ext cx="1571661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MENU</a:t>
            </a:r>
            <a:endParaRPr lang="en-US" sz="2400" dirty="0"/>
          </a:p>
        </p:txBody>
      </p:sp>
      <p:sp>
        <p:nvSpPr>
          <p:cNvPr id="9" name="Pentagon 8">
            <a:hlinkClick r:id="rId3" action="ppaction://hlinksldjump"/>
          </p:cNvPr>
          <p:cNvSpPr/>
          <p:nvPr/>
        </p:nvSpPr>
        <p:spPr>
          <a:xfrm flipH="1">
            <a:off x="464023" y="6357257"/>
            <a:ext cx="3821374" cy="371088"/>
          </a:xfrm>
          <a:prstGeom prst="homePlate">
            <a:avLst>
              <a:gd name="adj" fmla="val 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NILAI-NILAI ETIKA PANCASILA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655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977</Words>
  <Application>Microsoft Office PowerPoint</Application>
  <PresentationFormat>Widescreen</PresentationFormat>
  <Paragraphs>151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4" baseType="lpstr">
      <vt:lpstr>Arial</vt:lpstr>
      <vt:lpstr>Arial Rounded MT Bold</vt:lpstr>
      <vt:lpstr>Bahnschrift Condensed</vt:lpstr>
      <vt:lpstr>Calibri</vt:lpstr>
      <vt:lpstr>Calibri Light</vt:lpstr>
      <vt:lpstr>Candara</vt:lpstr>
      <vt:lpstr>Century Gothic</vt:lpstr>
      <vt:lpstr>Gill Sans MT Condensed</vt:lpstr>
      <vt:lpstr>Sitka Heading</vt:lpstr>
      <vt:lpstr>Sugar Addiction</vt:lpstr>
      <vt:lpstr>Tahoma</vt:lpstr>
      <vt:lpstr>Times New Roman</vt:lpstr>
      <vt:lpstr>Office Theme</vt:lpstr>
      <vt:lpstr>PANCASILA SEBAGAI SISTEM ETIKA</vt:lpstr>
      <vt:lpstr>PowerPoint Presentation</vt:lpstr>
      <vt:lpstr>ETIKA PANCASILA</vt:lpstr>
      <vt:lpstr>PENGERTIAN PANCASILA</vt:lpstr>
      <vt:lpstr>PowerPoint Presentation</vt:lpstr>
      <vt:lpstr>PENGERTIAN ETIKA PANCASILA</vt:lpstr>
      <vt:lpstr>NILAI-NILAI ETIKA PANCASILA</vt:lpstr>
      <vt:lpstr>1. NILAI KETUHANAN</vt:lpstr>
      <vt:lpstr>2. NILAI KEMANUSIAAN</vt:lpstr>
      <vt:lpstr>3. NILAI PERSATUAN</vt:lpstr>
      <vt:lpstr>4. NILAI KERAKYATAN</vt:lpstr>
      <vt:lpstr>5. NILAI KEADILAN</vt:lpstr>
      <vt:lpstr>URGENSI PANCASILA DALAM SISTEM ETIKA</vt:lpstr>
      <vt:lpstr>ETIKA PANCASILA (Studi Kasus Korupsi)</vt:lpstr>
      <vt:lpstr>PENGERTIAN KORUPSI</vt:lpstr>
      <vt:lpstr>CONTOH KASUS KORUPSI</vt:lpstr>
      <vt:lpstr>PENYELESAIAN KORUPSI</vt:lpstr>
      <vt:lpstr>PENDEKATAN EKSTERNAL</vt:lpstr>
      <vt:lpstr>PENDEKATAN INTERNAL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18</cp:revision>
  <dcterms:created xsi:type="dcterms:W3CDTF">2020-12-04T14:46:57Z</dcterms:created>
  <dcterms:modified xsi:type="dcterms:W3CDTF">2020-12-04T17:12:49Z</dcterms:modified>
</cp:coreProperties>
</file>