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F0"/>
    <a:srgbClr val="E2CCDD"/>
    <a:srgbClr val="D2FCFB"/>
    <a:srgbClr val="FACADB"/>
    <a:srgbClr val="FFFFFF"/>
    <a:srgbClr val="FF99FF"/>
    <a:srgbClr val="BC00BC"/>
    <a:srgbClr val="CC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633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522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756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96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093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120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078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641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69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471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14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ED26-7A42-4379-940F-619CA3ECDC17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F40D-2658-4412-86A1-10262D370E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588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496" y="1124744"/>
            <a:ext cx="7772400" cy="1470025"/>
          </a:xfrm>
          <a:noFill/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Etika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 </a:t>
            </a:r>
            <a:r>
              <a:rPr lang="id-I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/>
            </a:r>
            <a:br>
              <a:rPr lang="id-I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</a:b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50" charset="0"/>
              </a:rPr>
              <a:t>Pancasila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50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16296" y="2708920"/>
            <a:ext cx="6400800" cy="1752600"/>
          </a:xfrm>
        </p:spPr>
        <p:txBody>
          <a:bodyPr>
            <a:normAutofit/>
          </a:bodyPr>
          <a:lstStyle/>
          <a:p>
            <a:r>
              <a:rPr lang="id-ID" sz="4800" dirty="0" smtClean="0">
                <a:solidFill>
                  <a:schemeClr val="tx1"/>
                </a:solidFill>
                <a:latin typeface="Bickham Script Pro Semibold" pitchFamily="66" charset="0"/>
              </a:rPr>
              <a:t>Annisa Sisi Yani</a:t>
            </a:r>
          </a:p>
          <a:p>
            <a:r>
              <a:rPr lang="id-ID" sz="4800" dirty="0" smtClean="0">
                <a:solidFill>
                  <a:schemeClr val="tx1"/>
                </a:solidFill>
                <a:latin typeface="Bickham Script Pro Semibold" pitchFamily="66" charset="0"/>
              </a:rPr>
              <a:t>2017011069</a:t>
            </a:r>
            <a:endParaRPr lang="id-ID" sz="4800" dirty="0">
              <a:solidFill>
                <a:schemeClr val="tx1"/>
              </a:solidFill>
              <a:latin typeface="Bickham Script Pro Semibold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81" y="3910570"/>
            <a:ext cx="5527231" cy="2277219"/>
          </a:xfrm>
          <a:prstGeom prst="rect">
            <a:avLst/>
          </a:prstGeom>
        </p:spPr>
      </p:pic>
      <p:sp>
        <p:nvSpPr>
          <p:cNvPr id="5" name="Cloud 4">
            <a:hlinkClick r:id="" action="ppaction://hlinkshowjump?jump=nextslide"/>
          </p:cNvPr>
          <p:cNvSpPr/>
          <p:nvPr/>
        </p:nvSpPr>
        <p:spPr>
          <a:xfrm>
            <a:off x="7380312" y="5706219"/>
            <a:ext cx="1656184" cy="96314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NEXT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67544" y="2346708"/>
            <a:ext cx="3168352" cy="936104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Arial Black" pitchFamily="34" charset="0"/>
              </a:rPr>
              <a:t>Nilai Kerakyatan</a:t>
            </a:r>
            <a:endParaRPr lang="id-ID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4067944" y="1194580"/>
            <a:ext cx="4680520" cy="4176464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id-ID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d-ID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kerakyatan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kerakyatan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musyawarah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demokrasi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sila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keempat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kedaulatan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kekuasaan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tangan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menyangkut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hajat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musayawarah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mufakat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demokratis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memegang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teguh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kerakyatan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demokrasi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musyawarah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anti-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mengutamakan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golongan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menghargai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hlinkClick r:id="" action="ppaction://hlinkshowjump?jump=nextslide"/>
          </p:cNvPr>
          <p:cNvSpPr/>
          <p:nvPr/>
        </p:nvSpPr>
        <p:spPr>
          <a:xfrm>
            <a:off x="6444208" y="5874880"/>
            <a:ext cx="216024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lgerian" pitchFamily="82" charset="0"/>
              </a:rPr>
              <a:t>NEXT</a:t>
            </a:r>
            <a:endParaRPr lang="id-ID" sz="2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Oval 4">
            <a:hlinkClick r:id="" action="ppaction://hlinkshowjump?jump=previousslide"/>
          </p:cNvPr>
          <p:cNvSpPr/>
          <p:nvPr/>
        </p:nvSpPr>
        <p:spPr>
          <a:xfrm>
            <a:off x="683568" y="5874880"/>
            <a:ext cx="2160240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lgerian" pitchFamily="82" charset="0"/>
              </a:rPr>
              <a:t>back</a:t>
            </a:r>
            <a:endParaRPr lang="id-ID" sz="24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79512" y="1136852"/>
            <a:ext cx="3491880" cy="540060"/>
          </a:xfrm>
          <a:prstGeom prst="cloud">
            <a:avLst/>
          </a:prstGeom>
          <a:solidFill>
            <a:srgbClr val="E2CCD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Arial Black" pitchFamily="34" charset="0"/>
              </a:rPr>
              <a:t>Nilai Keadilan</a:t>
            </a:r>
            <a:endParaRPr lang="id-ID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403648" y="1916832"/>
            <a:ext cx="7200800" cy="3816424"/>
          </a:xfrm>
          <a:prstGeom prst="bevel">
            <a:avLst/>
          </a:prstGeom>
          <a:solidFill>
            <a:srgbClr val="E2CCD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Wujud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memegang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teguh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bersikap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orang lain,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menunaikan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menuntut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menghargai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orang lain,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boros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mengutamakan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pemerataan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ketimbang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mendistribusikan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kekayaan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menghindari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memperdalam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kesenjangan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hlinkClick r:id="" action="ppaction://hlinkshowjump?jump=nextslide"/>
          </p:cNvPr>
          <p:cNvSpPr/>
          <p:nvPr/>
        </p:nvSpPr>
        <p:spPr>
          <a:xfrm>
            <a:off x="6444208" y="5949319"/>
            <a:ext cx="2160240" cy="792088"/>
          </a:xfrm>
          <a:prstGeom prst="ellipse">
            <a:avLst/>
          </a:prstGeom>
          <a:solidFill>
            <a:srgbClr val="E2CCD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lgerian" pitchFamily="82" charset="0"/>
              </a:rPr>
              <a:t>NEXT</a:t>
            </a:r>
            <a:endParaRPr lang="id-ID" sz="2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Oval 4">
            <a:hlinkClick r:id="" action="ppaction://hlinkshowjump?jump=previousslide"/>
          </p:cNvPr>
          <p:cNvSpPr/>
          <p:nvPr/>
        </p:nvSpPr>
        <p:spPr>
          <a:xfrm>
            <a:off x="582103" y="5949319"/>
            <a:ext cx="2045681" cy="792088"/>
          </a:xfrm>
          <a:prstGeom prst="ellipse">
            <a:avLst/>
          </a:prstGeom>
          <a:solidFill>
            <a:srgbClr val="E2CCD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lgerian" pitchFamily="82" charset="0"/>
              </a:rPr>
              <a:t>back</a:t>
            </a:r>
            <a:endParaRPr lang="id-ID" sz="24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323528" y="1988840"/>
            <a:ext cx="3744416" cy="2304256"/>
          </a:xfrm>
          <a:prstGeom prst="ellipseRibbon2">
            <a:avLst/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Apa</a:t>
            </a:r>
            <a:r>
              <a:rPr lang="en-US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Itu</a:t>
            </a:r>
            <a:r>
              <a:rPr lang="en-US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EtikaPancasila</a:t>
            </a:r>
            <a:r>
              <a:rPr lang="en-US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? (</a:t>
            </a:r>
            <a:r>
              <a:rPr lang="en-US" sz="14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Studi</a:t>
            </a:r>
            <a:r>
              <a:rPr lang="en-US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Kasus</a:t>
            </a:r>
            <a:r>
              <a:rPr lang="en-US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Korupsi</a:t>
            </a:r>
            <a:r>
              <a:rPr lang="en-US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)</a:t>
            </a:r>
          </a:p>
        </p:txBody>
      </p:sp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6660232" y="5877272"/>
            <a:ext cx="1872208" cy="504056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NEXT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>
          <a:xfrm>
            <a:off x="971600" y="5877272"/>
            <a:ext cx="1872208" cy="504056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BACK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Horizontal Scroll 5">
            <a:hlinkClick r:id="rId3" action="ppaction://hlinksldjump"/>
          </p:cNvPr>
          <p:cNvSpPr/>
          <p:nvPr/>
        </p:nvSpPr>
        <p:spPr>
          <a:xfrm>
            <a:off x="4788024" y="1196752"/>
            <a:ext cx="3168352" cy="792088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Pengertian Korupsi</a:t>
            </a:r>
          </a:p>
        </p:txBody>
      </p:sp>
      <p:sp>
        <p:nvSpPr>
          <p:cNvPr id="7" name="Horizontal Scroll 6">
            <a:hlinkClick r:id="rId4" action="ppaction://hlinksldjump"/>
          </p:cNvPr>
          <p:cNvSpPr/>
          <p:nvPr/>
        </p:nvSpPr>
        <p:spPr>
          <a:xfrm>
            <a:off x="4788024" y="2348880"/>
            <a:ext cx="3168352" cy="792088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Contoh Kasus Korupsi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Horizontal Scroll 7">
            <a:hlinkClick r:id="rId5" action="ppaction://hlinksldjump"/>
          </p:cNvPr>
          <p:cNvSpPr/>
          <p:nvPr/>
        </p:nvSpPr>
        <p:spPr>
          <a:xfrm>
            <a:off x="4932040" y="3645024"/>
            <a:ext cx="3024336" cy="864096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Penyelesaian Korupsi dg Pendekatan Eksternal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9" name="Horizontal Scroll 8">
            <a:hlinkClick r:id="rId6" action="ppaction://hlinksldjump"/>
          </p:cNvPr>
          <p:cNvSpPr/>
          <p:nvPr/>
        </p:nvSpPr>
        <p:spPr>
          <a:xfrm>
            <a:off x="4932040" y="4869160"/>
            <a:ext cx="3024336" cy="864096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Penyelesaian Korupsi dg Pendekatan Internal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018896" y="476672"/>
            <a:ext cx="4536504" cy="936104"/>
          </a:xfrm>
          <a:prstGeom prst="bevel">
            <a:avLst/>
          </a:prstGeom>
          <a:solidFill>
            <a:srgbClr val="E2CCDD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Apa Itu Korupsi?</a:t>
            </a:r>
            <a:endParaRPr lang="id-ID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547664" y="2132856"/>
            <a:ext cx="4536504" cy="2952328"/>
          </a:xfrm>
          <a:prstGeom prst="verticalScroll">
            <a:avLst/>
          </a:prstGeom>
          <a:solidFill>
            <a:srgbClr val="E2CCDD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menyalahgunakan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keuntungan</a:t>
            </a:r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6660232" y="5877272"/>
            <a:ext cx="1872208" cy="504056"/>
          </a:xfrm>
          <a:prstGeom prst="roundRect">
            <a:avLst/>
          </a:prstGeom>
          <a:solidFill>
            <a:srgbClr val="E2CCDD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NEXT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" action="ppaction://hlinkshowjump?jump=previousslide"/>
          </p:cNvPr>
          <p:cNvSpPr/>
          <p:nvPr/>
        </p:nvSpPr>
        <p:spPr>
          <a:xfrm>
            <a:off x="1007215" y="5877272"/>
            <a:ext cx="1872208" cy="504056"/>
          </a:xfrm>
          <a:prstGeom prst="roundRect">
            <a:avLst/>
          </a:prstGeom>
          <a:solidFill>
            <a:srgbClr val="E2CCDD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BACK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539552" y="2074700"/>
            <a:ext cx="2808312" cy="2016224"/>
          </a:xfrm>
          <a:prstGeom prst="bevel">
            <a:avLst/>
          </a:prstGeom>
          <a:solidFill>
            <a:srgbClr val="FF99FF"/>
          </a:solidFill>
          <a:ln>
            <a:solidFill>
              <a:srgbClr val="BC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Algerian" pitchFamily="82" charset="0"/>
              </a:rPr>
              <a:t>Contoh Kasus Korupsi</a:t>
            </a:r>
            <a:endParaRPr lang="id-ID" sz="20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635896" y="985410"/>
            <a:ext cx="5508104" cy="4747846"/>
          </a:xfrm>
          <a:prstGeom prst="verticalScroll">
            <a:avLst/>
          </a:prstGeom>
          <a:solidFill>
            <a:srgbClr val="FF99FF"/>
          </a:solidFill>
          <a:ln>
            <a:solidFill>
              <a:srgbClr val="BC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E-KTP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pengadaan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KTP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Indonesia.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2010,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penyelidikan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berlangsung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bertahun-tahun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pejabat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terlibat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Narogong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Sugiana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Miryam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Hariani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Markus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Novanto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Novanto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booming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drama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penangkapannya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disertai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kecelakaan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palsu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menabrak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menghindari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penangkapan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685444" y="6066968"/>
            <a:ext cx="1872208" cy="504056"/>
          </a:xfrm>
          <a:prstGeom prst="roundRect">
            <a:avLst/>
          </a:prstGeom>
          <a:solidFill>
            <a:srgbClr val="FF99FF"/>
          </a:solidFill>
          <a:ln>
            <a:solidFill>
              <a:srgbClr val="BC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NEXT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" action="ppaction://hlinkshowjump?jump=previousslide"/>
          </p:cNvPr>
          <p:cNvSpPr/>
          <p:nvPr/>
        </p:nvSpPr>
        <p:spPr>
          <a:xfrm>
            <a:off x="683568" y="6066968"/>
            <a:ext cx="1872208" cy="504056"/>
          </a:xfrm>
          <a:prstGeom prst="roundRect">
            <a:avLst/>
          </a:prstGeom>
          <a:solidFill>
            <a:srgbClr val="FF99FF"/>
          </a:solidFill>
          <a:ln>
            <a:solidFill>
              <a:srgbClr val="BC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BACK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56" y="4335"/>
            <a:ext cx="4762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31640" y="476672"/>
            <a:ext cx="2808312" cy="1512168"/>
          </a:xfrm>
          <a:prstGeom prst="cloud">
            <a:avLst/>
          </a:prstGeom>
          <a:solidFill>
            <a:srgbClr val="FDE9F0"/>
          </a:solidFill>
          <a:ln>
            <a:solidFill>
              <a:srgbClr val="E2C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Pendekatan Eksternal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2735796" y="1768033"/>
            <a:ext cx="5600979" cy="3600400"/>
          </a:xfrm>
          <a:prstGeom prst="cloud">
            <a:avLst/>
          </a:prstGeom>
          <a:solidFill>
            <a:srgbClr val="FDE9F0"/>
          </a:solidFill>
          <a:ln>
            <a:solidFill>
              <a:srgbClr val="E2C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unsur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kekuatan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memaksa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orang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Kekuatan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eksternal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tersebut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misalnya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budaya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watak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penegakan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kuat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aspek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peraturan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maupun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aparat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meminimalisir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terjadinya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5595830"/>
            <a:ext cx="1800200" cy="1000337"/>
          </a:xfrm>
          <a:prstGeom prst="rightArrow">
            <a:avLst/>
          </a:prstGeom>
          <a:solidFill>
            <a:srgbClr val="FDE9F0"/>
          </a:solidFill>
          <a:ln>
            <a:solidFill>
              <a:srgbClr val="E2C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NEXT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07136" y="5595829"/>
            <a:ext cx="1728192" cy="1000337"/>
          </a:xfrm>
          <a:prstGeom prst="leftArrow">
            <a:avLst/>
          </a:prstGeom>
          <a:solidFill>
            <a:srgbClr val="FDE9F0"/>
          </a:solidFill>
          <a:ln>
            <a:solidFill>
              <a:srgbClr val="E2C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BACK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91944"/>
            <a:ext cx="4762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043608" y="620688"/>
            <a:ext cx="3096344" cy="1368152"/>
          </a:xfrm>
          <a:prstGeom prst="cube">
            <a:avLst/>
          </a:prstGeom>
          <a:solidFill>
            <a:srgbClr val="D2FC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Algerian" pitchFamily="82" charset="0"/>
              </a:rPr>
              <a:t>Pendekatan Internal</a:t>
            </a:r>
            <a:endParaRPr lang="id-ID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4899623" y="1628800"/>
            <a:ext cx="3528392" cy="4032448"/>
          </a:xfrm>
          <a:prstGeom prst="can">
            <a:avLst/>
          </a:prstGeom>
          <a:solidFill>
            <a:srgbClr val="D2FC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Adanya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unsur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diri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individu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mendapat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penguatan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melalui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pembiasaan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kuat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keluarga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menanamkan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jiwa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anti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kemudian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diperkuat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formal di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sekolah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maupun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non formal di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luar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sekolah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6444208" y="5595830"/>
            <a:ext cx="1800200" cy="1000337"/>
          </a:xfrm>
          <a:prstGeom prst="rightArrow">
            <a:avLst/>
          </a:prstGeom>
          <a:solidFill>
            <a:srgbClr val="D2FC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NEXT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14988" y="5595830"/>
            <a:ext cx="1728192" cy="1000337"/>
          </a:xfrm>
          <a:prstGeom prst="leftArrow">
            <a:avLst/>
          </a:prstGeom>
          <a:solidFill>
            <a:srgbClr val="D2FC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BACK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04" y="2282167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0"/>
            <a:ext cx="9144000" cy="6095999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683568" y="692696"/>
            <a:ext cx="3744416" cy="396044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jangkau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Media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mendidik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berkepribadian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Indonesia.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932040" y="1916832"/>
            <a:ext cx="3456384" cy="360040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Maksud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kesadaran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moral anti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mentalitas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penguatan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internal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6685444" y="6066968"/>
            <a:ext cx="1872208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NEXT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899592" y="6066968"/>
            <a:ext cx="1872208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BACK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07" y="0"/>
            <a:ext cx="5688632" cy="2020262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650992" y="2600908"/>
            <a:ext cx="3384376" cy="2376264"/>
          </a:xfrm>
          <a:prstGeom prst="cloud">
            <a:avLst/>
          </a:prstGeom>
          <a:solidFill>
            <a:srgbClr val="FDE9F0"/>
          </a:solidFill>
          <a:ln>
            <a:solidFill>
              <a:srgbClr val="E2C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betul-betul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pahami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dihayati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amalkan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menurunkan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4035368" y="1375008"/>
            <a:ext cx="3960440" cy="4176464"/>
          </a:xfrm>
          <a:prstGeom prst="verticalScroll">
            <a:avLst/>
          </a:prstGeom>
          <a:solidFill>
            <a:srgbClr val="FDE9F0"/>
          </a:solidFill>
          <a:ln>
            <a:solidFill>
              <a:srgbClr val="E2C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ketuhanan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kerakyatan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landasan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moril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pemberantasan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6444208" y="5661248"/>
            <a:ext cx="1800200" cy="1000337"/>
          </a:xfrm>
          <a:prstGeom prst="rightArrow">
            <a:avLst/>
          </a:prstGeom>
          <a:solidFill>
            <a:srgbClr val="FDE9F0"/>
          </a:solidFill>
          <a:ln>
            <a:solidFill>
              <a:srgbClr val="E2C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NEXT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83917" y="5661247"/>
            <a:ext cx="1728192" cy="1000337"/>
          </a:xfrm>
          <a:prstGeom prst="leftArrow">
            <a:avLst/>
          </a:prstGeom>
          <a:solidFill>
            <a:srgbClr val="FDE9F0"/>
          </a:solidFill>
          <a:ln>
            <a:solidFill>
              <a:srgbClr val="E2C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BACK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1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hlinkClick r:id="rId3" action="ppaction://hlinksldjump"/>
          </p:cNvPr>
          <p:cNvSpPr/>
          <p:nvPr/>
        </p:nvSpPr>
        <p:spPr>
          <a:xfrm>
            <a:off x="323528" y="548680"/>
            <a:ext cx="3312368" cy="133481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Forte" pitchFamily="66" charset="0"/>
                <a:cs typeface="Times New Roman" pitchFamily="18" charset="0"/>
              </a:rPr>
              <a:t>Pengertian Pancasila</a:t>
            </a:r>
            <a:endParaRPr lang="id-ID" dirty="0">
              <a:solidFill>
                <a:schemeClr val="tx1"/>
              </a:solidFill>
              <a:latin typeface="Forte" pitchFamily="66" charset="0"/>
              <a:cs typeface="Times New Roman" pitchFamily="18" charset="0"/>
            </a:endParaRPr>
          </a:p>
        </p:txBody>
      </p:sp>
      <p:sp>
        <p:nvSpPr>
          <p:cNvPr id="5" name="Cloud 4">
            <a:hlinkClick r:id="rId4" action="ppaction://hlinksldjump"/>
          </p:cNvPr>
          <p:cNvSpPr/>
          <p:nvPr/>
        </p:nvSpPr>
        <p:spPr>
          <a:xfrm>
            <a:off x="5076056" y="485366"/>
            <a:ext cx="3358367" cy="146144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Forte" pitchFamily="66" charset="0"/>
                <a:cs typeface="Times New Roman" pitchFamily="18" charset="0"/>
              </a:rPr>
              <a:t>Pengertian 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  <a:latin typeface="Forte" pitchFamily="66" charset="0"/>
                <a:cs typeface="Times New Roman" pitchFamily="18" charset="0"/>
              </a:rPr>
              <a:t>Etika</a:t>
            </a:r>
            <a:endParaRPr lang="id-ID" dirty="0">
              <a:solidFill>
                <a:schemeClr val="tx1"/>
              </a:solidFill>
              <a:latin typeface="Forte" pitchFamily="66" charset="0"/>
              <a:cs typeface="Times New Roman" pitchFamily="18" charset="0"/>
            </a:endParaRPr>
          </a:p>
        </p:txBody>
      </p:sp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2339752" y="1946811"/>
            <a:ext cx="3888432" cy="18002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Forte" pitchFamily="66" charset="0"/>
                <a:cs typeface="Times New Roman" pitchFamily="18" charset="0"/>
              </a:rPr>
              <a:t>Pengertian Etika Pancasila </a:t>
            </a:r>
            <a:endParaRPr lang="id-ID" dirty="0">
              <a:solidFill>
                <a:schemeClr val="tx1"/>
              </a:solidFill>
              <a:latin typeface="Forte" pitchFamily="66" charset="0"/>
              <a:cs typeface="Times New Roman" pitchFamily="18" charset="0"/>
            </a:endParaRPr>
          </a:p>
        </p:txBody>
      </p:sp>
      <p:sp>
        <p:nvSpPr>
          <p:cNvPr id="7" name="Cloud 6">
            <a:hlinkClick r:id="rId6" action="ppaction://hlinksldjump"/>
          </p:cNvPr>
          <p:cNvSpPr/>
          <p:nvPr/>
        </p:nvSpPr>
        <p:spPr>
          <a:xfrm>
            <a:off x="359532" y="4329100"/>
            <a:ext cx="3240360" cy="165618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Forte" pitchFamily="66" charset="0"/>
                <a:cs typeface="Times New Roman" pitchFamily="18" charset="0"/>
              </a:rPr>
              <a:t>Nilai-nilai Etika Pancasila</a:t>
            </a:r>
            <a:endParaRPr lang="id-ID" dirty="0">
              <a:solidFill>
                <a:schemeClr val="tx1"/>
              </a:solidFill>
              <a:latin typeface="Forte" pitchFamily="66" charset="0"/>
              <a:cs typeface="Times New Roman" pitchFamily="18" charset="0"/>
            </a:endParaRPr>
          </a:p>
        </p:txBody>
      </p:sp>
      <p:sp>
        <p:nvSpPr>
          <p:cNvPr id="8" name="Cloud 7">
            <a:hlinkClick r:id="rId7" action="ppaction://hlinksldjump"/>
          </p:cNvPr>
          <p:cNvSpPr/>
          <p:nvPr/>
        </p:nvSpPr>
        <p:spPr>
          <a:xfrm>
            <a:off x="4788024" y="4077072"/>
            <a:ext cx="4104456" cy="144016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Forte" pitchFamily="66" charset="0"/>
                <a:cs typeface="Times New Roman" pitchFamily="18" charset="0"/>
              </a:rPr>
              <a:t>Studi Kasus Korupsi</a:t>
            </a:r>
            <a:endParaRPr lang="id-ID" dirty="0">
              <a:solidFill>
                <a:schemeClr val="tx1"/>
              </a:solidFill>
              <a:latin typeface="Forte" pitchFamily="66" charset="0"/>
              <a:cs typeface="Times New Roman" pitchFamily="18" charset="0"/>
            </a:endParaRPr>
          </a:p>
        </p:txBody>
      </p:sp>
      <p:sp>
        <p:nvSpPr>
          <p:cNvPr id="9" name="Cloud 8">
            <a:hlinkClick r:id="" action="ppaction://hlinkshowjump?jump=nextslide"/>
          </p:cNvPr>
          <p:cNvSpPr/>
          <p:nvPr/>
        </p:nvSpPr>
        <p:spPr>
          <a:xfrm>
            <a:off x="6755239" y="6165304"/>
            <a:ext cx="1849209" cy="57606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NEXT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0" name="Cloud 9">
            <a:hlinkClick r:id="" action="ppaction://hlinkshowjump?jump=previousslide"/>
          </p:cNvPr>
          <p:cNvSpPr/>
          <p:nvPr/>
        </p:nvSpPr>
        <p:spPr>
          <a:xfrm>
            <a:off x="827584" y="6144098"/>
            <a:ext cx="1849209" cy="57606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BACK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106924"/>
            <a:ext cx="4497685" cy="1597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0517"/>
            <a:ext cx="4497685" cy="1597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02" y="326089"/>
            <a:ext cx="4968163" cy="864096"/>
          </a:xfrm>
          <a:solidFill>
            <a:srgbClr val="FDE9F0"/>
          </a:solidFill>
        </p:spPr>
        <p:txBody>
          <a:bodyPr/>
          <a:lstStyle/>
          <a:p>
            <a:r>
              <a:rPr lang="en-US" b="1" dirty="0" err="1" smtClean="0">
                <a:latin typeface="Forte" pitchFamily="66" charset="0"/>
              </a:rPr>
              <a:t>Apa</a:t>
            </a:r>
            <a:r>
              <a:rPr lang="en-US" b="1" dirty="0" smtClean="0">
                <a:latin typeface="Forte" pitchFamily="66" charset="0"/>
              </a:rPr>
              <a:t> </a:t>
            </a:r>
            <a:r>
              <a:rPr lang="en-US" b="1" dirty="0" err="1" smtClean="0">
                <a:latin typeface="Forte" pitchFamily="66" charset="0"/>
              </a:rPr>
              <a:t>itu</a:t>
            </a:r>
            <a:r>
              <a:rPr lang="en-US" b="1" dirty="0" smtClean="0">
                <a:latin typeface="Forte" pitchFamily="66" charset="0"/>
              </a:rPr>
              <a:t> </a:t>
            </a:r>
            <a:r>
              <a:rPr lang="en-US" b="1" dirty="0" err="1" smtClean="0">
                <a:latin typeface="Forte" pitchFamily="66" charset="0"/>
              </a:rPr>
              <a:t>Pancasila</a:t>
            </a:r>
            <a:r>
              <a:rPr lang="en-US" b="1" dirty="0" smtClean="0">
                <a:latin typeface="Forte" pitchFamily="66" charset="0"/>
              </a:rPr>
              <a:t>?</a:t>
            </a:r>
            <a:endParaRPr lang="id-ID" dirty="0">
              <a:latin typeface="Forte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618" y="2420888"/>
            <a:ext cx="6116724" cy="1440160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Forte" pitchFamily="66" charset="0"/>
                <a:ea typeface="Tahoma" pitchFamily="34" charset="0"/>
                <a:cs typeface="Times New Roman" pitchFamily="18" charset="0"/>
              </a:rPr>
              <a:t>R</a:t>
            </a:r>
            <a:r>
              <a:rPr lang="id-ID" dirty="0" smtClean="0">
                <a:solidFill>
                  <a:schemeClr val="tx1"/>
                </a:solidFill>
                <a:latin typeface="Forte" pitchFamily="66" charset="0"/>
                <a:ea typeface="Tahoma" pitchFamily="34" charset="0"/>
                <a:cs typeface="Times New Roman" pitchFamily="18" charset="0"/>
              </a:rPr>
              <a:t>umusan dan pedoman kehidupan berbangsa dan bernegara bagi seluruh rakyat Indonesia</a:t>
            </a:r>
            <a:endParaRPr lang="en-US" dirty="0" smtClean="0">
              <a:solidFill>
                <a:schemeClr val="tx1"/>
              </a:solidFill>
              <a:latin typeface="Forte" pitchFamily="66" charset="0"/>
              <a:cs typeface="Times New Roman" pitchFamily="18" charset="0"/>
            </a:endParaRPr>
          </a:p>
          <a:p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760500" y="1196752"/>
            <a:ext cx="648072" cy="72008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Down Arrow 4"/>
          <p:cNvSpPr/>
          <p:nvPr/>
        </p:nvSpPr>
        <p:spPr>
          <a:xfrm>
            <a:off x="5220072" y="1196752"/>
            <a:ext cx="648072" cy="72008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>
            <a:off x="4067944" y="1484784"/>
            <a:ext cx="648072" cy="72008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hlinkClick r:id="" action="ppaction://hlinkshowjump?jump=nextslide"/>
          </p:cNvPr>
          <p:cNvSpPr/>
          <p:nvPr/>
        </p:nvSpPr>
        <p:spPr>
          <a:xfrm>
            <a:off x="6583939" y="5157192"/>
            <a:ext cx="2160240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lgerian" pitchFamily="82" charset="0"/>
              </a:rPr>
              <a:t>NEXT</a:t>
            </a:r>
            <a:endParaRPr lang="id-ID" sz="2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10" name="Oval 9">
            <a:hlinkClick r:id="" action="ppaction://hlinkshowjump?jump=previousslide"/>
          </p:cNvPr>
          <p:cNvSpPr/>
          <p:nvPr/>
        </p:nvSpPr>
        <p:spPr>
          <a:xfrm>
            <a:off x="621047" y="5157192"/>
            <a:ext cx="2160240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lgerian" pitchFamily="82" charset="0"/>
              </a:rPr>
              <a:t>BACK</a:t>
            </a:r>
            <a:endParaRPr lang="id-ID" sz="24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" y="0"/>
            <a:ext cx="91440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1340768"/>
            <a:ext cx="4248472" cy="10801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Etika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559024"/>
          </a:xfrm>
          <a:solidFill>
            <a:schemeClr val="tx2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watak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tingkah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bertanggung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berhadapan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moral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6444208" y="5463324"/>
            <a:ext cx="1800200" cy="100033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11560" y="5463324"/>
            <a:ext cx="1728192" cy="1000337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280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51520" y="1772816"/>
            <a:ext cx="3456384" cy="237626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Apa</a:t>
            </a: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itu</a:t>
            </a: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Etika</a:t>
            </a: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Pancasila</a:t>
            </a: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id-ID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5580112" y="2017440"/>
            <a:ext cx="2952328" cy="3096344"/>
          </a:xfrm>
          <a:prstGeom prst="foldedCorne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mendasarkan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ketuhanan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kerakyatan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3707904" y="2204864"/>
            <a:ext cx="1656184" cy="15121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hevron 19">
            <a:hlinkClick r:id="" action="ppaction://hlinkshowjump?jump=nextslide"/>
          </p:cNvPr>
          <p:cNvSpPr/>
          <p:nvPr/>
        </p:nvSpPr>
        <p:spPr>
          <a:xfrm>
            <a:off x="7825993" y="6032170"/>
            <a:ext cx="504056" cy="360040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Chevron 20">
            <a:hlinkClick r:id="" action="ppaction://hlinkshowjump?jump=nextslide"/>
          </p:cNvPr>
          <p:cNvSpPr/>
          <p:nvPr/>
        </p:nvSpPr>
        <p:spPr>
          <a:xfrm>
            <a:off x="8280412" y="6032170"/>
            <a:ext cx="504056" cy="360040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Chevron 21">
            <a:hlinkClick r:id="" action="ppaction://hlinkshowjump?jump=previousslide"/>
          </p:cNvPr>
          <p:cNvSpPr/>
          <p:nvPr/>
        </p:nvSpPr>
        <p:spPr>
          <a:xfrm rot="10800000">
            <a:off x="326842" y="6032170"/>
            <a:ext cx="504056" cy="360040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Chevron 22">
            <a:hlinkClick r:id="" action="ppaction://hlinkshowjump?jump=previousslide"/>
          </p:cNvPr>
          <p:cNvSpPr/>
          <p:nvPr/>
        </p:nvSpPr>
        <p:spPr>
          <a:xfrm rot="10800000">
            <a:off x="819579" y="6032170"/>
            <a:ext cx="504056" cy="360040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50" y="4424690"/>
            <a:ext cx="5906091" cy="2433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4" y="-315416"/>
            <a:ext cx="6925444" cy="28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Nilai-Nilai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Etika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Pancasila</a:t>
            </a:r>
            <a:endParaRPr lang="id-ID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loud 3">
            <a:hlinkClick r:id="rId3" action="ppaction://hlinksldjump"/>
          </p:cNvPr>
          <p:cNvSpPr/>
          <p:nvPr/>
        </p:nvSpPr>
        <p:spPr>
          <a:xfrm>
            <a:off x="1659553" y="1844824"/>
            <a:ext cx="2664296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Nilai Ketuhanan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loud 4">
            <a:hlinkClick r:id="rId4" action="ppaction://hlinksldjump"/>
          </p:cNvPr>
          <p:cNvSpPr/>
          <p:nvPr/>
        </p:nvSpPr>
        <p:spPr>
          <a:xfrm>
            <a:off x="5042234" y="1844824"/>
            <a:ext cx="2664296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Nilai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Kemanusiaan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359532" y="3507944"/>
            <a:ext cx="2664296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Nilai Persatuaan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loud 6">
            <a:hlinkClick r:id="rId6" action="ppaction://hlinksldjump"/>
          </p:cNvPr>
          <p:cNvSpPr/>
          <p:nvPr/>
        </p:nvSpPr>
        <p:spPr>
          <a:xfrm>
            <a:off x="6012160" y="3507944"/>
            <a:ext cx="2664296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Nilai Kerakyatan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loud 7">
            <a:hlinkClick r:id="rId7" action="ppaction://hlinksldjump"/>
          </p:cNvPr>
          <p:cNvSpPr/>
          <p:nvPr/>
        </p:nvSpPr>
        <p:spPr>
          <a:xfrm>
            <a:off x="3223758" y="4163410"/>
            <a:ext cx="2664296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Nilai Keadilan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6444208" y="5463324"/>
            <a:ext cx="1800200" cy="100033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1" name="Left Arrow 10">
            <a:hlinkClick r:id="" action="ppaction://hlinkshowjump?jump=previousslide"/>
          </p:cNvPr>
          <p:cNvSpPr/>
          <p:nvPr/>
        </p:nvSpPr>
        <p:spPr>
          <a:xfrm>
            <a:off x="611560" y="5463324"/>
            <a:ext cx="1728192" cy="1000337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03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043608" y="908720"/>
            <a:ext cx="4320480" cy="864096"/>
          </a:xfrm>
          <a:prstGeom prst="bevel">
            <a:avLst/>
          </a:prstGeom>
          <a:solidFill>
            <a:srgbClr val="FF99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Nilai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Ketuhanan</a:t>
            </a:r>
            <a:endParaRPr lang="id-ID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835696" y="1976872"/>
            <a:ext cx="6336704" cy="3816424"/>
          </a:xfrm>
          <a:prstGeom prst="horizontalScroll">
            <a:avLst/>
          </a:prstGeom>
          <a:solidFill>
            <a:srgbClr val="FF99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ketuhanan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mengandung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religius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keyakinan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Tuhan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YME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ketaqwaan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kepada-Nya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Seseorang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dikatakan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menjunjung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tinggi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ketuhanan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bila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bertaqwa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kepada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Tuhan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YME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sesuai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agama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dianutnya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saling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menghormati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antar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pemeluk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agama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penganut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kepercayaan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berbeda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memberi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kebebasan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orang lain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beribadah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sesuai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agamanya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memaksakan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agama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kepercayaan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dianutnya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kepada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orang lain.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ircular Arrow 5"/>
          <p:cNvSpPr/>
          <p:nvPr/>
        </p:nvSpPr>
        <p:spPr>
          <a:xfrm rot="2529525">
            <a:off x="5508104" y="1124744"/>
            <a:ext cx="1368152" cy="1584176"/>
          </a:xfrm>
          <a:prstGeom prst="circularArrow">
            <a:avLst/>
          </a:prstGeom>
          <a:solidFill>
            <a:srgbClr val="FF99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nextslide"/>
          </p:cNvPr>
          <p:cNvSpPr/>
          <p:nvPr/>
        </p:nvSpPr>
        <p:spPr>
          <a:xfrm>
            <a:off x="6444208" y="5874880"/>
            <a:ext cx="2160240" cy="792088"/>
          </a:xfrm>
          <a:prstGeom prst="ellipse">
            <a:avLst/>
          </a:prstGeom>
          <a:solidFill>
            <a:srgbClr val="FF99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lgerian" pitchFamily="82" charset="0"/>
              </a:rPr>
              <a:t>NEXT</a:t>
            </a:r>
            <a:endParaRPr lang="id-ID" sz="2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9" name="Oval 8">
            <a:hlinkClick r:id="" action="ppaction://hlinkshowjump?jump=previousslide"/>
          </p:cNvPr>
          <p:cNvSpPr/>
          <p:nvPr/>
        </p:nvSpPr>
        <p:spPr>
          <a:xfrm>
            <a:off x="755576" y="5874880"/>
            <a:ext cx="2160240" cy="792088"/>
          </a:xfrm>
          <a:prstGeom prst="ellipse">
            <a:avLst/>
          </a:prstGeom>
          <a:solidFill>
            <a:srgbClr val="FF99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lgerian" pitchFamily="82" charset="0"/>
              </a:rPr>
              <a:t>back</a:t>
            </a:r>
            <a:endParaRPr lang="id-ID" sz="24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5" y="0"/>
            <a:ext cx="9144000" cy="6095999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2087724" y="563827"/>
            <a:ext cx="4608512" cy="1008112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 Black" pitchFamily="34" charset="0"/>
              </a:rPr>
              <a:t>Nilai</a:t>
            </a:r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 Black" pitchFamily="34" charset="0"/>
              </a:rPr>
              <a:t>Kemanusiaan</a:t>
            </a:r>
            <a:endParaRPr lang="id-ID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899592" y="2030036"/>
            <a:ext cx="6984776" cy="3312368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humanitarian.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memegang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teguh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perbuatannya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martabat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orang lain.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wujud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Orang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berpedoman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menghormati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menghargai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beradab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cipta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rasa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karsa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6444208" y="5595830"/>
            <a:ext cx="1800200" cy="100033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8" name="Left Arrow 7">
            <a:hlinkClick r:id="" action="ppaction://hlinkshowjump?jump=previousslide"/>
          </p:cNvPr>
          <p:cNvSpPr/>
          <p:nvPr/>
        </p:nvSpPr>
        <p:spPr>
          <a:xfrm>
            <a:off x="614988" y="5595830"/>
            <a:ext cx="1728192" cy="1000337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BACK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14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131840" y="980728"/>
            <a:ext cx="4968552" cy="1008112"/>
          </a:xfrm>
          <a:prstGeom prst="bevel">
            <a:avLst/>
          </a:prstGeom>
          <a:solidFill>
            <a:srgbClr val="FF99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Arial Black" pitchFamily="34" charset="0"/>
              </a:rPr>
              <a:t>Nilai Persatuan</a:t>
            </a:r>
            <a:endParaRPr lang="id-ID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1043608" y="2348880"/>
            <a:ext cx="6048672" cy="3384376"/>
          </a:xfrm>
          <a:prstGeom prst="flowChartInternalStorage">
            <a:avLst/>
          </a:prstGeom>
          <a:solidFill>
            <a:srgbClr val="FF99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humanitarian.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memegang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teguh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perbuatannya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martabat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orang lain.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wujud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Orang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berpedoman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menghormati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menghargai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beradab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cipta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rasa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karsa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hlinkClick r:id="" action="ppaction://hlinkshowjump?jump=nextslide"/>
          </p:cNvPr>
          <p:cNvSpPr/>
          <p:nvPr/>
        </p:nvSpPr>
        <p:spPr>
          <a:xfrm>
            <a:off x="6569250" y="5993565"/>
            <a:ext cx="1963190" cy="565182"/>
          </a:xfrm>
          <a:prstGeom prst="ellipse">
            <a:avLst/>
          </a:prstGeom>
          <a:solidFill>
            <a:srgbClr val="FF99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lgerian" pitchFamily="82" charset="0"/>
              </a:rPr>
              <a:t>NEXT</a:t>
            </a:r>
            <a:endParaRPr lang="id-ID" sz="2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Oval 4">
            <a:hlinkClick r:id="" action="ppaction://hlinkshowjump?jump=previousslide"/>
          </p:cNvPr>
          <p:cNvSpPr/>
          <p:nvPr/>
        </p:nvSpPr>
        <p:spPr>
          <a:xfrm>
            <a:off x="467544" y="5993564"/>
            <a:ext cx="1872208" cy="603787"/>
          </a:xfrm>
          <a:prstGeom prst="ellipse">
            <a:avLst/>
          </a:prstGeom>
          <a:solidFill>
            <a:srgbClr val="FF99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lgerian" pitchFamily="82" charset="0"/>
              </a:rPr>
              <a:t>back</a:t>
            </a:r>
            <a:endParaRPr lang="id-ID" sz="24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819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Etika  Pancasila</vt:lpstr>
      <vt:lpstr>PowerPoint Presentation</vt:lpstr>
      <vt:lpstr>Apa itu Pancasila?</vt:lpstr>
      <vt:lpstr>Apa itu Etika?</vt:lpstr>
      <vt:lpstr>PowerPoint Presentation</vt:lpstr>
      <vt:lpstr>Nilai-Nilai Etika Pancasila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Pancasila</dc:title>
  <dc:creator>PERSONAL</dc:creator>
  <cp:lastModifiedBy>PERSONAL</cp:lastModifiedBy>
  <cp:revision>26</cp:revision>
  <dcterms:created xsi:type="dcterms:W3CDTF">2020-12-01T13:38:12Z</dcterms:created>
  <dcterms:modified xsi:type="dcterms:W3CDTF">2020-12-02T04:25:14Z</dcterms:modified>
</cp:coreProperties>
</file>