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260" r:id="rId3"/>
    <p:sldId id="305" r:id="rId4"/>
    <p:sldId id="257" r:id="rId5"/>
    <p:sldId id="306" r:id="rId6"/>
    <p:sldId id="307" r:id="rId7"/>
    <p:sldId id="308" r:id="rId8"/>
    <p:sldId id="310" r:id="rId9"/>
    <p:sldId id="309" r:id="rId10"/>
  </p:sldIdLst>
  <p:sldSz cx="9144000" cy="5143500" type="screen16x9"/>
  <p:notesSz cx="6858000" cy="9144000"/>
  <p:embeddedFontLst>
    <p:embeddedFont>
      <p:font typeface="Handlee" charset="0"/>
      <p:regular r:id="rId12"/>
    </p:embeddedFont>
    <p:embeddedFont>
      <p:font typeface="Baloo 2" charset="0"/>
      <p:regular r:id="rId13"/>
      <p:bold r:id="rId14"/>
    </p:embeddedFont>
    <p:embeddedFont>
      <p:font typeface="Georgia" pitchFamily="18" charset="0"/>
      <p:regular r:id="rId15"/>
      <p:bold r:id="rId16"/>
      <p:italic r:id="rId17"/>
      <p:boldItalic r:id="rId18"/>
    </p:embeddedFont>
    <p:embeddedFont>
      <p:font typeface="poppins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4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C98EA-AA70-4E8D-8410-9C04A8FC5A9A}">
  <a:tblStyle styleId="{D03C98EA-AA70-4E8D-8410-9C04A8FC5A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-366" y="-1278"/>
      </p:cViewPr>
      <p:guideLst>
        <p:guide orient="horz" pos="5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98f63dd44f_0_4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98f63dd44f_0_4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99f615fc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99f615fc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796495" y="-1807790"/>
            <a:ext cx="10481321" cy="9800984"/>
            <a:chOff x="-796495" y="-1807790"/>
            <a:chExt cx="10481321" cy="9800984"/>
          </a:xfrm>
        </p:grpSpPr>
        <p:sp>
          <p:nvSpPr>
            <p:cNvPr id="10" name="Google Shape;10;p2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5;p2"/>
          <p:cNvGrpSpPr/>
          <p:nvPr/>
        </p:nvGrpSpPr>
        <p:grpSpPr>
          <a:xfrm>
            <a:off x="1914450" y="1446281"/>
            <a:ext cx="5429400" cy="2615641"/>
            <a:chOff x="1857300" y="1352550"/>
            <a:chExt cx="5429400" cy="27432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857300" y="1352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6" name="Google Shape;26;p2"/>
          <p:cNvSpPr/>
          <p:nvPr/>
        </p:nvSpPr>
        <p:spPr>
          <a:xfrm>
            <a:off x="1371600" y="916025"/>
            <a:ext cx="6534000" cy="352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>
            <a:off x="1923900" y="1458125"/>
            <a:ext cx="5429400" cy="2438400"/>
            <a:chOff x="1857300" y="1657350"/>
            <a:chExt cx="5429400" cy="2438400"/>
          </a:xfrm>
        </p:grpSpPr>
        <p:cxnSp>
          <p:nvCxnSpPr>
            <p:cNvPr id="28" name="Google Shape;28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11700" y="1847850"/>
            <a:ext cx="8520600" cy="104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ubTitle" idx="1"/>
          </p:nvPr>
        </p:nvSpPr>
        <p:spPr>
          <a:xfrm>
            <a:off x="311700" y="29293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aloo 2"/>
                <a:ea typeface="Baloo 2"/>
                <a:cs typeface="Baloo 2"/>
                <a:sym typeface="Baloo 2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/>
          <p:nvPr/>
        </p:nvSpPr>
        <p:spPr>
          <a:xfrm rot="10800000">
            <a:off x="8026909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3"/>
          <p:cNvSpPr/>
          <p:nvPr/>
        </p:nvSpPr>
        <p:spPr>
          <a:xfrm rot="10800000">
            <a:off x="2580238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3"/>
          <p:cNvSpPr/>
          <p:nvPr/>
        </p:nvSpPr>
        <p:spPr>
          <a:xfrm rot="10800000">
            <a:off x="4768883" y="4000975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2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4"/>
          <p:cNvSpPr/>
          <p:nvPr/>
        </p:nvSpPr>
        <p:spPr>
          <a:xfrm rot="10800000">
            <a:off x="8026909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4"/>
          <p:cNvSpPr/>
          <p:nvPr/>
        </p:nvSpPr>
        <p:spPr>
          <a:xfrm rot="10800000">
            <a:off x="2580238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4"/>
          <p:cNvSpPr/>
          <p:nvPr/>
        </p:nvSpPr>
        <p:spPr>
          <a:xfrm rot="10800000">
            <a:off x="-1006045" y="16696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3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5"/>
          <p:cNvSpPr/>
          <p:nvPr/>
        </p:nvSpPr>
        <p:spPr>
          <a:xfrm rot="10800000" flipH="1">
            <a:off x="-727042" y="2778284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5"/>
          <p:cNvSpPr/>
          <p:nvPr/>
        </p:nvSpPr>
        <p:spPr>
          <a:xfrm rot="10800000" flipH="1">
            <a:off x="1921170" y="-351950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5"/>
          <p:cNvSpPr/>
          <p:nvPr/>
        </p:nvSpPr>
        <p:spPr>
          <a:xfrm rot="1398376">
            <a:off x="4242552" y="2849135"/>
            <a:ext cx="3618141" cy="4553442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/>
          <p:nvPr/>
        </p:nvSpPr>
        <p:spPr>
          <a:xfrm flipH="1">
            <a:off x="8026909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 flipH="1">
            <a:off x="2580238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 flipH="1">
            <a:off x="4768883" y="71768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/>
          <p:nvPr/>
        </p:nvSpPr>
        <p:spPr>
          <a:xfrm flipH="1">
            <a:off x="8026909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"/>
          <p:cNvSpPr/>
          <p:nvPr/>
        </p:nvSpPr>
        <p:spPr>
          <a:xfrm flipH="1">
            <a:off x="2580238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/>
          <p:nvPr/>
        </p:nvSpPr>
        <p:spPr>
          <a:xfrm rot="761566" flipH="1">
            <a:off x="-1996562" y="-1803588"/>
            <a:ext cx="4556332" cy="5208988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552450" y="0"/>
            <a:ext cx="8058000" cy="4705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13225" y="1177085"/>
            <a:ext cx="7708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200"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-12661" y="-42117"/>
            <a:ext cx="9304236" cy="5277968"/>
          </a:xfrm>
          <a:custGeom>
            <a:avLst/>
            <a:gdLst/>
            <a:ahLst/>
            <a:cxnLst/>
            <a:rect l="l" t="t" r="r" b="b"/>
            <a:pathLst>
              <a:path w="198766" h="112753" extrusionOk="0">
                <a:moveTo>
                  <a:pt x="1" y="0"/>
                </a:moveTo>
                <a:lnTo>
                  <a:pt x="1" y="112753"/>
                </a:lnTo>
                <a:lnTo>
                  <a:pt x="198766" y="112753"/>
                </a:lnTo>
                <a:lnTo>
                  <a:pt x="198766" y="0"/>
                </a:lnTo>
                <a:close/>
              </a:path>
            </a:pathLst>
          </a:custGeom>
          <a:solidFill>
            <a:srgbClr val="B3C4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78" name="Google Shape;78;p6"/>
          <p:cNvSpPr/>
          <p:nvPr/>
        </p:nvSpPr>
        <p:spPr>
          <a:xfrm>
            <a:off x="-796495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6"/>
          <p:cNvSpPr/>
          <p:nvPr/>
        </p:nvSpPr>
        <p:spPr>
          <a:xfrm>
            <a:off x="2689914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3" name="Google Shape;83;p7"/>
          <p:cNvSpPr/>
          <p:nvPr/>
        </p:nvSpPr>
        <p:spPr>
          <a:xfrm>
            <a:off x="2689914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7"/>
          <p:cNvSpPr/>
          <p:nvPr/>
        </p:nvSpPr>
        <p:spPr>
          <a:xfrm>
            <a:off x="-577157" y="4300868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7"/>
          <p:cNvSpPr/>
          <p:nvPr/>
        </p:nvSpPr>
        <p:spPr>
          <a:xfrm>
            <a:off x="5128387" y="-1807790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8"/>
          <p:cNvGrpSpPr/>
          <p:nvPr/>
        </p:nvGrpSpPr>
        <p:grpSpPr>
          <a:xfrm>
            <a:off x="-796495" y="-1807790"/>
            <a:ext cx="10481321" cy="9800984"/>
            <a:chOff x="-796495" y="-1807790"/>
            <a:chExt cx="10481321" cy="9800984"/>
          </a:xfrm>
        </p:grpSpPr>
        <p:sp>
          <p:nvSpPr>
            <p:cNvPr id="88" name="Google Shape;88;p8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1"/>
          <p:cNvGrpSpPr/>
          <p:nvPr/>
        </p:nvGrpSpPr>
        <p:grpSpPr>
          <a:xfrm flipH="1">
            <a:off x="-558370" y="-1779215"/>
            <a:ext cx="10481321" cy="9800984"/>
            <a:chOff x="-796495" y="-1807790"/>
            <a:chExt cx="10481321" cy="9800984"/>
          </a:xfrm>
        </p:grpSpPr>
        <p:sp>
          <p:nvSpPr>
            <p:cNvPr id="105" name="Google Shape;105;p11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2"/>
          <p:cNvSpPr/>
          <p:nvPr/>
        </p:nvSpPr>
        <p:spPr>
          <a:xfrm rot="10800000" flipH="1">
            <a:off x="-796495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2"/>
          <p:cNvSpPr/>
          <p:nvPr/>
        </p:nvSpPr>
        <p:spPr>
          <a:xfrm rot="10800000" flipH="1">
            <a:off x="2689914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2"/>
          <p:cNvSpPr/>
          <p:nvPr/>
        </p:nvSpPr>
        <p:spPr>
          <a:xfrm rot="10800000" flipH="1">
            <a:off x="2689918" y="4000975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2"/>
          <p:cNvSpPr/>
          <p:nvPr/>
        </p:nvSpPr>
        <p:spPr>
          <a:xfrm rot="10800000" flipH="1">
            <a:off x="5128387" y="18220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B3C4B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EB7E7C"/>
              </a:buClr>
              <a:buSzPts val="2800"/>
              <a:buFont typeface="Handlee"/>
              <a:buNone/>
              <a:defRPr sz="2800">
                <a:solidFill>
                  <a:srgbClr val="EB7E7C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Baloo 2"/>
              <a:buChar char="●"/>
              <a:defRPr sz="180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>
            <a:spLocks noGrp="1"/>
          </p:cNvSpPr>
          <p:nvPr>
            <p:ph type="ctrTitle"/>
          </p:nvPr>
        </p:nvSpPr>
        <p:spPr>
          <a:xfrm>
            <a:off x="385453" y="1564527"/>
            <a:ext cx="8520600" cy="104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3" action="ppaction://hlinksldjump"/>
              </a:rPr>
              <a:t>Etika </a:t>
            </a:r>
            <a:r>
              <a:rPr lang="en-US" dirty="0" err="1">
                <a:hlinkClick r:id="rId3" action="ppaction://hlinksldjump"/>
              </a:rPr>
              <a:t>Bangsa</a:t>
            </a:r>
            <a:r>
              <a:rPr lang="en-US" dirty="0">
                <a:hlinkClick r:id="rId3" action="ppaction://hlinksldjump"/>
              </a:rPr>
              <a:t> Indonesia</a:t>
            </a:r>
            <a:endParaRPr dirty="0">
              <a:hlinkClick r:id="rId3" action="ppaction://hlinksldjump"/>
            </a:endParaRPr>
          </a:p>
        </p:txBody>
      </p:sp>
      <p:sp>
        <p:nvSpPr>
          <p:cNvPr id="223" name="Google Shape;223;p28"/>
          <p:cNvSpPr txBox="1">
            <a:spLocks noGrp="1"/>
          </p:cNvSpPr>
          <p:nvPr>
            <p:ph type="subTitle" idx="1"/>
          </p:nvPr>
        </p:nvSpPr>
        <p:spPr>
          <a:xfrm>
            <a:off x="284544" y="2698954"/>
            <a:ext cx="8520600" cy="12840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Nama: </a:t>
            </a:r>
            <a:r>
              <a:rPr lang="en-US" dirty="0" err="1"/>
              <a:t>Fyra</a:t>
            </a:r>
            <a:r>
              <a:rPr lang="en-US" dirty="0"/>
              <a:t> </a:t>
            </a:r>
            <a:r>
              <a:rPr lang="en-US" dirty="0" err="1"/>
              <a:t>Annisya</a:t>
            </a:r>
            <a:r>
              <a:rPr lang="en-US" dirty="0"/>
              <a:t> Setiawan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Npm</a:t>
            </a:r>
            <a:r>
              <a:rPr lang="en-US" dirty="0"/>
              <a:t>: 2017011005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Kelas: 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: Pancasila</a:t>
            </a:r>
            <a:endParaRPr dirty="0"/>
          </a:p>
        </p:txBody>
      </p:sp>
      <p:grpSp>
        <p:nvGrpSpPr>
          <p:cNvPr id="224" name="Google Shape;224;p28"/>
          <p:cNvGrpSpPr/>
          <p:nvPr/>
        </p:nvGrpSpPr>
        <p:grpSpPr>
          <a:xfrm>
            <a:off x="4084203" y="-126523"/>
            <a:ext cx="3774524" cy="1979829"/>
            <a:chOff x="6797960" y="203729"/>
            <a:chExt cx="3774524" cy="1979829"/>
          </a:xfrm>
        </p:grpSpPr>
        <p:sp>
          <p:nvSpPr>
            <p:cNvPr id="225" name="Google Shape;225;p28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28"/>
          <p:cNvGrpSpPr/>
          <p:nvPr/>
        </p:nvGrpSpPr>
        <p:grpSpPr>
          <a:xfrm>
            <a:off x="-1304902" y="1221490"/>
            <a:ext cx="3393304" cy="1796989"/>
            <a:chOff x="-1085827" y="927365"/>
            <a:chExt cx="3393304" cy="1796989"/>
          </a:xfrm>
        </p:grpSpPr>
        <p:sp>
          <p:nvSpPr>
            <p:cNvPr id="232" name="Google Shape;232;p28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28"/>
          <p:cNvGrpSpPr/>
          <p:nvPr/>
        </p:nvGrpSpPr>
        <p:grpSpPr>
          <a:xfrm>
            <a:off x="4257372" y="3758929"/>
            <a:ext cx="3081549" cy="1994761"/>
            <a:chOff x="3476322" y="3871854"/>
            <a:chExt cx="3081549" cy="1994761"/>
          </a:xfrm>
        </p:grpSpPr>
        <p:sp>
          <p:nvSpPr>
            <p:cNvPr id="247" name="Google Shape;247;p28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8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8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8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8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28"/>
          <p:cNvGrpSpPr/>
          <p:nvPr/>
        </p:nvGrpSpPr>
        <p:grpSpPr>
          <a:xfrm>
            <a:off x="1010165" y="3920650"/>
            <a:ext cx="1748567" cy="1517857"/>
            <a:chOff x="972034" y="4038077"/>
            <a:chExt cx="1579697" cy="1371393"/>
          </a:xfrm>
        </p:grpSpPr>
        <p:sp>
          <p:nvSpPr>
            <p:cNvPr id="267" name="Google Shape;267;p28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9" name="Google Shape;269;p28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270" name="Google Shape;270;p28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8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8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8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2" name="Google Shape;442;p32"/>
          <p:cNvGrpSpPr/>
          <p:nvPr/>
        </p:nvGrpSpPr>
        <p:grpSpPr>
          <a:xfrm>
            <a:off x="438150" y="-538125"/>
            <a:ext cx="5567100" cy="5143500"/>
            <a:chOff x="438150" y="-538125"/>
            <a:chExt cx="5567100" cy="5143500"/>
          </a:xfrm>
        </p:grpSpPr>
        <p:sp>
          <p:nvSpPr>
            <p:cNvPr id="443" name="Google Shape;443;p32"/>
            <p:cNvSpPr/>
            <p:nvPr/>
          </p:nvSpPr>
          <p:spPr>
            <a:xfrm>
              <a:off x="438150" y="-538125"/>
              <a:ext cx="5567100" cy="5143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4" name="Google Shape;444;p32"/>
            <p:cNvGrpSpPr/>
            <p:nvPr/>
          </p:nvGrpSpPr>
          <p:grpSpPr>
            <a:xfrm>
              <a:off x="873674" y="1378075"/>
              <a:ext cx="165399" cy="2832399"/>
              <a:chOff x="873674" y="1378075"/>
              <a:chExt cx="165399" cy="2832399"/>
            </a:xfrm>
          </p:grpSpPr>
          <p:sp>
            <p:nvSpPr>
              <p:cNvPr id="445" name="Google Shape;445;p32"/>
              <p:cNvSpPr/>
              <p:nvPr/>
            </p:nvSpPr>
            <p:spPr>
              <a:xfrm>
                <a:off x="873674" y="1759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32"/>
              <p:cNvSpPr/>
              <p:nvPr/>
            </p:nvSpPr>
            <p:spPr>
              <a:xfrm>
                <a:off x="873674" y="2140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32"/>
              <p:cNvSpPr/>
              <p:nvPr/>
            </p:nvSpPr>
            <p:spPr>
              <a:xfrm>
                <a:off x="873674" y="2521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32"/>
              <p:cNvSpPr/>
              <p:nvPr/>
            </p:nvSpPr>
            <p:spPr>
              <a:xfrm>
                <a:off x="873674" y="2902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32"/>
              <p:cNvSpPr/>
              <p:nvPr/>
            </p:nvSpPr>
            <p:spPr>
              <a:xfrm>
                <a:off x="873674" y="3283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32"/>
              <p:cNvSpPr/>
              <p:nvPr/>
            </p:nvSpPr>
            <p:spPr>
              <a:xfrm>
                <a:off x="873674" y="3664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32"/>
              <p:cNvSpPr/>
              <p:nvPr/>
            </p:nvSpPr>
            <p:spPr>
              <a:xfrm>
                <a:off x="873674" y="4045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32"/>
              <p:cNvSpPr/>
              <p:nvPr/>
            </p:nvSpPr>
            <p:spPr>
              <a:xfrm>
                <a:off x="873674" y="1378075"/>
                <a:ext cx="165399" cy="165399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2082" extrusionOk="0">
                    <a:moveTo>
                      <a:pt x="1" y="0"/>
                    </a:moveTo>
                    <a:lnTo>
                      <a:pt x="1" y="2081"/>
                    </a:lnTo>
                    <a:lnTo>
                      <a:pt x="2081" y="2081"/>
                    </a:lnTo>
                    <a:lnTo>
                      <a:pt x="2081" y="0"/>
                    </a:lnTo>
                    <a:close/>
                  </a:path>
                </a:pathLst>
              </a:custGeom>
              <a:solidFill>
                <a:srgbClr val="E89F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3" name="Google Shape;453;p32"/>
            <p:cNvGrpSpPr/>
            <p:nvPr/>
          </p:nvGrpSpPr>
          <p:grpSpPr>
            <a:xfrm>
              <a:off x="1167136" y="1543396"/>
              <a:ext cx="3685496" cy="2667079"/>
              <a:chOff x="1167136" y="1543396"/>
              <a:chExt cx="3685496" cy="2667079"/>
            </a:xfrm>
          </p:grpSpPr>
          <p:sp>
            <p:nvSpPr>
              <p:cNvPr id="454" name="Google Shape;454;p32"/>
              <p:cNvSpPr/>
              <p:nvPr/>
            </p:nvSpPr>
            <p:spPr>
              <a:xfrm>
                <a:off x="1167136" y="1924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32"/>
              <p:cNvSpPr/>
              <p:nvPr/>
            </p:nvSpPr>
            <p:spPr>
              <a:xfrm>
                <a:off x="1167136" y="2305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32"/>
              <p:cNvSpPr/>
              <p:nvPr/>
            </p:nvSpPr>
            <p:spPr>
              <a:xfrm>
                <a:off x="1167136" y="2686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32"/>
              <p:cNvSpPr/>
              <p:nvPr/>
            </p:nvSpPr>
            <p:spPr>
              <a:xfrm>
                <a:off x="1167136" y="3067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32"/>
              <p:cNvSpPr/>
              <p:nvPr/>
            </p:nvSpPr>
            <p:spPr>
              <a:xfrm>
                <a:off x="1167136" y="3448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32"/>
              <p:cNvSpPr/>
              <p:nvPr/>
            </p:nvSpPr>
            <p:spPr>
              <a:xfrm>
                <a:off x="1167136" y="3829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32"/>
              <p:cNvSpPr/>
              <p:nvPr/>
            </p:nvSpPr>
            <p:spPr>
              <a:xfrm>
                <a:off x="1167136" y="4210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32"/>
              <p:cNvSpPr/>
              <p:nvPr/>
            </p:nvSpPr>
            <p:spPr>
              <a:xfrm>
                <a:off x="1167136" y="1543396"/>
                <a:ext cx="3685496" cy="79"/>
              </a:xfrm>
              <a:custGeom>
                <a:avLst/>
                <a:gdLst/>
                <a:ahLst/>
                <a:cxnLst/>
                <a:rect l="l" t="t" r="r" b="b"/>
                <a:pathLst>
                  <a:path w="46392" h="1" fill="none" extrusionOk="0">
                    <a:moveTo>
                      <a:pt x="0" y="0"/>
                    </a:moveTo>
                    <a:lnTo>
                      <a:pt x="46391" y="0"/>
                    </a:lnTo>
                  </a:path>
                </a:pathLst>
              </a:custGeom>
              <a:noFill/>
              <a:ln w="9525" cap="flat" cmpd="sng">
                <a:solidFill>
                  <a:srgbClr val="D9D9D9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2" name="Google Shape;462;p32"/>
            <p:cNvGrpSpPr/>
            <p:nvPr/>
          </p:nvGrpSpPr>
          <p:grpSpPr>
            <a:xfrm>
              <a:off x="4988416" y="1412633"/>
              <a:ext cx="662553" cy="2797842"/>
              <a:chOff x="4988416" y="1412633"/>
              <a:chExt cx="662553" cy="2797842"/>
            </a:xfrm>
          </p:grpSpPr>
          <p:sp>
            <p:nvSpPr>
              <p:cNvPr id="463" name="Google Shape;463;p32"/>
              <p:cNvSpPr/>
              <p:nvPr/>
            </p:nvSpPr>
            <p:spPr>
              <a:xfrm>
                <a:off x="4988416" y="1793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32"/>
              <p:cNvSpPr/>
              <p:nvPr/>
            </p:nvSpPr>
            <p:spPr>
              <a:xfrm>
                <a:off x="5253596" y="1793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32"/>
              <p:cNvSpPr/>
              <p:nvPr/>
            </p:nvSpPr>
            <p:spPr>
              <a:xfrm>
                <a:off x="5518856" y="1793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32"/>
              <p:cNvSpPr/>
              <p:nvPr/>
            </p:nvSpPr>
            <p:spPr>
              <a:xfrm>
                <a:off x="4988416" y="2174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32"/>
              <p:cNvSpPr/>
              <p:nvPr/>
            </p:nvSpPr>
            <p:spPr>
              <a:xfrm>
                <a:off x="5253596" y="2174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32"/>
              <p:cNvSpPr/>
              <p:nvPr/>
            </p:nvSpPr>
            <p:spPr>
              <a:xfrm>
                <a:off x="5518856" y="2174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32"/>
              <p:cNvSpPr/>
              <p:nvPr/>
            </p:nvSpPr>
            <p:spPr>
              <a:xfrm>
                <a:off x="4988416" y="2555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32"/>
              <p:cNvSpPr/>
              <p:nvPr/>
            </p:nvSpPr>
            <p:spPr>
              <a:xfrm>
                <a:off x="5253596" y="2555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32"/>
              <p:cNvSpPr/>
              <p:nvPr/>
            </p:nvSpPr>
            <p:spPr>
              <a:xfrm>
                <a:off x="5518856" y="2555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32"/>
              <p:cNvSpPr/>
              <p:nvPr/>
            </p:nvSpPr>
            <p:spPr>
              <a:xfrm>
                <a:off x="4988416" y="2936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32"/>
              <p:cNvSpPr/>
              <p:nvPr/>
            </p:nvSpPr>
            <p:spPr>
              <a:xfrm>
                <a:off x="5253596" y="2936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32"/>
              <p:cNvSpPr/>
              <p:nvPr/>
            </p:nvSpPr>
            <p:spPr>
              <a:xfrm>
                <a:off x="5518856" y="2936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32"/>
              <p:cNvSpPr/>
              <p:nvPr/>
            </p:nvSpPr>
            <p:spPr>
              <a:xfrm>
                <a:off x="4988416" y="3317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32"/>
              <p:cNvSpPr/>
              <p:nvPr/>
            </p:nvSpPr>
            <p:spPr>
              <a:xfrm>
                <a:off x="5253596" y="3317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32"/>
              <p:cNvSpPr/>
              <p:nvPr/>
            </p:nvSpPr>
            <p:spPr>
              <a:xfrm>
                <a:off x="5518856" y="3317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32"/>
              <p:cNvSpPr/>
              <p:nvPr/>
            </p:nvSpPr>
            <p:spPr>
              <a:xfrm>
                <a:off x="4988416" y="3698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32"/>
              <p:cNvSpPr/>
              <p:nvPr/>
            </p:nvSpPr>
            <p:spPr>
              <a:xfrm>
                <a:off x="5253596" y="3698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32"/>
              <p:cNvSpPr/>
              <p:nvPr/>
            </p:nvSpPr>
            <p:spPr>
              <a:xfrm>
                <a:off x="5518856" y="3698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32"/>
              <p:cNvSpPr/>
              <p:nvPr/>
            </p:nvSpPr>
            <p:spPr>
              <a:xfrm>
                <a:off x="4988416" y="4079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32"/>
              <p:cNvSpPr/>
              <p:nvPr/>
            </p:nvSpPr>
            <p:spPr>
              <a:xfrm>
                <a:off x="5253596" y="4079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32"/>
              <p:cNvSpPr/>
              <p:nvPr/>
            </p:nvSpPr>
            <p:spPr>
              <a:xfrm>
                <a:off x="5518856" y="4079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32"/>
              <p:cNvSpPr/>
              <p:nvPr/>
            </p:nvSpPr>
            <p:spPr>
              <a:xfrm>
                <a:off x="4988416" y="1412633"/>
                <a:ext cx="13203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647" fill="none" extrusionOk="0">
                    <a:moveTo>
                      <a:pt x="1661" y="824"/>
                    </a:moveTo>
                    <a:cubicBezTo>
                      <a:pt x="1661" y="1275"/>
                      <a:pt x="1290" y="1646"/>
                      <a:pt x="823" y="1646"/>
                    </a:cubicBezTo>
                    <a:cubicBezTo>
                      <a:pt x="371" y="1646"/>
                      <a:pt x="0" y="1275"/>
                      <a:pt x="0" y="824"/>
                    </a:cubicBezTo>
                    <a:cubicBezTo>
                      <a:pt x="0" y="372"/>
                      <a:pt x="371" y="1"/>
                      <a:pt x="823" y="1"/>
                    </a:cubicBezTo>
                    <a:cubicBezTo>
                      <a:pt x="1290" y="1"/>
                      <a:pt x="1661" y="372"/>
                      <a:pt x="1661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32"/>
              <p:cNvSpPr/>
              <p:nvPr/>
            </p:nvSpPr>
            <p:spPr>
              <a:xfrm>
                <a:off x="5253596" y="1412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32"/>
              <p:cNvSpPr/>
              <p:nvPr/>
            </p:nvSpPr>
            <p:spPr>
              <a:xfrm>
                <a:off x="5518856" y="1412633"/>
                <a:ext cx="132113" cy="13084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47" fill="none" extrusionOk="0">
                    <a:moveTo>
                      <a:pt x="1662" y="824"/>
                    </a:moveTo>
                    <a:cubicBezTo>
                      <a:pt x="1662" y="1275"/>
                      <a:pt x="1291" y="1646"/>
                      <a:pt x="824" y="1646"/>
                    </a:cubicBezTo>
                    <a:cubicBezTo>
                      <a:pt x="372" y="1646"/>
                      <a:pt x="1" y="1275"/>
                      <a:pt x="1" y="824"/>
                    </a:cubicBezTo>
                    <a:cubicBezTo>
                      <a:pt x="1" y="372"/>
                      <a:pt x="372" y="1"/>
                      <a:pt x="824" y="1"/>
                    </a:cubicBezTo>
                    <a:cubicBezTo>
                      <a:pt x="1291" y="1"/>
                      <a:pt x="1662" y="372"/>
                      <a:pt x="1662" y="82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434343"/>
                </a:solidFill>
                <a:prstDash val="solid"/>
                <a:miter lim="1613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07" name="Google Shape;507;p32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</a:t>
            </a:r>
            <a:r>
              <a:rPr lang="en" dirty="0"/>
              <a:t>aftar isi </a:t>
            </a:r>
            <a:endParaRPr dirty="0"/>
          </a:p>
        </p:txBody>
      </p:sp>
      <p:grpSp>
        <p:nvGrpSpPr>
          <p:cNvPr id="511" name="Google Shape;511;p32"/>
          <p:cNvGrpSpPr/>
          <p:nvPr/>
        </p:nvGrpSpPr>
        <p:grpSpPr>
          <a:xfrm flipH="1">
            <a:off x="4139798" y="-834035"/>
            <a:ext cx="3393304" cy="1796989"/>
            <a:chOff x="-1085827" y="927365"/>
            <a:chExt cx="3393304" cy="1796989"/>
          </a:xfrm>
        </p:grpSpPr>
        <p:sp>
          <p:nvSpPr>
            <p:cNvPr id="512" name="Google Shape;512;p32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2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2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2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2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2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2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2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2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2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2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2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2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2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6" name="Google Shape;526;p32"/>
          <p:cNvGrpSpPr/>
          <p:nvPr/>
        </p:nvGrpSpPr>
        <p:grpSpPr>
          <a:xfrm>
            <a:off x="7350497" y="4286679"/>
            <a:ext cx="3081549" cy="1994761"/>
            <a:chOff x="3476322" y="3871854"/>
            <a:chExt cx="3081549" cy="1994761"/>
          </a:xfrm>
        </p:grpSpPr>
        <p:sp>
          <p:nvSpPr>
            <p:cNvPr id="527" name="Google Shape;527;p32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2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2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2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2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2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2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2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2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2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2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2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2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2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2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2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2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2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2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6" name="Google Shape;546;p32"/>
          <p:cNvGrpSpPr/>
          <p:nvPr/>
        </p:nvGrpSpPr>
        <p:grpSpPr>
          <a:xfrm rot="2213250">
            <a:off x="-115267" y="4216154"/>
            <a:ext cx="1748535" cy="1517775"/>
            <a:chOff x="972034" y="4038077"/>
            <a:chExt cx="1579697" cy="1371393"/>
          </a:xfrm>
        </p:grpSpPr>
        <p:sp>
          <p:nvSpPr>
            <p:cNvPr id="547" name="Google Shape;547;p32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2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9" name="Google Shape;549;p32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550" name="Google Shape;550;p32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2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32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2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54" name="Google Shape;554;p32"/>
          <p:cNvGrpSpPr/>
          <p:nvPr/>
        </p:nvGrpSpPr>
        <p:grpSpPr>
          <a:xfrm rot="4785860">
            <a:off x="7235207" y="806311"/>
            <a:ext cx="3774581" cy="1979859"/>
            <a:chOff x="6797960" y="203729"/>
            <a:chExt cx="3774524" cy="1979829"/>
          </a:xfrm>
        </p:grpSpPr>
        <p:sp>
          <p:nvSpPr>
            <p:cNvPr id="555" name="Google Shape;555;p32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2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2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2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2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2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5" name="Google Shape;565;p32">
            <a:hlinkClick r:id="rId3" action="ppaction://hlinksldjump"/>
          </p:cNvPr>
          <p:cNvSpPr txBox="1"/>
          <p:nvPr/>
        </p:nvSpPr>
        <p:spPr>
          <a:xfrm>
            <a:off x="1239625" y="1207775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P</a:t>
            </a:r>
            <a:r>
              <a:rPr lang="en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engertian Etika </a:t>
            </a:r>
            <a:endParaRPr dirty="0">
              <a:solidFill>
                <a:srgbClr val="666666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566" name="Google Shape;566;p32">
            <a:hlinkClick r:id="rId4" action="ppaction://hlinksldjump"/>
          </p:cNvPr>
          <p:cNvSpPr txBox="1"/>
          <p:nvPr/>
        </p:nvSpPr>
        <p:spPr>
          <a:xfrm>
            <a:off x="1239625" y="1591650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Pengertian Etika Berbangsa</a:t>
            </a:r>
            <a:endParaRPr dirty="0">
              <a:solidFill>
                <a:srgbClr val="666666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567" name="Google Shape;567;p32">
            <a:hlinkClick r:id="rId5" action="ppaction://hlinksldjump"/>
          </p:cNvPr>
          <p:cNvSpPr txBox="1"/>
          <p:nvPr/>
        </p:nvSpPr>
        <p:spPr>
          <a:xfrm>
            <a:off x="1239625" y="1975525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Prinsip</a:t>
            </a: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Etika </a:t>
            </a: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Berbangsa</a:t>
            </a: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dan </a:t>
            </a: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Bernegara</a:t>
            </a:r>
            <a:endParaRPr dirty="0">
              <a:solidFill>
                <a:srgbClr val="666666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568" name="Google Shape;568;p32">
            <a:hlinkClick r:id="rId6" action="ppaction://hlinksldjump"/>
          </p:cNvPr>
          <p:cNvSpPr txBox="1"/>
          <p:nvPr/>
        </p:nvSpPr>
        <p:spPr>
          <a:xfrm>
            <a:off x="1239625" y="2359400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Faktor</a:t>
            </a: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Bergesernya</a:t>
            </a: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Nilai – </a:t>
            </a:r>
            <a:r>
              <a:rPr lang="en-US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nilai</a:t>
            </a: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Etika</a:t>
            </a:r>
          </a:p>
        </p:txBody>
      </p:sp>
      <p:sp>
        <p:nvSpPr>
          <p:cNvPr id="569" name="Google Shape;569;p32">
            <a:hlinkClick r:id="rId7" action="ppaction://hlinksldjump"/>
          </p:cNvPr>
          <p:cNvSpPr txBox="1"/>
          <p:nvPr/>
        </p:nvSpPr>
        <p:spPr>
          <a:xfrm>
            <a:off x="1239625" y="2743275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C</a:t>
            </a:r>
            <a:r>
              <a:rPr lang="en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ontoh Etika dalam Kehidupan Berbangsa</a:t>
            </a:r>
            <a:endParaRPr dirty="0">
              <a:solidFill>
                <a:srgbClr val="666666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570" name="Google Shape;570;p32">
            <a:hlinkClick r:id="rId8" action="ppaction://hlinksldjump"/>
          </p:cNvPr>
          <p:cNvSpPr txBox="1"/>
          <p:nvPr/>
        </p:nvSpPr>
        <p:spPr>
          <a:xfrm>
            <a:off x="1239625" y="3127150"/>
            <a:ext cx="36129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Kesimpulan</a:t>
            </a:r>
            <a:endParaRPr dirty="0">
              <a:solidFill>
                <a:srgbClr val="666666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2" name="Arrow: Right 1">
            <a:hlinkClick r:id="" action="ppaction://hlinkshowjump?jump=nextslide">
              <a:snd r:embed="rId9" name="click.wav"/>
            </a:hlinkClick>
            <a:extLst>
              <a:ext uri="{FF2B5EF4-FFF2-40B4-BE49-F238E27FC236}">
                <a16:creationId xmlns="" xmlns:a16="http://schemas.microsoft.com/office/drawing/2014/main" id="{32FAE1D6-8ED0-4CF1-B476-4B1862D4E7DF}"/>
              </a:ext>
            </a:extLst>
          </p:cNvPr>
          <p:cNvSpPr/>
          <p:nvPr/>
        </p:nvSpPr>
        <p:spPr>
          <a:xfrm>
            <a:off x="5351942" y="4510484"/>
            <a:ext cx="929647" cy="39810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27D8991C-A4D2-47B7-8C6D-6F760A6AE749}"/>
              </a:ext>
            </a:extLst>
          </p:cNvPr>
          <p:cNvSpPr/>
          <p:nvPr/>
        </p:nvSpPr>
        <p:spPr>
          <a:xfrm>
            <a:off x="104824" y="4527144"/>
            <a:ext cx="1043087" cy="444647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previous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D533A61-C3B0-42AC-94B4-2ADF4F99F4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Etika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sesuatu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dimana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bagaimana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cabang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utama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filsafat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mempelajari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nilai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kualitas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standar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moral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penilaian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Etika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sesuatu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dimana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bagaimana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cabang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utama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filsafat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mempelajari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nilai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kualitas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standar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moral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penilaian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 Etika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mencakup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analisis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penerapan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konsep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seperti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benar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salah,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baik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buruk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tanggung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jawab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 </a:t>
            </a:r>
            <a:r>
              <a:rPr lang="en-US" b="0" i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St. John 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dari</a:t>
            </a:r>
            <a:r>
              <a:rPr lang="en-US" b="0" i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Damaskus</a:t>
            </a:r>
            <a:r>
              <a:rPr lang="en-US" b="0" i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(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abad</a:t>
            </a:r>
            <a:r>
              <a:rPr lang="en-US" b="0" i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ke-7 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Masehi</a:t>
            </a:r>
            <a:r>
              <a:rPr lang="en-US" b="0" i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)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menempatkan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etika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studi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filsafat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praktis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Etimologi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berasal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bahasa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Yunani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“Ethos”,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berarti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watak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kesusilaan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adat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kebiasaan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(custom). Etika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biasanya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berkaitan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erat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perkataan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moral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merupakan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istilah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bahasa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Latin,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yaitu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“Mos”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bentuk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jamaknya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“Mores”,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berarti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juga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adat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kebiasaan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hidup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seseorang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melakukan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perbuatan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baik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kesusilaan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),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menghindari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hal-hal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tindakan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buruk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 </a:t>
            </a:r>
            <a:endParaRPr lang="en-US" b="0" i="0" dirty="0"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11430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11430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Etika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dimulai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ketika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orang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merenungkan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unsur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pendapat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spontan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kami.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Kebutuhan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refleksi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bahwa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kita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akan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merasa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sebagian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karena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kita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opini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jarang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berbeda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pendapat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orang lain. Hal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ini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diperlukan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etika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yaitu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mencari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tahu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apa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harus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dilakukan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oleh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manusia</a:t>
            </a:r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6E93B52-014F-4D39-9D13-A88859E8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25" y="411418"/>
            <a:ext cx="7708200" cy="463200"/>
          </a:xfrm>
        </p:spPr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Etika </a:t>
            </a:r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7668285" y="4834550"/>
            <a:ext cx="1077363" cy="308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Next</a:t>
            </a:r>
            <a:endParaRPr lang="id-ID" dirty="0"/>
          </a:p>
        </p:txBody>
      </p:sp>
      <p:sp>
        <p:nvSpPr>
          <p:cNvPr id="6" name="Left Arrow 5">
            <a:hlinkClick r:id="" action="ppaction://hlinkshowjump?jump=previousslide"/>
          </p:cNvPr>
          <p:cNvSpPr/>
          <p:nvPr/>
        </p:nvSpPr>
        <p:spPr>
          <a:xfrm>
            <a:off x="380246" y="4852657"/>
            <a:ext cx="1158843" cy="2908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Previous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9327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9"/>
          <p:cNvSpPr txBox="1">
            <a:spLocks noGrp="1"/>
          </p:cNvSpPr>
          <p:nvPr>
            <p:ph type="body" idx="1"/>
          </p:nvPr>
        </p:nvSpPr>
        <p:spPr>
          <a:xfrm>
            <a:off x="704171" y="1177085"/>
            <a:ext cx="7708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Etika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Kehidupan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Berbangsa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itu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diartikan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rumusan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bersumber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ajaran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agama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khususnya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bersifat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universal dan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nilai-nilai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luhur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bangsa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tercermin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Pancasila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acuan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berpikir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bersikap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bertingkah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laku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kehidupan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berbangsa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pengertian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itu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jelas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bahwa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sari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pati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etika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berbangsa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ajaran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agama dan Pancasila,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sehingga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ke­dua­nya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harus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menjadi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pijakan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masya­rakat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beretika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membangun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pola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sosial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kemasyarakatan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. Masyarakat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diharapkan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memaha­mi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tekad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tertuang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Sum­pah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Pemuda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1928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yaitu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bertanah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air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satu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berbangsa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satu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serta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menjunjung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bahasa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persatuan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yaitu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oppins" panose="020B0604020202020204" charset="0"/>
              </a:rPr>
              <a:t>bahasa</a:t>
            </a:r>
            <a:r>
              <a:rPr lang="en-US" b="0" i="0" dirty="0">
                <a:solidFill>
                  <a:srgbClr val="000000"/>
                </a:solidFill>
                <a:effectLst/>
                <a:latin typeface="poppins" panose="020B0604020202020204" charset="0"/>
              </a:rPr>
              <a:t> Indonesia.</a:t>
            </a:r>
            <a:endParaRPr dirty="0"/>
          </a:p>
        </p:txBody>
      </p:sp>
      <p:sp>
        <p:nvSpPr>
          <p:cNvPr id="279" name="Google Shape;279;p29"/>
          <p:cNvSpPr txBox="1">
            <a:spLocks noGrp="1"/>
          </p:cNvSpPr>
          <p:nvPr>
            <p:ph type="title"/>
          </p:nvPr>
        </p:nvSpPr>
        <p:spPr>
          <a:xfrm>
            <a:off x="713225" y="429322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Pengertian</a:t>
            </a:r>
            <a:r>
              <a:rPr lang="en-US" dirty="0"/>
              <a:t> Etika </a:t>
            </a:r>
            <a:r>
              <a:rPr lang="en-US" dirty="0" err="1"/>
              <a:t>Berbangsa</a:t>
            </a:r>
            <a:endParaRPr dirty="0"/>
          </a:p>
        </p:txBody>
      </p:sp>
      <p:grpSp>
        <p:nvGrpSpPr>
          <p:cNvPr id="280" name="Google Shape;280;p29"/>
          <p:cNvGrpSpPr/>
          <p:nvPr/>
        </p:nvGrpSpPr>
        <p:grpSpPr>
          <a:xfrm rot="6355166">
            <a:off x="7159529" y="3607859"/>
            <a:ext cx="3081715" cy="1994868"/>
            <a:chOff x="3476322" y="3871854"/>
            <a:chExt cx="3081549" cy="1994761"/>
          </a:xfrm>
        </p:grpSpPr>
        <p:sp>
          <p:nvSpPr>
            <p:cNvPr id="281" name="Google Shape;281;p29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9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9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9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9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9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9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9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9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9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9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9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9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9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9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9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9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0" name="Google Shape;300;p29"/>
          <p:cNvGrpSpPr/>
          <p:nvPr/>
        </p:nvGrpSpPr>
        <p:grpSpPr>
          <a:xfrm rot="2700000">
            <a:off x="-117651" y="4384596"/>
            <a:ext cx="1748575" cy="1517807"/>
            <a:chOff x="972034" y="4038077"/>
            <a:chExt cx="1579697" cy="1371393"/>
          </a:xfrm>
        </p:grpSpPr>
        <p:sp>
          <p:nvSpPr>
            <p:cNvPr id="301" name="Google Shape;301;p29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9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3" name="Google Shape;303;p29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04" name="Google Shape;304;p29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9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9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9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8" name="Google Shape;308;p29"/>
          <p:cNvGrpSpPr/>
          <p:nvPr/>
        </p:nvGrpSpPr>
        <p:grpSpPr>
          <a:xfrm rot="4785860">
            <a:off x="7235207" y="806311"/>
            <a:ext cx="3774581" cy="1979859"/>
            <a:chOff x="6797960" y="203729"/>
            <a:chExt cx="3774524" cy="1979829"/>
          </a:xfrm>
        </p:grpSpPr>
        <p:sp>
          <p:nvSpPr>
            <p:cNvPr id="309" name="Google Shape;309;p29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9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9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9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Arrow: Right 1">
            <a:hlinkClick r:id="" action="ppaction://hlinkshowjump?jump=nextslide">
              <a:snd r:embed="rId3" name="arrow.wav" builtIn="1"/>
            </a:hlinkClick>
            <a:extLst>
              <a:ext uri="{FF2B5EF4-FFF2-40B4-BE49-F238E27FC236}">
                <a16:creationId xmlns="" xmlns:a16="http://schemas.microsoft.com/office/drawing/2014/main" id="{32FAE1D6-8ED0-4CF1-B476-4B1862D4E7DF}"/>
              </a:ext>
            </a:extLst>
          </p:cNvPr>
          <p:cNvSpPr/>
          <p:nvPr/>
        </p:nvSpPr>
        <p:spPr>
          <a:xfrm>
            <a:off x="7923126" y="4745394"/>
            <a:ext cx="929647" cy="39810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next</a:t>
            </a:r>
          </a:p>
        </p:txBody>
      </p:sp>
      <p:sp>
        <p:nvSpPr>
          <p:cNvPr id="41" name="Arrow: Left 2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27D8991C-A4D2-47B7-8C6D-6F760A6AE749}"/>
              </a:ext>
            </a:extLst>
          </p:cNvPr>
          <p:cNvSpPr/>
          <p:nvPr/>
        </p:nvSpPr>
        <p:spPr>
          <a:xfrm>
            <a:off x="358321" y="4698853"/>
            <a:ext cx="1043087" cy="444647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previous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5710A6A5-7344-4E2A-9592-EC0C8C8ED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merupakan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dasar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kehidupan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bernegara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Bahkan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barometer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peradaban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dikatakan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berperadaban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tinggi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ditentukan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oleh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bagaimana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warga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bertindak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sesuai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aturan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main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disepakati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bersama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Perilaku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sikap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taat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pada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aturan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main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memungkinkan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aktifitas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relasi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antar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sesama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warga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berjalan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wajar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efisien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tanpa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hambatan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 Masyarakat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Jawa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misalnya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dituntut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diajarkan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memahami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benar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tentang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arti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penting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Sebab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juga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sering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disebut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unggah-ungguh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tata krama,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sopan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santun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budi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pekerti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membuatnya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mampu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baik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menempatkan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diri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pergaulan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sosial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itu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sangat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menentukan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keberhasilan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hidup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bermasyarakat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Begitu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pula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kehidupan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bernegara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menjelaskan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mana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tingkah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laku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baik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apa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pantas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apa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substansi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mengandung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kebaikan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sebaliknya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Bagi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timur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seperti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Indonesia,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telah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mendarah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daging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dimiliki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diterapkan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kerangka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penghormatan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terhadap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nilai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kebaikan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kemanusiaan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keadilan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kolektif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 Karena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itu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kita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masih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yakin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percaya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mengalir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menjadi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bagian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kultur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sosial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antropologis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Indonesia.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Bahkan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natural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genetis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diri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mengalir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sifat-sifat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luhur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manusia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ada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perkembangannya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dirumuskan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oleh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faonding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peoples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kedalam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pancasila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selanjutnya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disepakati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sebagai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dasar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orientasi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bernegara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2F2F5BC6-1B1C-4D0B-AC57-03E0E360B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Etika </a:t>
            </a:r>
            <a:r>
              <a:rPr lang="en-US" dirty="0" err="1"/>
              <a:t>Berbangsa</a:t>
            </a:r>
            <a:r>
              <a:rPr lang="en-US" dirty="0"/>
              <a:t> dan </a:t>
            </a:r>
            <a:r>
              <a:rPr lang="en-US" dirty="0" err="1"/>
              <a:t>Bernegara</a:t>
            </a:r>
            <a:endParaRPr lang="en-US" dirty="0"/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7668285" y="4834550"/>
            <a:ext cx="1077363" cy="308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Next</a:t>
            </a:r>
            <a:endParaRPr lang="id-ID" dirty="0"/>
          </a:p>
        </p:txBody>
      </p:sp>
      <p:sp>
        <p:nvSpPr>
          <p:cNvPr id="5" name="Left Arrow 4">
            <a:hlinkClick r:id="" action="ppaction://hlinkshowjump?jump=previousslide"/>
          </p:cNvPr>
          <p:cNvSpPr/>
          <p:nvPr/>
        </p:nvSpPr>
        <p:spPr>
          <a:xfrm>
            <a:off x="380246" y="4852657"/>
            <a:ext cx="1158843" cy="2908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Previous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5621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6FBB8FD6-2308-4D8E-A2AF-1B79339EB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Faktor-faktor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bergesernya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berbangsa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bernegara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meliputi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endParaRPr lang="en-US" sz="14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Memudarnya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Kesadaran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terhadap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Nilai-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nilai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Budaya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endParaRPr lang="en-US" sz="1400" b="1" i="0" dirty="0">
              <a:solidFill>
                <a:srgbClr val="222222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Melemahnya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Kemandirian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endParaRPr lang="en-US" sz="14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Pemecahan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Masalah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Beretika</a:t>
            </a:r>
            <a:endParaRPr lang="en-US" sz="1400" b="1" i="0" dirty="0">
              <a:solidFill>
                <a:srgbClr val="222222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D4BBDABB-FFAA-4416-8FA0-E09FEF918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/>
            </a:r>
            <a:b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</a:b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Faktor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Bergesernya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Etika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Berbangsa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dan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Bernegara</a:t>
            </a:r>
            <a:endParaRPr lang="en-US" sz="1800" dirty="0"/>
          </a:p>
        </p:txBody>
      </p:sp>
      <p:sp>
        <p:nvSpPr>
          <p:cNvPr id="4" name="Arrow: Right 1">
            <a:hlinkClick r:id="" action="ppaction://hlinkshowjump?jump=nextslide">
              <a:snd r:embed="rId2" name="arrow.wav" builtIn="1"/>
            </a:hlinkClick>
            <a:extLst>
              <a:ext uri="{FF2B5EF4-FFF2-40B4-BE49-F238E27FC236}">
                <a16:creationId xmlns="" xmlns:a16="http://schemas.microsoft.com/office/drawing/2014/main" id="{32FAE1D6-8ED0-4CF1-B476-4B1862D4E7DF}"/>
              </a:ext>
            </a:extLst>
          </p:cNvPr>
          <p:cNvSpPr/>
          <p:nvPr/>
        </p:nvSpPr>
        <p:spPr>
          <a:xfrm>
            <a:off x="7923126" y="4745394"/>
            <a:ext cx="929647" cy="39810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next</a:t>
            </a:r>
          </a:p>
        </p:txBody>
      </p:sp>
      <p:sp>
        <p:nvSpPr>
          <p:cNvPr id="5" name="Arrow: Left 2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27D8991C-A4D2-47B7-8C6D-6F760A6AE749}"/>
              </a:ext>
            </a:extLst>
          </p:cNvPr>
          <p:cNvSpPr/>
          <p:nvPr/>
        </p:nvSpPr>
        <p:spPr>
          <a:xfrm>
            <a:off x="358321" y="4698853"/>
            <a:ext cx="1043087" cy="444647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previous</a:t>
            </a:r>
          </a:p>
        </p:txBody>
      </p:sp>
    </p:spTree>
    <p:extLst>
      <p:ext uri="{BB962C8B-B14F-4D97-AF65-F5344CB8AC3E}">
        <p14:creationId xmlns="" xmlns:p14="http://schemas.microsoft.com/office/powerpoint/2010/main" val="415333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877BC46B-B012-4153-87B9-72101004D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11430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endParaRPr lang="en-US" sz="1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  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endParaRPr lang="en-US" sz="1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1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Penegakan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Hukum yang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Berkeadilan</a:t>
            </a:r>
            <a:endParaRPr lang="en-US" sz="1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Keilmuan</a:t>
            </a:r>
            <a:endParaRPr lang="en-US" sz="1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8FB097B0-0D4B-43BC-A4D7-02730EBEC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Etika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7668285" y="4834550"/>
            <a:ext cx="1077363" cy="308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Next</a:t>
            </a:r>
            <a:endParaRPr lang="id-ID" dirty="0"/>
          </a:p>
        </p:txBody>
      </p:sp>
      <p:sp>
        <p:nvSpPr>
          <p:cNvPr id="5" name="Left Arrow 4">
            <a:hlinkClick r:id="" action="ppaction://hlinkshowjump?jump=previousslide"/>
          </p:cNvPr>
          <p:cNvSpPr/>
          <p:nvPr/>
        </p:nvSpPr>
        <p:spPr>
          <a:xfrm>
            <a:off x="380246" y="4852657"/>
            <a:ext cx="1158843" cy="2908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Previous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4244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6FBB8FD6-2308-4D8E-A2AF-1B79339EB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Faktor-faktor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bergesernya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etika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berbangsa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bernegara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meliputi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endParaRPr lang="en-US" sz="14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Memudarnya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Kesadaran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terhadap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Nilai-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nilai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Budaya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endParaRPr lang="en-US" sz="1400" b="1" i="0" dirty="0">
              <a:solidFill>
                <a:srgbClr val="222222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Melemahnya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Kemandirian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Bangsa</a:t>
            </a:r>
            <a:endParaRPr lang="en-US" sz="14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Pemecahan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Masalah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dalam</a:t>
            </a:r>
            <a:r>
              <a:rPr lang="en-US" sz="1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400" b="1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Beretika</a:t>
            </a:r>
            <a:endParaRPr lang="en-US" sz="1400" b="1" i="0" dirty="0">
              <a:solidFill>
                <a:srgbClr val="222222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D4BBDABB-FFAA-4416-8FA0-E09FEF918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/>
            </a:r>
            <a:br>
              <a:rPr lang="en-US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</a:b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Faktor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Bergesernya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Etika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Berbangsa</a:t>
            </a:r>
            <a:r>
              <a:rPr lang="en-US" sz="1800" dirty="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 dan </a:t>
            </a:r>
            <a:r>
              <a:rPr lang="en-US" sz="1800" dirty="0" err="1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rPr>
              <a:t>Bernegara</a:t>
            </a:r>
            <a:endParaRPr lang="en-US" sz="1800" dirty="0"/>
          </a:p>
        </p:txBody>
      </p:sp>
      <p:sp>
        <p:nvSpPr>
          <p:cNvPr id="4" name="Arrow: Right 1">
            <a:hlinkClick r:id="" action="ppaction://hlinkshowjump?jump=nextslide">
              <a:snd r:embed="rId2" name="arrow.wav" builtIn="1"/>
            </a:hlinkClick>
            <a:extLst>
              <a:ext uri="{FF2B5EF4-FFF2-40B4-BE49-F238E27FC236}">
                <a16:creationId xmlns="" xmlns:a16="http://schemas.microsoft.com/office/drawing/2014/main" id="{32FAE1D6-8ED0-4CF1-B476-4B1862D4E7DF}"/>
              </a:ext>
            </a:extLst>
          </p:cNvPr>
          <p:cNvSpPr/>
          <p:nvPr/>
        </p:nvSpPr>
        <p:spPr>
          <a:xfrm>
            <a:off x="7923126" y="4745394"/>
            <a:ext cx="929647" cy="39810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next</a:t>
            </a:r>
          </a:p>
        </p:txBody>
      </p:sp>
      <p:sp>
        <p:nvSpPr>
          <p:cNvPr id="5" name="Arrow: Left 2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27D8991C-A4D2-47B7-8C6D-6F760A6AE749}"/>
              </a:ext>
            </a:extLst>
          </p:cNvPr>
          <p:cNvSpPr/>
          <p:nvPr/>
        </p:nvSpPr>
        <p:spPr>
          <a:xfrm>
            <a:off x="358321" y="4698853"/>
            <a:ext cx="1043087" cy="444647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previous</a:t>
            </a:r>
          </a:p>
        </p:txBody>
      </p:sp>
    </p:spTree>
    <p:extLst>
      <p:ext uri="{BB962C8B-B14F-4D97-AF65-F5344CB8AC3E}">
        <p14:creationId xmlns="" xmlns:p14="http://schemas.microsoft.com/office/powerpoint/2010/main" val="415333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DD3A6B1-AE84-4C2A-8C05-C519278B3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membahas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sejauh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pikiran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Pancasila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terkandung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ketuhanan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diaktualisasikan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menjunjung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kedaulatan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musyawarah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mufakat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Pembangunan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dilaksanakan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memang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tengah-tengah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dampak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pergeseran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berbangsa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bernegara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4817CF9-1AF4-4F15-BADB-ACD27735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19739" y="4626321"/>
            <a:ext cx="1738265" cy="3904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End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30048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ity Lesson Pla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B7E7C"/>
      </a:accent1>
      <a:accent2>
        <a:srgbClr val="B3C4B9"/>
      </a:accent2>
      <a:accent3>
        <a:srgbClr val="E7AE5D"/>
      </a:accent3>
      <a:accent4>
        <a:srgbClr val="828D87"/>
      </a:accent4>
      <a:accent5>
        <a:srgbClr val="FFFFFF"/>
      </a:accent5>
      <a:accent6>
        <a:srgbClr val="FFD1B6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263</Words>
  <Application>Microsoft Office PowerPoint</Application>
  <PresentationFormat>On-screen Show (16:9)</PresentationFormat>
  <Paragraphs>66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Handlee</vt:lpstr>
      <vt:lpstr>Baloo 2</vt:lpstr>
      <vt:lpstr>Georgia</vt:lpstr>
      <vt:lpstr>times new roman</vt:lpstr>
      <vt:lpstr>poppins</vt:lpstr>
      <vt:lpstr>Trity Lesson Plan by Slidesgo</vt:lpstr>
      <vt:lpstr>Etika Bangsa Indonesia</vt:lpstr>
      <vt:lpstr>Daftar isi </vt:lpstr>
      <vt:lpstr>Pengertian Etika </vt:lpstr>
      <vt:lpstr>Pengertian Etika Berbangsa</vt:lpstr>
      <vt:lpstr>Prinsip Etika Berbangsa dan Bernegara</vt:lpstr>
      <vt:lpstr> Faktor Bergesernya Etika Berbangsa dan Bernegara</vt:lpstr>
      <vt:lpstr>Contoh Etika dalam Kehidupan Berbangsa </vt:lpstr>
      <vt:lpstr> Faktor Bergesernya Etika Berbangsa dan Bernegara</vt:lpstr>
      <vt:lpstr>Kesimpulan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Bangsa Indonesia</dc:title>
  <dc:creator>ASUS</dc:creator>
  <cp:lastModifiedBy>User</cp:lastModifiedBy>
  <cp:revision>8</cp:revision>
  <dcterms:modified xsi:type="dcterms:W3CDTF">2020-12-04T16:55:04Z</dcterms:modified>
</cp:coreProperties>
</file>