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ooper BT Bold" panose="020B0604020202020204" charset="0"/>
      <p:regular r:id="rId15"/>
    </p:embeddedFont>
    <p:embeddedFont>
      <p:font typeface="Cooper BT Bold Italics" panose="020B0604020202020204" charset="0"/>
      <p:regular r:id="rId16"/>
    </p:embeddedFont>
    <p:embeddedFont>
      <p:font typeface="Cooper BT Light" panose="020B0604020202020204" charset="0"/>
      <p:regular r:id="rId17"/>
    </p:embeddedFont>
    <p:embeddedFont>
      <p:font typeface="Cooper BT Light Italics" panose="020B0604020202020204" charset="0"/>
      <p:regular r:id="rId18"/>
    </p:embeddedFont>
    <p:embeddedFont>
      <p:font typeface="Times New Roman Condensed" panose="020B0604020202020204" charset="0"/>
      <p:regular r:id="rId19"/>
    </p:embeddedFont>
    <p:embeddedFont>
      <p:font typeface="Times New Roman Condensed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30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5.png"/><Relationship Id="rId5" Type="http://schemas.openxmlformats.org/officeDocument/2006/relationships/image" Target="../media/image6.png"/><Relationship Id="rId1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61A1A">
                <a:alpha val="100000"/>
              </a:srgbClr>
            </a:gs>
            <a:gs pos="100000">
              <a:srgbClr val="520909">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680965" y="3583295"/>
            <a:ext cx="5514720" cy="6703705"/>
            <a:chOff x="0" y="0"/>
            <a:chExt cx="660400" cy="802784"/>
          </a:xfrm>
        </p:grpSpPr>
        <p:sp>
          <p:nvSpPr>
            <p:cNvPr id="3" name="Freeform 3"/>
            <p:cNvSpPr/>
            <p:nvPr/>
          </p:nvSpPr>
          <p:spPr>
            <a:xfrm>
              <a:off x="0" y="0"/>
              <a:ext cx="660400" cy="802784"/>
            </a:xfrm>
            <a:custGeom>
              <a:avLst/>
              <a:gdLst/>
              <a:ahLst/>
              <a:cxnLst/>
              <a:rect l="l" t="t" r="r" b="b"/>
              <a:pathLst>
                <a:path w="660400" h="80278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280"/>
                  </a:cubicBezTo>
                  <a:lnTo>
                    <a:pt x="660400" y="802784"/>
                  </a:lnTo>
                  <a:lnTo>
                    <a:pt x="0" y="802784"/>
                  </a:lnTo>
                  <a:lnTo>
                    <a:pt x="0" y="328632"/>
                  </a:lnTo>
                  <a:cubicBezTo>
                    <a:pt x="1782" y="185660"/>
                    <a:pt x="93019" y="64045"/>
                    <a:pt x="220252" y="19070"/>
                  </a:cubicBezTo>
                  <a:close/>
                </a:path>
              </a:pathLst>
            </a:custGeom>
            <a:solidFill>
              <a:srgbClr val="861A1A">
                <a:alpha val="60000"/>
              </a:srgbClr>
            </a:solidFill>
          </p:spPr>
        </p:sp>
        <p:sp>
          <p:nvSpPr>
            <p:cNvPr id="4" name="TextBox 4"/>
            <p:cNvSpPr txBox="1"/>
            <p:nvPr/>
          </p:nvSpPr>
          <p:spPr>
            <a:xfrm>
              <a:off x="0" y="88900"/>
              <a:ext cx="660400" cy="71388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86640" y="1422931"/>
            <a:ext cx="5514720" cy="8864069"/>
            <a:chOff x="0" y="0"/>
            <a:chExt cx="660400" cy="1061492"/>
          </a:xfrm>
        </p:grpSpPr>
        <p:sp>
          <p:nvSpPr>
            <p:cNvPr id="6" name="Freeform 6"/>
            <p:cNvSpPr/>
            <p:nvPr/>
          </p:nvSpPr>
          <p:spPr>
            <a:xfrm>
              <a:off x="0" y="0"/>
              <a:ext cx="660400" cy="1061492"/>
            </a:xfrm>
            <a:custGeom>
              <a:avLst/>
              <a:gdLst/>
              <a:ahLst/>
              <a:cxnLst/>
              <a:rect l="l" t="t" r="r" b="b"/>
              <a:pathLst>
                <a:path w="660400" h="1061492">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4026"/>
                  </a:cubicBezTo>
                  <a:lnTo>
                    <a:pt x="660400" y="1061492"/>
                  </a:lnTo>
                  <a:lnTo>
                    <a:pt x="0" y="1061492"/>
                  </a:lnTo>
                  <a:lnTo>
                    <a:pt x="0" y="334566"/>
                  </a:lnTo>
                  <a:cubicBezTo>
                    <a:pt x="1782" y="185660"/>
                    <a:pt x="93019" y="64045"/>
                    <a:pt x="220252" y="19070"/>
                  </a:cubicBezTo>
                  <a:close/>
                </a:path>
              </a:pathLst>
            </a:custGeom>
            <a:solidFill>
              <a:srgbClr val="861A1A">
                <a:alpha val="60000"/>
              </a:srgbClr>
            </a:solidFill>
          </p:spPr>
        </p:sp>
        <p:sp>
          <p:nvSpPr>
            <p:cNvPr id="7" name="TextBox 7"/>
            <p:cNvSpPr txBox="1"/>
            <p:nvPr/>
          </p:nvSpPr>
          <p:spPr>
            <a:xfrm>
              <a:off x="0" y="88900"/>
              <a:ext cx="660400" cy="97259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092315" y="3583295"/>
            <a:ext cx="5514720" cy="6703705"/>
            <a:chOff x="0" y="0"/>
            <a:chExt cx="660400" cy="802784"/>
          </a:xfrm>
        </p:grpSpPr>
        <p:sp>
          <p:nvSpPr>
            <p:cNvPr id="9" name="Freeform 9"/>
            <p:cNvSpPr/>
            <p:nvPr/>
          </p:nvSpPr>
          <p:spPr>
            <a:xfrm>
              <a:off x="0" y="0"/>
              <a:ext cx="660400" cy="802784"/>
            </a:xfrm>
            <a:custGeom>
              <a:avLst/>
              <a:gdLst/>
              <a:ahLst/>
              <a:cxnLst/>
              <a:rect l="l" t="t" r="r" b="b"/>
              <a:pathLst>
                <a:path w="660400" h="80278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280"/>
                  </a:cubicBezTo>
                  <a:lnTo>
                    <a:pt x="660400" y="802784"/>
                  </a:lnTo>
                  <a:lnTo>
                    <a:pt x="0" y="802784"/>
                  </a:lnTo>
                  <a:lnTo>
                    <a:pt x="0" y="328632"/>
                  </a:lnTo>
                  <a:cubicBezTo>
                    <a:pt x="1782" y="185660"/>
                    <a:pt x="93019" y="64045"/>
                    <a:pt x="220252" y="19070"/>
                  </a:cubicBezTo>
                  <a:close/>
                </a:path>
              </a:pathLst>
            </a:custGeom>
            <a:solidFill>
              <a:srgbClr val="861A1A">
                <a:alpha val="60000"/>
              </a:srgbClr>
            </a:solidFill>
          </p:spPr>
        </p:sp>
        <p:sp>
          <p:nvSpPr>
            <p:cNvPr id="10" name="TextBox 10"/>
            <p:cNvSpPr txBox="1"/>
            <p:nvPr/>
          </p:nvSpPr>
          <p:spPr>
            <a:xfrm>
              <a:off x="0" y="88900"/>
              <a:ext cx="660400" cy="71388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5400000">
            <a:off x="7881845" y="-119155"/>
            <a:ext cx="2524310" cy="18288000"/>
            <a:chOff x="0" y="0"/>
            <a:chExt cx="664839" cy="4816593"/>
          </a:xfrm>
        </p:grpSpPr>
        <p:sp>
          <p:nvSpPr>
            <p:cNvPr id="12" name="Freeform 12"/>
            <p:cNvSpPr/>
            <p:nvPr/>
          </p:nvSpPr>
          <p:spPr>
            <a:xfrm>
              <a:off x="0" y="0"/>
              <a:ext cx="664839" cy="4816592"/>
            </a:xfrm>
            <a:custGeom>
              <a:avLst/>
              <a:gdLst/>
              <a:ahLst/>
              <a:cxnLst/>
              <a:rect l="l" t="t" r="r" b="b"/>
              <a:pathLst>
                <a:path w="664839" h="4816592">
                  <a:moveTo>
                    <a:pt x="0" y="0"/>
                  </a:moveTo>
                  <a:lnTo>
                    <a:pt x="664839" y="0"/>
                  </a:lnTo>
                  <a:lnTo>
                    <a:pt x="664839" y="4816592"/>
                  </a:lnTo>
                  <a:lnTo>
                    <a:pt x="0" y="4816592"/>
                  </a:lnTo>
                  <a:close/>
                </a:path>
              </a:pathLst>
            </a:custGeom>
            <a:solidFill>
              <a:srgbClr val="E8DED0"/>
            </a:solidFill>
          </p:spPr>
        </p:sp>
        <p:sp>
          <p:nvSpPr>
            <p:cNvPr id="13" name="TextBox 13"/>
            <p:cNvSpPr txBox="1"/>
            <p:nvPr/>
          </p:nvSpPr>
          <p:spPr>
            <a:xfrm>
              <a:off x="0" y="-38100"/>
              <a:ext cx="664839" cy="4854693"/>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5400000">
            <a:off x="4480560" y="3190690"/>
            <a:ext cx="182880" cy="9144000"/>
          </a:xfrm>
          <a:custGeom>
            <a:avLst/>
            <a:gdLst/>
            <a:ahLst/>
            <a:cxnLst/>
            <a:rect l="l" t="t" r="r" b="b"/>
            <a:pathLst>
              <a:path w="182880" h="9144000">
                <a:moveTo>
                  <a:pt x="0" y="0"/>
                </a:moveTo>
                <a:lnTo>
                  <a:pt x="182880" y="0"/>
                </a:lnTo>
                <a:lnTo>
                  <a:pt x="182880" y="9144000"/>
                </a:lnTo>
                <a:lnTo>
                  <a:pt x="0" y="9144000"/>
                </a:lnTo>
                <a:lnTo>
                  <a:pt x="0" y="0"/>
                </a:lnTo>
                <a:close/>
              </a:path>
            </a:pathLst>
          </a:custGeom>
          <a:blipFill>
            <a:blip r:embed="rId2"/>
            <a:stretch>
              <a:fillRect/>
            </a:stretch>
          </a:blipFill>
        </p:spPr>
      </p:sp>
      <p:grpSp>
        <p:nvGrpSpPr>
          <p:cNvPr id="15" name="Group 15"/>
          <p:cNvGrpSpPr/>
          <p:nvPr/>
        </p:nvGrpSpPr>
        <p:grpSpPr>
          <a:xfrm>
            <a:off x="680510" y="425747"/>
            <a:ext cx="6642227" cy="1212890"/>
            <a:chOff x="0" y="0"/>
            <a:chExt cx="3423554" cy="625151"/>
          </a:xfrm>
        </p:grpSpPr>
        <p:sp>
          <p:nvSpPr>
            <p:cNvPr id="16" name="Freeform 16"/>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EEC173"/>
              </a:solidFill>
              <a:prstDash val="solid"/>
              <a:miter/>
            </a:ln>
          </p:spPr>
        </p:sp>
        <p:sp>
          <p:nvSpPr>
            <p:cNvPr id="17" name="TextBox 17"/>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1660216" y="634460"/>
            <a:ext cx="5947274" cy="788479"/>
            <a:chOff x="0" y="0"/>
            <a:chExt cx="3065360" cy="406400"/>
          </a:xfrm>
        </p:grpSpPr>
        <p:sp>
          <p:nvSpPr>
            <p:cNvPr id="19" name="Freeform 19"/>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EEC173"/>
              </a:solidFill>
              <a:prstDash val="solid"/>
              <a:miter/>
            </a:ln>
          </p:spPr>
        </p:sp>
        <p:sp>
          <p:nvSpPr>
            <p:cNvPr id="20" name="TextBox 20"/>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21" name="AutoShape 21"/>
          <p:cNvSpPr/>
          <p:nvPr/>
        </p:nvSpPr>
        <p:spPr>
          <a:xfrm>
            <a:off x="7322736" y="1028700"/>
            <a:ext cx="4337480" cy="0"/>
          </a:xfrm>
          <a:prstGeom prst="line">
            <a:avLst/>
          </a:prstGeom>
          <a:ln w="19050" cap="flat">
            <a:solidFill>
              <a:srgbClr val="EEC173"/>
            </a:solidFill>
            <a:prstDash val="solid"/>
            <a:headEnd type="none" w="sm" len="sm"/>
            <a:tailEnd type="none" w="sm" len="sm"/>
          </a:ln>
        </p:spPr>
      </p:sp>
      <p:sp>
        <p:nvSpPr>
          <p:cNvPr id="22" name="Freeform 22"/>
          <p:cNvSpPr/>
          <p:nvPr/>
        </p:nvSpPr>
        <p:spPr>
          <a:xfrm rot="-5400000" flipH="1" flipV="1">
            <a:off x="13624560" y="3190690"/>
            <a:ext cx="182880" cy="9144000"/>
          </a:xfrm>
          <a:custGeom>
            <a:avLst/>
            <a:gdLst/>
            <a:ahLst/>
            <a:cxnLst/>
            <a:rect l="l" t="t" r="r" b="b"/>
            <a:pathLst>
              <a:path w="182880" h="9144000">
                <a:moveTo>
                  <a:pt x="182880" y="9144000"/>
                </a:moveTo>
                <a:lnTo>
                  <a:pt x="0" y="9144000"/>
                </a:lnTo>
                <a:lnTo>
                  <a:pt x="0" y="0"/>
                </a:lnTo>
                <a:lnTo>
                  <a:pt x="182880" y="0"/>
                </a:lnTo>
                <a:lnTo>
                  <a:pt x="182880" y="9144000"/>
                </a:lnTo>
                <a:close/>
              </a:path>
            </a:pathLst>
          </a:custGeom>
          <a:blipFill>
            <a:blip r:embed="rId2"/>
            <a:stretch>
              <a:fillRect/>
            </a:stretch>
          </a:blipFill>
        </p:spPr>
      </p:sp>
      <p:sp>
        <p:nvSpPr>
          <p:cNvPr id="23" name="Freeform 23"/>
          <p:cNvSpPr/>
          <p:nvPr/>
        </p:nvSpPr>
        <p:spPr>
          <a:xfrm>
            <a:off x="8521707" y="7132520"/>
            <a:ext cx="1244586" cy="1260340"/>
          </a:xfrm>
          <a:custGeom>
            <a:avLst/>
            <a:gdLst/>
            <a:ahLst/>
            <a:cxnLst/>
            <a:rect l="l" t="t" r="r" b="b"/>
            <a:pathLst>
              <a:path w="1244586" h="1260340">
                <a:moveTo>
                  <a:pt x="0" y="0"/>
                </a:moveTo>
                <a:lnTo>
                  <a:pt x="1244586" y="0"/>
                </a:lnTo>
                <a:lnTo>
                  <a:pt x="1244586" y="1260340"/>
                </a:lnTo>
                <a:lnTo>
                  <a:pt x="0" y="1260340"/>
                </a:lnTo>
                <a:lnTo>
                  <a:pt x="0" y="0"/>
                </a:lnTo>
                <a:close/>
              </a:path>
            </a:pathLst>
          </a:custGeom>
          <a:blipFill>
            <a:blip r:embed="rId3"/>
            <a:stretch>
              <a:fillRect/>
            </a:stretch>
          </a:blipFill>
        </p:spPr>
      </p:sp>
      <p:sp>
        <p:nvSpPr>
          <p:cNvPr id="24" name="Freeform 24"/>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4"/>
            <a:stretch>
              <a:fillRect/>
            </a:stretch>
          </a:blipFill>
        </p:spPr>
      </p:sp>
      <p:sp>
        <p:nvSpPr>
          <p:cNvPr id="25" name="Freeform 25"/>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5"/>
            <a:stretch>
              <a:fillRect/>
            </a:stretch>
          </a:blipFill>
        </p:spPr>
      </p:sp>
      <p:sp>
        <p:nvSpPr>
          <p:cNvPr id="26" name="TextBox 26"/>
          <p:cNvSpPr txBox="1"/>
          <p:nvPr/>
        </p:nvSpPr>
        <p:spPr>
          <a:xfrm>
            <a:off x="1356473" y="2755747"/>
            <a:ext cx="15575054" cy="3281238"/>
          </a:xfrm>
          <a:prstGeom prst="rect">
            <a:avLst/>
          </a:prstGeom>
        </p:spPr>
        <p:txBody>
          <a:bodyPr lIns="0" tIns="0" rIns="0" bIns="0" rtlCol="0" anchor="t">
            <a:spAutoFit/>
          </a:bodyPr>
          <a:lstStyle/>
          <a:p>
            <a:pPr algn="ctr">
              <a:lnSpc>
                <a:spcPts val="6368"/>
              </a:lnSpc>
            </a:pPr>
            <a:r>
              <a:rPr lang="en-US" sz="4898" spc="195">
                <a:solidFill>
                  <a:srgbClr val="E8DED0"/>
                </a:solidFill>
                <a:latin typeface="Times New Roman Condensed"/>
                <a:ea typeface="Times New Roman Condensed"/>
                <a:cs typeface="Times New Roman Condensed"/>
                <a:sym typeface="Times New Roman Condensed"/>
              </a:rPr>
              <a:t>TINGKAT KESIAPAN SUMBER DAYA MANUSIA DALAM PENERAPAN </a:t>
            </a:r>
            <a:r>
              <a:rPr lang="en-US" sz="4898" i="1" spc="195">
                <a:solidFill>
                  <a:srgbClr val="E8DED0"/>
                </a:solidFill>
                <a:latin typeface="Times New Roman Condensed Italics"/>
                <a:ea typeface="Times New Roman Condensed Italics"/>
                <a:cs typeface="Times New Roman Condensed Italics"/>
                <a:sym typeface="Times New Roman Condensed Italics"/>
              </a:rPr>
              <a:t>CORE TAX ADMINISTRAATION SYSTEM</a:t>
            </a:r>
            <a:r>
              <a:rPr lang="en-US" sz="4898" spc="195">
                <a:solidFill>
                  <a:srgbClr val="E8DED0"/>
                </a:solidFill>
                <a:latin typeface="Times New Roman Condensed"/>
                <a:ea typeface="Times New Roman Condensed"/>
                <a:cs typeface="Times New Roman Condensed"/>
                <a:sym typeface="Times New Roman Condensed"/>
              </a:rPr>
              <a:t> PADA ORGANISASI PERANGKAT DAERAH PROVINSI LAMPUNG</a:t>
            </a:r>
          </a:p>
        </p:txBody>
      </p:sp>
      <p:sp>
        <p:nvSpPr>
          <p:cNvPr id="27" name="TextBox 27"/>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UNIVERSITAS LAMPUNG</a:t>
            </a:r>
          </a:p>
        </p:txBody>
      </p:sp>
      <p:sp>
        <p:nvSpPr>
          <p:cNvPr id="28" name="TextBox 28"/>
          <p:cNvSpPr txBox="1"/>
          <p:nvPr/>
        </p:nvSpPr>
        <p:spPr>
          <a:xfrm>
            <a:off x="12011333" y="742950"/>
            <a:ext cx="5245041" cy="521357"/>
          </a:xfrm>
          <a:prstGeom prst="rect">
            <a:avLst/>
          </a:prstGeom>
        </p:spPr>
        <p:txBody>
          <a:bodyPr lIns="0" tIns="0" rIns="0" bIns="0" rtlCol="0" anchor="t">
            <a:spAutoFit/>
          </a:bodyPr>
          <a:lstStyle/>
          <a:p>
            <a:pPr algn="ctr">
              <a:lnSpc>
                <a:spcPts val="4339"/>
              </a:lnSpc>
            </a:pPr>
            <a:r>
              <a:rPr lang="en-US" sz="3099" i="1" spc="371">
                <a:solidFill>
                  <a:srgbClr val="E8DED0"/>
                </a:solidFill>
                <a:latin typeface="Cooper BT Light Italics"/>
                <a:ea typeface="Cooper BT Light Italics"/>
                <a:cs typeface="Cooper BT Light Italics"/>
                <a:sym typeface="Cooper BT Light Italics"/>
              </a:rPr>
              <a:t>SEMINAR PROPOSAL</a:t>
            </a:r>
          </a:p>
        </p:txBody>
      </p:sp>
      <p:sp>
        <p:nvSpPr>
          <p:cNvPr id="29" name="TextBox 29"/>
          <p:cNvSpPr txBox="1"/>
          <p:nvPr/>
        </p:nvSpPr>
        <p:spPr>
          <a:xfrm>
            <a:off x="1028700" y="8438663"/>
            <a:ext cx="6492633" cy="1265740"/>
          </a:xfrm>
          <a:prstGeom prst="rect">
            <a:avLst/>
          </a:prstGeom>
        </p:spPr>
        <p:txBody>
          <a:bodyPr lIns="0" tIns="0" rIns="0" bIns="0" rtlCol="0" anchor="t">
            <a:spAutoFit/>
          </a:bodyPr>
          <a:lstStyle/>
          <a:p>
            <a:pPr algn="l">
              <a:lnSpc>
                <a:spcPts val="5040"/>
              </a:lnSpc>
            </a:pPr>
            <a:r>
              <a:rPr lang="en-US" sz="3600" b="1">
                <a:solidFill>
                  <a:srgbClr val="861A1A"/>
                </a:solidFill>
                <a:latin typeface="Cooper BT Bold"/>
                <a:ea typeface="Cooper BT Bold"/>
                <a:cs typeface="Cooper BT Bold"/>
                <a:sym typeface="Cooper BT Bold"/>
              </a:rPr>
              <a:t>Joy Nathanael Sihombing</a:t>
            </a:r>
          </a:p>
          <a:p>
            <a:pPr algn="l">
              <a:lnSpc>
                <a:spcPts val="5040"/>
              </a:lnSpc>
            </a:pPr>
            <a:r>
              <a:rPr lang="en-US" sz="3600" b="1">
                <a:solidFill>
                  <a:srgbClr val="861A1A"/>
                </a:solidFill>
                <a:latin typeface="Cooper BT Bold"/>
                <a:ea typeface="Cooper BT Bold"/>
                <a:cs typeface="Cooper BT Bold"/>
                <a:sym typeface="Cooper BT Bold"/>
              </a:rPr>
              <a:t>2216041097</a:t>
            </a:r>
          </a:p>
        </p:txBody>
      </p:sp>
      <p:sp>
        <p:nvSpPr>
          <p:cNvPr id="30" name="TextBox 30"/>
          <p:cNvSpPr txBox="1"/>
          <p:nvPr/>
        </p:nvSpPr>
        <p:spPr>
          <a:xfrm>
            <a:off x="1028700" y="8062699"/>
            <a:ext cx="4195023" cy="431755"/>
          </a:xfrm>
          <a:prstGeom prst="rect">
            <a:avLst/>
          </a:prstGeom>
        </p:spPr>
        <p:txBody>
          <a:bodyPr lIns="0" tIns="0" rIns="0" bIns="0" rtlCol="0" anchor="t">
            <a:spAutoFit/>
          </a:bodyPr>
          <a:lstStyle/>
          <a:p>
            <a:pPr algn="l">
              <a:lnSpc>
                <a:spcPts val="3500"/>
              </a:lnSpc>
            </a:pPr>
            <a:r>
              <a:rPr lang="en-US" sz="2500">
                <a:solidFill>
                  <a:srgbClr val="861A1A"/>
                </a:solidFill>
                <a:latin typeface="Cooper BT Light"/>
                <a:ea typeface="Cooper BT Light"/>
                <a:cs typeface="Cooper BT Light"/>
                <a:sym typeface="Cooper BT Light"/>
              </a:rPr>
              <a:t>DISUSUN OLEH:</a:t>
            </a:r>
          </a:p>
        </p:txBody>
      </p:sp>
      <p:sp>
        <p:nvSpPr>
          <p:cNvPr id="31" name="TextBox 31"/>
          <p:cNvSpPr txBox="1"/>
          <p:nvPr/>
        </p:nvSpPr>
        <p:spPr>
          <a:xfrm>
            <a:off x="10955148" y="8062699"/>
            <a:ext cx="6491726" cy="431755"/>
          </a:xfrm>
          <a:prstGeom prst="rect">
            <a:avLst/>
          </a:prstGeom>
        </p:spPr>
        <p:txBody>
          <a:bodyPr lIns="0" tIns="0" rIns="0" bIns="0" rtlCol="0" anchor="t">
            <a:spAutoFit/>
          </a:bodyPr>
          <a:lstStyle/>
          <a:p>
            <a:pPr algn="just">
              <a:lnSpc>
                <a:spcPts val="3500"/>
              </a:lnSpc>
            </a:pPr>
            <a:r>
              <a:rPr lang="en-US" sz="2500" spc="100">
                <a:solidFill>
                  <a:srgbClr val="861A1A"/>
                </a:solidFill>
                <a:latin typeface="Cooper BT Light"/>
                <a:ea typeface="Cooper BT Light"/>
                <a:cs typeface="Cooper BT Light"/>
                <a:sym typeface="Cooper BT Light"/>
              </a:rPr>
              <a:t>DOSEN PEMBIMBING:</a:t>
            </a:r>
          </a:p>
        </p:txBody>
      </p:sp>
      <p:sp>
        <p:nvSpPr>
          <p:cNvPr id="32" name="TextBox 32"/>
          <p:cNvSpPr txBox="1"/>
          <p:nvPr/>
        </p:nvSpPr>
        <p:spPr>
          <a:xfrm>
            <a:off x="10955148" y="8484383"/>
            <a:ext cx="6651887" cy="620487"/>
          </a:xfrm>
          <a:prstGeom prst="rect">
            <a:avLst/>
          </a:prstGeom>
        </p:spPr>
        <p:txBody>
          <a:bodyPr lIns="0" tIns="0" rIns="0" bIns="0" rtlCol="0" anchor="t">
            <a:spAutoFit/>
          </a:bodyPr>
          <a:lstStyle/>
          <a:p>
            <a:pPr algn="just">
              <a:lnSpc>
                <a:spcPts val="5040"/>
              </a:lnSpc>
            </a:pPr>
            <a:r>
              <a:rPr lang="en-US" sz="3600" b="1">
                <a:solidFill>
                  <a:srgbClr val="861A1A"/>
                </a:solidFill>
                <a:latin typeface="Cooper BT Bold"/>
                <a:ea typeface="Cooper BT Bold"/>
                <a:cs typeface="Cooper BT Bold"/>
                <a:sym typeface="Cooper BT Bold"/>
              </a:rPr>
              <a:t>Ita Prihantika, S.Sos., 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grpSp>
        <p:nvGrpSpPr>
          <p:cNvPr id="6" name="Group 6"/>
          <p:cNvGrpSpPr/>
          <p:nvPr/>
        </p:nvGrpSpPr>
        <p:grpSpPr>
          <a:xfrm rot="-5400000">
            <a:off x="1033186" y="3318716"/>
            <a:ext cx="1350123" cy="1100746"/>
            <a:chOff x="0" y="0"/>
            <a:chExt cx="498471" cy="406400"/>
          </a:xfrm>
        </p:grpSpPr>
        <p:sp>
          <p:nvSpPr>
            <p:cNvPr id="7" name="Freeform 7"/>
            <p:cNvSpPr/>
            <p:nvPr/>
          </p:nvSpPr>
          <p:spPr>
            <a:xfrm>
              <a:off x="0" y="0"/>
              <a:ext cx="498471" cy="406400"/>
            </a:xfrm>
            <a:custGeom>
              <a:avLst/>
              <a:gdLst/>
              <a:ahLst/>
              <a:cxnLst/>
              <a:rect l="l" t="t" r="r" b="b"/>
              <a:pathLst>
                <a:path w="498471" h="406400">
                  <a:moveTo>
                    <a:pt x="295271" y="0"/>
                  </a:moveTo>
                  <a:cubicBezTo>
                    <a:pt x="407495" y="0"/>
                    <a:pt x="498471" y="90976"/>
                    <a:pt x="498471" y="203200"/>
                  </a:cubicBezTo>
                  <a:cubicBezTo>
                    <a:pt x="498471" y="315424"/>
                    <a:pt x="407495" y="406400"/>
                    <a:pt x="29527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8" name="TextBox 8"/>
            <p:cNvSpPr txBox="1"/>
            <p:nvPr/>
          </p:nvSpPr>
          <p:spPr>
            <a:xfrm>
              <a:off x="0" y="-38100"/>
              <a:ext cx="498471" cy="444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1033186" y="5051156"/>
            <a:ext cx="1350123" cy="1100746"/>
            <a:chOff x="0" y="0"/>
            <a:chExt cx="498471" cy="406400"/>
          </a:xfrm>
        </p:grpSpPr>
        <p:sp>
          <p:nvSpPr>
            <p:cNvPr id="10" name="Freeform 10"/>
            <p:cNvSpPr/>
            <p:nvPr/>
          </p:nvSpPr>
          <p:spPr>
            <a:xfrm>
              <a:off x="0" y="0"/>
              <a:ext cx="498471" cy="406400"/>
            </a:xfrm>
            <a:custGeom>
              <a:avLst/>
              <a:gdLst/>
              <a:ahLst/>
              <a:cxnLst/>
              <a:rect l="l" t="t" r="r" b="b"/>
              <a:pathLst>
                <a:path w="498471" h="406400">
                  <a:moveTo>
                    <a:pt x="295271" y="0"/>
                  </a:moveTo>
                  <a:cubicBezTo>
                    <a:pt x="407495" y="0"/>
                    <a:pt x="498471" y="90976"/>
                    <a:pt x="498471" y="203200"/>
                  </a:cubicBezTo>
                  <a:cubicBezTo>
                    <a:pt x="498471" y="315424"/>
                    <a:pt x="407495" y="406400"/>
                    <a:pt x="29527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11" name="TextBox 11"/>
            <p:cNvSpPr txBox="1"/>
            <p:nvPr/>
          </p:nvSpPr>
          <p:spPr>
            <a:xfrm>
              <a:off x="0" y="-38100"/>
              <a:ext cx="498471" cy="444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5400000">
            <a:off x="10711086" y="3358655"/>
            <a:ext cx="1350123" cy="1100746"/>
            <a:chOff x="0" y="0"/>
            <a:chExt cx="498471" cy="406400"/>
          </a:xfrm>
        </p:grpSpPr>
        <p:sp>
          <p:nvSpPr>
            <p:cNvPr id="13" name="Freeform 13"/>
            <p:cNvSpPr/>
            <p:nvPr/>
          </p:nvSpPr>
          <p:spPr>
            <a:xfrm>
              <a:off x="0" y="0"/>
              <a:ext cx="498471" cy="406400"/>
            </a:xfrm>
            <a:custGeom>
              <a:avLst/>
              <a:gdLst/>
              <a:ahLst/>
              <a:cxnLst/>
              <a:rect l="l" t="t" r="r" b="b"/>
              <a:pathLst>
                <a:path w="498471" h="406400">
                  <a:moveTo>
                    <a:pt x="295271" y="0"/>
                  </a:moveTo>
                  <a:cubicBezTo>
                    <a:pt x="407495" y="0"/>
                    <a:pt x="498471" y="90976"/>
                    <a:pt x="498471" y="203200"/>
                  </a:cubicBezTo>
                  <a:cubicBezTo>
                    <a:pt x="498471" y="315424"/>
                    <a:pt x="407495" y="406400"/>
                    <a:pt x="29527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14" name="TextBox 14"/>
            <p:cNvSpPr txBox="1"/>
            <p:nvPr/>
          </p:nvSpPr>
          <p:spPr>
            <a:xfrm>
              <a:off x="0" y="-38100"/>
              <a:ext cx="498471" cy="444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5400000">
            <a:off x="986994" y="8579460"/>
            <a:ext cx="1350123" cy="1100746"/>
            <a:chOff x="0" y="0"/>
            <a:chExt cx="498471" cy="406400"/>
          </a:xfrm>
        </p:grpSpPr>
        <p:sp>
          <p:nvSpPr>
            <p:cNvPr id="16" name="Freeform 16"/>
            <p:cNvSpPr/>
            <p:nvPr/>
          </p:nvSpPr>
          <p:spPr>
            <a:xfrm>
              <a:off x="0" y="0"/>
              <a:ext cx="498471" cy="406400"/>
            </a:xfrm>
            <a:custGeom>
              <a:avLst/>
              <a:gdLst/>
              <a:ahLst/>
              <a:cxnLst/>
              <a:rect l="l" t="t" r="r" b="b"/>
              <a:pathLst>
                <a:path w="498471" h="406400">
                  <a:moveTo>
                    <a:pt x="295271" y="0"/>
                  </a:moveTo>
                  <a:cubicBezTo>
                    <a:pt x="407495" y="0"/>
                    <a:pt x="498471" y="90976"/>
                    <a:pt x="498471" y="203200"/>
                  </a:cubicBezTo>
                  <a:cubicBezTo>
                    <a:pt x="498471" y="315424"/>
                    <a:pt x="407495" y="406400"/>
                    <a:pt x="29527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17" name="TextBox 17"/>
            <p:cNvSpPr txBox="1"/>
            <p:nvPr/>
          </p:nvSpPr>
          <p:spPr>
            <a:xfrm>
              <a:off x="0" y="-38100"/>
              <a:ext cx="498471" cy="444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355411" y="3472239"/>
            <a:ext cx="705673" cy="793701"/>
          </a:xfrm>
          <a:custGeom>
            <a:avLst/>
            <a:gdLst/>
            <a:ahLst/>
            <a:cxnLst/>
            <a:rect l="l" t="t" r="r" b="b"/>
            <a:pathLst>
              <a:path w="705673" h="793701">
                <a:moveTo>
                  <a:pt x="0" y="0"/>
                </a:moveTo>
                <a:lnTo>
                  <a:pt x="705673" y="0"/>
                </a:lnTo>
                <a:lnTo>
                  <a:pt x="705673" y="793701"/>
                </a:lnTo>
                <a:lnTo>
                  <a:pt x="0" y="793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9" name="Group 19"/>
          <p:cNvGrpSpPr/>
          <p:nvPr/>
        </p:nvGrpSpPr>
        <p:grpSpPr>
          <a:xfrm rot="-5400000">
            <a:off x="1033186" y="6679342"/>
            <a:ext cx="1350123" cy="1100746"/>
            <a:chOff x="0" y="0"/>
            <a:chExt cx="498471" cy="406400"/>
          </a:xfrm>
        </p:grpSpPr>
        <p:sp>
          <p:nvSpPr>
            <p:cNvPr id="20" name="Freeform 20"/>
            <p:cNvSpPr/>
            <p:nvPr/>
          </p:nvSpPr>
          <p:spPr>
            <a:xfrm>
              <a:off x="0" y="0"/>
              <a:ext cx="498471" cy="406400"/>
            </a:xfrm>
            <a:custGeom>
              <a:avLst/>
              <a:gdLst/>
              <a:ahLst/>
              <a:cxnLst/>
              <a:rect l="l" t="t" r="r" b="b"/>
              <a:pathLst>
                <a:path w="498471" h="406400">
                  <a:moveTo>
                    <a:pt x="295271" y="0"/>
                  </a:moveTo>
                  <a:cubicBezTo>
                    <a:pt x="407495" y="0"/>
                    <a:pt x="498471" y="90976"/>
                    <a:pt x="498471" y="203200"/>
                  </a:cubicBezTo>
                  <a:cubicBezTo>
                    <a:pt x="498471" y="315424"/>
                    <a:pt x="407495" y="406400"/>
                    <a:pt x="29527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21" name="TextBox 21"/>
            <p:cNvSpPr txBox="1"/>
            <p:nvPr/>
          </p:nvSpPr>
          <p:spPr>
            <a:xfrm>
              <a:off x="0" y="-38100"/>
              <a:ext cx="498471" cy="4445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5400000">
            <a:off x="10655568" y="6679342"/>
            <a:ext cx="1350123" cy="1100746"/>
            <a:chOff x="0" y="0"/>
            <a:chExt cx="498471" cy="406400"/>
          </a:xfrm>
        </p:grpSpPr>
        <p:sp>
          <p:nvSpPr>
            <p:cNvPr id="23" name="Freeform 23"/>
            <p:cNvSpPr/>
            <p:nvPr/>
          </p:nvSpPr>
          <p:spPr>
            <a:xfrm>
              <a:off x="0" y="0"/>
              <a:ext cx="498471" cy="406400"/>
            </a:xfrm>
            <a:custGeom>
              <a:avLst/>
              <a:gdLst/>
              <a:ahLst/>
              <a:cxnLst/>
              <a:rect l="l" t="t" r="r" b="b"/>
              <a:pathLst>
                <a:path w="498471" h="406400">
                  <a:moveTo>
                    <a:pt x="295271" y="0"/>
                  </a:moveTo>
                  <a:cubicBezTo>
                    <a:pt x="407495" y="0"/>
                    <a:pt x="498471" y="90976"/>
                    <a:pt x="498471" y="203200"/>
                  </a:cubicBezTo>
                  <a:cubicBezTo>
                    <a:pt x="498471" y="315424"/>
                    <a:pt x="407495" y="406400"/>
                    <a:pt x="29527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24" name="TextBox 24"/>
            <p:cNvSpPr txBox="1"/>
            <p:nvPr/>
          </p:nvSpPr>
          <p:spPr>
            <a:xfrm>
              <a:off x="0" y="-38100"/>
              <a:ext cx="498471" cy="4445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1384622" y="8746622"/>
            <a:ext cx="554869" cy="730090"/>
          </a:xfrm>
          <a:custGeom>
            <a:avLst/>
            <a:gdLst/>
            <a:ahLst/>
            <a:cxnLst/>
            <a:rect l="l" t="t" r="r" b="b"/>
            <a:pathLst>
              <a:path w="554869" h="730090">
                <a:moveTo>
                  <a:pt x="0" y="0"/>
                </a:moveTo>
                <a:lnTo>
                  <a:pt x="554868" y="0"/>
                </a:lnTo>
                <a:lnTo>
                  <a:pt x="554868" y="730090"/>
                </a:lnTo>
                <a:lnTo>
                  <a:pt x="0" y="7300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Freeform 26"/>
          <p:cNvSpPr/>
          <p:nvPr/>
        </p:nvSpPr>
        <p:spPr>
          <a:xfrm>
            <a:off x="1364936" y="5291497"/>
            <a:ext cx="722144" cy="501890"/>
          </a:xfrm>
          <a:custGeom>
            <a:avLst/>
            <a:gdLst/>
            <a:ahLst/>
            <a:cxnLst/>
            <a:rect l="l" t="t" r="r" b="b"/>
            <a:pathLst>
              <a:path w="722144" h="501890">
                <a:moveTo>
                  <a:pt x="0" y="0"/>
                </a:moveTo>
                <a:lnTo>
                  <a:pt x="722144" y="0"/>
                </a:lnTo>
                <a:lnTo>
                  <a:pt x="722144" y="501890"/>
                </a:lnTo>
                <a:lnTo>
                  <a:pt x="0" y="5018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27"/>
          <p:cNvSpPr/>
          <p:nvPr/>
        </p:nvSpPr>
        <p:spPr>
          <a:xfrm>
            <a:off x="1423907" y="6843347"/>
            <a:ext cx="568681" cy="706037"/>
          </a:xfrm>
          <a:custGeom>
            <a:avLst/>
            <a:gdLst/>
            <a:ahLst/>
            <a:cxnLst/>
            <a:rect l="l" t="t" r="r" b="b"/>
            <a:pathLst>
              <a:path w="568681" h="706037">
                <a:moveTo>
                  <a:pt x="0" y="0"/>
                </a:moveTo>
                <a:lnTo>
                  <a:pt x="568681" y="0"/>
                </a:lnTo>
                <a:lnTo>
                  <a:pt x="568681" y="706037"/>
                </a:lnTo>
                <a:lnTo>
                  <a:pt x="0" y="7060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8" name="Freeform 28"/>
          <p:cNvSpPr/>
          <p:nvPr/>
        </p:nvSpPr>
        <p:spPr>
          <a:xfrm>
            <a:off x="11062275" y="3620082"/>
            <a:ext cx="641015" cy="665126"/>
          </a:xfrm>
          <a:custGeom>
            <a:avLst/>
            <a:gdLst/>
            <a:ahLst/>
            <a:cxnLst/>
            <a:rect l="l" t="t" r="r" b="b"/>
            <a:pathLst>
              <a:path w="641015" h="665126">
                <a:moveTo>
                  <a:pt x="0" y="0"/>
                </a:moveTo>
                <a:lnTo>
                  <a:pt x="641014" y="0"/>
                </a:lnTo>
                <a:lnTo>
                  <a:pt x="641014" y="665125"/>
                </a:lnTo>
                <a:lnTo>
                  <a:pt x="0" y="6651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9" name="Freeform 29"/>
          <p:cNvSpPr/>
          <p:nvPr/>
        </p:nvSpPr>
        <p:spPr>
          <a:xfrm>
            <a:off x="11006757" y="6880342"/>
            <a:ext cx="669516" cy="669516"/>
          </a:xfrm>
          <a:custGeom>
            <a:avLst/>
            <a:gdLst/>
            <a:ahLst/>
            <a:cxnLst/>
            <a:rect l="l" t="t" r="r" b="b"/>
            <a:pathLst>
              <a:path w="669516" h="669516">
                <a:moveTo>
                  <a:pt x="0" y="0"/>
                </a:moveTo>
                <a:lnTo>
                  <a:pt x="669515" y="0"/>
                </a:lnTo>
                <a:lnTo>
                  <a:pt x="669515" y="669516"/>
                </a:lnTo>
                <a:lnTo>
                  <a:pt x="0" y="6695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30" name="Group 30"/>
          <p:cNvGrpSpPr/>
          <p:nvPr/>
        </p:nvGrpSpPr>
        <p:grpSpPr>
          <a:xfrm>
            <a:off x="680510" y="425747"/>
            <a:ext cx="6642227" cy="1212890"/>
            <a:chOff x="0" y="0"/>
            <a:chExt cx="3423554" cy="625151"/>
          </a:xfrm>
        </p:grpSpPr>
        <p:sp>
          <p:nvSpPr>
            <p:cNvPr id="31" name="Freeform 31"/>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32" name="TextBox 32"/>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660216" y="634460"/>
            <a:ext cx="5947274" cy="788479"/>
            <a:chOff x="0" y="0"/>
            <a:chExt cx="3065360" cy="406400"/>
          </a:xfrm>
        </p:grpSpPr>
        <p:sp>
          <p:nvSpPr>
            <p:cNvPr id="34" name="Freeform 34"/>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35" name="TextBox 35"/>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15"/>
            <a:stretch>
              <a:fillRect/>
            </a:stretch>
          </a:blipFill>
        </p:spPr>
      </p:sp>
      <p:sp>
        <p:nvSpPr>
          <p:cNvPr id="37" name="Freeform 37"/>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16"/>
            <a:stretch>
              <a:fillRect/>
            </a:stretch>
          </a:blipFill>
        </p:spPr>
      </p:sp>
      <p:sp>
        <p:nvSpPr>
          <p:cNvPr id="38" name="AutoShape 38"/>
          <p:cNvSpPr/>
          <p:nvPr/>
        </p:nvSpPr>
        <p:spPr>
          <a:xfrm>
            <a:off x="7322736" y="1028700"/>
            <a:ext cx="4337480" cy="0"/>
          </a:xfrm>
          <a:prstGeom prst="line">
            <a:avLst/>
          </a:prstGeom>
          <a:ln w="19050" cap="flat">
            <a:solidFill>
              <a:srgbClr val="861A1A"/>
            </a:solidFill>
            <a:prstDash val="solid"/>
            <a:headEnd type="none" w="sm" len="sm"/>
            <a:tailEnd type="none" w="sm" len="sm"/>
          </a:ln>
        </p:spPr>
      </p:sp>
      <p:sp>
        <p:nvSpPr>
          <p:cNvPr id="39" name="Freeform 39"/>
          <p:cNvSpPr/>
          <p:nvPr/>
        </p:nvSpPr>
        <p:spPr>
          <a:xfrm>
            <a:off x="13309038" y="4435246"/>
            <a:ext cx="1147548" cy="544293"/>
          </a:xfrm>
          <a:custGeom>
            <a:avLst/>
            <a:gdLst/>
            <a:ahLst/>
            <a:cxnLst/>
            <a:rect l="l" t="t" r="r" b="b"/>
            <a:pathLst>
              <a:path w="1147548" h="544293">
                <a:moveTo>
                  <a:pt x="0" y="0"/>
                </a:moveTo>
                <a:lnTo>
                  <a:pt x="1147548" y="0"/>
                </a:lnTo>
                <a:lnTo>
                  <a:pt x="1147548" y="544293"/>
                </a:lnTo>
                <a:lnTo>
                  <a:pt x="0" y="544293"/>
                </a:lnTo>
                <a:lnTo>
                  <a:pt x="0" y="0"/>
                </a:lnTo>
                <a:close/>
              </a:path>
            </a:pathLst>
          </a:custGeom>
          <a:blipFill>
            <a:blip r:embed="rId17"/>
            <a:stretch>
              <a:fillRect t="-640389" r="-884818" b="-427539"/>
            </a:stretch>
          </a:blipFill>
        </p:spPr>
      </p:sp>
      <p:sp>
        <p:nvSpPr>
          <p:cNvPr id="40" name="TextBox 40"/>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10</a:t>
            </a:r>
          </a:p>
        </p:txBody>
      </p:sp>
      <p:sp>
        <p:nvSpPr>
          <p:cNvPr id="41" name="TextBox 41"/>
          <p:cNvSpPr txBox="1"/>
          <p:nvPr/>
        </p:nvSpPr>
        <p:spPr>
          <a:xfrm>
            <a:off x="4978962" y="1914917"/>
            <a:ext cx="8330076" cy="1184275"/>
          </a:xfrm>
          <a:prstGeom prst="rect">
            <a:avLst/>
          </a:prstGeom>
        </p:spPr>
        <p:txBody>
          <a:bodyPr lIns="0" tIns="0" rIns="0" bIns="0" rtlCol="0" anchor="t">
            <a:spAutoFit/>
          </a:bodyPr>
          <a:lstStyle/>
          <a:p>
            <a:pPr algn="ctr">
              <a:lnSpc>
                <a:spcPts val="9799"/>
              </a:lnSpc>
            </a:pPr>
            <a:r>
              <a:rPr lang="en-US" sz="6999">
                <a:solidFill>
                  <a:srgbClr val="861A1A"/>
                </a:solidFill>
                <a:latin typeface="Cooper BT Light"/>
                <a:ea typeface="Cooper BT Light"/>
                <a:cs typeface="Cooper BT Light"/>
                <a:sym typeface="Cooper BT Light"/>
              </a:rPr>
              <a:t>Metode Penelitian</a:t>
            </a:r>
          </a:p>
        </p:txBody>
      </p:sp>
      <p:sp>
        <p:nvSpPr>
          <p:cNvPr id="42" name="TextBox 42"/>
          <p:cNvSpPr txBox="1"/>
          <p:nvPr/>
        </p:nvSpPr>
        <p:spPr>
          <a:xfrm>
            <a:off x="2469725" y="3176816"/>
            <a:ext cx="2903316" cy="479322"/>
          </a:xfrm>
          <a:prstGeom prst="rect">
            <a:avLst/>
          </a:prstGeom>
        </p:spPr>
        <p:txBody>
          <a:bodyPr lIns="0" tIns="0" rIns="0" bIns="0" rtlCol="0" anchor="t">
            <a:spAutoFit/>
          </a:bodyPr>
          <a:lstStyle/>
          <a:p>
            <a:pPr algn="l">
              <a:lnSpc>
                <a:spcPts val="3834"/>
              </a:lnSpc>
            </a:pPr>
            <a:r>
              <a:rPr lang="en-US" sz="2738" b="1">
                <a:solidFill>
                  <a:srgbClr val="861A1A"/>
                </a:solidFill>
                <a:latin typeface="Cooper BT Bold"/>
                <a:ea typeface="Cooper BT Bold"/>
                <a:cs typeface="Cooper BT Bold"/>
                <a:sym typeface="Cooper BT Bold"/>
              </a:rPr>
              <a:t>Fokus Penelitian</a:t>
            </a:r>
          </a:p>
        </p:txBody>
      </p:sp>
      <p:sp>
        <p:nvSpPr>
          <p:cNvPr id="43" name="TextBox 43"/>
          <p:cNvSpPr txBox="1"/>
          <p:nvPr/>
        </p:nvSpPr>
        <p:spPr>
          <a:xfrm>
            <a:off x="2469725" y="3694324"/>
            <a:ext cx="6857638" cy="1098794"/>
          </a:xfrm>
          <a:prstGeom prst="rect">
            <a:avLst/>
          </a:prstGeom>
        </p:spPr>
        <p:txBody>
          <a:bodyPr lIns="0" tIns="0" rIns="0" bIns="0" rtlCol="0" anchor="t">
            <a:spAutoFit/>
          </a:bodyPr>
          <a:lstStyle/>
          <a:p>
            <a:pPr algn="just">
              <a:lnSpc>
                <a:spcPts val="2968"/>
              </a:lnSpc>
            </a:pPr>
            <a:r>
              <a:rPr lang="en-US" sz="2120">
                <a:solidFill>
                  <a:srgbClr val="861A1A"/>
                </a:solidFill>
                <a:latin typeface="Cooper BT Light"/>
                <a:ea typeface="Cooper BT Light"/>
                <a:cs typeface="Cooper BT Light"/>
                <a:sym typeface="Cooper BT Light"/>
              </a:rPr>
              <a:t>Fokus penelitian ini adalah melihat seberapa siap SDM di lingkungan OPD Provinsi Lampung dalam mengadopsi e-government seperti Core Tax Administrations System.</a:t>
            </a:r>
          </a:p>
        </p:txBody>
      </p:sp>
      <p:sp>
        <p:nvSpPr>
          <p:cNvPr id="44" name="TextBox 44"/>
          <p:cNvSpPr txBox="1"/>
          <p:nvPr/>
        </p:nvSpPr>
        <p:spPr>
          <a:xfrm>
            <a:off x="2469725" y="4909256"/>
            <a:ext cx="2903316" cy="479322"/>
          </a:xfrm>
          <a:prstGeom prst="rect">
            <a:avLst/>
          </a:prstGeom>
        </p:spPr>
        <p:txBody>
          <a:bodyPr lIns="0" tIns="0" rIns="0" bIns="0" rtlCol="0" anchor="t">
            <a:spAutoFit/>
          </a:bodyPr>
          <a:lstStyle/>
          <a:p>
            <a:pPr algn="l">
              <a:lnSpc>
                <a:spcPts val="3834"/>
              </a:lnSpc>
            </a:pPr>
            <a:r>
              <a:rPr lang="en-US" sz="2738" b="1">
                <a:solidFill>
                  <a:srgbClr val="861A1A"/>
                </a:solidFill>
                <a:latin typeface="Cooper BT Bold"/>
                <a:ea typeface="Cooper BT Bold"/>
                <a:cs typeface="Cooper BT Bold"/>
                <a:sym typeface="Cooper BT Bold"/>
              </a:rPr>
              <a:t>Jenis Penelitian</a:t>
            </a:r>
          </a:p>
        </p:txBody>
      </p:sp>
      <p:sp>
        <p:nvSpPr>
          <p:cNvPr id="45" name="TextBox 45"/>
          <p:cNvSpPr txBox="1"/>
          <p:nvPr/>
        </p:nvSpPr>
        <p:spPr>
          <a:xfrm>
            <a:off x="2469725" y="5417239"/>
            <a:ext cx="4490161" cy="772183"/>
          </a:xfrm>
          <a:prstGeom prst="rect">
            <a:avLst/>
          </a:prstGeom>
        </p:spPr>
        <p:txBody>
          <a:bodyPr lIns="0" tIns="0" rIns="0" bIns="0" rtlCol="0" anchor="t">
            <a:spAutoFit/>
          </a:bodyPr>
          <a:lstStyle/>
          <a:p>
            <a:pPr algn="l">
              <a:lnSpc>
                <a:spcPts val="3108"/>
              </a:lnSpc>
            </a:pPr>
            <a:r>
              <a:rPr lang="en-US" sz="2220">
                <a:solidFill>
                  <a:srgbClr val="861A1A"/>
                </a:solidFill>
                <a:latin typeface="Cooper BT Light"/>
                <a:ea typeface="Cooper BT Light"/>
                <a:cs typeface="Cooper BT Light"/>
                <a:sym typeface="Cooper BT Light"/>
              </a:rPr>
              <a:t>Penelitian kuantitatif yang berbentuk deskriptif.</a:t>
            </a:r>
          </a:p>
        </p:txBody>
      </p:sp>
      <p:sp>
        <p:nvSpPr>
          <p:cNvPr id="46" name="TextBox 46"/>
          <p:cNvSpPr txBox="1"/>
          <p:nvPr/>
        </p:nvSpPr>
        <p:spPr>
          <a:xfrm>
            <a:off x="12147625" y="3216755"/>
            <a:ext cx="3255555" cy="479322"/>
          </a:xfrm>
          <a:prstGeom prst="rect">
            <a:avLst/>
          </a:prstGeom>
        </p:spPr>
        <p:txBody>
          <a:bodyPr lIns="0" tIns="0" rIns="0" bIns="0" rtlCol="0" anchor="t">
            <a:spAutoFit/>
          </a:bodyPr>
          <a:lstStyle/>
          <a:p>
            <a:pPr algn="l">
              <a:lnSpc>
                <a:spcPts val="3834"/>
              </a:lnSpc>
            </a:pPr>
            <a:r>
              <a:rPr lang="en-US" sz="2738" b="1">
                <a:solidFill>
                  <a:srgbClr val="861A1A"/>
                </a:solidFill>
                <a:latin typeface="Cooper BT Bold"/>
                <a:ea typeface="Cooper BT Bold"/>
                <a:cs typeface="Cooper BT Bold"/>
                <a:sym typeface="Cooper BT Bold"/>
              </a:rPr>
              <a:t>Populasi &amp; Sampel</a:t>
            </a:r>
          </a:p>
        </p:txBody>
      </p:sp>
      <p:sp>
        <p:nvSpPr>
          <p:cNvPr id="47" name="TextBox 47"/>
          <p:cNvSpPr txBox="1"/>
          <p:nvPr/>
        </p:nvSpPr>
        <p:spPr>
          <a:xfrm>
            <a:off x="12147625" y="3608513"/>
            <a:ext cx="5459865" cy="3148106"/>
          </a:xfrm>
          <a:prstGeom prst="rect">
            <a:avLst/>
          </a:prstGeom>
        </p:spPr>
        <p:txBody>
          <a:bodyPr lIns="0" tIns="0" rIns="0" bIns="0" rtlCol="0" anchor="t">
            <a:spAutoFit/>
          </a:bodyPr>
          <a:lstStyle/>
          <a:p>
            <a:pPr algn="just">
              <a:lnSpc>
                <a:spcPts val="3108"/>
              </a:lnSpc>
            </a:pPr>
            <a:r>
              <a:rPr lang="en-US" sz="2220" dirty="0" err="1">
                <a:solidFill>
                  <a:srgbClr val="861A1A"/>
                </a:solidFill>
                <a:latin typeface="Cooper BT Light"/>
                <a:ea typeface="Cooper BT Light"/>
                <a:cs typeface="Cooper BT Light"/>
                <a:sym typeface="Cooper BT Light"/>
              </a:rPr>
              <a:t>Seluruh</a:t>
            </a:r>
            <a:r>
              <a:rPr lang="en-US" sz="2220" dirty="0">
                <a:solidFill>
                  <a:srgbClr val="861A1A"/>
                </a:solidFill>
                <a:latin typeface="Cooper BT Light"/>
                <a:ea typeface="Cooper BT Light"/>
                <a:cs typeface="Cooper BT Light"/>
                <a:sym typeface="Cooper BT Light"/>
              </a:rPr>
              <a:t> operator OPD </a:t>
            </a:r>
            <a:r>
              <a:rPr lang="en-US" sz="2220" dirty="0" err="1">
                <a:solidFill>
                  <a:srgbClr val="861A1A"/>
                </a:solidFill>
                <a:latin typeface="Cooper BT Light"/>
                <a:ea typeface="Cooper BT Light"/>
                <a:cs typeface="Cooper BT Light"/>
                <a:sym typeface="Cooper BT Light"/>
              </a:rPr>
              <a:t>berjumlah</a:t>
            </a:r>
            <a:r>
              <a:rPr lang="en-US" sz="2220" dirty="0">
                <a:solidFill>
                  <a:srgbClr val="861A1A"/>
                </a:solidFill>
                <a:latin typeface="Cooper BT Light"/>
                <a:ea typeface="Cooper BT Light"/>
                <a:cs typeface="Cooper BT Light"/>
                <a:sym typeface="Cooper BT Light"/>
              </a:rPr>
              <a:t> 5</a:t>
            </a:r>
            <a:r>
              <a:rPr lang="id-ID" sz="2220" dirty="0">
                <a:solidFill>
                  <a:srgbClr val="861A1A"/>
                </a:solidFill>
                <a:latin typeface="Cooper BT Light"/>
                <a:ea typeface="Cooper BT Light"/>
                <a:cs typeface="Cooper BT Light"/>
                <a:sym typeface="Cooper BT Light"/>
              </a:rPr>
              <a:t>0</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ukuran</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sampel</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menggunakan</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Rumus</a:t>
            </a:r>
            <a:r>
              <a:rPr lang="en-US" sz="2220" dirty="0">
                <a:solidFill>
                  <a:srgbClr val="861A1A"/>
                </a:solidFill>
                <a:latin typeface="Cooper BT Light"/>
                <a:ea typeface="Cooper BT Light"/>
                <a:cs typeface="Cooper BT Light"/>
                <a:sym typeface="Cooper BT Light"/>
              </a:rPr>
              <a:t> Yamane:                  </a:t>
            </a:r>
            <a:r>
              <a:rPr lang="en-US" sz="2220" dirty="0" err="1">
                <a:solidFill>
                  <a:srgbClr val="861A1A"/>
                </a:solidFill>
                <a:latin typeface="Cooper BT Light"/>
                <a:ea typeface="Cooper BT Light"/>
                <a:cs typeface="Cooper BT Light"/>
                <a:sym typeface="Cooper BT Light"/>
              </a:rPr>
              <a:t>hasilnya</a:t>
            </a:r>
            <a:r>
              <a:rPr lang="en-US" sz="2220" dirty="0">
                <a:solidFill>
                  <a:srgbClr val="861A1A"/>
                </a:solidFill>
                <a:latin typeface="Cooper BT Light"/>
                <a:ea typeface="Cooper BT Light"/>
                <a:cs typeface="Cooper BT Light"/>
                <a:sym typeface="Cooper BT Light"/>
              </a:rPr>
              <a:t> 4</a:t>
            </a:r>
            <a:r>
              <a:rPr lang="id-ID" sz="2220" dirty="0">
                <a:solidFill>
                  <a:srgbClr val="861A1A"/>
                </a:solidFill>
                <a:latin typeface="Cooper BT Light"/>
                <a:ea typeface="Cooper BT Light"/>
                <a:cs typeface="Cooper BT Light"/>
                <a:sym typeface="Cooper BT Light"/>
              </a:rPr>
              <a:t>4</a:t>
            </a:r>
            <a:endParaRPr lang="en-US" sz="2220" dirty="0">
              <a:solidFill>
                <a:srgbClr val="861A1A"/>
              </a:solidFill>
              <a:latin typeface="Cooper BT Light"/>
              <a:ea typeface="Cooper BT Light"/>
              <a:cs typeface="Cooper BT Light"/>
              <a:sym typeface="Cooper BT Light"/>
            </a:endParaRPr>
          </a:p>
          <a:p>
            <a:pPr algn="just">
              <a:lnSpc>
                <a:spcPts val="3108"/>
              </a:lnSpc>
            </a:pPr>
            <a:endParaRPr lang="en-US" sz="2220" dirty="0">
              <a:solidFill>
                <a:srgbClr val="861A1A"/>
              </a:solidFill>
              <a:latin typeface="Cooper BT Light"/>
              <a:ea typeface="Cooper BT Light"/>
              <a:cs typeface="Cooper BT Light"/>
              <a:sym typeface="Cooper BT Light"/>
            </a:endParaRPr>
          </a:p>
          <a:p>
            <a:pPr algn="just">
              <a:lnSpc>
                <a:spcPts val="3108"/>
              </a:lnSpc>
            </a:pPr>
            <a:r>
              <a:rPr lang="en-US" sz="2220" dirty="0" err="1">
                <a:solidFill>
                  <a:srgbClr val="861A1A"/>
                </a:solidFill>
                <a:latin typeface="Cooper BT Light"/>
                <a:ea typeface="Cooper BT Light"/>
                <a:cs typeface="Cooper BT Light"/>
                <a:sym typeface="Cooper BT Light"/>
              </a:rPr>
              <a:t>kemudian</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digunakan</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teknik</a:t>
            </a:r>
            <a:r>
              <a:rPr lang="en-US" sz="2220" dirty="0">
                <a:solidFill>
                  <a:srgbClr val="861A1A"/>
                </a:solidFill>
                <a:latin typeface="Cooper BT Light"/>
                <a:ea typeface="Cooper BT Light"/>
                <a:cs typeface="Cooper BT Light"/>
                <a:sym typeface="Cooper BT Light"/>
              </a:rPr>
              <a:t> simple random sampling </a:t>
            </a:r>
            <a:r>
              <a:rPr lang="en-US" sz="2220" dirty="0" err="1">
                <a:solidFill>
                  <a:srgbClr val="861A1A"/>
                </a:solidFill>
                <a:latin typeface="Cooper BT Light"/>
                <a:ea typeface="Cooper BT Light"/>
                <a:cs typeface="Cooper BT Light"/>
                <a:sym typeface="Cooper BT Light"/>
              </a:rPr>
              <a:t>dimana</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sampel</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dipilih</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secara</a:t>
            </a:r>
            <a:r>
              <a:rPr lang="en-US" sz="2220" dirty="0">
                <a:solidFill>
                  <a:srgbClr val="861A1A"/>
                </a:solidFill>
                <a:latin typeface="Cooper BT Light"/>
                <a:ea typeface="Cooper BT Light"/>
                <a:cs typeface="Cooper BT Light"/>
                <a:sym typeface="Cooper BT Light"/>
              </a:rPr>
              <a:t> </a:t>
            </a:r>
            <a:r>
              <a:rPr lang="en-US" sz="2220" dirty="0" err="1">
                <a:solidFill>
                  <a:srgbClr val="861A1A"/>
                </a:solidFill>
                <a:latin typeface="Cooper BT Light"/>
                <a:ea typeface="Cooper BT Light"/>
                <a:cs typeface="Cooper BT Light"/>
                <a:sym typeface="Cooper BT Light"/>
              </a:rPr>
              <a:t>acak</a:t>
            </a:r>
            <a:r>
              <a:rPr lang="en-US" sz="2220" dirty="0">
                <a:solidFill>
                  <a:srgbClr val="861A1A"/>
                </a:solidFill>
                <a:latin typeface="Cooper BT Light"/>
                <a:ea typeface="Cooper BT Light"/>
                <a:cs typeface="Cooper BT Light"/>
                <a:sym typeface="Cooper BT Light"/>
              </a:rPr>
              <a:t>.</a:t>
            </a:r>
          </a:p>
          <a:p>
            <a:pPr algn="just">
              <a:lnSpc>
                <a:spcPts val="3108"/>
              </a:lnSpc>
            </a:pPr>
            <a:endParaRPr lang="en-US" sz="2220" dirty="0">
              <a:solidFill>
                <a:srgbClr val="861A1A"/>
              </a:solidFill>
              <a:latin typeface="Cooper BT Light"/>
              <a:ea typeface="Cooper BT Light"/>
              <a:cs typeface="Cooper BT Light"/>
              <a:sym typeface="Cooper BT Light"/>
            </a:endParaRPr>
          </a:p>
        </p:txBody>
      </p:sp>
      <p:sp>
        <p:nvSpPr>
          <p:cNvPr id="48" name="TextBox 48"/>
          <p:cNvSpPr txBox="1"/>
          <p:nvPr/>
        </p:nvSpPr>
        <p:spPr>
          <a:xfrm>
            <a:off x="2423533" y="8437559"/>
            <a:ext cx="4678442" cy="479322"/>
          </a:xfrm>
          <a:prstGeom prst="rect">
            <a:avLst/>
          </a:prstGeom>
        </p:spPr>
        <p:txBody>
          <a:bodyPr lIns="0" tIns="0" rIns="0" bIns="0" rtlCol="0" anchor="t">
            <a:spAutoFit/>
          </a:bodyPr>
          <a:lstStyle/>
          <a:p>
            <a:pPr algn="l">
              <a:lnSpc>
                <a:spcPts val="3834"/>
              </a:lnSpc>
            </a:pPr>
            <a:r>
              <a:rPr lang="en-US" sz="2738" b="1">
                <a:solidFill>
                  <a:srgbClr val="861A1A"/>
                </a:solidFill>
                <a:latin typeface="Cooper BT Bold"/>
                <a:ea typeface="Cooper BT Bold"/>
                <a:cs typeface="Cooper BT Bold"/>
                <a:sym typeface="Cooper BT Bold"/>
              </a:rPr>
              <a:t>Teknik Pengumpulan Data</a:t>
            </a:r>
          </a:p>
        </p:txBody>
      </p:sp>
      <p:sp>
        <p:nvSpPr>
          <p:cNvPr id="49" name="TextBox 49"/>
          <p:cNvSpPr txBox="1"/>
          <p:nvPr/>
        </p:nvSpPr>
        <p:spPr>
          <a:xfrm>
            <a:off x="2423533" y="8945542"/>
            <a:ext cx="4490161" cy="780806"/>
          </a:xfrm>
          <a:prstGeom prst="rect">
            <a:avLst/>
          </a:prstGeom>
        </p:spPr>
        <p:txBody>
          <a:bodyPr lIns="0" tIns="0" rIns="0" bIns="0" rtlCol="0" anchor="t">
            <a:spAutoFit/>
          </a:bodyPr>
          <a:lstStyle/>
          <a:p>
            <a:pPr algn="l">
              <a:lnSpc>
                <a:spcPts val="3108"/>
              </a:lnSpc>
            </a:pPr>
            <a:r>
              <a:rPr lang="en-US" sz="2220">
                <a:solidFill>
                  <a:srgbClr val="861A1A"/>
                </a:solidFill>
                <a:latin typeface="Cooper BT Light"/>
                <a:ea typeface="Cooper BT Light"/>
                <a:cs typeface="Cooper BT Light"/>
                <a:sym typeface="Cooper BT Light"/>
              </a:rPr>
              <a:t>Kuesioner secara langsung dan tidak langsung.</a:t>
            </a:r>
          </a:p>
        </p:txBody>
      </p:sp>
      <p:sp>
        <p:nvSpPr>
          <p:cNvPr id="50" name="TextBox 50"/>
          <p:cNvSpPr txBox="1"/>
          <p:nvPr/>
        </p:nvSpPr>
        <p:spPr>
          <a:xfrm>
            <a:off x="2469725" y="6575111"/>
            <a:ext cx="2439995" cy="479322"/>
          </a:xfrm>
          <a:prstGeom prst="rect">
            <a:avLst/>
          </a:prstGeom>
        </p:spPr>
        <p:txBody>
          <a:bodyPr lIns="0" tIns="0" rIns="0" bIns="0" rtlCol="0" anchor="t">
            <a:spAutoFit/>
          </a:bodyPr>
          <a:lstStyle/>
          <a:p>
            <a:pPr algn="l">
              <a:lnSpc>
                <a:spcPts val="3834"/>
              </a:lnSpc>
            </a:pPr>
            <a:r>
              <a:rPr lang="en-US" sz="2738" b="1">
                <a:solidFill>
                  <a:srgbClr val="861A1A"/>
                </a:solidFill>
                <a:latin typeface="Cooper BT Bold"/>
                <a:ea typeface="Cooper BT Bold"/>
                <a:cs typeface="Cooper BT Bold"/>
                <a:sym typeface="Cooper BT Bold"/>
              </a:rPr>
              <a:t>Lokasi</a:t>
            </a:r>
          </a:p>
        </p:txBody>
      </p:sp>
      <p:sp>
        <p:nvSpPr>
          <p:cNvPr id="51" name="TextBox 51"/>
          <p:cNvSpPr txBox="1"/>
          <p:nvPr/>
        </p:nvSpPr>
        <p:spPr>
          <a:xfrm>
            <a:off x="2469725" y="7083007"/>
            <a:ext cx="4490161" cy="1175598"/>
          </a:xfrm>
          <a:prstGeom prst="rect">
            <a:avLst/>
          </a:prstGeom>
        </p:spPr>
        <p:txBody>
          <a:bodyPr lIns="0" tIns="0" rIns="0" bIns="0" rtlCol="0" anchor="t">
            <a:spAutoFit/>
          </a:bodyPr>
          <a:lstStyle/>
          <a:p>
            <a:pPr algn="l">
              <a:lnSpc>
                <a:spcPts val="3108"/>
              </a:lnSpc>
            </a:pPr>
            <a:r>
              <a:rPr lang="en-US" sz="2220">
                <a:solidFill>
                  <a:srgbClr val="861A1A"/>
                </a:solidFill>
                <a:latin typeface="Cooper BT Light"/>
                <a:ea typeface="Cooper BT Light"/>
                <a:cs typeface="Cooper BT Light"/>
                <a:sym typeface="Cooper BT Light"/>
              </a:rPr>
              <a:t>Seluruh Organisasi Perangkat Daerah Provinsi Lampung berjumlah 51 organisasi.</a:t>
            </a:r>
          </a:p>
        </p:txBody>
      </p:sp>
      <p:sp>
        <p:nvSpPr>
          <p:cNvPr id="52" name="TextBox 52"/>
          <p:cNvSpPr txBox="1"/>
          <p:nvPr/>
        </p:nvSpPr>
        <p:spPr>
          <a:xfrm>
            <a:off x="12092107" y="6573261"/>
            <a:ext cx="4678442" cy="479322"/>
          </a:xfrm>
          <a:prstGeom prst="rect">
            <a:avLst/>
          </a:prstGeom>
        </p:spPr>
        <p:txBody>
          <a:bodyPr lIns="0" tIns="0" rIns="0" bIns="0" rtlCol="0" anchor="t">
            <a:spAutoFit/>
          </a:bodyPr>
          <a:lstStyle/>
          <a:p>
            <a:pPr algn="l">
              <a:lnSpc>
                <a:spcPts val="3834"/>
              </a:lnSpc>
            </a:pPr>
            <a:r>
              <a:rPr lang="en-US" sz="2738" b="1">
                <a:solidFill>
                  <a:srgbClr val="861A1A"/>
                </a:solidFill>
                <a:latin typeface="Cooper BT Bold"/>
                <a:ea typeface="Cooper BT Bold"/>
                <a:cs typeface="Cooper BT Bold"/>
                <a:sym typeface="Cooper BT Bold"/>
              </a:rPr>
              <a:t>Teknik Analisis Data</a:t>
            </a:r>
          </a:p>
        </p:txBody>
      </p:sp>
      <p:sp>
        <p:nvSpPr>
          <p:cNvPr id="53" name="TextBox 53"/>
          <p:cNvSpPr txBox="1"/>
          <p:nvPr/>
        </p:nvSpPr>
        <p:spPr>
          <a:xfrm>
            <a:off x="11881003" y="7083007"/>
            <a:ext cx="4490161" cy="1175598"/>
          </a:xfrm>
          <a:prstGeom prst="rect">
            <a:avLst/>
          </a:prstGeom>
        </p:spPr>
        <p:txBody>
          <a:bodyPr lIns="0" tIns="0" rIns="0" bIns="0" rtlCol="0" anchor="t">
            <a:spAutoFit/>
          </a:bodyPr>
          <a:lstStyle/>
          <a:p>
            <a:pPr marL="479432" lvl="1" indent="-239716" algn="l">
              <a:lnSpc>
                <a:spcPts val="3108"/>
              </a:lnSpc>
              <a:buAutoNum type="arabicPeriod"/>
            </a:pPr>
            <a:r>
              <a:rPr lang="en-US" sz="2220">
                <a:solidFill>
                  <a:srgbClr val="861A1A"/>
                </a:solidFill>
                <a:latin typeface="Cooper BT Light"/>
                <a:ea typeface="Cooper BT Light"/>
                <a:cs typeface="Cooper BT Light"/>
                <a:sym typeface="Cooper BT Light"/>
              </a:rPr>
              <a:t>Uji Validitas</a:t>
            </a:r>
          </a:p>
          <a:p>
            <a:pPr marL="479432" lvl="1" indent="-239716" algn="l">
              <a:lnSpc>
                <a:spcPts val="3108"/>
              </a:lnSpc>
              <a:buAutoNum type="arabicPeriod"/>
            </a:pPr>
            <a:r>
              <a:rPr lang="en-US" sz="2220">
                <a:solidFill>
                  <a:srgbClr val="861A1A"/>
                </a:solidFill>
                <a:latin typeface="Cooper BT Light"/>
                <a:ea typeface="Cooper BT Light"/>
                <a:cs typeface="Cooper BT Light"/>
                <a:sym typeface="Cooper BT Light"/>
              </a:rPr>
              <a:t>Uji Reliabilitas</a:t>
            </a:r>
          </a:p>
          <a:p>
            <a:pPr marL="479432" lvl="1" indent="-239716" algn="l">
              <a:lnSpc>
                <a:spcPts val="3108"/>
              </a:lnSpc>
              <a:buAutoNum type="arabicPeriod"/>
            </a:pPr>
            <a:r>
              <a:rPr lang="en-US" sz="2220">
                <a:solidFill>
                  <a:srgbClr val="861A1A"/>
                </a:solidFill>
                <a:latin typeface="Cooper BT Light"/>
                <a:ea typeface="Cooper BT Light"/>
                <a:cs typeface="Cooper BT Light"/>
                <a:sym typeface="Cooper BT Light"/>
              </a:rPr>
              <a:t>Statistik Deskriptif</a:t>
            </a:r>
          </a:p>
        </p:txBody>
      </p:sp>
      <p:sp>
        <p:nvSpPr>
          <p:cNvPr id="54" name="TextBox 54"/>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55" name="TextBox 55"/>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graphicFrame>
        <p:nvGraphicFramePr>
          <p:cNvPr id="6" name="Table 6"/>
          <p:cNvGraphicFramePr>
            <a:graphicFrameLocks noGrp="1"/>
          </p:cNvGraphicFramePr>
          <p:nvPr/>
        </p:nvGraphicFramePr>
        <p:xfrm>
          <a:off x="1028700" y="3125723"/>
          <a:ext cx="16230601" cy="6187327"/>
        </p:xfrm>
        <a:graphic>
          <a:graphicData uri="http://schemas.openxmlformats.org/drawingml/2006/table">
            <a:tbl>
              <a:tblPr/>
              <a:tblGrid>
                <a:gridCol w="2187237">
                  <a:extLst>
                    <a:ext uri="{9D8B030D-6E8A-4147-A177-3AD203B41FA5}">
                      <a16:colId xmlns:a16="http://schemas.microsoft.com/office/drawing/2014/main" val="20000"/>
                    </a:ext>
                  </a:extLst>
                </a:gridCol>
                <a:gridCol w="3673607">
                  <a:extLst>
                    <a:ext uri="{9D8B030D-6E8A-4147-A177-3AD203B41FA5}">
                      <a16:colId xmlns:a16="http://schemas.microsoft.com/office/drawing/2014/main" val="20001"/>
                    </a:ext>
                  </a:extLst>
                </a:gridCol>
                <a:gridCol w="3673607">
                  <a:extLst>
                    <a:ext uri="{9D8B030D-6E8A-4147-A177-3AD203B41FA5}">
                      <a16:colId xmlns:a16="http://schemas.microsoft.com/office/drawing/2014/main" val="20002"/>
                    </a:ext>
                  </a:extLst>
                </a:gridCol>
                <a:gridCol w="2586767">
                  <a:extLst>
                    <a:ext uri="{9D8B030D-6E8A-4147-A177-3AD203B41FA5}">
                      <a16:colId xmlns:a16="http://schemas.microsoft.com/office/drawing/2014/main" val="20003"/>
                    </a:ext>
                  </a:extLst>
                </a:gridCol>
                <a:gridCol w="2301500">
                  <a:extLst>
                    <a:ext uri="{9D8B030D-6E8A-4147-A177-3AD203B41FA5}">
                      <a16:colId xmlns:a16="http://schemas.microsoft.com/office/drawing/2014/main" val="20004"/>
                    </a:ext>
                  </a:extLst>
                </a:gridCol>
                <a:gridCol w="1807883">
                  <a:extLst>
                    <a:ext uri="{9D8B030D-6E8A-4147-A177-3AD203B41FA5}">
                      <a16:colId xmlns:a16="http://schemas.microsoft.com/office/drawing/2014/main" val="20005"/>
                    </a:ext>
                  </a:extLst>
                </a:gridCol>
              </a:tblGrid>
              <a:tr h="776305">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61A1A"/>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61A1A"/>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61A1A"/>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61A1A"/>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61A1A"/>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61A1A"/>
                    </a:solidFill>
                  </a:tcPr>
                </a:tc>
                <a:extLst>
                  <a:ext uri="{0D108BD9-81ED-4DB2-BD59-A6C34878D82A}">
                    <a16:rowId xmlns:a16="http://schemas.microsoft.com/office/drawing/2014/main" val="10000"/>
                  </a:ext>
                </a:extLst>
              </a:tr>
              <a:tr h="1462516">
                <a:tc rowSpan="4">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rowSpan="4">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rowSpan="4">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rowSpan="4">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15611">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57873">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75022">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vMerge="1">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7" name="TextBox 7"/>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11</a:t>
            </a:r>
          </a:p>
        </p:txBody>
      </p:sp>
      <p:sp>
        <p:nvSpPr>
          <p:cNvPr id="8" name="TextBox 8"/>
          <p:cNvSpPr txBox="1"/>
          <p:nvPr/>
        </p:nvSpPr>
        <p:spPr>
          <a:xfrm>
            <a:off x="3095310" y="1611265"/>
            <a:ext cx="12097380" cy="821098"/>
          </a:xfrm>
          <a:prstGeom prst="rect">
            <a:avLst/>
          </a:prstGeom>
        </p:spPr>
        <p:txBody>
          <a:bodyPr lIns="0" tIns="0" rIns="0" bIns="0" rtlCol="0" anchor="t">
            <a:spAutoFit/>
          </a:bodyPr>
          <a:lstStyle/>
          <a:p>
            <a:pPr algn="ctr">
              <a:lnSpc>
                <a:spcPts val="6720"/>
              </a:lnSpc>
            </a:pPr>
            <a:r>
              <a:rPr lang="en-US" sz="4800">
                <a:solidFill>
                  <a:srgbClr val="861A1A"/>
                </a:solidFill>
                <a:latin typeface="Cooper BT Light"/>
                <a:ea typeface="Cooper BT Light"/>
                <a:cs typeface="Cooper BT Light"/>
                <a:sym typeface="Cooper BT Light"/>
              </a:rPr>
              <a:t>Definisi Konseptual dan Definisi Operasional</a:t>
            </a:r>
          </a:p>
        </p:txBody>
      </p:sp>
      <p:sp>
        <p:nvSpPr>
          <p:cNvPr id="9" name="TextBox 9"/>
          <p:cNvSpPr txBox="1"/>
          <p:nvPr/>
        </p:nvSpPr>
        <p:spPr>
          <a:xfrm>
            <a:off x="692441" y="3236496"/>
            <a:ext cx="2814638" cy="455292"/>
          </a:xfrm>
          <a:prstGeom prst="rect">
            <a:avLst/>
          </a:prstGeom>
        </p:spPr>
        <p:txBody>
          <a:bodyPr lIns="0" tIns="0" rIns="0" bIns="0" rtlCol="0" anchor="t">
            <a:spAutoFit/>
          </a:bodyPr>
          <a:lstStyle/>
          <a:p>
            <a:pPr algn="ctr">
              <a:lnSpc>
                <a:spcPts val="3780"/>
              </a:lnSpc>
            </a:pPr>
            <a:r>
              <a:rPr lang="en-US" sz="2700">
                <a:solidFill>
                  <a:srgbClr val="FFFFFF"/>
                </a:solidFill>
                <a:latin typeface="Cooper BT Light"/>
                <a:ea typeface="Cooper BT Light"/>
                <a:cs typeface="Cooper BT Light"/>
                <a:sym typeface="Cooper BT Light"/>
              </a:rPr>
              <a:t>Variabel</a:t>
            </a:r>
          </a:p>
        </p:txBody>
      </p:sp>
      <p:sp>
        <p:nvSpPr>
          <p:cNvPr id="10" name="TextBox 10"/>
          <p:cNvSpPr txBox="1"/>
          <p:nvPr/>
        </p:nvSpPr>
        <p:spPr>
          <a:xfrm>
            <a:off x="3662674" y="3164251"/>
            <a:ext cx="2814638" cy="752184"/>
          </a:xfrm>
          <a:prstGeom prst="rect">
            <a:avLst/>
          </a:prstGeom>
        </p:spPr>
        <p:txBody>
          <a:bodyPr lIns="0" tIns="0" rIns="0" bIns="0" rtlCol="0" anchor="t">
            <a:spAutoFit/>
          </a:bodyPr>
          <a:lstStyle/>
          <a:p>
            <a:pPr algn="ctr">
              <a:lnSpc>
                <a:spcPts val="2943"/>
              </a:lnSpc>
            </a:pPr>
            <a:r>
              <a:rPr lang="en-US" sz="2700" spc="8">
                <a:solidFill>
                  <a:srgbClr val="FFFFFF"/>
                </a:solidFill>
                <a:latin typeface="Cooper BT Light"/>
                <a:ea typeface="Cooper BT Light"/>
                <a:cs typeface="Cooper BT Light"/>
                <a:sym typeface="Cooper BT Light"/>
              </a:rPr>
              <a:t>Definisi Konseptual</a:t>
            </a:r>
          </a:p>
        </p:txBody>
      </p:sp>
      <p:sp>
        <p:nvSpPr>
          <p:cNvPr id="11" name="TextBox 11"/>
          <p:cNvSpPr txBox="1"/>
          <p:nvPr/>
        </p:nvSpPr>
        <p:spPr>
          <a:xfrm>
            <a:off x="10460278" y="3071693"/>
            <a:ext cx="2814638" cy="861099"/>
          </a:xfrm>
          <a:prstGeom prst="rect">
            <a:avLst/>
          </a:prstGeom>
        </p:spPr>
        <p:txBody>
          <a:bodyPr lIns="0" tIns="0" rIns="0" bIns="0" rtlCol="0" anchor="t">
            <a:spAutoFit/>
          </a:bodyPr>
          <a:lstStyle/>
          <a:p>
            <a:pPr algn="ctr">
              <a:lnSpc>
                <a:spcPts val="3457"/>
              </a:lnSpc>
            </a:pPr>
            <a:r>
              <a:rPr lang="en-US" sz="2469">
                <a:solidFill>
                  <a:srgbClr val="FFFFFF"/>
                </a:solidFill>
                <a:latin typeface="Cooper BT Light"/>
                <a:ea typeface="Cooper BT Light"/>
                <a:cs typeface="Cooper BT Light"/>
                <a:sym typeface="Cooper BT Light"/>
              </a:rPr>
              <a:t>Model</a:t>
            </a:r>
          </a:p>
          <a:p>
            <a:pPr algn="ctr">
              <a:lnSpc>
                <a:spcPts val="3457"/>
              </a:lnSpc>
            </a:pPr>
            <a:r>
              <a:rPr lang="en-US" sz="2469">
                <a:solidFill>
                  <a:srgbClr val="FFFFFF"/>
                </a:solidFill>
                <a:latin typeface="Cooper BT Light"/>
                <a:ea typeface="Cooper BT Light"/>
                <a:cs typeface="Cooper BT Light"/>
                <a:sym typeface="Cooper BT Light"/>
              </a:rPr>
              <a:t>Pengukuran</a:t>
            </a:r>
          </a:p>
        </p:txBody>
      </p:sp>
      <p:sp>
        <p:nvSpPr>
          <p:cNvPr id="12" name="TextBox 12"/>
          <p:cNvSpPr txBox="1"/>
          <p:nvPr/>
        </p:nvSpPr>
        <p:spPr>
          <a:xfrm>
            <a:off x="12876271" y="3236496"/>
            <a:ext cx="2814638" cy="455292"/>
          </a:xfrm>
          <a:prstGeom prst="rect">
            <a:avLst/>
          </a:prstGeom>
        </p:spPr>
        <p:txBody>
          <a:bodyPr lIns="0" tIns="0" rIns="0" bIns="0" rtlCol="0" anchor="t">
            <a:spAutoFit/>
          </a:bodyPr>
          <a:lstStyle/>
          <a:p>
            <a:pPr algn="ctr">
              <a:lnSpc>
                <a:spcPts val="3780"/>
              </a:lnSpc>
            </a:pPr>
            <a:r>
              <a:rPr lang="en-US" sz="2700">
                <a:solidFill>
                  <a:srgbClr val="FFFFFF"/>
                </a:solidFill>
                <a:latin typeface="Cooper BT Light"/>
                <a:ea typeface="Cooper BT Light"/>
                <a:cs typeface="Cooper BT Light"/>
                <a:sym typeface="Cooper BT Light"/>
              </a:rPr>
              <a:t>Dimensi</a:t>
            </a:r>
          </a:p>
        </p:txBody>
      </p:sp>
      <p:sp>
        <p:nvSpPr>
          <p:cNvPr id="13" name="TextBox 13"/>
          <p:cNvSpPr txBox="1"/>
          <p:nvPr/>
        </p:nvSpPr>
        <p:spPr>
          <a:xfrm>
            <a:off x="15372979" y="3106673"/>
            <a:ext cx="1921495" cy="772089"/>
          </a:xfrm>
          <a:prstGeom prst="rect">
            <a:avLst/>
          </a:prstGeom>
        </p:spPr>
        <p:txBody>
          <a:bodyPr lIns="0" tIns="0" rIns="0" bIns="0" rtlCol="0" anchor="t">
            <a:spAutoFit/>
          </a:bodyPr>
          <a:lstStyle/>
          <a:p>
            <a:pPr algn="ctr">
              <a:lnSpc>
                <a:spcPts val="3114"/>
              </a:lnSpc>
            </a:pPr>
            <a:r>
              <a:rPr lang="en-US" sz="2224">
                <a:solidFill>
                  <a:srgbClr val="FFFFFF"/>
                </a:solidFill>
                <a:latin typeface="Cooper BT Light"/>
                <a:ea typeface="Cooper BT Light"/>
                <a:cs typeface="Cooper BT Light"/>
                <a:sym typeface="Cooper BT Light"/>
              </a:rPr>
              <a:t>Jumlah Butir Pertanyaan</a:t>
            </a:r>
          </a:p>
        </p:txBody>
      </p:sp>
      <p:sp>
        <p:nvSpPr>
          <p:cNvPr id="14" name="TextBox 14"/>
          <p:cNvSpPr txBox="1"/>
          <p:nvPr/>
        </p:nvSpPr>
        <p:spPr>
          <a:xfrm>
            <a:off x="1104210" y="4139566"/>
            <a:ext cx="1991100" cy="1884042"/>
          </a:xfrm>
          <a:prstGeom prst="rect">
            <a:avLst/>
          </a:prstGeom>
        </p:spPr>
        <p:txBody>
          <a:bodyPr lIns="0" tIns="0" rIns="0" bIns="0" rtlCol="0" anchor="t">
            <a:spAutoFit/>
          </a:bodyPr>
          <a:lstStyle/>
          <a:p>
            <a:pPr algn="l">
              <a:lnSpc>
                <a:spcPts val="3780"/>
              </a:lnSpc>
            </a:pPr>
            <a:r>
              <a:rPr lang="en-US" sz="2700">
                <a:solidFill>
                  <a:srgbClr val="861A1A"/>
                </a:solidFill>
                <a:latin typeface="Cooper BT Light"/>
                <a:ea typeface="Cooper BT Light"/>
                <a:cs typeface="Cooper BT Light"/>
                <a:sym typeface="Cooper BT Light"/>
              </a:rPr>
              <a:t>Kesiapan Sumber Daya Manusia</a:t>
            </a:r>
          </a:p>
        </p:txBody>
      </p:sp>
      <p:sp>
        <p:nvSpPr>
          <p:cNvPr id="15" name="TextBox 15"/>
          <p:cNvSpPr txBox="1"/>
          <p:nvPr/>
        </p:nvSpPr>
        <p:spPr>
          <a:xfrm>
            <a:off x="3322980" y="4079460"/>
            <a:ext cx="3490720" cy="5016392"/>
          </a:xfrm>
          <a:prstGeom prst="rect">
            <a:avLst/>
          </a:prstGeom>
        </p:spPr>
        <p:txBody>
          <a:bodyPr lIns="0" tIns="0" rIns="0" bIns="0" rtlCol="0" anchor="t">
            <a:spAutoFit/>
          </a:bodyPr>
          <a:lstStyle/>
          <a:p>
            <a:pPr algn="just">
              <a:lnSpc>
                <a:spcPts val="3360"/>
              </a:lnSpc>
            </a:pPr>
            <a:r>
              <a:rPr lang="en-US" sz="2400">
                <a:solidFill>
                  <a:srgbClr val="861A1A"/>
                </a:solidFill>
                <a:latin typeface="Cooper BT Light"/>
                <a:ea typeface="Cooper BT Light"/>
                <a:cs typeface="Cooper BT Light"/>
                <a:sym typeface="Cooper BT Light"/>
              </a:rPr>
              <a:t>Kesiapan SDM merupakan keadaan siap atau kesediaan seseorang untuk melaksanakan suatu tugas atau pekerjaan dan hal lainnyaa sebagai reaksi dari adanyaa respon yang berhubungan dengan tingkat perkembangan seseorang (Septyanto &amp; Jumlad, 2023). </a:t>
            </a:r>
          </a:p>
        </p:txBody>
      </p:sp>
      <p:sp>
        <p:nvSpPr>
          <p:cNvPr id="16" name="TextBox 16"/>
          <p:cNvSpPr txBox="1"/>
          <p:nvPr/>
        </p:nvSpPr>
        <p:spPr>
          <a:xfrm>
            <a:off x="10672769" y="4079460"/>
            <a:ext cx="2797116" cy="2360292"/>
          </a:xfrm>
          <a:prstGeom prst="rect">
            <a:avLst/>
          </a:prstGeom>
        </p:spPr>
        <p:txBody>
          <a:bodyPr lIns="0" tIns="0" rIns="0" bIns="0" rtlCol="0" anchor="t">
            <a:spAutoFit/>
          </a:bodyPr>
          <a:lstStyle/>
          <a:p>
            <a:pPr algn="l">
              <a:lnSpc>
                <a:spcPts val="3780"/>
              </a:lnSpc>
            </a:pPr>
            <a:r>
              <a:rPr lang="en-US" sz="2700">
                <a:solidFill>
                  <a:srgbClr val="861A1A"/>
                </a:solidFill>
                <a:latin typeface="Cooper BT Light"/>
                <a:ea typeface="Cooper BT Light"/>
                <a:cs typeface="Cooper BT Light"/>
                <a:sym typeface="Cooper BT Light"/>
              </a:rPr>
              <a:t>Technology Readiness Index (TRI) Parasuraman (2000)</a:t>
            </a:r>
          </a:p>
        </p:txBody>
      </p:sp>
      <p:sp>
        <p:nvSpPr>
          <p:cNvPr id="17" name="TextBox 17"/>
          <p:cNvSpPr txBox="1"/>
          <p:nvPr/>
        </p:nvSpPr>
        <p:spPr>
          <a:xfrm>
            <a:off x="13206731" y="6747070"/>
            <a:ext cx="2797116" cy="824950"/>
          </a:xfrm>
          <a:prstGeom prst="rect">
            <a:avLst/>
          </a:prstGeom>
        </p:spPr>
        <p:txBody>
          <a:bodyPr lIns="0" tIns="0" rIns="0" bIns="0" rtlCol="0" anchor="t">
            <a:spAutoFit/>
          </a:bodyPr>
          <a:lstStyle/>
          <a:p>
            <a:pPr algn="l">
              <a:lnSpc>
                <a:spcPts val="3360"/>
              </a:lnSpc>
            </a:pPr>
            <a:r>
              <a:rPr lang="en-US" sz="2400">
                <a:solidFill>
                  <a:srgbClr val="861A1A"/>
                </a:solidFill>
                <a:latin typeface="Cooper BT Light"/>
                <a:ea typeface="Cooper BT Light"/>
                <a:cs typeface="Cooper BT Light"/>
                <a:sym typeface="Cooper BT Light"/>
              </a:rPr>
              <a:t>Ketidak-</a:t>
            </a:r>
          </a:p>
          <a:p>
            <a:pPr algn="l">
              <a:lnSpc>
                <a:spcPts val="3360"/>
              </a:lnSpc>
            </a:pPr>
            <a:r>
              <a:rPr lang="en-US" sz="2400">
                <a:solidFill>
                  <a:srgbClr val="861A1A"/>
                </a:solidFill>
                <a:latin typeface="Cooper BT Light"/>
                <a:ea typeface="Cooper BT Light"/>
                <a:cs typeface="Cooper BT Light"/>
                <a:sym typeface="Cooper BT Light"/>
              </a:rPr>
              <a:t>nyamanan</a:t>
            </a:r>
          </a:p>
        </p:txBody>
      </p:sp>
      <p:sp>
        <p:nvSpPr>
          <p:cNvPr id="18" name="TextBox 18"/>
          <p:cNvSpPr txBox="1"/>
          <p:nvPr/>
        </p:nvSpPr>
        <p:spPr>
          <a:xfrm>
            <a:off x="13206731" y="5498685"/>
            <a:ext cx="2797116" cy="431753"/>
          </a:xfrm>
          <a:prstGeom prst="rect">
            <a:avLst/>
          </a:prstGeom>
        </p:spPr>
        <p:txBody>
          <a:bodyPr lIns="0" tIns="0" rIns="0" bIns="0" rtlCol="0" anchor="t">
            <a:spAutoFit/>
          </a:bodyPr>
          <a:lstStyle/>
          <a:p>
            <a:pPr algn="l">
              <a:lnSpc>
                <a:spcPts val="3500"/>
              </a:lnSpc>
            </a:pPr>
            <a:r>
              <a:rPr lang="en-US" sz="2500">
                <a:solidFill>
                  <a:srgbClr val="861A1A"/>
                </a:solidFill>
                <a:latin typeface="Cooper BT Light"/>
                <a:ea typeface="Cooper BT Light"/>
                <a:cs typeface="Cooper BT Light"/>
                <a:sym typeface="Cooper BT Light"/>
              </a:rPr>
              <a:t>Inovasi</a:t>
            </a:r>
          </a:p>
        </p:txBody>
      </p:sp>
      <p:sp>
        <p:nvSpPr>
          <p:cNvPr id="19" name="TextBox 19"/>
          <p:cNvSpPr txBox="1"/>
          <p:nvPr/>
        </p:nvSpPr>
        <p:spPr>
          <a:xfrm>
            <a:off x="13206731" y="4069935"/>
            <a:ext cx="2797116" cy="431753"/>
          </a:xfrm>
          <a:prstGeom prst="rect">
            <a:avLst/>
          </a:prstGeom>
        </p:spPr>
        <p:txBody>
          <a:bodyPr lIns="0" tIns="0" rIns="0" bIns="0" rtlCol="0" anchor="t">
            <a:spAutoFit/>
          </a:bodyPr>
          <a:lstStyle/>
          <a:p>
            <a:pPr algn="l">
              <a:lnSpc>
                <a:spcPts val="3500"/>
              </a:lnSpc>
            </a:pPr>
            <a:r>
              <a:rPr lang="en-US" sz="2500">
                <a:solidFill>
                  <a:srgbClr val="861A1A"/>
                </a:solidFill>
                <a:latin typeface="Cooper BT Light"/>
                <a:ea typeface="Cooper BT Light"/>
                <a:cs typeface="Cooper BT Light"/>
                <a:sym typeface="Cooper BT Light"/>
              </a:rPr>
              <a:t>Optimisme</a:t>
            </a:r>
          </a:p>
        </p:txBody>
      </p:sp>
      <p:sp>
        <p:nvSpPr>
          <p:cNvPr id="20" name="TextBox 20"/>
          <p:cNvSpPr txBox="1"/>
          <p:nvPr/>
        </p:nvSpPr>
        <p:spPr>
          <a:xfrm>
            <a:off x="13216245" y="8027206"/>
            <a:ext cx="2797116" cy="405806"/>
          </a:xfrm>
          <a:prstGeom prst="rect">
            <a:avLst/>
          </a:prstGeom>
        </p:spPr>
        <p:txBody>
          <a:bodyPr lIns="0" tIns="0" rIns="0" bIns="0" rtlCol="0" anchor="t">
            <a:spAutoFit/>
          </a:bodyPr>
          <a:lstStyle/>
          <a:p>
            <a:pPr algn="l">
              <a:lnSpc>
                <a:spcPts val="3360"/>
              </a:lnSpc>
            </a:pPr>
            <a:r>
              <a:rPr lang="en-US" sz="2400">
                <a:solidFill>
                  <a:srgbClr val="861A1A"/>
                </a:solidFill>
                <a:latin typeface="Cooper BT Light"/>
                <a:ea typeface="Cooper BT Light"/>
                <a:cs typeface="Cooper BT Light"/>
                <a:sym typeface="Cooper BT Light"/>
              </a:rPr>
              <a:t>Ketidakamanan</a:t>
            </a:r>
          </a:p>
        </p:txBody>
      </p:sp>
      <p:sp>
        <p:nvSpPr>
          <p:cNvPr id="21" name="TextBox 21"/>
          <p:cNvSpPr txBox="1"/>
          <p:nvPr/>
        </p:nvSpPr>
        <p:spPr>
          <a:xfrm>
            <a:off x="15490884" y="4062928"/>
            <a:ext cx="2797116" cy="455292"/>
          </a:xfrm>
          <a:prstGeom prst="rect">
            <a:avLst/>
          </a:prstGeom>
        </p:spPr>
        <p:txBody>
          <a:bodyPr lIns="0" tIns="0" rIns="0" bIns="0" rtlCol="0" anchor="t">
            <a:spAutoFit/>
          </a:bodyPr>
          <a:lstStyle/>
          <a:p>
            <a:pPr algn="l">
              <a:lnSpc>
                <a:spcPts val="3780"/>
              </a:lnSpc>
            </a:pPr>
            <a:r>
              <a:rPr lang="en-US" sz="2700">
                <a:solidFill>
                  <a:srgbClr val="861A1A"/>
                </a:solidFill>
                <a:latin typeface="Cooper BT Light"/>
                <a:ea typeface="Cooper BT Light"/>
                <a:cs typeface="Cooper BT Light"/>
                <a:sym typeface="Cooper BT Light"/>
              </a:rPr>
              <a:t>6 butir</a:t>
            </a:r>
          </a:p>
        </p:txBody>
      </p:sp>
      <p:sp>
        <p:nvSpPr>
          <p:cNvPr id="22" name="TextBox 22"/>
          <p:cNvSpPr txBox="1"/>
          <p:nvPr/>
        </p:nvSpPr>
        <p:spPr>
          <a:xfrm>
            <a:off x="15490884" y="5491678"/>
            <a:ext cx="2797116" cy="455292"/>
          </a:xfrm>
          <a:prstGeom prst="rect">
            <a:avLst/>
          </a:prstGeom>
        </p:spPr>
        <p:txBody>
          <a:bodyPr lIns="0" tIns="0" rIns="0" bIns="0" rtlCol="0" anchor="t">
            <a:spAutoFit/>
          </a:bodyPr>
          <a:lstStyle/>
          <a:p>
            <a:pPr algn="l">
              <a:lnSpc>
                <a:spcPts val="3780"/>
              </a:lnSpc>
            </a:pPr>
            <a:r>
              <a:rPr lang="en-US" sz="2700">
                <a:solidFill>
                  <a:srgbClr val="861A1A"/>
                </a:solidFill>
                <a:latin typeface="Cooper BT Light"/>
                <a:ea typeface="Cooper BT Light"/>
                <a:cs typeface="Cooper BT Light"/>
                <a:sym typeface="Cooper BT Light"/>
              </a:rPr>
              <a:t>6 butir</a:t>
            </a:r>
          </a:p>
        </p:txBody>
      </p:sp>
      <p:sp>
        <p:nvSpPr>
          <p:cNvPr id="23" name="TextBox 23"/>
          <p:cNvSpPr txBox="1"/>
          <p:nvPr/>
        </p:nvSpPr>
        <p:spPr>
          <a:xfrm>
            <a:off x="15490884" y="6747070"/>
            <a:ext cx="2797116" cy="455292"/>
          </a:xfrm>
          <a:prstGeom prst="rect">
            <a:avLst/>
          </a:prstGeom>
        </p:spPr>
        <p:txBody>
          <a:bodyPr lIns="0" tIns="0" rIns="0" bIns="0" rtlCol="0" anchor="t">
            <a:spAutoFit/>
          </a:bodyPr>
          <a:lstStyle/>
          <a:p>
            <a:pPr algn="l">
              <a:lnSpc>
                <a:spcPts val="3780"/>
              </a:lnSpc>
            </a:pPr>
            <a:r>
              <a:rPr lang="en-US" sz="2700">
                <a:solidFill>
                  <a:srgbClr val="861A1A"/>
                </a:solidFill>
                <a:latin typeface="Cooper BT Light"/>
                <a:ea typeface="Cooper BT Light"/>
                <a:cs typeface="Cooper BT Light"/>
                <a:sym typeface="Cooper BT Light"/>
              </a:rPr>
              <a:t>6 butir</a:t>
            </a:r>
          </a:p>
        </p:txBody>
      </p:sp>
      <p:sp>
        <p:nvSpPr>
          <p:cNvPr id="24" name="TextBox 24"/>
          <p:cNvSpPr txBox="1"/>
          <p:nvPr/>
        </p:nvSpPr>
        <p:spPr>
          <a:xfrm>
            <a:off x="15490884" y="8002462"/>
            <a:ext cx="2797116" cy="455292"/>
          </a:xfrm>
          <a:prstGeom prst="rect">
            <a:avLst/>
          </a:prstGeom>
        </p:spPr>
        <p:txBody>
          <a:bodyPr lIns="0" tIns="0" rIns="0" bIns="0" rtlCol="0" anchor="t">
            <a:spAutoFit/>
          </a:bodyPr>
          <a:lstStyle/>
          <a:p>
            <a:pPr algn="l">
              <a:lnSpc>
                <a:spcPts val="3780"/>
              </a:lnSpc>
            </a:pPr>
            <a:r>
              <a:rPr lang="en-US" sz="2700">
                <a:solidFill>
                  <a:srgbClr val="861A1A"/>
                </a:solidFill>
                <a:latin typeface="Cooper BT Light"/>
                <a:ea typeface="Cooper BT Light"/>
                <a:cs typeface="Cooper BT Light"/>
                <a:sym typeface="Cooper BT Light"/>
              </a:rPr>
              <a:t>6 butir</a:t>
            </a:r>
          </a:p>
        </p:txBody>
      </p:sp>
      <p:grpSp>
        <p:nvGrpSpPr>
          <p:cNvPr id="25" name="Group 25"/>
          <p:cNvGrpSpPr/>
          <p:nvPr/>
        </p:nvGrpSpPr>
        <p:grpSpPr>
          <a:xfrm>
            <a:off x="680510" y="425747"/>
            <a:ext cx="6642227" cy="1212890"/>
            <a:chOff x="0" y="0"/>
            <a:chExt cx="3423554" cy="625151"/>
          </a:xfrm>
        </p:grpSpPr>
        <p:sp>
          <p:nvSpPr>
            <p:cNvPr id="26" name="Freeform 26"/>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27" name="TextBox 27"/>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1660216" y="634460"/>
            <a:ext cx="5947274" cy="788479"/>
            <a:chOff x="0" y="0"/>
            <a:chExt cx="3065360" cy="406400"/>
          </a:xfrm>
        </p:grpSpPr>
        <p:sp>
          <p:nvSpPr>
            <p:cNvPr id="29" name="Freeform 29"/>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30" name="TextBox 30"/>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31" name="Freeform 31"/>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32" name="Freeform 32"/>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sp>
        <p:nvSpPr>
          <p:cNvPr id="33" name="TextBox 33"/>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34" name="TextBox 34"/>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sp>
        <p:nvSpPr>
          <p:cNvPr id="35" name="AutoShape 35"/>
          <p:cNvSpPr/>
          <p:nvPr/>
        </p:nvSpPr>
        <p:spPr>
          <a:xfrm>
            <a:off x="7322736" y="1028700"/>
            <a:ext cx="4337480" cy="0"/>
          </a:xfrm>
          <a:prstGeom prst="line">
            <a:avLst/>
          </a:prstGeom>
          <a:ln w="19050" cap="flat">
            <a:solidFill>
              <a:srgbClr val="861A1A"/>
            </a:solidFill>
            <a:prstDash val="solid"/>
            <a:headEnd type="none" w="sm" len="sm"/>
            <a:tailEnd type="none" w="sm" len="sm"/>
          </a:ln>
        </p:spPr>
      </p:sp>
      <p:sp>
        <p:nvSpPr>
          <p:cNvPr id="36" name="TextBox 36"/>
          <p:cNvSpPr txBox="1"/>
          <p:nvPr/>
        </p:nvSpPr>
        <p:spPr>
          <a:xfrm>
            <a:off x="7379886" y="3126151"/>
            <a:ext cx="2814638" cy="752184"/>
          </a:xfrm>
          <a:prstGeom prst="rect">
            <a:avLst/>
          </a:prstGeom>
        </p:spPr>
        <p:txBody>
          <a:bodyPr lIns="0" tIns="0" rIns="0" bIns="0" rtlCol="0" anchor="t">
            <a:spAutoFit/>
          </a:bodyPr>
          <a:lstStyle/>
          <a:p>
            <a:pPr algn="ctr">
              <a:lnSpc>
                <a:spcPts val="2943"/>
              </a:lnSpc>
            </a:pPr>
            <a:r>
              <a:rPr lang="en-US" sz="2700" spc="8">
                <a:solidFill>
                  <a:srgbClr val="FFFFFF"/>
                </a:solidFill>
                <a:latin typeface="Cooper BT Light"/>
                <a:ea typeface="Cooper BT Light"/>
                <a:cs typeface="Cooper BT Light"/>
                <a:sym typeface="Cooper BT Light"/>
              </a:rPr>
              <a:t>Definisi Operasional</a:t>
            </a:r>
          </a:p>
        </p:txBody>
      </p:sp>
      <p:sp>
        <p:nvSpPr>
          <p:cNvPr id="37" name="TextBox 37"/>
          <p:cNvSpPr txBox="1"/>
          <p:nvPr/>
        </p:nvSpPr>
        <p:spPr>
          <a:xfrm>
            <a:off x="7032320" y="4062928"/>
            <a:ext cx="3490720" cy="4741543"/>
          </a:xfrm>
          <a:prstGeom prst="rect">
            <a:avLst/>
          </a:prstGeom>
        </p:spPr>
        <p:txBody>
          <a:bodyPr lIns="0" tIns="0" rIns="0" bIns="0" rtlCol="0" anchor="t">
            <a:spAutoFit/>
          </a:bodyPr>
          <a:lstStyle/>
          <a:p>
            <a:pPr algn="l">
              <a:lnSpc>
                <a:spcPts val="3780"/>
              </a:lnSpc>
            </a:pPr>
            <a:r>
              <a:rPr lang="en-US" sz="2700">
                <a:solidFill>
                  <a:srgbClr val="861A1A"/>
                </a:solidFill>
                <a:latin typeface="Cooper BT Light"/>
                <a:ea typeface="Cooper BT Light"/>
                <a:cs typeface="Cooper BT Light"/>
                <a:sym typeface="Cooper BT Light"/>
              </a:rPr>
              <a:t>Tingkat kesiapan SDM menunjukkan tinggi rendahnya kesiapan seseorang dalam mencapai tujuan. Tingkat kesiapan SDM dapat diukur menggunakan model TRI Parasuraman (2000)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sp>
        <p:nvSpPr>
          <p:cNvPr id="6" name="TextBox 6"/>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12</a:t>
            </a:r>
          </a:p>
        </p:txBody>
      </p:sp>
      <p:sp>
        <p:nvSpPr>
          <p:cNvPr id="7" name="TextBox 7"/>
          <p:cNvSpPr txBox="1"/>
          <p:nvPr/>
        </p:nvSpPr>
        <p:spPr>
          <a:xfrm>
            <a:off x="2659110" y="2035297"/>
            <a:ext cx="12969780" cy="858404"/>
          </a:xfrm>
          <a:prstGeom prst="rect">
            <a:avLst/>
          </a:prstGeom>
        </p:spPr>
        <p:txBody>
          <a:bodyPr lIns="0" tIns="0" rIns="0" bIns="0" rtlCol="0" anchor="t">
            <a:spAutoFit/>
          </a:bodyPr>
          <a:lstStyle/>
          <a:p>
            <a:pPr algn="ctr">
              <a:lnSpc>
                <a:spcPts val="7052"/>
              </a:lnSpc>
            </a:pPr>
            <a:r>
              <a:rPr lang="en-US" sz="5037">
                <a:solidFill>
                  <a:srgbClr val="861A1A"/>
                </a:solidFill>
                <a:latin typeface="Cooper BT Light"/>
                <a:ea typeface="Cooper BT Light"/>
                <a:cs typeface="Cooper BT Light"/>
                <a:sym typeface="Cooper BT Light"/>
              </a:rPr>
              <a:t>Kategori Penerapan TRI (Parasuraman, 2000)</a:t>
            </a:r>
          </a:p>
        </p:txBody>
      </p:sp>
      <p:sp>
        <p:nvSpPr>
          <p:cNvPr id="8" name="TextBox 8"/>
          <p:cNvSpPr txBox="1"/>
          <p:nvPr/>
        </p:nvSpPr>
        <p:spPr>
          <a:xfrm>
            <a:off x="1510417" y="5642547"/>
            <a:ext cx="2313755" cy="637020"/>
          </a:xfrm>
          <a:prstGeom prst="rect">
            <a:avLst/>
          </a:prstGeom>
        </p:spPr>
        <p:txBody>
          <a:bodyPr lIns="0" tIns="0" rIns="0" bIns="0" rtlCol="0" anchor="t">
            <a:spAutoFit/>
          </a:bodyPr>
          <a:lstStyle/>
          <a:p>
            <a:pPr algn="l">
              <a:lnSpc>
                <a:spcPts val="5179"/>
              </a:lnSpc>
            </a:pPr>
            <a:r>
              <a:rPr lang="en-US" sz="3699" b="1">
                <a:solidFill>
                  <a:srgbClr val="861A1A"/>
                </a:solidFill>
                <a:latin typeface="Cooper BT Bold"/>
                <a:ea typeface="Cooper BT Bold"/>
                <a:cs typeface="Cooper BT Bold"/>
                <a:sym typeface="Cooper BT Bold"/>
              </a:rPr>
              <a:t>1</a:t>
            </a:r>
          </a:p>
        </p:txBody>
      </p:sp>
      <p:sp>
        <p:nvSpPr>
          <p:cNvPr id="9" name="TextBox 9"/>
          <p:cNvSpPr txBox="1"/>
          <p:nvPr/>
        </p:nvSpPr>
        <p:spPr>
          <a:xfrm>
            <a:off x="2579280" y="5899144"/>
            <a:ext cx="3095542" cy="1931736"/>
          </a:xfrm>
          <a:prstGeom prst="rect">
            <a:avLst/>
          </a:prstGeom>
        </p:spPr>
        <p:txBody>
          <a:bodyPr lIns="0" tIns="0" rIns="0" bIns="0" rtlCol="0" anchor="t">
            <a:spAutoFit/>
          </a:bodyPr>
          <a:lstStyle/>
          <a:p>
            <a:pPr algn="ctr">
              <a:lnSpc>
                <a:spcPts val="3095"/>
              </a:lnSpc>
            </a:pPr>
            <a:r>
              <a:rPr lang="en-US" sz="2210">
                <a:solidFill>
                  <a:srgbClr val="861A1A"/>
                </a:solidFill>
                <a:latin typeface="Cooper BT Light"/>
                <a:ea typeface="Cooper BT Light"/>
                <a:cs typeface="Cooper BT Light"/>
                <a:sym typeface="Cooper BT Light"/>
              </a:rPr>
              <a:t>Low technology readiness: TRI dianggap rendah jika TRI sama atau kurang dari 2.89 (TRI=&lt; 2.89)</a:t>
            </a:r>
          </a:p>
        </p:txBody>
      </p:sp>
      <p:grpSp>
        <p:nvGrpSpPr>
          <p:cNvPr id="10" name="Group 10"/>
          <p:cNvGrpSpPr/>
          <p:nvPr/>
        </p:nvGrpSpPr>
        <p:grpSpPr>
          <a:xfrm rot="-10800000">
            <a:off x="1560326" y="3447047"/>
            <a:ext cx="15167347" cy="2262175"/>
            <a:chOff x="0" y="0"/>
            <a:chExt cx="20223130" cy="3016234"/>
          </a:xfrm>
        </p:grpSpPr>
        <p:sp>
          <p:nvSpPr>
            <p:cNvPr id="11" name="Freeform 11"/>
            <p:cNvSpPr/>
            <p:nvPr/>
          </p:nvSpPr>
          <p:spPr>
            <a:xfrm>
              <a:off x="0" y="0"/>
              <a:ext cx="6874607" cy="3016234"/>
            </a:xfrm>
            <a:custGeom>
              <a:avLst/>
              <a:gdLst/>
              <a:ahLst/>
              <a:cxnLst/>
              <a:rect l="l" t="t" r="r" b="b"/>
              <a:pathLst>
                <a:path w="6874607" h="3016234">
                  <a:moveTo>
                    <a:pt x="0" y="0"/>
                  </a:moveTo>
                  <a:lnTo>
                    <a:pt x="6874607" y="0"/>
                  </a:lnTo>
                  <a:lnTo>
                    <a:pt x="6874607" y="3016234"/>
                  </a:lnTo>
                  <a:lnTo>
                    <a:pt x="0" y="30162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6666556" y="0"/>
              <a:ext cx="6874607" cy="3016234"/>
            </a:xfrm>
            <a:custGeom>
              <a:avLst/>
              <a:gdLst/>
              <a:ahLst/>
              <a:cxnLst/>
              <a:rect l="l" t="t" r="r" b="b"/>
              <a:pathLst>
                <a:path w="6874607" h="3016234">
                  <a:moveTo>
                    <a:pt x="0" y="0"/>
                  </a:moveTo>
                  <a:lnTo>
                    <a:pt x="6874607" y="0"/>
                  </a:lnTo>
                  <a:lnTo>
                    <a:pt x="6874607" y="3016234"/>
                  </a:lnTo>
                  <a:lnTo>
                    <a:pt x="0" y="30162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3348523" y="0"/>
              <a:ext cx="6874607" cy="3016234"/>
            </a:xfrm>
            <a:custGeom>
              <a:avLst/>
              <a:gdLst/>
              <a:ahLst/>
              <a:cxnLst/>
              <a:rect l="l" t="t" r="r" b="b"/>
              <a:pathLst>
                <a:path w="6874607" h="3016234">
                  <a:moveTo>
                    <a:pt x="0" y="0"/>
                  </a:moveTo>
                  <a:lnTo>
                    <a:pt x="6874607" y="0"/>
                  </a:lnTo>
                  <a:lnTo>
                    <a:pt x="6874607" y="3016234"/>
                  </a:lnTo>
                  <a:lnTo>
                    <a:pt x="0" y="30162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4" name="TextBox 14"/>
          <p:cNvSpPr txBox="1"/>
          <p:nvPr/>
        </p:nvSpPr>
        <p:spPr>
          <a:xfrm>
            <a:off x="6281622" y="5642547"/>
            <a:ext cx="2313755" cy="637020"/>
          </a:xfrm>
          <a:prstGeom prst="rect">
            <a:avLst/>
          </a:prstGeom>
        </p:spPr>
        <p:txBody>
          <a:bodyPr lIns="0" tIns="0" rIns="0" bIns="0" rtlCol="0" anchor="t">
            <a:spAutoFit/>
          </a:bodyPr>
          <a:lstStyle/>
          <a:p>
            <a:pPr algn="l">
              <a:lnSpc>
                <a:spcPts val="5179"/>
              </a:lnSpc>
            </a:pPr>
            <a:r>
              <a:rPr lang="en-US" sz="3699" b="1">
                <a:solidFill>
                  <a:srgbClr val="861A1A"/>
                </a:solidFill>
                <a:latin typeface="Cooper BT Bold"/>
                <a:ea typeface="Cooper BT Bold"/>
                <a:cs typeface="Cooper BT Bold"/>
                <a:sym typeface="Cooper BT Bold"/>
              </a:rPr>
              <a:t>2,89</a:t>
            </a:r>
          </a:p>
        </p:txBody>
      </p:sp>
      <p:sp>
        <p:nvSpPr>
          <p:cNvPr id="15" name="TextBox 15"/>
          <p:cNvSpPr txBox="1"/>
          <p:nvPr/>
        </p:nvSpPr>
        <p:spPr>
          <a:xfrm>
            <a:off x="11160779" y="5642547"/>
            <a:ext cx="2313755" cy="637020"/>
          </a:xfrm>
          <a:prstGeom prst="rect">
            <a:avLst/>
          </a:prstGeom>
        </p:spPr>
        <p:txBody>
          <a:bodyPr lIns="0" tIns="0" rIns="0" bIns="0" rtlCol="0" anchor="t">
            <a:spAutoFit/>
          </a:bodyPr>
          <a:lstStyle/>
          <a:p>
            <a:pPr algn="l">
              <a:lnSpc>
                <a:spcPts val="5179"/>
              </a:lnSpc>
            </a:pPr>
            <a:r>
              <a:rPr lang="en-US" sz="3699" b="1">
                <a:solidFill>
                  <a:srgbClr val="861A1A"/>
                </a:solidFill>
                <a:latin typeface="Cooper BT Bold"/>
                <a:ea typeface="Cooper BT Bold"/>
                <a:cs typeface="Cooper BT Bold"/>
                <a:sym typeface="Cooper BT Bold"/>
              </a:rPr>
              <a:t>3,51</a:t>
            </a:r>
          </a:p>
        </p:txBody>
      </p:sp>
      <p:sp>
        <p:nvSpPr>
          <p:cNvPr id="16" name="TextBox 16"/>
          <p:cNvSpPr txBox="1"/>
          <p:nvPr/>
        </p:nvSpPr>
        <p:spPr>
          <a:xfrm>
            <a:off x="16513009" y="5585397"/>
            <a:ext cx="2313755" cy="637020"/>
          </a:xfrm>
          <a:prstGeom prst="rect">
            <a:avLst/>
          </a:prstGeom>
        </p:spPr>
        <p:txBody>
          <a:bodyPr lIns="0" tIns="0" rIns="0" bIns="0" rtlCol="0" anchor="t">
            <a:spAutoFit/>
          </a:bodyPr>
          <a:lstStyle/>
          <a:p>
            <a:pPr algn="l">
              <a:lnSpc>
                <a:spcPts val="5179"/>
              </a:lnSpc>
            </a:pPr>
            <a:r>
              <a:rPr lang="en-US" sz="3699" b="1">
                <a:solidFill>
                  <a:srgbClr val="861A1A"/>
                </a:solidFill>
                <a:latin typeface="Cooper BT Bold"/>
                <a:ea typeface="Cooper BT Bold"/>
                <a:cs typeface="Cooper BT Bold"/>
                <a:sym typeface="Cooper BT Bold"/>
              </a:rPr>
              <a:t>4</a:t>
            </a:r>
          </a:p>
        </p:txBody>
      </p:sp>
      <p:sp>
        <p:nvSpPr>
          <p:cNvPr id="17" name="TextBox 17"/>
          <p:cNvSpPr txBox="1"/>
          <p:nvPr/>
        </p:nvSpPr>
        <p:spPr>
          <a:xfrm>
            <a:off x="7436145" y="5899144"/>
            <a:ext cx="3514936" cy="2321694"/>
          </a:xfrm>
          <a:prstGeom prst="rect">
            <a:avLst/>
          </a:prstGeom>
        </p:spPr>
        <p:txBody>
          <a:bodyPr lIns="0" tIns="0" rIns="0" bIns="0" rtlCol="0" anchor="t">
            <a:spAutoFit/>
          </a:bodyPr>
          <a:lstStyle/>
          <a:p>
            <a:pPr algn="ctr">
              <a:lnSpc>
                <a:spcPts val="3095"/>
              </a:lnSpc>
            </a:pPr>
            <a:r>
              <a:rPr lang="en-US" sz="2210">
                <a:solidFill>
                  <a:srgbClr val="861A1A"/>
                </a:solidFill>
                <a:latin typeface="Cooper BT Light"/>
                <a:ea typeface="Cooper BT Light"/>
                <a:cs typeface="Cooper BT Light"/>
                <a:sym typeface="Cooper BT Light"/>
              </a:rPr>
              <a:t>Medium technology readiness: TRI dianggap ada pada tahap medium jika TRI ada diantara 2.90 sampai 3.51 (2.90 =&lt; TRI =&lt; 3.51).</a:t>
            </a:r>
          </a:p>
        </p:txBody>
      </p:sp>
      <p:sp>
        <p:nvSpPr>
          <p:cNvPr id="18" name="TextBox 18"/>
          <p:cNvSpPr txBox="1"/>
          <p:nvPr/>
        </p:nvSpPr>
        <p:spPr>
          <a:xfrm>
            <a:off x="12529221" y="5956294"/>
            <a:ext cx="3514936" cy="1541778"/>
          </a:xfrm>
          <a:prstGeom prst="rect">
            <a:avLst/>
          </a:prstGeom>
        </p:spPr>
        <p:txBody>
          <a:bodyPr lIns="0" tIns="0" rIns="0" bIns="0" rtlCol="0" anchor="t">
            <a:spAutoFit/>
          </a:bodyPr>
          <a:lstStyle/>
          <a:p>
            <a:pPr algn="ctr">
              <a:lnSpc>
                <a:spcPts val="3095"/>
              </a:lnSpc>
            </a:pPr>
            <a:r>
              <a:rPr lang="en-US" sz="2210">
                <a:solidFill>
                  <a:srgbClr val="861A1A"/>
                </a:solidFill>
                <a:latin typeface="Cooper BT Light"/>
                <a:ea typeface="Cooper BT Light"/>
                <a:cs typeface="Cooper BT Light"/>
                <a:sym typeface="Cooper BT Light"/>
              </a:rPr>
              <a:t>High technology readiness: TRI dapat dikatakan tinggi jika TRI diatas 3.51 (TRI &gt; 3.51)</a:t>
            </a:r>
          </a:p>
        </p:txBody>
      </p:sp>
      <p:grpSp>
        <p:nvGrpSpPr>
          <p:cNvPr id="19" name="Group 19"/>
          <p:cNvGrpSpPr/>
          <p:nvPr/>
        </p:nvGrpSpPr>
        <p:grpSpPr>
          <a:xfrm>
            <a:off x="680510" y="425747"/>
            <a:ext cx="6642227" cy="1212890"/>
            <a:chOff x="0" y="0"/>
            <a:chExt cx="3423554" cy="625151"/>
          </a:xfrm>
        </p:grpSpPr>
        <p:sp>
          <p:nvSpPr>
            <p:cNvPr id="20" name="Freeform 20"/>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21" name="TextBox 21"/>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1660216" y="634460"/>
            <a:ext cx="5947274" cy="788479"/>
            <a:chOff x="0" y="0"/>
            <a:chExt cx="3065360" cy="406400"/>
          </a:xfrm>
        </p:grpSpPr>
        <p:sp>
          <p:nvSpPr>
            <p:cNvPr id="23" name="Freeform 23"/>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24" name="TextBox 24"/>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5"/>
            <a:stretch>
              <a:fillRect/>
            </a:stretch>
          </a:blipFill>
        </p:spPr>
      </p:sp>
      <p:sp>
        <p:nvSpPr>
          <p:cNvPr id="26" name="Freeform 26"/>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6"/>
            <a:stretch>
              <a:fillRect/>
            </a:stretch>
          </a:blipFill>
        </p:spPr>
      </p:sp>
      <p:sp>
        <p:nvSpPr>
          <p:cNvPr id="27" name="TextBox 27"/>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28" name="TextBox 28"/>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sp>
        <p:nvSpPr>
          <p:cNvPr id="29" name="AutoShape 29"/>
          <p:cNvSpPr/>
          <p:nvPr/>
        </p:nvSpPr>
        <p:spPr>
          <a:xfrm>
            <a:off x="7322736" y="1028700"/>
            <a:ext cx="4337480" cy="0"/>
          </a:xfrm>
          <a:prstGeom prst="line">
            <a:avLst/>
          </a:prstGeom>
          <a:ln w="19050" cap="flat">
            <a:solidFill>
              <a:srgbClr val="861A1A"/>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61A1A">
                <a:alpha val="100000"/>
              </a:srgbClr>
            </a:gs>
            <a:gs pos="100000">
              <a:srgbClr val="520909">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0" y="656499"/>
            <a:ext cx="8229600" cy="8974002"/>
            <a:chOff x="0" y="0"/>
            <a:chExt cx="10972800" cy="11965337"/>
          </a:xfrm>
        </p:grpSpPr>
        <p:sp>
          <p:nvSpPr>
            <p:cNvPr id="3" name="Freeform 3"/>
            <p:cNvSpPr/>
            <p:nvPr/>
          </p:nvSpPr>
          <p:spPr>
            <a:xfrm rot="-5400000">
              <a:off x="5376672" y="6369209"/>
              <a:ext cx="219456" cy="10972800"/>
            </a:xfrm>
            <a:custGeom>
              <a:avLst/>
              <a:gdLst/>
              <a:ahLst/>
              <a:cxnLst/>
              <a:rect l="l" t="t" r="r" b="b"/>
              <a:pathLst>
                <a:path w="219456" h="10972800">
                  <a:moveTo>
                    <a:pt x="0" y="0"/>
                  </a:moveTo>
                  <a:lnTo>
                    <a:pt x="219456" y="0"/>
                  </a:lnTo>
                  <a:lnTo>
                    <a:pt x="219456" y="10972800"/>
                  </a:lnTo>
                  <a:lnTo>
                    <a:pt x="0" y="10972800"/>
                  </a:lnTo>
                  <a:lnTo>
                    <a:pt x="0" y="0"/>
                  </a:lnTo>
                  <a:close/>
                </a:path>
              </a:pathLst>
            </a:custGeom>
            <a:blipFill>
              <a:blip r:embed="rId2"/>
              <a:stretch>
                <a:fillRect/>
              </a:stretch>
            </a:blipFill>
          </p:spPr>
        </p:sp>
        <p:sp>
          <p:nvSpPr>
            <p:cNvPr id="4" name="Freeform 4"/>
            <p:cNvSpPr/>
            <p:nvPr/>
          </p:nvSpPr>
          <p:spPr>
            <a:xfrm rot="-5400000">
              <a:off x="5376672" y="-5376672"/>
              <a:ext cx="219456" cy="10972800"/>
            </a:xfrm>
            <a:custGeom>
              <a:avLst/>
              <a:gdLst/>
              <a:ahLst/>
              <a:cxnLst/>
              <a:rect l="l" t="t" r="r" b="b"/>
              <a:pathLst>
                <a:path w="219456" h="10972800">
                  <a:moveTo>
                    <a:pt x="0" y="0"/>
                  </a:moveTo>
                  <a:lnTo>
                    <a:pt x="219456" y="0"/>
                  </a:lnTo>
                  <a:lnTo>
                    <a:pt x="219456" y="10972800"/>
                  </a:lnTo>
                  <a:lnTo>
                    <a:pt x="0" y="10972800"/>
                  </a:lnTo>
                  <a:lnTo>
                    <a:pt x="0" y="0"/>
                  </a:lnTo>
                  <a:close/>
                </a:path>
              </a:pathLst>
            </a:custGeom>
            <a:blipFill>
              <a:blip r:embed="rId2"/>
              <a:stretch>
                <a:fillRect/>
              </a:stretch>
            </a:blipFill>
          </p:spPr>
        </p:sp>
      </p:grpSp>
      <p:sp>
        <p:nvSpPr>
          <p:cNvPr id="5" name="Freeform 5"/>
          <p:cNvSpPr/>
          <p:nvPr/>
        </p:nvSpPr>
        <p:spPr>
          <a:xfrm rot="-5400000">
            <a:off x="14090904" y="5433405"/>
            <a:ext cx="164592" cy="8229600"/>
          </a:xfrm>
          <a:custGeom>
            <a:avLst/>
            <a:gdLst/>
            <a:ahLst/>
            <a:cxnLst/>
            <a:rect l="l" t="t" r="r" b="b"/>
            <a:pathLst>
              <a:path w="164592" h="8229600">
                <a:moveTo>
                  <a:pt x="0" y="0"/>
                </a:moveTo>
                <a:lnTo>
                  <a:pt x="164592" y="0"/>
                </a:lnTo>
                <a:lnTo>
                  <a:pt x="164592" y="8229600"/>
                </a:lnTo>
                <a:lnTo>
                  <a:pt x="0" y="8229600"/>
                </a:lnTo>
                <a:lnTo>
                  <a:pt x="0" y="0"/>
                </a:lnTo>
                <a:close/>
              </a:path>
            </a:pathLst>
          </a:custGeom>
          <a:blipFill>
            <a:blip r:embed="rId2"/>
            <a:stretch>
              <a:fillRect/>
            </a:stretch>
          </a:blipFill>
        </p:spPr>
      </p:sp>
      <p:sp>
        <p:nvSpPr>
          <p:cNvPr id="6" name="Freeform 6"/>
          <p:cNvSpPr/>
          <p:nvPr/>
        </p:nvSpPr>
        <p:spPr>
          <a:xfrm>
            <a:off x="7099890" y="8217015"/>
            <a:ext cx="4088220" cy="4139969"/>
          </a:xfrm>
          <a:custGeom>
            <a:avLst/>
            <a:gdLst/>
            <a:ahLst/>
            <a:cxnLst/>
            <a:rect l="l" t="t" r="r" b="b"/>
            <a:pathLst>
              <a:path w="4088220" h="4139969">
                <a:moveTo>
                  <a:pt x="0" y="0"/>
                </a:moveTo>
                <a:lnTo>
                  <a:pt x="4088220" y="0"/>
                </a:lnTo>
                <a:lnTo>
                  <a:pt x="4088220" y="4139970"/>
                </a:lnTo>
                <a:lnTo>
                  <a:pt x="0" y="4139970"/>
                </a:lnTo>
                <a:lnTo>
                  <a:pt x="0" y="0"/>
                </a:lnTo>
                <a:close/>
              </a:path>
            </a:pathLst>
          </a:custGeom>
          <a:blipFill>
            <a:blip r:embed="rId3"/>
            <a:stretch>
              <a:fillRect/>
            </a:stretch>
          </a:blipFill>
        </p:spPr>
      </p:sp>
      <p:sp>
        <p:nvSpPr>
          <p:cNvPr id="7" name="Freeform 7"/>
          <p:cNvSpPr/>
          <p:nvPr/>
        </p:nvSpPr>
        <p:spPr>
          <a:xfrm rot="-5400000">
            <a:off x="14090904" y="-3376005"/>
            <a:ext cx="164592" cy="8229600"/>
          </a:xfrm>
          <a:custGeom>
            <a:avLst/>
            <a:gdLst/>
            <a:ahLst/>
            <a:cxnLst/>
            <a:rect l="l" t="t" r="r" b="b"/>
            <a:pathLst>
              <a:path w="164592" h="8229600">
                <a:moveTo>
                  <a:pt x="0" y="0"/>
                </a:moveTo>
                <a:lnTo>
                  <a:pt x="164592" y="0"/>
                </a:lnTo>
                <a:lnTo>
                  <a:pt x="164592" y="8229600"/>
                </a:lnTo>
                <a:lnTo>
                  <a:pt x="0" y="8229600"/>
                </a:lnTo>
                <a:lnTo>
                  <a:pt x="0" y="0"/>
                </a:lnTo>
                <a:close/>
              </a:path>
            </a:pathLst>
          </a:custGeom>
          <a:blipFill>
            <a:blip r:embed="rId2"/>
            <a:stretch>
              <a:fillRect/>
            </a:stretch>
          </a:blipFill>
        </p:spPr>
      </p:sp>
      <p:sp>
        <p:nvSpPr>
          <p:cNvPr id="8" name="Freeform 8"/>
          <p:cNvSpPr/>
          <p:nvPr/>
        </p:nvSpPr>
        <p:spPr>
          <a:xfrm>
            <a:off x="7099890" y="-2069985"/>
            <a:ext cx="4088220" cy="4139969"/>
          </a:xfrm>
          <a:custGeom>
            <a:avLst/>
            <a:gdLst/>
            <a:ahLst/>
            <a:cxnLst/>
            <a:rect l="l" t="t" r="r" b="b"/>
            <a:pathLst>
              <a:path w="4088220" h="4139969">
                <a:moveTo>
                  <a:pt x="0" y="0"/>
                </a:moveTo>
                <a:lnTo>
                  <a:pt x="4088220" y="0"/>
                </a:lnTo>
                <a:lnTo>
                  <a:pt x="4088220" y="4139970"/>
                </a:lnTo>
                <a:lnTo>
                  <a:pt x="0" y="4139970"/>
                </a:lnTo>
                <a:lnTo>
                  <a:pt x="0" y="0"/>
                </a:lnTo>
                <a:close/>
              </a:path>
            </a:pathLst>
          </a:custGeom>
          <a:blipFill>
            <a:blip r:embed="rId3"/>
            <a:stretch>
              <a:fillRect/>
            </a:stretch>
          </a:blipFill>
        </p:spPr>
      </p:sp>
      <p:sp>
        <p:nvSpPr>
          <p:cNvPr id="9" name="TextBox 9"/>
          <p:cNvSpPr txBox="1"/>
          <p:nvPr/>
        </p:nvSpPr>
        <p:spPr>
          <a:xfrm>
            <a:off x="2001203" y="3698875"/>
            <a:ext cx="14285593" cy="2057400"/>
          </a:xfrm>
          <a:prstGeom prst="rect">
            <a:avLst/>
          </a:prstGeom>
        </p:spPr>
        <p:txBody>
          <a:bodyPr lIns="0" tIns="0" rIns="0" bIns="0" rtlCol="0" anchor="t">
            <a:spAutoFit/>
          </a:bodyPr>
          <a:lstStyle/>
          <a:p>
            <a:pPr algn="ctr">
              <a:lnSpc>
                <a:spcPts val="16800"/>
              </a:lnSpc>
            </a:pPr>
            <a:r>
              <a:rPr lang="en-US" sz="12000" spc="480">
                <a:solidFill>
                  <a:srgbClr val="E8DED0"/>
                </a:solidFill>
                <a:latin typeface="Cooper BT Light"/>
                <a:ea typeface="Cooper BT Light"/>
                <a:cs typeface="Cooper BT Light"/>
                <a:sym typeface="Cooper BT Light"/>
              </a:rPr>
              <a:t>TERIMA KASIH</a:t>
            </a:r>
          </a:p>
        </p:txBody>
      </p:sp>
      <p:grpSp>
        <p:nvGrpSpPr>
          <p:cNvPr id="10" name="Group 10"/>
          <p:cNvGrpSpPr/>
          <p:nvPr/>
        </p:nvGrpSpPr>
        <p:grpSpPr>
          <a:xfrm>
            <a:off x="7692068" y="153618"/>
            <a:ext cx="2903864" cy="1426314"/>
            <a:chOff x="0" y="0"/>
            <a:chExt cx="3871818" cy="1901753"/>
          </a:xfrm>
        </p:grpSpPr>
        <p:sp>
          <p:nvSpPr>
            <p:cNvPr id="11" name="Freeform 11"/>
            <p:cNvSpPr/>
            <p:nvPr/>
          </p:nvSpPr>
          <p:spPr>
            <a:xfrm>
              <a:off x="0" y="133467"/>
              <a:ext cx="1661402" cy="1634819"/>
            </a:xfrm>
            <a:custGeom>
              <a:avLst/>
              <a:gdLst/>
              <a:ahLst/>
              <a:cxnLst/>
              <a:rect l="l" t="t" r="r" b="b"/>
              <a:pathLst>
                <a:path w="1661402" h="1634819">
                  <a:moveTo>
                    <a:pt x="0" y="0"/>
                  </a:moveTo>
                  <a:lnTo>
                    <a:pt x="1661402" y="0"/>
                  </a:lnTo>
                  <a:lnTo>
                    <a:pt x="1661402" y="1634819"/>
                  </a:lnTo>
                  <a:lnTo>
                    <a:pt x="0" y="1634819"/>
                  </a:lnTo>
                  <a:lnTo>
                    <a:pt x="0" y="0"/>
                  </a:lnTo>
                  <a:close/>
                </a:path>
              </a:pathLst>
            </a:custGeom>
            <a:blipFill>
              <a:blip r:embed="rId4"/>
              <a:stretch>
                <a:fillRect/>
              </a:stretch>
            </a:blipFill>
          </p:spPr>
        </p:sp>
        <p:sp>
          <p:nvSpPr>
            <p:cNvPr id="12" name="Freeform 12"/>
            <p:cNvSpPr/>
            <p:nvPr/>
          </p:nvSpPr>
          <p:spPr>
            <a:xfrm>
              <a:off x="1889385" y="0"/>
              <a:ext cx="1982433" cy="1901753"/>
            </a:xfrm>
            <a:custGeom>
              <a:avLst/>
              <a:gdLst/>
              <a:ahLst/>
              <a:cxnLst/>
              <a:rect l="l" t="t" r="r" b="b"/>
              <a:pathLst>
                <a:path w="1982433" h="1901753">
                  <a:moveTo>
                    <a:pt x="0" y="0"/>
                  </a:moveTo>
                  <a:lnTo>
                    <a:pt x="1982433" y="0"/>
                  </a:lnTo>
                  <a:lnTo>
                    <a:pt x="1982433" y="1901753"/>
                  </a:lnTo>
                  <a:lnTo>
                    <a:pt x="0" y="1901753"/>
                  </a:lnTo>
                  <a:lnTo>
                    <a:pt x="0" y="0"/>
                  </a:lnTo>
                  <a:close/>
                </a:path>
              </a:pathLst>
            </a:custGeom>
            <a:blipFill>
              <a:blip r:embed="rId5"/>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sp>
        <p:nvSpPr>
          <p:cNvPr id="2" name="AutoShape 2"/>
          <p:cNvSpPr/>
          <p:nvPr/>
        </p:nvSpPr>
        <p:spPr>
          <a:xfrm>
            <a:off x="7322736" y="1028700"/>
            <a:ext cx="4337480" cy="0"/>
          </a:xfrm>
          <a:prstGeom prst="line">
            <a:avLst/>
          </a:prstGeom>
          <a:ln w="19050" cap="flat">
            <a:solidFill>
              <a:srgbClr val="861A1A"/>
            </a:solidFill>
            <a:prstDash val="solid"/>
            <a:headEnd type="none" w="sm" len="sm"/>
            <a:tailEnd type="none" w="sm" len="sm"/>
          </a:ln>
        </p:spPr>
      </p:sp>
      <p:grpSp>
        <p:nvGrpSpPr>
          <p:cNvPr id="3" name="Group 3"/>
          <p:cNvGrpSpPr/>
          <p:nvPr/>
        </p:nvGrpSpPr>
        <p:grpSpPr>
          <a:xfrm>
            <a:off x="680510" y="3811730"/>
            <a:ext cx="5372497" cy="923445"/>
            <a:chOff x="0" y="0"/>
            <a:chExt cx="2364389" cy="406400"/>
          </a:xfrm>
        </p:grpSpPr>
        <p:sp>
          <p:nvSpPr>
            <p:cNvPr id="4" name="Freeform 4"/>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5" name="TextBox 5"/>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457752" y="3811730"/>
            <a:ext cx="5372497" cy="923445"/>
            <a:chOff x="0" y="0"/>
            <a:chExt cx="2364389" cy="406400"/>
          </a:xfrm>
        </p:grpSpPr>
        <p:sp>
          <p:nvSpPr>
            <p:cNvPr id="7" name="Freeform 7"/>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a:ln cap="sq">
              <a:noFill/>
              <a:prstDash val="solid"/>
              <a:miter/>
            </a:ln>
          </p:spPr>
        </p:sp>
        <p:sp>
          <p:nvSpPr>
            <p:cNvPr id="8" name="TextBox 8"/>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2234993" y="3811730"/>
            <a:ext cx="5372497" cy="923445"/>
            <a:chOff x="0" y="0"/>
            <a:chExt cx="2364389" cy="406400"/>
          </a:xfrm>
        </p:grpSpPr>
        <p:sp>
          <p:nvSpPr>
            <p:cNvPr id="10" name="Freeform 10"/>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11" name="TextBox 11"/>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680510" y="5049500"/>
            <a:ext cx="5372497" cy="923445"/>
            <a:chOff x="0" y="0"/>
            <a:chExt cx="2364389" cy="406400"/>
          </a:xfrm>
        </p:grpSpPr>
        <p:sp>
          <p:nvSpPr>
            <p:cNvPr id="13" name="Freeform 13"/>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a:ln cap="sq">
              <a:noFill/>
              <a:prstDash val="solid"/>
              <a:miter/>
            </a:ln>
          </p:spPr>
        </p:sp>
        <p:sp>
          <p:nvSpPr>
            <p:cNvPr id="14" name="TextBox 14"/>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457752" y="5049500"/>
            <a:ext cx="5372497" cy="923445"/>
            <a:chOff x="0" y="0"/>
            <a:chExt cx="2364389" cy="406400"/>
          </a:xfrm>
        </p:grpSpPr>
        <p:sp>
          <p:nvSpPr>
            <p:cNvPr id="16" name="Freeform 16"/>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17" name="TextBox 17"/>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234993" y="5049500"/>
            <a:ext cx="5372497" cy="923445"/>
            <a:chOff x="0" y="0"/>
            <a:chExt cx="2364389" cy="406400"/>
          </a:xfrm>
        </p:grpSpPr>
        <p:sp>
          <p:nvSpPr>
            <p:cNvPr id="19" name="Freeform 19"/>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a:ln cap="sq">
              <a:noFill/>
              <a:prstDash val="solid"/>
              <a:miter/>
            </a:ln>
          </p:spPr>
        </p:sp>
        <p:sp>
          <p:nvSpPr>
            <p:cNvPr id="20" name="TextBox 20"/>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80510" y="6287270"/>
            <a:ext cx="5372497" cy="923445"/>
            <a:chOff x="0" y="0"/>
            <a:chExt cx="2364389" cy="406400"/>
          </a:xfrm>
        </p:grpSpPr>
        <p:sp>
          <p:nvSpPr>
            <p:cNvPr id="22" name="Freeform 22"/>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23" name="TextBox 23"/>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6457752" y="6287270"/>
            <a:ext cx="5372497" cy="923445"/>
            <a:chOff x="0" y="0"/>
            <a:chExt cx="2364389" cy="406400"/>
          </a:xfrm>
        </p:grpSpPr>
        <p:sp>
          <p:nvSpPr>
            <p:cNvPr id="25" name="Freeform 25"/>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a:ln cap="sq">
              <a:noFill/>
              <a:prstDash val="solid"/>
              <a:miter/>
            </a:ln>
          </p:spPr>
        </p:sp>
        <p:sp>
          <p:nvSpPr>
            <p:cNvPr id="26" name="TextBox 26"/>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2234993" y="6287270"/>
            <a:ext cx="5372497" cy="923445"/>
            <a:chOff x="0" y="0"/>
            <a:chExt cx="2364389" cy="406400"/>
          </a:xfrm>
        </p:grpSpPr>
        <p:sp>
          <p:nvSpPr>
            <p:cNvPr id="28" name="Freeform 28"/>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29" name="TextBox 29"/>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680510" y="7525040"/>
            <a:ext cx="5372497" cy="923445"/>
            <a:chOff x="0" y="0"/>
            <a:chExt cx="2364389" cy="406400"/>
          </a:xfrm>
        </p:grpSpPr>
        <p:sp>
          <p:nvSpPr>
            <p:cNvPr id="31" name="Freeform 31"/>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a:ln cap="sq">
              <a:noFill/>
              <a:prstDash val="solid"/>
              <a:miter/>
            </a:ln>
          </p:spPr>
        </p:sp>
        <p:sp>
          <p:nvSpPr>
            <p:cNvPr id="32" name="TextBox 32"/>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2234993" y="7525040"/>
            <a:ext cx="5372497" cy="923445"/>
            <a:chOff x="0" y="0"/>
            <a:chExt cx="2364389" cy="406400"/>
          </a:xfrm>
        </p:grpSpPr>
        <p:sp>
          <p:nvSpPr>
            <p:cNvPr id="34" name="Freeform 34"/>
            <p:cNvSpPr/>
            <p:nvPr/>
          </p:nvSpPr>
          <p:spPr>
            <a:xfrm>
              <a:off x="0" y="0"/>
              <a:ext cx="2364389" cy="406400"/>
            </a:xfrm>
            <a:custGeom>
              <a:avLst/>
              <a:gdLst/>
              <a:ahLst/>
              <a:cxnLst/>
              <a:rect l="l" t="t" r="r" b="b"/>
              <a:pathLst>
                <a:path w="2364389" h="406400">
                  <a:moveTo>
                    <a:pt x="2161189" y="0"/>
                  </a:moveTo>
                  <a:cubicBezTo>
                    <a:pt x="2273413" y="0"/>
                    <a:pt x="2364389" y="90976"/>
                    <a:pt x="2364389" y="203200"/>
                  </a:cubicBezTo>
                  <a:cubicBezTo>
                    <a:pt x="2364389" y="315424"/>
                    <a:pt x="2273413" y="406400"/>
                    <a:pt x="2161189"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a:ln cap="sq">
              <a:noFill/>
              <a:prstDash val="solid"/>
              <a:miter/>
            </a:ln>
          </p:spPr>
        </p:sp>
        <p:sp>
          <p:nvSpPr>
            <p:cNvPr id="35" name="TextBox 35"/>
            <p:cNvSpPr txBox="1"/>
            <p:nvPr/>
          </p:nvSpPr>
          <p:spPr>
            <a:xfrm>
              <a:off x="0" y="-38100"/>
              <a:ext cx="2364389" cy="4445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0" y="10001060"/>
            <a:ext cx="18288000" cy="285940"/>
            <a:chOff x="0" y="0"/>
            <a:chExt cx="4816593" cy="75309"/>
          </a:xfrm>
        </p:grpSpPr>
        <p:sp>
          <p:nvSpPr>
            <p:cNvPr id="37" name="Freeform 37"/>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38" name="TextBox 38"/>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sp>
        <p:nvSpPr>
          <p:cNvPr id="40" name="TextBox 40"/>
          <p:cNvSpPr txBox="1"/>
          <p:nvPr/>
        </p:nvSpPr>
        <p:spPr>
          <a:xfrm>
            <a:off x="5963532" y="1999797"/>
            <a:ext cx="6360936" cy="1184276"/>
          </a:xfrm>
          <a:prstGeom prst="rect">
            <a:avLst/>
          </a:prstGeom>
        </p:spPr>
        <p:txBody>
          <a:bodyPr lIns="0" tIns="0" rIns="0" bIns="0" rtlCol="0" anchor="t">
            <a:spAutoFit/>
          </a:bodyPr>
          <a:lstStyle/>
          <a:p>
            <a:pPr algn="ctr">
              <a:lnSpc>
                <a:spcPts val="9799"/>
              </a:lnSpc>
            </a:pPr>
            <a:r>
              <a:rPr lang="en-US" sz="6999">
                <a:solidFill>
                  <a:srgbClr val="861A1A"/>
                </a:solidFill>
                <a:latin typeface="Cooper BT Light"/>
                <a:ea typeface="Cooper BT Light"/>
                <a:cs typeface="Cooper BT Light"/>
                <a:sym typeface="Cooper BT Light"/>
              </a:rPr>
              <a:t>DAFTAR ISI</a:t>
            </a:r>
          </a:p>
        </p:txBody>
      </p:sp>
      <p:sp>
        <p:nvSpPr>
          <p:cNvPr id="41" name="TextBox 41"/>
          <p:cNvSpPr txBox="1"/>
          <p:nvPr/>
        </p:nvSpPr>
        <p:spPr>
          <a:xfrm>
            <a:off x="1319450" y="3905153"/>
            <a:ext cx="4094617" cy="629964"/>
          </a:xfrm>
          <a:prstGeom prst="rect">
            <a:avLst/>
          </a:prstGeom>
        </p:spPr>
        <p:txBody>
          <a:bodyPr lIns="0" tIns="0" rIns="0" bIns="0" rtlCol="0" anchor="t">
            <a:spAutoFit/>
          </a:bodyPr>
          <a:lstStyle/>
          <a:p>
            <a:pPr algn="ctr">
              <a:lnSpc>
                <a:spcPts val="5179"/>
              </a:lnSpc>
            </a:pPr>
            <a:r>
              <a:rPr lang="en-US" sz="3699">
                <a:solidFill>
                  <a:srgbClr val="861A1A"/>
                </a:solidFill>
                <a:latin typeface="Cooper BT Light"/>
                <a:ea typeface="Cooper BT Light"/>
                <a:cs typeface="Cooper BT Light"/>
                <a:sym typeface="Cooper BT Light"/>
              </a:rPr>
              <a:t>Latar Belakang</a:t>
            </a:r>
          </a:p>
        </p:txBody>
      </p:sp>
      <p:sp>
        <p:nvSpPr>
          <p:cNvPr id="42" name="TextBox 42"/>
          <p:cNvSpPr txBox="1"/>
          <p:nvPr/>
        </p:nvSpPr>
        <p:spPr>
          <a:xfrm>
            <a:off x="1175568" y="5142922"/>
            <a:ext cx="4382380" cy="629964"/>
          </a:xfrm>
          <a:prstGeom prst="rect">
            <a:avLst/>
          </a:prstGeom>
        </p:spPr>
        <p:txBody>
          <a:bodyPr lIns="0" tIns="0" rIns="0" bIns="0" rtlCol="0" anchor="t">
            <a:spAutoFit/>
          </a:bodyPr>
          <a:lstStyle/>
          <a:p>
            <a:pPr algn="ctr">
              <a:lnSpc>
                <a:spcPts val="5179"/>
              </a:lnSpc>
            </a:pPr>
            <a:r>
              <a:rPr lang="en-US" sz="3699">
                <a:solidFill>
                  <a:srgbClr val="E8DED0"/>
                </a:solidFill>
                <a:latin typeface="Cooper BT Light"/>
                <a:ea typeface="Cooper BT Light"/>
                <a:cs typeface="Cooper BT Light"/>
                <a:sym typeface="Cooper BT Light"/>
              </a:rPr>
              <a:t>Rumusan Masalah</a:t>
            </a:r>
          </a:p>
        </p:txBody>
      </p:sp>
      <p:sp>
        <p:nvSpPr>
          <p:cNvPr id="43" name="TextBox 43"/>
          <p:cNvSpPr txBox="1"/>
          <p:nvPr/>
        </p:nvSpPr>
        <p:spPr>
          <a:xfrm>
            <a:off x="1319450" y="6380692"/>
            <a:ext cx="4094617" cy="629920"/>
          </a:xfrm>
          <a:prstGeom prst="rect">
            <a:avLst/>
          </a:prstGeom>
        </p:spPr>
        <p:txBody>
          <a:bodyPr lIns="0" tIns="0" rIns="0" bIns="0" rtlCol="0" anchor="t">
            <a:spAutoFit/>
          </a:bodyPr>
          <a:lstStyle/>
          <a:p>
            <a:pPr algn="ctr">
              <a:lnSpc>
                <a:spcPts val="5179"/>
              </a:lnSpc>
            </a:pPr>
            <a:r>
              <a:rPr lang="en-US" sz="3699">
                <a:solidFill>
                  <a:srgbClr val="861A1A"/>
                </a:solidFill>
                <a:latin typeface="Cooper BT Light"/>
                <a:ea typeface="Cooper BT Light"/>
                <a:cs typeface="Cooper BT Light"/>
                <a:sym typeface="Cooper BT Light"/>
              </a:rPr>
              <a:t>Tujuan Penelitian</a:t>
            </a:r>
          </a:p>
        </p:txBody>
      </p:sp>
      <p:sp>
        <p:nvSpPr>
          <p:cNvPr id="44" name="TextBox 44"/>
          <p:cNvSpPr txBox="1"/>
          <p:nvPr/>
        </p:nvSpPr>
        <p:spPr>
          <a:xfrm>
            <a:off x="1319450" y="7618462"/>
            <a:ext cx="4094617" cy="629964"/>
          </a:xfrm>
          <a:prstGeom prst="rect">
            <a:avLst/>
          </a:prstGeom>
        </p:spPr>
        <p:txBody>
          <a:bodyPr lIns="0" tIns="0" rIns="0" bIns="0" rtlCol="0" anchor="t">
            <a:spAutoFit/>
          </a:bodyPr>
          <a:lstStyle/>
          <a:p>
            <a:pPr algn="ctr">
              <a:lnSpc>
                <a:spcPts val="5179"/>
              </a:lnSpc>
            </a:pPr>
            <a:r>
              <a:rPr lang="en-US" sz="3699">
                <a:solidFill>
                  <a:srgbClr val="E8DED0"/>
                </a:solidFill>
                <a:latin typeface="Cooper BT Light"/>
                <a:ea typeface="Cooper BT Light"/>
                <a:cs typeface="Cooper BT Light"/>
                <a:sym typeface="Cooper BT Light"/>
              </a:rPr>
              <a:t>Manfaat Penelitian</a:t>
            </a:r>
          </a:p>
        </p:txBody>
      </p:sp>
      <p:sp>
        <p:nvSpPr>
          <p:cNvPr id="45" name="TextBox 45"/>
          <p:cNvSpPr txBox="1"/>
          <p:nvPr/>
        </p:nvSpPr>
        <p:spPr>
          <a:xfrm>
            <a:off x="6979474" y="3905153"/>
            <a:ext cx="4329052" cy="629964"/>
          </a:xfrm>
          <a:prstGeom prst="rect">
            <a:avLst/>
          </a:prstGeom>
        </p:spPr>
        <p:txBody>
          <a:bodyPr lIns="0" tIns="0" rIns="0" bIns="0" rtlCol="0" anchor="t">
            <a:spAutoFit/>
          </a:bodyPr>
          <a:lstStyle/>
          <a:p>
            <a:pPr algn="ctr">
              <a:lnSpc>
                <a:spcPts val="5179"/>
              </a:lnSpc>
            </a:pPr>
            <a:r>
              <a:rPr lang="en-US" sz="3699">
                <a:solidFill>
                  <a:srgbClr val="E8DED0"/>
                </a:solidFill>
                <a:latin typeface="Cooper BT Light"/>
                <a:ea typeface="Cooper BT Light"/>
                <a:cs typeface="Cooper BT Light"/>
                <a:sym typeface="Cooper BT Light"/>
              </a:rPr>
              <a:t>Penelitian Terdahulu</a:t>
            </a:r>
          </a:p>
        </p:txBody>
      </p:sp>
      <p:sp>
        <p:nvSpPr>
          <p:cNvPr id="46" name="TextBox 46"/>
          <p:cNvSpPr txBox="1"/>
          <p:nvPr/>
        </p:nvSpPr>
        <p:spPr>
          <a:xfrm>
            <a:off x="6862256" y="5142922"/>
            <a:ext cx="4563488" cy="629964"/>
          </a:xfrm>
          <a:prstGeom prst="rect">
            <a:avLst/>
          </a:prstGeom>
        </p:spPr>
        <p:txBody>
          <a:bodyPr lIns="0" tIns="0" rIns="0" bIns="0" rtlCol="0" anchor="t">
            <a:spAutoFit/>
          </a:bodyPr>
          <a:lstStyle/>
          <a:p>
            <a:pPr algn="ctr">
              <a:lnSpc>
                <a:spcPts val="5179"/>
              </a:lnSpc>
            </a:pPr>
            <a:r>
              <a:rPr lang="en-US" sz="3699">
                <a:solidFill>
                  <a:srgbClr val="861A1A"/>
                </a:solidFill>
                <a:latin typeface="Cooper BT Light"/>
                <a:ea typeface="Cooper BT Light"/>
                <a:cs typeface="Cooper BT Light"/>
                <a:sym typeface="Cooper BT Light"/>
              </a:rPr>
              <a:t>Landasan Teori</a:t>
            </a:r>
          </a:p>
        </p:txBody>
      </p:sp>
      <p:sp>
        <p:nvSpPr>
          <p:cNvPr id="47" name="TextBox 47"/>
          <p:cNvSpPr txBox="1"/>
          <p:nvPr/>
        </p:nvSpPr>
        <p:spPr>
          <a:xfrm>
            <a:off x="7096692" y="6380692"/>
            <a:ext cx="4094617" cy="629964"/>
          </a:xfrm>
          <a:prstGeom prst="rect">
            <a:avLst/>
          </a:prstGeom>
        </p:spPr>
        <p:txBody>
          <a:bodyPr lIns="0" tIns="0" rIns="0" bIns="0" rtlCol="0" anchor="t">
            <a:spAutoFit/>
          </a:bodyPr>
          <a:lstStyle/>
          <a:p>
            <a:pPr algn="ctr">
              <a:lnSpc>
                <a:spcPts val="5179"/>
              </a:lnSpc>
            </a:pPr>
            <a:r>
              <a:rPr lang="en-US" sz="3699">
                <a:solidFill>
                  <a:srgbClr val="E8DED0"/>
                </a:solidFill>
                <a:latin typeface="Cooper BT Light"/>
                <a:ea typeface="Cooper BT Light"/>
                <a:cs typeface="Cooper BT Light"/>
                <a:sym typeface="Cooper BT Light"/>
              </a:rPr>
              <a:t>Kerangka Pikir</a:t>
            </a:r>
          </a:p>
        </p:txBody>
      </p:sp>
      <p:sp>
        <p:nvSpPr>
          <p:cNvPr id="48" name="TextBox 48"/>
          <p:cNvSpPr txBox="1"/>
          <p:nvPr/>
        </p:nvSpPr>
        <p:spPr>
          <a:xfrm>
            <a:off x="12234993" y="3905153"/>
            <a:ext cx="5372497" cy="629964"/>
          </a:xfrm>
          <a:prstGeom prst="rect">
            <a:avLst/>
          </a:prstGeom>
        </p:spPr>
        <p:txBody>
          <a:bodyPr lIns="0" tIns="0" rIns="0" bIns="0" rtlCol="0" anchor="t">
            <a:spAutoFit/>
          </a:bodyPr>
          <a:lstStyle/>
          <a:p>
            <a:pPr algn="ctr">
              <a:lnSpc>
                <a:spcPts val="5179"/>
              </a:lnSpc>
            </a:pPr>
            <a:r>
              <a:rPr lang="en-US" sz="3699">
                <a:solidFill>
                  <a:srgbClr val="861A1A"/>
                </a:solidFill>
                <a:latin typeface="Cooper BT Light"/>
                <a:ea typeface="Cooper BT Light"/>
                <a:cs typeface="Cooper BT Light"/>
                <a:sym typeface="Cooper BT Light"/>
              </a:rPr>
              <a:t>Jenis Penelitian</a:t>
            </a:r>
          </a:p>
        </p:txBody>
      </p:sp>
      <p:sp>
        <p:nvSpPr>
          <p:cNvPr id="49" name="TextBox 49"/>
          <p:cNvSpPr txBox="1"/>
          <p:nvPr/>
        </p:nvSpPr>
        <p:spPr>
          <a:xfrm>
            <a:off x="12873934" y="5142922"/>
            <a:ext cx="4094617" cy="629964"/>
          </a:xfrm>
          <a:prstGeom prst="rect">
            <a:avLst/>
          </a:prstGeom>
        </p:spPr>
        <p:txBody>
          <a:bodyPr lIns="0" tIns="0" rIns="0" bIns="0" rtlCol="0" anchor="t">
            <a:spAutoFit/>
          </a:bodyPr>
          <a:lstStyle/>
          <a:p>
            <a:pPr algn="ctr">
              <a:lnSpc>
                <a:spcPts val="5179"/>
              </a:lnSpc>
            </a:pPr>
            <a:r>
              <a:rPr lang="en-US" sz="3699">
                <a:solidFill>
                  <a:srgbClr val="E8DED0"/>
                </a:solidFill>
                <a:latin typeface="Cooper BT Light"/>
                <a:ea typeface="Cooper BT Light"/>
                <a:cs typeface="Cooper BT Light"/>
                <a:sym typeface="Cooper BT Light"/>
              </a:rPr>
              <a:t>Fokus &amp; Lokasi</a:t>
            </a:r>
          </a:p>
        </p:txBody>
      </p:sp>
      <p:sp>
        <p:nvSpPr>
          <p:cNvPr id="50" name="TextBox 50"/>
          <p:cNvSpPr txBox="1"/>
          <p:nvPr/>
        </p:nvSpPr>
        <p:spPr>
          <a:xfrm>
            <a:off x="12877998" y="6380692"/>
            <a:ext cx="4094617" cy="629964"/>
          </a:xfrm>
          <a:prstGeom prst="rect">
            <a:avLst/>
          </a:prstGeom>
        </p:spPr>
        <p:txBody>
          <a:bodyPr lIns="0" tIns="0" rIns="0" bIns="0" rtlCol="0" anchor="t">
            <a:spAutoFit/>
          </a:bodyPr>
          <a:lstStyle/>
          <a:p>
            <a:pPr algn="ctr">
              <a:lnSpc>
                <a:spcPts val="5179"/>
              </a:lnSpc>
            </a:pPr>
            <a:r>
              <a:rPr lang="en-US" sz="3699">
                <a:solidFill>
                  <a:srgbClr val="861A1A"/>
                </a:solidFill>
                <a:latin typeface="Cooper BT Light"/>
                <a:ea typeface="Cooper BT Light"/>
                <a:cs typeface="Cooper BT Light"/>
                <a:sym typeface="Cooper BT Light"/>
              </a:rPr>
              <a:t>Populasi &amp; Sampel</a:t>
            </a:r>
          </a:p>
        </p:txBody>
      </p:sp>
      <p:sp>
        <p:nvSpPr>
          <p:cNvPr id="51" name="TextBox 51"/>
          <p:cNvSpPr txBox="1"/>
          <p:nvPr/>
        </p:nvSpPr>
        <p:spPr>
          <a:xfrm>
            <a:off x="12877998" y="7514979"/>
            <a:ext cx="4094617" cy="895941"/>
          </a:xfrm>
          <a:prstGeom prst="rect">
            <a:avLst/>
          </a:prstGeom>
        </p:spPr>
        <p:txBody>
          <a:bodyPr lIns="0" tIns="0" rIns="0" bIns="0" rtlCol="0" anchor="t">
            <a:spAutoFit/>
          </a:bodyPr>
          <a:lstStyle/>
          <a:p>
            <a:pPr algn="ctr">
              <a:lnSpc>
                <a:spcPts val="3640"/>
              </a:lnSpc>
            </a:pPr>
            <a:r>
              <a:rPr lang="en-US" sz="2600">
                <a:solidFill>
                  <a:srgbClr val="E8DED0"/>
                </a:solidFill>
                <a:latin typeface="Cooper BT Light"/>
                <a:ea typeface="Cooper BT Light"/>
                <a:cs typeface="Cooper BT Light"/>
                <a:sym typeface="Cooper BT Light"/>
              </a:rPr>
              <a:t>Definisi Konseptual &amp; Operasional</a:t>
            </a:r>
          </a:p>
        </p:txBody>
      </p:sp>
      <p:sp>
        <p:nvSpPr>
          <p:cNvPr id="52" name="TextBox 52"/>
          <p:cNvSpPr txBox="1"/>
          <p:nvPr/>
        </p:nvSpPr>
        <p:spPr>
          <a:xfrm>
            <a:off x="15956222" y="9453768"/>
            <a:ext cx="1157963" cy="622935"/>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02</a:t>
            </a:r>
          </a:p>
        </p:txBody>
      </p:sp>
      <p:grpSp>
        <p:nvGrpSpPr>
          <p:cNvPr id="53" name="Group 53"/>
          <p:cNvGrpSpPr/>
          <p:nvPr/>
        </p:nvGrpSpPr>
        <p:grpSpPr>
          <a:xfrm>
            <a:off x="680510" y="425747"/>
            <a:ext cx="6642227" cy="1212890"/>
            <a:chOff x="0" y="0"/>
            <a:chExt cx="3423554" cy="625151"/>
          </a:xfrm>
        </p:grpSpPr>
        <p:sp>
          <p:nvSpPr>
            <p:cNvPr id="54" name="Freeform 54"/>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55" name="TextBox 55"/>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1660216" y="634460"/>
            <a:ext cx="5947274" cy="788479"/>
            <a:chOff x="0" y="0"/>
            <a:chExt cx="3065360" cy="406400"/>
          </a:xfrm>
        </p:grpSpPr>
        <p:sp>
          <p:nvSpPr>
            <p:cNvPr id="57" name="Freeform 57"/>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58" name="TextBox 58"/>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59" name="Freeform 59"/>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60" name="Freeform 60"/>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sp>
        <p:nvSpPr>
          <p:cNvPr id="61" name="TextBox 61"/>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62" name="TextBox 62"/>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61A1A">
                <a:alpha val="100000"/>
              </a:srgbClr>
            </a:gs>
            <a:gs pos="100000">
              <a:srgbClr val="520909">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E8DED0"/>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sp>
        <p:nvSpPr>
          <p:cNvPr id="6" name="AutoShape 6"/>
          <p:cNvSpPr/>
          <p:nvPr/>
        </p:nvSpPr>
        <p:spPr>
          <a:xfrm flipV="1">
            <a:off x="6916952" y="2430375"/>
            <a:ext cx="0" cy="2543747"/>
          </a:xfrm>
          <a:prstGeom prst="line">
            <a:avLst/>
          </a:prstGeom>
          <a:ln w="38100" cap="flat">
            <a:solidFill>
              <a:srgbClr val="E8DED0"/>
            </a:solidFill>
            <a:prstDash val="solid"/>
            <a:headEnd type="oval" w="lg" len="lg"/>
            <a:tailEnd type="oval" w="lg" len="lg"/>
          </a:ln>
        </p:spPr>
      </p:sp>
      <p:grpSp>
        <p:nvGrpSpPr>
          <p:cNvPr id="7" name="Group 7"/>
          <p:cNvGrpSpPr/>
          <p:nvPr/>
        </p:nvGrpSpPr>
        <p:grpSpPr>
          <a:xfrm>
            <a:off x="680510" y="425747"/>
            <a:ext cx="6642227" cy="1212890"/>
            <a:chOff x="0" y="0"/>
            <a:chExt cx="3423554" cy="625151"/>
          </a:xfrm>
        </p:grpSpPr>
        <p:sp>
          <p:nvSpPr>
            <p:cNvPr id="8" name="Freeform 8"/>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EEC173"/>
              </a:solidFill>
              <a:prstDash val="solid"/>
              <a:miter/>
            </a:ln>
          </p:spPr>
        </p:sp>
        <p:sp>
          <p:nvSpPr>
            <p:cNvPr id="9" name="TextBox 9"/>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1660216" y="634460"/>
            <a:ext cx="5947274" cy="788479"/>
            <a:chOff x="0" y="0"/>
            <a:chExt cx="3065360" cy="406400"/>
          </a:xfrm>
        </p:grpSpPr>
        <p:sp>
          <p:nvSpPr>
            <p:cNvPr id="11" name="Freeform 11"/>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EEC173"/>
              </a:solidFill>
              <a:prstDash val="solid"/>
              <a:miter/>
            </a:ln>
          </p:spPr>
        </p:sp>
        <p:sp>
          <p:nvSpPr>
            <p:cNvPr id="12" name="TextBox 12"/>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a:off x="7322736" y="1028700"/>
            <a:ext cx="4337480" cy="0"/>
          </a:xfrm>
          <a:prstGeom prst="line">
            <a:avLst/>
          </a:prstGeom>
          <a:ln w="19050" cap="flat">
            <a:solidFill>
              <a:srgbClr val="EEC173"/>
            </a:solidFill>
            <a:prstDash val="solid"/>
            <a:headEnd type="none" w="sm" len="sm"/>
            <a:tailEnd type="none" w="sm" len="sm"/>
          </a:ln>
        </p:spPr>
      </p:sp>
      <p:sp>
        <p:nvSpPr>
          <p:cNvPr id="14" name="Freeform 14"/>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15" name="Freeform 15"/>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sp>
        <p:nvSpPr>
          <p:cNvPr id="16" name="AutoShape 16"/>
          <p:cNvSpPr/>
          <p:nvPr/>
        </p:nvSpPr>
        <p:spPr>
          <a:xfrm flipV="1">
            <a:off x="6916866" y="4974121"/>
            <a:ext cx="85" cy="1166619"/>
          </a:xfrm>
          <a:prstGeom prst="line">
            <a:avLst/>
          </a:prstGeom>
          <a:ln w="38100" cap="flat">
            <a:solidFill>
              <a:srgbClr val="E8DED0"/>
            </a:solidFill>
            <a:prstDash val="solid"/>
            <a:headEnd type="oval" w="lg" len="lg"/>
            <a:tailEnd type="oval" w="lg" len="lg"/>
          </a:ln>
        </p:spPr>
      </p:sp>
      <p:sp>
        <p:nvSpPr>
          <p:cNvPr id="17" name="AutoShape 17"/>
          <p:cNvSpPr/>
          <p:nvPr/>
        </p:nvSpPr>
        <p:spPr>
          <a:xfrm flipV="1">
            <a:off x="6912189" y="6140741"/>
            <a:ext cx="9525" cy="1459045"/>
          </a:xfrm>
          <a:prstGeom prst="line">
            <a:avLst/>
          </a:prstGeom>
          <a:ln w="38100" cap="flat">
            <a:solidFill>
              <a:srgbClr val="E8DED0"/>
            </a:solidFill>
            <a:prstDash val="solid"/>
            <a:headEnd type="oval" w="lg" len="lg"/>
            <a:tailEnd type="oval" w="lg" len="lg"/>
          </a:ln>
        </p:spPr>
      </p:sp>
      <p:grpSp>
        <p:nvGrpSpPr>
          <p:cNvPr id="18" name="Group 18"/>
          <p:cNvGrpSpPr>
            <a:grpSpLocks noChangeAspect="1"/>
          </p:cNvGrpSpPr>
          <p:nvPr/>
        </p:nvGrpSpPr>
        <p:grpSpPr>
          <a:xfrm>
            <a:off x="1028700" y="2979907"/>
            <a:ext cx="4764212" cy="6601910"/>
            <a:chOff x="0" y="0"/>
            <a:chExt cx="4734560" cy="6560820"/>
          </a:xfrm>
        </p:grpSpPr>
        <p:sp>
          <p:nvSpPr>
            <p:cNvPr id="19" name="Freeform 19"/>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sp>
        <p:sp>
          <p:nvSpPr>
            <p:cNvPr id="20" name="Freeform 20"/>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E9E8E9"/>
            </a:solidFill>
          </p:spPr>
        </p:sp>
        <p:sp>
          <p:nvSpPr>
            <p:cNvPr id="21" name="Freeform 21"/>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5"/>
              <a:stretch>
                <a:fillRect l="-105440" t="-22254" r="-123328" b="-6487"/>
              </a:stretch>
            </a:blipFill>
          </p:spPr>
        </p:sp>
        <p:sp>
          <p:nvSpPr>
            <p:cNvPr id="22" name="Freeform 22"/>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sp>
        <p:sp>
          <p:nvSpPr>
            <p:cNvPr id="23" name="Freeform 23"/>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sp>
        <p:sp>
          <p:nvSpPr>
            <p:cNvPr id="24" name="Freeform 24"/>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sp>
        <p:sp>
          <p:nvSpPr>
            <p:cNvPr id="25" name="Freeform 25"/>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sp>
        <p:sp>
          <p:nvSpPr>
            <p:cNvPr id="26" name="Freeform 26"/>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sp>
        <p:sp>
          <p:nvSpPr>
            <p:cNvPr id="27" name="Freeform 27"/>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BCBCBB"/>
            </a:solidFill>
          </p:spPr>
        </p:sp>
        <p:sp>
          <p:nvSpPr>
            <p:cNvPr id="28" name="Freeform 28"/>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BCBCBB"/>
            </a:solidFill>
          </p:spPr>
        </p:sp>
        <p:sp>
          <p:nvSpPr>
            <p:cNvPr id="29" name="Freeform 29"/>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BCBCBB"/>
            </a:solidFill>
          </p:spPr>
        </p:sp>
      </p:grpSp>
      <p:sp>
        <p:nvSpPr>
          <p:cNvPr id="30" name="TextBox 30"/>
          <p:cNvSpPr txBox="1"/>
          <p:nvPr/>
        </p:nvSpPr>
        <p:spPr>
          <a:xfrm>
            <a:off x="15956222" y="9453768"/>
            <a:ext cx="1157963" cy="622935"/>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03</a:t>
            </a:r>
          </a:p>
        </p:txBody>
      </p:sp>
      <p:sp>
        <p:nvSpPr>
          <p:cNvPr id="31" name="TextBox 31"/>
          <p:cNvSpPr txBox="1"/>
          <p:nvPr/>
        </p:nvSpPr>
        <p:spPr>
          <a:xfrm>
            <a:off x="755152" y="1774825"/>
            <a:ext cx="5933200" cy="1111076"/>
          </a:xfrm>
          <a:prstGeom prst="rect">
            <a:avLst/>
          </a:prstGeom>
        </p:spPr>
        <p:txBody>
          <a:bodyPr lIns="0" tIns="0" rIns="0" bIns="0" rtlCol="0" anchor="t">
            <a:spAutoFit/>
          </a:bodyPr>
          <a:lstStyle/>
          <a:p>
            <a:pPr algn="just">
              <a:lnSpc>
                <a:spcPts val="9107"/>
              </a:lnSpc>
            </a:pPr>
            <a:r>
              <a:rPr lang="en-US" sz="6505">
                <a:solidFill>
                  <a:srgbClr val="E8DED0"/>
                </a:solidFill>
                <a:latin typeface="Cooper BT Light"/>
                <a:ea typeface="Cooper BT Light"/>
                <a:cs typeface="Cooper BT Light"/>
                <a:sym typeface="Cooper BT Light"/>
              </a:rPr>
              <a:t>Latar Belakang</a:t>
            </a:r>
          </a:p>
        </p:txBody>
      </p:sp>
      <p:sp>
        <p:nvSpPr>
          <p:cNvPr id="32" name="TextBox 32"/>
          <p:cNvSpPr txBox="1"/>
          <p:nvPr/>
        </p:nvSpPr>
        <p:spPr>
          <a:xfrm>
            <a:off x="7322736" y="2307847"/>
            <a:ext cx="9936564" cy="1581018"/>
          </a:xfrm>
          <a:prstGeom prst="rect">
            <a:avLst/>
          </a:prstGeom>
        </p:spPr>
        <p:txBody>
          <a:bodyPr lIns="0" tIns="0" rIns="0" bIns="0" rtlCol="0" anchor="t">
            <a:spAutoFit/>
          </a:bodyPr>
          <a:lstStyle/>
          <a:p>
            <a:pPr algn="just">
              <a:lnSpc>
                <a:spcPts val="4200"/>
              </a:lnSpc>
            </a:pPr>
            <a:r>
              <a:rPr lang="en-US" sz="3000">
                <a:solidFill>
                  <a:srgbClr val="E8DED0"/>
                </a:solidFill>
                <a:latin typeface="Cooper BT Light"/>
                <a:ea typeface="Cooper BT Light"/>
                <a:cs typeface="Cooper BT Light"/>
                <a:sym typeface="Cooper BT Light"/>
              </a:rPr>
              <a:t>Perubahan organisasi merupakan suatu keadaan atau peristiwa eksternal yang terjadi dan diinginkan oleh organisasi (Bridges dalam Ferguson 1991)</a:t>
            </a:r>
          </a:p>
        </p:txBody>
      </p:sp>
      <p:sp>
        <p:nvSpPr>
          <p:cNvPr id="33" name="TextBox 33"/>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UNIVERSITAS LAMPUNG</a:t>
            </a:r>
          </a:p>
        </p:txBody>
      </p:sp>
      <p:sp>
        <p:nvSpPr>
          <p:cNvPr id="34" name="TextBox 34"/>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E8DED0"/>
                </a:solidFill>
                <a:latin typeface="Cooper BT Light Italics"/>
                <a:ea typeface="Cooper BT Light Italics"/>
                <a:cs typeface="Cooper BT Light Italics"/>
                <a:sym typeface="Cooper BT Light Italics"/>
              </a:rPr>
              <a:t>SEMINAR PROPOSAL</a:t>
            </a:r>
          </a:p>
        </p:txBody>
      </p:sp>
      <p:sp>
        <p:nvSpPr>
          <p:cNvPr id="35" name="TextBox 35"/>
          <p:cNvSpPr txBox="1"/>
          <p:nvPr/>
        </p:nvSpPr>
        <p:spPr>
          <a:xfrm>
            <a:off x="7322736" y="7133185"/>
            <a:ext cx="9936564" cy="1047662"/>
          </a:xfrm>
          <a:prstGeom prst="rect">
            <a:avLst/>
          </a:prstGeom>
        </p:spPr>
        <p:txBody>
          <a:bodyPr lIns="0" tIns="0" rIns="0" bIns="0" rtlCol="0" anchor="t">
            <a:spAutoFit/>
          </a:bodyPr>
          <a:lstStyle/>
          <a:p>
            <a:pPr algn="just">
              <a:lnSpc>
                <a:spcPts val="4200"/>
              </a:lnSpc>
            </a:pPr>
            <a:r>
              <a:rPr lang="en-US" sz="3000">
                <a:solidFill>
                  <a:srgbClr val="E8DED0"/>
                </a:solidFill>
                <a:latin typeface="Cooper BT Light"/>
                <a:ea typeface="Cooper BT Light"/>
                <a:cs typeface="Cooper BT Light"/>
                <a:sym typeface="Cooper BT Light"/>
              </a:rPr>
              <a:t>Kesiapan SDM dapat diukur menggunakan model Technology Readiness Index (TRI) (Parasuraman, 2000).</a:t>
            </a:r>
          </a:p>
        </p:txBody>
      </p:sp>
      <p:sp>
        <p:nvSpPr>
          <p:cNvPr id="36" name="TextBox 36"/>
          <p:cNvSpPr txBox="1"/>
          <p:nvPr/>
        </p:nvSpPr>
        <p:spPr>
          <a:xfrm>
            <a:off x="7319810" y="4587566"/>
            <a:ext cx="9936564" cy="1054717"/>
          </a:xfrm>
          <a:prstGeom prst="rect">
            <a:avLst/>
          </a:prstGeom>
        </p:spPr>
        <p:txBody>
          <a:bodyPr lIns="0" tIns="0" rIns="0" bIns="0" rtlCol="0" anchor="t">
            <a:spAutoFit/>
          </a:bodyPr>
          <a:lstStyle/>
          <a:p>
            <a:pPr algn="just">
              <a:lnSpc>
                <a:spcPts val="4200"/>
              </a:lnSpc>
            </a:pPr>
            <a:r>
              <a:rPr lang="en-US" sz="3000">
                <a:solidFill>
                  <a:srgbClr val="E8DED0"/>
                </a:solidFill>
                <a:latin typeface="Cooper BT Light"/>
                <a:ea typeface="Cooper BT Light"/>
                <a:cs typeface="Cooper BT Light"/>
                <a:sym typeface="Cooper BT Light"/>
              </a:rPr>
              <a:t>Peluncuran </a:t>
            </a:r>
            <a:r>
              <a:rPr lang="en-US" sz="3000" i="1">
                <a:solidFill>
                  <a:srgbClr val="E8DED0"/>
                </a:solidFill>
                <a:latin typeface="Cooper BT Light Italics"/>
                <a:ea typeface="Cooper BT Light Italics"/>
                <a:cs typeface="Cooper BT Light Italics"/>
                <a:sym typeface="Cooper BT Light Italics"/>
              </a:rPr>
              <a:t>Core Tax Administrations System</a:t>
            </a:r>
            <a:r>
              <a:rPr lang="en-US" sz="3000">
                <a:solidFill>
                  <a:srgbClr val="E8DED0"/>
                </a:solidFill>
                <a:latin typeface="Cooper BT Light"/>
                <a:ea typeface="Cooper BT Light"/>
                <a:cs typeface="Cooper BT Light"/>
                <a:sym typeface="Cooper BT Light"/>
              </a:rPr>
              <a:t> PERPRES Nomor 40 Tahun 2018 dan Nomor 95 Tahun 2018</a:t>
            </a:r>
          </a:p>
        </p:txBody>
      </p:sp>
      <p:sp>
        <p:nvSpPr>
          <p:cNvPr id="37" name="TextBox 37"/>
          <p:cNvSpPr txBox="1"/>
          <p:nvPr/>
        </p:nvSpPr>
        <p:spPr>
          <a:xfrm>
            <a:off x="7322736" y="5859392"/>
            <a:ext cx="9936564" cy="1047662"/>
          </a:xfrm>
          <a:prstGeom prst="rect">
            <a:avLst/>
          </a:prstGeom>
        </p:spPr>
        <p:txBody>
          <a:bodyPr lIns="0" tIns="0" rIns="0" bIns="0" rtlCol="0" anchor="t">
            <a:spAutoFit/>
          </a:bodyPr>
          <a:lstStyle/>
          <a:p>
            <a:pPr algn="just">
              <a:lnSpc>
                <a:spcPts val="4200"/>
              </a:lnSpc>
            </a:pPr>
            <a:r>
              <a:rPr lang="en-US" sz="3000">
                <a:solidFill>
                  <a:srgbClr val="E8DED0"/>
                </a:solidFill>
                <a:latin typeface="Cooper BT Light"/>
                <a:ea typeface="Cooper BT Light"/>
                <a:cs typeface="Cooper BT Light"/>
                <a:sym typeface="Cooper BT Light"/>
              </a:rPr>
              <a:t>Resistensi terhadap perubahan dan literasi digital yang rendah pada operator Core Tax</a:t>
            </a:r>
          </a:p>
        </p:txBody>
      </p:sp>
      <p:sp>
        <p:nvSpPr>
          <p:cNvPr id="38" name="TextBox 38"/>
          <p:cNvSpPr txBox="1"/>
          <p:nvPr/>
        </p:nvSpPr>
        <p:spPr>
          <a:xfrm>
            <a:off x="1104210" y="9608131"/>
            <a:ext cx="6312324" cy="328514"/>
          </a:xfrm>
          <a:prstGeom prst="rect">
            <a:avLst/>
          </a:prstGeom>
        </p:spPr>
        <p:txBody>
          <a:bodyPr lIns="0" tIns="0" rIns="0" bIns="0" rtlCol="0" anchor="t">
            <a:spAutoFit/>
          </a:bodyPr>
          <a:lstStyle/>
          <a:p>
            <a:pPr algn="just">
              <a:lnSpc>
                <a:spcPts val="2668"/>
              </a:lnSpc>
            </a:pPr>
            <a:r>
              <a:rPr lang="en-US" sz="1905">
                <a:solidFill>
                  <a:srgbClr val="E8DED0"/>
                </a:solidFill>
                <a:latin typeface="Cooper BT Light"/>
                <a:ea typeface="Cooper BT Light"/>
                <a:cs typeface="Cooper BT Light"/>
                <a:sym typeface="Cooper BT Light"/>
              </a:rPr>
              <a:t>Sumber: BPS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sp>
        <p:nvSpPr>
          <p:cNvPr id="6" name="TextBox 6"/>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04</a:t>
            </a:r>
          </a:p>
        </p:txBody>
      </p:sp>
      <p:sp>
        <p:nvSpPr>
          <p:cNvPr id="7" name="TextBox 7"/>
          <p:cNvSpPr txBox="1"/>
          <p:nvPr/>
        </p:nvSpPr>
        <p:spPr>
          <a:xfrm>
            <a:off x="4243160" y="2053969"/>
            <a:ext cx="9801680" cy="1184275"/>
          </a:xfrm>
          <a:prstGeom prst="rect">
            <a:avLst/>
          </a:prstGeom>
        </p:spPr>
        <p:txBody>
          <a:bodyPr lIns="0" tIns="0" rIns="0" bIns="0" rtlCol="0" anchor="t">
            <a:spAutoFit/>
          </a:bodyPr>
          <a:lstStyle/>
          <a:p>
            <a:pPr algn="ctr">
              <a:lnSpc>
                <a:spcPts val="9799"/>
              </a:lnSpc>
            </a:pPr>
            <a:r>
              <a:rPr lang="en-US" sz="6999">
                <a:solidFill>
                  <a:srgbClr val="861A1A"/>
                </a:solidFill>
                <a:latin typeface="Cooper BT Light"/>
                <a:ea typeface="Cooper BT Light"/>
                <a:cs typeface="Cooper BT Light"/>
                <a:sym typeface="Cooper BT Light"/>
              </a:rPr>
              <a:t>Rumusan Masalah</a:t>
            </a:r>
          </a:p>
        </p:txBody>
      </p:sp>
      <p:sp>
        <p:nvSpPr>
          <p:cNvPr id="8" name="TextBox 8"/>
          <p:cNvSpPr txBox="1"/>
          <p:nvPr/>
        </p:nvSpPr>
        <p:spPr>
          <a:xfrm>
            <a:off x="1531347" y="4040603"/>
            <a:ext cx="1638012" cy="1111250"/>
          </a:xfrm>
          <a:prstGeom prst="rect">
            <a:avLst/>
          </a:prstGeom>
        </p:spPr>
        <p:txBody>
          <a:bodyPr lIns="0" tIns="0" rIns="0" bIns="0" rtlCol="0" anchor="t">
            <a:spAutoFit/>
          </a:bodyPr>
          <a:lstStyle/>
          <a:p>
            <a:pPr algn="l">
              <a:lnSpc>
                <a:spcPts val="9100"/>
              </a:lnSpc>
            </a:pPr>
            <a:r>
              <a:rPr lang="en-US" sz="6500" b="1" i="1">
                <a:solidFill>
                  <a:srgbClr val="861A1A"/>
                </a:solidFill>
                <a:latin typeface="Cooper BT Bold Italics"/>
                <a:ea typeface="Cooper BT Bold Italics"/>
                <a:cs typeface="Cooper BT Bold Italics"/>
                <a:sym typeface="Cooper BT Bold Italics"/>
              </a:rPr>
              <a:t>01.</a:t>
            </a:r>
          </a:p>
        </p:txBody>
      </p:sp>
      <p:sp>
        <p:nvSpPr>
          <p:cNvPr id="9" name="TextBox 9"/>
          <p:cNvSpPr txBox="1"/>
          <p:nvPr/>
        </p:nvSpPr>
        <p:spPr>
          <a:xfrm>
            <a:off x="1531347" y="6164129"/>
            <a:ext cx="1638012" cy="1111250"/>
          </a:xfrm>
          <a:prstGeom prst="rect">
            <a:avLst/>
          </a:prstGeom>
        </p:spPr>
        <p:txBody>
          <a:bodyPr lIns="0" tIns="0" rIns="0" bIns="0" rtlCol="0" anchor="t">
            <a:spAutoFit/>
          </a:bodyPr>
          <a:lstStyle/>
          <a:p>
            <a:pPr algn="l">
              <a:lnSpc>
                <a:spcPts val="9100"/>
              </a:lnSpc>
            </a:pPr>
            <a:r>
              <a:rPr lang="en-US" sz="6500" b="1" i="1">
                <a:solidFill>
                  <a:srgbClr val="861A1A"/>
                </a:solidFill>
                <a:latin typeface="Cooper BT Bold Italics"/>
                <a:ea typeface="Cooper BT Bold Italics"/>
                <a:cs typeface="Cooper BT Bold Italics"/>
                <a:sym typeface="Cooper BT Bold Italics"/>
              </a:rPr>
              <a:t>02.</a:t>
            </a:r>
          </a:p>
        </p:txBody>
      </p:sp>
      <p:sp>
        <p:nvSpPr>
          <p:cNvPr id="10" name="TextBox 10"/>
          <p:cNvSpPr txBox="1"/>
          <p:nvPr/>
        </p:nvSpPr>
        <p:spPr>
          <a:xfrm>
            <a:off x="2971026" y="3926423"/>
            <a:ext cx="4244581" cy="679450"/>
          </a:xfrm>
          <a:prstGeom prst="rect">
            <a:avLst/>
          </a:prstGeom>
        </p:spPr>
        <p:txBody>
          <a:bodyPr lIns="0" tIns="0" rIns="0" bIns="0" rtlCol="0" anchor="t">
            <a:spAutoFit/>
          </a:bodyPr>
          <a:lstStyle/>
          <a:p>
            <a:pPr algn="l">
              <a:lnSpc>
                <a:spcPts val="5599"/>
              </a:lnSpc>
            </a:pPr>
            <a:r>
              <a:rPr lang="en-US" sz="3999" b="1">
                <a:solidFill>
                  <a:srgbClr val="861A1A"/>
                </a:solidFill>
                <a:latin typeface="Cooper BT Bold"/>
                <a:ea typeface="Cooper BT Bold"/>
                <a:cs typeface="Cooper BT Bold"/>
                <a:sym typeface="Cooper BT Bold"/>
              </a:rPr>
              <a:t>Rumusan Satu</a:t>
            </a:r>
          </a:p>
        </p:txBody>
      </p:sp>
      <p:sp>
        <p:nvSpPr>
          <p:cNvPr id="11" name="AutoShape 11"/>
          <p:cNvSpPr/>
          <p:nvPr/>
        </p:nvSpPr>
        <p:spPr>
          <a:xfrm>
            <a:off x="1531347" y="5635612"/>
            <a:ext cx="13102506" cy="0"/>
          </a:xfrm>
          <a:prstGeom prst="line">
            <a:avLst/>
          </a:prstGeom>
          <a:ln w="47625" cap="rnd">
            <a:solidFill>
              <a:srgbClr val="861A1A"/>
            </a:solidFill>
            <a:prstDash val="solid"/>
            <a:headEnd type="none" w="sm" len="sm"/>
            <a:tailEnd type="oval" w="lg" len="lg"/>
          </a:ln>
        </p:spPr>
      </p:sp>
      <p:sp>
        <p:nvSpPr>
          <p:cNvPr id="12" name="AutoShape 12"/>
          <p:cNvSpPr/>
          <p:nvPr/>
        </p:nvSpPr>
        <p:spPr>
          <a:xfrm>
            <a:off x="1531347" y="8059736"/>
            <a:ext cx="13102506" cy="0"/>
          </a:xfrm>
          <a:prstGeom prst="line">
            <a:avLst/>
          </a:prstGeom>
          <a:ln w="47625" cap="rnd">
            <a:solidFill>
              <a:srgbClr val="861A1A"/>
            </a:solidFill>
            <a:prstDash val="solid"/>
            <a:headEnd type="none" w="sm" len="sm"/>
            <a:tailEnd type="oval" w="lg" len="lg"/>
          </a:ln>
        </p:spPr>
      </p:sp>
      <p:sp>
        <p:nvSpPr>
          <p:cNvPr id="13" name="TextBox 13"/>
          <p:cNvSpPr txBox="1"/>
          <p:nvPr/>
        </p:nvSpPr>
        <p:spPr>
          <a:xfrm>
            <a:off x="2971026" y="4620040"/>
            <a:ext cx="11936492" cy="835113"/>
          </a:xfrm>
          <a:prstGeom prst="rect">
            <a:avLst/>
          </a:prstGeom>
        </p:spPr>
        <p:txBody>
          <a:bodyPr lIns="0" tIns="0" rIns="0" bIns="0" rtlCol="0" anchor="t">
            <a:spAutoFit/>
          </a:bodyPr>
          <a:lstStyle/>
          <a:p>
            <a:pPr algn="l">
              <a:lnSpc>
                <a:spcPts val="3325"/>
              </a:lnSpc>
            </a:pPr>
            <a:r>
              <a:rPr lang="en-US" sz="2500">
                <a:solidFill>
                  <a:srgbClr val="861A1A"/>
                </a:solidFill>
                <a:latin typeface="Cooper BT Light"/>
                <a:ea typeface="Cooper BT Light"/>
                <a:cs typeface="Cooper BT Light"/>
                <a:sym typeface="Cooper BT Light"/>
              </a:rPr>
              <a:t>Bagaimana tingkat kesiapan Sumber Daya Manusia (SDM) dalam Penerapan Core Tax Administration System pada Organisasi Perangkat Daerah Provinsi Lampung?</a:t>
            </a:r>
          </a:p>
        </p:txBody>
      </p:sp>
      <p:sp>
        <p:nvSpPr>
          <p:cNvPr id="14" name="TextBox 14"/>
          <p:cNvSpPr txBox="1"/>
          <p:nvPr/>
        </p:nvSpPr>
        <p:spPr>
          <a:xfrm>
            <a:off x="2971026" y="6049949"/>
            <a:ext cx="4244581" cy="679450"/>
          </a:xfrm>
          <a:prstGeom prst="rect">
            <a:avLst/>
          </a:prstGeom>
        </p:spPr>
        <p:txBody>
          <a:bodyPr lIns="0" tIns="0" rIns="0" bIns="0" rtlCol="0" anchor="t">
            <a:spAutoFit/>
          </a:bodyPr>
          <a:lstStyle/>
          <a:p>
            <a:pPr algn="l">
              <a:lnSpc>
                <a:spcPts val="5599"/>
              </a:lnSpc>
            </a:pPr>
            <a:r>
              <a:rPr lang="en-US" sz="3999" b="1">
                <a:solidFill>
                  <a:srgbClr val="861A1A"/>
                </a:solidFill>
                <a:latin typeface="Cooper BT Bold"/>
                <a:ea typeface="Cooper BT Bold"/>
                <a:cs typeface="Cooper BT Bold"/>
                <a:sym typeface="Cooper BT Bold"/>
              </a:rPr>
              <a:t>Rumusan Dua</a:t>
            </a:r>
          </a:p>
        </p:txBody>
      </p:sp>
      <p:sp>
        <p:nvSpPr>
          <p:cNvPr id="15" name="TextBox 15"/>
          <p:cNvSpPr txBox="1"/>
          <p:nvPr/>
        </p:nvSpPr>
        <p:spPr>
          <a:xfrm>
            <a:off x="2971026" y="6743566"/>
            <a:ext cx="11662828" cy="1254257"/>
          </a:xfrm>
          <a:prstGeom prst="rect">
            <a:avLst/>
          </a:prstGeom>
        </p:spPr>
        <p:txBody>
          <a:bodyPr lIns="0" tIns="0" rIns="0" bIns="0" rtlCol="0" anchor="t">
            <a:spAutoFit/>
          </a:bodyPr>
          <a:lstStyle/>
          <a:p>
            <a:pPr algn="l">
              <a:lnSpc>
                <a:spcPts val="3325"/>
              </a:lnSpc>
            </a:pPr>
            <a:r>
              <a:rPr lang="en-US" sz="2500">
                <a:solidFill>
                  <a:srgbClr val="861A1A"/>
                </a:solidFill>
                <a:latin typeface="Cooper BT Light"/>
                <a:ea typeface="Cooper BT Light"/>
                <a:cs typeface="Cooper BT Light"/>
                <a:sym typeface="Cooper BT Light"/>
              </a:rPr>
              <a:t>Bagaimana nilai dari setiap dimensi  pengukuran kesiapan SDM pada seluruh operator Core Tax Administration System pada Organisasi Perangkat Daerah Provinsi Lampung?</a:t>
            </a:r>
          </a:p>
        </p:txBody>
      </p:sp>
      <p:sp>
        <p:nvSpPr>
          <p:cNvPr id="16" name="AutoShape 16"/>
          <p:cNvSpPr/>
          <p:nvPr/>
        </p:nvSpPr>
        <p:spPr>
          <a:xfrm>
            <a:off x="7322736" y="1028700"/>
            <a:ext cx="4337480" cy="0"/>
          </a:xfrm>
          <a:prstGeom prst="line">
            <a:avLst/>
          </a:prstGeom>
          <a:ln w="19050" cap="flat">
            <a:solidFill>
              <a:srgbClr val="861A1A"/>
            </a:solidFill>
            <a:prstDash val="solid"/>
            <a:headEnd type="none" w="sm" len="sm"/>
            <a:tailEnd type="none" w="sm" len="sm"/>
          </a:ln>
        </p:spPr>
      </p:sp>
      <p:grpSp>
        <p:nvGrpSpPr>
          <p:cNvPr id="17" name="Group 17"/>
          <p:cNvGrpSpPr/>
          <p:nvPr/>
        </p:nvGrpSpPr>
        <p:grpSpPr>
          <a:xfrm>
            <a:off x="680510" y="425747"/>
            <a:ext cx="6642227" cy="1212890"/>
            <a:chOff x="0" y="0"/>
            <a:chExt cx="3423554" cy="625151"/>
          </a:xfrm>
        </p:grpSpPr>
        <p:sp>
          <p:nvSpPr>
            <p:cNvPr id="18" name="Freeform 18"/>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19" name="TextBox 19"/>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1660216" y="634460"/>
            <a:ext cx="5947274" cy="788479"/>
            <a:chOff x="0" y="0"/>
            <a:chExt cx="3065360" cy="406400"/>
          </a:xfrm>
        </p:grpSpPr>
        <p:sp>
          <p:nvSpPr>
            <p:cNvPr id="21" name="Freeform 21"/>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22" name="TextBox 22"/>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24" name="Freeform 24"/>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sp>
        <p:nvSpPr>
          <p:cNvPr id="25" name="TextBox 25"/>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26" name="TextBox 26"/>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grpSp>
        <p:nvGrpSpPr>
          <p:cNvPr id="6" name="Group 6"/>
          <p:cNvGrpSpPr/>
          <p:nvPr/>
        </p:nvGrpSpPr>
        <p:grpSpPr>
          <a:xfrm rot="-5400000">
            <a:off x="3561453" y="3965935"/>
            <a:ext cx="5975086" cy="4609644"/>
            <a:chOff x="0" y="0"/>
            <a:chExt cx="526781" cy="406400"/>
          </a:xfrm>
        </p:grpSpPr>
        <p:sp>
          <p:nvSpPr>
            <p:cNvPr id="7" name="Freeform 7"/>
            <p:cNvSpPr/>
            <p:nvPr/>
          </p:nvSpPr>
          <p:spPr>
            <a:xfrm>
              <a:off x="0" y="0"/>
              <a:ext cx="526782" cy="406400"/>
            </a:xfrm>
            <a:custGeom>
              <a:avLst/>
              <a:gdLst/>
              <a:ahLst/>
              <a:cxnLst/>
              <a:rect l="l" t="t" r="r" b="b"/>
              <a:pathLst>
                <a:path w="526782" h="406400">
                  <a:moveTo>
                    <a:pt x="323581" y="0"/>
                  </a:moveTo>
                  <a:cubicBezTo>
                    <a:pt x="435806" y="0"/>
                    <a:pt x="526782" y="90976"/>
                    <a:pt x="526782" y="203200"/>
                  </a:cubicBezTo>
                  <a:cubicBezTo>
                    <a:pt x="526782" y="315424"/>
                    <a:pt x="435806" y="406400"/>
                    <a:pt x="32358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8" name="TextBox 8"/>
            <p:cNvSpPr txBox="1"/>
            <p:nvPr/>
          </p:nvSpPr>
          <p:spPr>
            <a:xfrm>
              <a:off x="0" y="-38100"/>
              <a:ext cx="526781" cy="444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8751461" y="3965935"/>
            <a:ext cx="5975086" cy="4609644"/>
            <a:chOff x="0" y="0"/>
            <a:chExt cx="526781" cy="406400"/>
          </a:xfrm>
        </p:grpSpPr>
        <p:sp>
          <p:nvSpPr>
            <p:cNvPr id="10" name="Freeform 10"/>
            <p:cNvSpPr/>
            <p:nvPr/>
          </p:nvSpPr>
          <p:spPr>
            <a:xfrm>
              <a:off x="0" y="0"/>
              <a:ext cx="526782" cy="406400"/>
            </a:xfrm>
            <a:custGeom>
              <a:avLst/>
              <a:gdLst/>
              <a:ahLst/>
              <a:cxnLst/>
              <a:rect l="l" t="t" r="r" b="b"/>
              <a:pathLst>
                <a:path w="526782" h="406400">
                  <a:moveTo>
                    <a:pt x="323581" y="0"/>
                  </a:moveTo>
                  <a:cubicBezTo>
                    <a:pt x="435806" y="0"/>
                    <a:pt x="526782" y="90976"/>
                    <a:pt x="526782" y="203200"/>
                  </a:cubicBezTo>
                  <a:cubicBezTo>
                    <a:pt x="526782" y="315424"/>
                    <a:pt x="435806" y="406400"/>
                    <a:pt x="323581" y="406400"/>
                  </a:cubicBezTo>
                  <a:lnTo>
                    <a:pt x="203200" y="406400"/>
                  </a:lnTo>
                  <a:cubicBezTo>
                    <a:pt x="90976" y="406400"/>
                    <a:pt x="0" y="315424"/>
                    <a:pt x="0" y="203200"/>
                  </a:cubicBezTo>
                  <a:cubicBezTo>
                    <a:pt x="0" y="90976"/>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p:spPr>
        </p:sp>
        <p:sp>
          <p:nvSpPr>
            <p:cNvPr id="11" name="TextBox 11"/>
            <p:cNvSpPr txBox="1"/>
            <p:nvPr/>
          </p:nvSpPr>
          <p:spPr>
            <a:xfrm>
              <a:off x="0" y="-38100"/>
              <a:ext cx="526781" cy="444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5914797" y="2911739"/>
            <a:ext cx="1268399" cy="1284454"/>
          </a:xfrm>
          <a:custGeom>
            <a:avLst/>
            <a:gdLst/>
            <a:ahLst/>
            <a:cxnLst/>
            <a:rect l="l" t="t" r="r" b="b"/>
            <a:pathLst>
              <a:path w="1268399" h="1284454">
                <a:moveTo>
                  <a:pt x="0" y="0"/>
                </a:moveTo>
                <a:lnTo>
                  <a:pt x="1268399" y="0"/>
                </a:lnTo>
                <a:lnTo>
                  <a:pt x="1268399" y="1284454"/>
                </a:lnTo>
                <a:lnTo>
                  <a:pt x="0" y="1284454"/>
                </a:lnTo>
                <a:lnTo>
                  <a:pt x="0" y="0"/>
                </a:lnTo>
                <a:close/>
              </a:path>
            </a:pathLst>
          </a:custGeom>
          <a:blipFill>
            <a:blip r:embed="rId2"/>
            <a:stretch>
              <a:fillRect/>
            </a:stretch>
          </a:blipFill>
        </p:spPr>
      </p:sp>
      <p:sp>
        <p:nvSpPr>
          <p:cNvPr id="13" name="TextBox 13"/>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05</a:t>
            </a:r>
          </a:p>
        </p:txBody>
      </p:sp>
      <p:sp>
        <p:nvSpPr>
          <p:cNvPr id="14" name="TextBox 14"/>
          <p:cNvSpPr txBox="1"/>
          <p:nvPr/>
        </p:nvSpPr>
        <p:spPr>
          <a:xfrm>
            <a:off x="4901804" y="1619699"/>
            <a:ext cx="8484392" cy="1184275"/>
          </a:xfrm>
          <a:prstGeom prst="rect">
            <a:avLst/>
          </a:prstGeom>
        </p:spPr>
        <p:txBody>
          <a:bodyPr lIns="0" tIns="0" rIns="0" bIns="0" rtlCol="0" anchor="t">
            <a:spAutoFit/>
          </a:bodyPr>
          <a:lstStyle/>
          <a:p>
            <a:pPr algn="ctr">
              <a:lnSpc>
                <a:spcPts val="9799"/>
              </a:lnSpc>
            </a:pPr>
            <a:r>
              <a:rPr lang="en-US" sz="6999">
                <a:solidFill>
                  <a:srgbClr val="861A1A"/>
                </a:solidFill>
                <a:latin typeface="Cooper BT Light"/>
                <a:ea typeface="Cooper BT Light"/>
                <a:cs typeface="Cooper BT Light"/>
                <a:sym typeface="Cooper BT Light"/>
              </a:rPr>
              <a:t>Tujuan Penelitian</a:t>
            </a:r>
          </a:p>
        </p:txBody>
      </p:sp>
      <p:sp>
        <p:nvSpPr>
          <p:cNvPr id="15" name="Freeform 15"/>
          <p:cNvSpPr/>
          <p:nvPr/>
        </p:nvSpPr>
        <p:spPr>
          <a:xfrm>
            <a:off x="11104804" y="2911739"/>
            <a:ext cx="1268399" cy="1284454"/>
          </a:xfrm>
          <a:custGeom>
            <a:avLst/>
            <a:gdLst/>
            <a:ahLst/>
            <a:cxnLst/>
            <a:rect l="l" t="t" r="r" b="b"/>
            <a:pathLst>
              <a:path w="1268399" h="1284454">
                <a:moveTo>
                  <a:pt x="0" y="0"/>
                </a:moveTo>
                <a:lnTo>
                  <a:pt x="1268399" y="0"/>
                </a:lnTo>
                <a:lnTo>
                  <a:pt x="1268399" y="1284454"/>
                </a:lnTo>
                <a:lnTo>
                  <a:pt x="0" y="1284454"/>
                </a:lnTo>
                <a:lnTo>
                  <a:pt x="0" y="0"/>
                </a:lnTo>
                <a:close/>
              </a:path>
            </a:pathLst>
          </a:custGeom>
          <a:blipFill>
            <a:blip r:embed="rId2"/>
            <a:stretch>
              <a:fillRect/>
            </a:stretch>
          </a:blipFill>
        </p:spPr>
      </p:sp>
      <p:sp>
        <p:nvSpPr>
          <p:cNvPr id="16" name="TextBox 16"/>
          <p:cNvSpPr txBox="1"/>
          <p:nvPr/>
        </p:nvSpPr>
        <p:spPr>
          <a:xfrm>
            <a:off x="5693566" y="3150106"/>
            <a:ext cx="1710860" cy="721996"/>
          </a:xfrm>
          <a:prstGeom prst="rect">
            <a:avLst/>
          </a:prstGeom>
        </p:spPr>
        <p:txBody>
          <a:bodyPr lIns="0" tIns="0" rIns="0" bIns="0" rtlCol="0" anchor="t">
            <a:spAutoFit/>
          </a:bodyPr>
          <a:lstStyle/>
          <a:p>
            <a:pPr algn="ctr">
              <a:lnSpc>
                <a:spcPts val="5879"/>
              </a:lnSpc>
            </a:pPr>
            <a:r>
              <a:rPr lang="en-US" sz="4199" b="1" i="1">
                <a:solidFill>
                  <a:srgbClr val="861A1A"/>
                </a:solidFill>
                <a:latin typeface="Cooper BT Bold Italics"/>
                <a:ea typeface="Cooper BT Bold Italics"/>
                <a:cs typeface="Cooper BT Bold Italics"/>
                <a:sym typeface="Cooper BT Bold Italics"/>
              </a:rPr>
              <a:t>01.</a:t>
            </a:r>
          </a:p>
        </p:txBody>
      </p:sp>
      <p:sp>
        <p:nvSpPr>
          <p:cNvPr id="17" name="TextBox 17"/>
          <p:cNvSpPr txBox="1"/>
          <p:nvPr/>
        </p:nvSpPr>
        <p:spPr>
          <a:xfrm>
            <a:off x="10883574" y="3150106"/>
            <a:ext cx="1710860" cy="721996"/>
          </a:xfrm>
          <a:prstGeom prst="rect">
            <a:avLst/>
          </a:prstGeom>
        </p:spPr>
        <p:txBody>
          <a:bodyPr lIns="0" tIns="0" rIns="0" bIns="0" rtlCol="0" anchor="t">
            <a:spAutoFit/>
          </a:bodyPr>
          <a:lstStyle/>
          <a:p>
            <a:pPr algn="ctr">
              <a:lnSpc>
                <a:spcPts val="5879"/>
              </a:lnSpc>
            </a:pPr>
            <a:r>
              <a:rPr lang="en-US" sz="4199" b="1" i="1">
                <a:solidFill>
                  <a:srgbClr val="861A1A"/>
                </a:solidFill>
                <a:latin typeface="Cooper BT Bold Italics"/>
                <a:ea typeface="Cooper BT Bold Italics"/>
                <a:cs typeface="Cooper BT Bold Italics"/>
                <a:sym typeface="Cooper BT Bold Italics"/>
              </a:rPr>
              <a:t>02.</a:t>
            </a:r>
          </a:p>
        </p:txBody>
      </p:sp>
      <p:sp>
        <p:nvSpPr>
          <p:cNvPr id="18" name="TextBox 18"/>
          <p:cNvSpPr txBox="1"/>
          <p:nvPr/>
        </p:nvSpPr>
        <p:spPr>
          <a:xfrm>
            <a:off x="5014229" y="4148326"/>
            <a:ext cx="3069534" cy="1390269"/>
          </a:xfrm>
          <a:prstGeom prst="rect">
            <a:avLst/>
          </a:prstGeom>
        </p:spPr>
        <p:txBody>
          <a:bodyPr lIns="0" tIns="0" rIns="0" bIns="0" rtlCol="0" anchor="t">
            <a:spAutoFit/>
          </a:bodyPr>
          <a:lstStyle/>
          <a:p>
            <a:pPr algn="ctr">
              <a:lnSpc>
                <a:spcPts val="5417"/>
              </a:lnSpc>
            </a:pPr>
            <a:r>
              <a:rPr lang="en-US" sz="4199" b="1">
                <a:solidFill>
                  <a:srgbClr val="E8DED0"/>
                </a:solidFill>
                <a:latin typeface="Cooper BT Bold"/>
                <a:ea typeface="Cooper BT Bold"/>
                <a:cs typeface="Cooper BT Bold"/>
                <a:sym typeface="Cooper BT Bold"/>
              </a:rPr>
              <a:t>Tujuan</a:t>
            </a:r>
          </a:p>
          <a:p>
            <a:pPr algn="ctr">
              <a:lnSpc>
                <a:spcPts val="5417"/>
              </a:lnSpc>
            </a:pPr>
            <a:r>
              <a:rPr lang="en-US" sz="4199" b="1">
                <a:solidFill>
                  <a:srgbClr val="E8DED0"/>
                </a:solidFill>
                <a:latin typeface="Cooper BT Bold"/>
                <a:ea typeface="Cooper BT Bold"/>
                <a:cs typeface="Cooper BT Bold"/>
                <a:sym typeface="Cooper BT Bold"/>
              </a:rPr>
              <a:t>Satu</a:t>
            </a:r>
          </a:p>
        </p:txBody>
      </p:sp>
      <p:sp>
        <p:nvSpPr>
          <p:cNvPr id="19" name="TextBox 19"/>
          <p:cNvSpPr txBox="1"/>
          <p:nvPr/>
        </p:nvSpPr>
        <p:spPr>
          <a:xfrm>
            <a:off x="10204237" y="4158093"/>
            <a:ext cx="3069534" cy="1390269"/>
          </a:xfrm>
          <a:prstGeom prst="rect">
            <a:avLst/>
          </a:prstGeom>
        </p:spPr>
        <p:txBody>
          <a:bodyPr lIns="0" tIns="0" rIns="0" bIns="0" rtlCol="0" anchor="t">
            <a:spAutoFit/>
          </a:bodyPr>
          <a:lstStyle/>
          <a:p>
            <a:pPr algn="ctr">
              <a:lnSpc>
                <a:spcPts val="5417"/>
              </a:lnSpc>
            </a:pPr>
            <a:r>
              <a:rPr lang="en-US" sz="4199" b="1">
                <a:solidFill>
                  <a:srgbClr val="E8DED0"/>
                </a:solidFill>
                <a:latin typeface="Cooper BT Bold"/>
                <a:ea typeface="Cooper BT Bold"/>
                <a:cs typeface="Cooper BT Bold"/>
                <a:sym typeface="Cooper BT Bold"/>
              </a:rPr>
              <a:t>Tujuan</a:t>
            </a:r>
          </a:p>
          <a:p>
            <a:pPr algn="ctr">
              <a:lnSpc>
                <a:spcPts val="5417"/>
              </a:lnSpc>
            </a:pPr>
            <a:r>
              <a:rPr lang="en-US" sz="4199" b="1">
                <a:solidFill>
                  <a:srgbClr val="E8DED0"/>
                </a:solidFill>
                <a:latin typeface="Cooper BT Bold"/>
                <a:ea typeface="Cooper BT Bold"/>
                <a:cs typeface="Cooper BT Bold"/>
                <a:sym typeface="Cooper BT Bold"/>
              </a:rPr>
              <a:t>Dua</a:t>
            </a:r>
          </a:p>
        </p:txBody>
      </p:sp>
      <p:sp>
        <p:nvSpPr>
          <p:cNvPr id="20" name="TextBox 20"/>
          <p:cNvSpPr txBox="1"/>
          <p:nvPr/>
        </p:nvSpPr>
        <p:spPr>
          <a:xfrm>
            <a:off x="4363447" y="5700520"/>
            <a:ext cx="4371097" cy="2501530"/>
          </a:xfrm>
          <a:prstGeom prst="rect">
            <a:avLst/>
          </a:prstGeom>
        </p:spPr>
        <p:txBody>
          <a:bodyPr lIns="0" tIns="0" rIns="0" bIns="0" rtlCol="0" anchor="t">
            <a:spAutoFit/>
          </a:bodyPr>
          <a:lstStyle/>
          <a:p>
            <a:pPr algn="ctr">
              <a:lnSpc>
                <a:spcPts val="3359"/>
              </a:lnSpc>
            </a:pPr>
            <a:r>
              <a:rPr lang="en-US" sz="2400">
                <a:solidFill>
                  <a:srgbClr val="E8DED0"/>
                </a:solidFill>
                <a:latin typeface="Cooper BT Light"/>
                <a:ea typeface="Cooper BT Light"/>
                <a:cs typeface="Cooper BT Light"/>
                <a:sym typeface="Cooper BT Light"/>
              </a:rPr>
              <a:t>Untuk mengetahui tingkat kesiapan Sumber Daya Manusia (SDM) dalam Penerapan Core Tax Administration System pada Organisasi Perangkat Daerah Provinsi Lampung.</a:t>
            </a:r>
          </a:p>
        </p:txBody>
      </p:sp>
      <p:sp>
        <p:nvSpPr>
          <p:cNvPr id="21" name="TextBox 21"/>
          <p:cNvSpPr txBox="1"/>
          <p:nvPr/>
        </p:nvSpPr>
        <p:spPr>
          <a:xfrm>
            <a:off x="9562980" y="5700520"/>
            <a:ext cx="4371097" cy="2920674"/>
          </a:xfrm>
          <a:prstGeom prst="rect">
            <a:avLst/>
          </a:prstGeom>
        </p:spPr>
        <p:txBody>
          <a:bodyPr lIns="0" tIns="0" rIns="0" bIns="0" rtlCol="0" anchor="t">
            <a:spAutoFit/>
          </a:bodyPr>
          <a:lstStyle/>
          <a:p>
            <a:pPr algn="ctr">
              <a:lnSpc>
                <a:spcPts val="3359"/>
              </a:lnSpc>
            </a:pPr>
            <a:r>
              <a:rPr lang="en-US" sz="2400">
                <a:solidFill>
                  <a:srgbClr val="E8DED0"/>
                </a:solidFill>
                <a:latin typeface="Cooper BT Light"/>
                <a:ea typeface="Cooper BT Light"/>
                <a:cs typeface="Cooper BT Light"/>
                <a:sym typeface="Cooper BT Light"/>
              </a:rPr>
              <a:t>Untuk mengetahui nilai dari setiap dimensi pengukuran kesiapan SDM pada seluruh operator Core Tax Administration System pada Organisasi Perangkat Daerah Provinsi Lampung.</a:t>
            </a:r>
          </a:p>
        </p:txBody>
      </p:sp>
      <p:sp>
        <p:nvSpPr>
          <p:cNvPr id="22" name="AutoShape 22"/>
          <p:cNvSpPr/>
          <p:nvPr/>
        </p:nvSpPr>
        <p:spPr>
          <a:xfrm>
            <a:off x="7322736" y="1028700"/>
            <a:ext cx="4337480" cy="0"/>
          </a:xfrm>
          <a:prstGeom prst="line">
            <a:avLst/>
          </a:prstGeom>
          <a:ln w="19050" cap="flat">
            <a:solidFill>
              <a:srgbClr val="861A1A"/>
            </a:solidFill>
            <a:prstDash val="solid"/>
            <a:headEnd type="none" w="sm" len="sm"/>
            <a:tailEnd type="none" w="sm" len="sm"/>
          </a:ln>
        </p:spPr>
      </p:sp>
      <p:grpSp>
        <p:nvGrpSpPr>
          <p:cNvPr id="23" name="Group 23"/>
          <p:cNvGrpSpPr/>
          <p:nvPr/>
        </p:nvGrpSpPr>
        <p:grpSpPr>
          <a:xfrm>
            <a:off x="680510" y="425747"/>
            <a:ext cx="6642227" cy="1212890"/>
            <a:chOff x="0" y="0"/>
            <a:chExt cx="3423554" cy="625151"/>
          </a:xfrm>
        </p:grpSpPr>
        <p:sp>
          <p:nvSpPr>
            <p:cNvPr id="24" name="Freeform 24"/>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25" name="TextBox 25"/>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1660216" y="634460"/>
            <a:ext cx="5947274" cy="788479"/>
            <a:chOff x="0" y="0"/>
            <a:chExt cx="3065360" cy="406400"/>
          </a:xfrm>
        </p:grpSpPr>
        <p:sp>
          <p:nvSpPr>
            <p:cNvPr id="27" name="Freeform 27"/>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28" name="TextBox 28"/>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30" name="Freeform 30"/>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sp>
        <p:nvSpPr>
          <p:cNvPr id="31" name="TextBox 31"/>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32" name="TextBox 32"/>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sp>
        <p:nvSpPr>
          <p:cNvPr id="6" name="TextBox 6"/>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06</a:t>
            </a:r>
          </a:p>
        </p:txBody>
      </p:sp>
      <p:sp>
        <p:nvSpPr>
          <p:cNvPr id="7" name="TextBox 7"/>
          <p:cNvSpPr txBox="1"/>
          <p:nvPr/>
        </p:nvSpPr>
        <p:spPr>
          <a:xfrm>
            <a:off x="4901804" y="1619699"/>
            <a:ext cx="8484392" cy="1184275"/>
          </a:xfrm>
          <a:prstGeom prst="rect">
            <a:avLst/>
          </a:prstGeom>
        </p:spPr>
        <p:txBody>
          <a:bodyPr lIns="0" tIns="0" rIns="0" bIns="0" rtlCol="0" anchor="t">
            <a:spAutoFit/>
          </a:bodyPr>
          <a:lstStyle/>
          <a:p>
            <a:pPr algn="ctr">
              <a:lnSpc>
                <a:spcPts val="9799"/>
              </a:lnSpc>
            </a:pPr>
            <a:r>
              <a:rPr lang="en-US" sz="6999">
                <a:solidFill>
                  <a:srgbClr val="861A1A"/>
                </a:solidFill>
                <a:latin typeface="Cooper BT Light"/>
                <a:ea typeface="Cooper BT Light"/>
                <a:cs typeface="Cooper BT Light"/>
                <a:sym typeface="Cooper BT Light"/>
              </a:rPr>
              <a:t>Manfaat Penelitian</a:t>
            </a:r>
          </a:p>
        </p:txBody>
      </p:sp>
      <p:sp>
        <p:nvSpPr>
          <p:cNvPr id="8" name="AutoShape 8"/>
          <p:cNvSpPr/>
          <p:nvPr/>
        </p:nvSpPr>
        <p:spPr>
          <a:xfrm>
            <a:off x="7322736" y="1028700"/>
            <a:ext cx="4337480" cy="0"/>
          </a:xfrm>
          <a:prstGeom prst="line">
            <a:avLst/>
          </a:prstGeom>
          <a:ln w="19050" cap="flat">
            <a:solidFill>
              <a:srgbClr val="861A1A"/>
            </a:solidFill>
            <a:prstDash val="solid"/>
            <a:headEnd type="none" w="sm" len="sm"/>
            <a:tailEnd type="none" w="sm" len="sm"/>
          </a:ln>
        </p:spPr>
      </p:sp>
      <p:grpSp>
        <p:nvGrpSpPr>
          <p:cNvPr id="9" name="Group 9"/>
          <p:cNvGrpSpPr/>
          <p:nvPr/>
        </p:nvGrpSpPr>
        <p:grpSpPr>
          <a:xfrm>
            <a:off x="680510" y="425747"/>
            <a:ext cx="6642227" cy="1212890"/>
            <a:chOff x="0" y="0"/>
            <a:chExt cx="3423554" cy="625151"/>
          </a:xfrm>
        </p:grpSpPr>
        <p:sp>
          <p:nvSpPr>
            <p:cNvPr id="10" name="Freeform 10"/>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11" name="TextBox 11"/>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60216" y="634460"/>
            <a:ext cx="5947274" cy="788479"/>
            <a:chOff x="0" y="0"/>
            <a:chExt cx="3065360" cy="406400"/>
          </a:xfrm>
        </p:grpSpPr>
        <p:sp>
          <p:nvSpPr>
            <p:cNvPr id="13" name="Freeform 13"/>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14" name="TextBox 14"/>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16" name="Freeform 16"/>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sp>
        <p:nvSpPr>
          <p:cNvPr id="17" name="TextBox 17"/>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18" name="TextBox 18"/>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grpSp>
        <p:nvGrpSpPr>
          <p:cNvPr id="19" name="Group 19"/>
          <p:cNvGrpSpPr/>
          <p:nvPr/>
        </p:nvGrpSpPr>
        <p:grpSpPr>
          <a:xfrm>
            <a:off x="1104210" y="3508824"/>
            <a:ext cx="10656434" cy="2697659"/>
            <a:chOff x="0" y="0"/>
            <a:chExt cx="2364389" cy="598541"/>
          </a:xfrm>
        </p:grpSpPr>
        <p:sp>
          <p:nvSpPr>
            <p:cNvPr id="20" name="Freeform 20"/>
            <p:cNvSpPr/>
            <p:nvPr/>
          </p:nvSpPr>
          <p:spPr>
            <a:xfrm>
              <a:off x="0" y="0"/>
              <a:ext cx="2364389" cy="598541"/>
            </a:xfrm>
            <a:custGeom>
              <a:avLst/>
              <a:gdLst/>
              <a:ahLst/>
              <a:cxnLst/>
              <a:rect l="l" t="t" r="r" b="b"/>
              <a:pathLst>
                <a:path w="2364389" h="598541">
                  <a:moveTo>
                    <a:pt x="2161189" y="0"/>
                  </a:moveTo>
                  <a:cubicBezTo>
                    <a:pt x="2273413" y="0"/>
                    <a:pt x="2364389" y="133988"/>
                    <a:pt x="2364389" y="299271"/>
                  </a:cubicBezTo>
                  <a:cubicBezTo>
                    <a:pt x="2364389" y="464553"/>
                    <a:pt x="2273413" y="598541"/>
                    <a:pt x="2161189" y="598541"/>
                  </a:cubicBezTo>
                  <a:lnTo>
                    <a:pt x="203200" y="598541"/>
                  </a:lnTo>
                  <a:cubicBezTo>
                    <a:pt x="90976" y="598541"/>
                    <a:pt x="0" y="464553"/>
                    <a:pt x="0" y="299271"/>
                  </a:cubicBezTo>
                  <a:cubicBezTo>
                    <a:pt x="0" y="133988"/>
                    <a:pt x="90976" y="0"/>
                    <a:pt x="203200" y="0"/>
                  </a:cubicBezTo>
                  <a:close/>
                </a:path>
              </a:pathLst>
            </a:custGeom>
            <a:gradFill rotWithShape="1">
              <a:gsLst>
                <a:gs pos="0">
                  <a:srgbClr val="861A1A">
                    <a:alpha val="100000"/>
                  </a:srgbClr>
                </a:gs>
                <a:gs pos="100000">
                  <a:srgbClr val="520909">
                    <a:alpha val="100000"/>
                  </a:srgbClr>
                </a:gs>
              </a:gsLst>
              <a:path path="circle">
                <a:fillToRect r="100000" b="100000"/>
              </a:path>
              <a:tileRect l="-100000" t="-100000"/>
            </a:gradFill>
            <a:ln cap="sq">
              <a:noFill/>
              <a:prstDash val="solid"/>
              <a:miter/>
            </a:ln>
          </p:spPr>
        </p:sp>
        <p:sp>
          <p:nvSpPr>
            <p:cNvPr id="21" name="TextBox 21"/>
            <p:cNvSpPr txBox="1"/>
            <p:nvPr/>
          </p:nvSpPr>
          <p:spPr>
            <a:xfrm>
              <a:off x="0" y="-38100"/>
              <a:ext cx="2364389" cy="636641"/>
            </a:xfrm>
            <a:prstGeom prst="rect">
              <a:avLst/>
            </a:prstGeom>
          </p:spPr>
          <p:txBody>
            <a:bodyPr lIns="50800" tIns="50800" rIns="50800" bIns="50800" rtlCol="0" anchor="ctr"/>
            <a:lstStyle/>
            <a:p>
              <a:pPr algn="just">
                <a:lnSpc>
                  <a:spcPts val="2659"/>
                </a:lnSpc>
              </a:pPr>
              <a:endParaRPr/>
            </a:p>
          </p:txBody>
        </p:sp>
      </p:grpSp>
      <p:grpSp>
        <p:nvGrpSpPr>
          <p:cNvPr id="22" name="Group 22"/>
          <p:cNvGrpSpPr/>
          <p:nvPr/>
        </p:nvGrpSpPr>
        <p:grpSpPr>
          <a:xfrm>
            <a:off x="1104210" y="6577959"/>
            <a:ext cx="10556007" cy="2697659"/>
            <a:chOff x="0" y="0"/>
            <a:chExt cx="2364389" cy="604236"/>
          </a:xfrm>
        </p:grpSpPr>
        <p:sp>
          <p:nvSpPr>
            <p:cNvPr id="23" name="Freeform 23"/>
            <p:cNvSpPr/>
            <p:nvPr/>
          </p:nvSpPr>
          <p:spPr>
            <a:xfrm>
              <a:off x="0" y="0"/>
              <a:ext cx="2364389" cy="604236"/>
            </a:xfrm>
            <a:custGeom>
              <a:avLst/>
              <a:gdLst/>
              <a:ahLst/>
              <a:cxnLst/>
              <a:rect l="l" t="t" r="r" b="b"/>
              <a:pathLst>
                <a:path w="2364389" h="604236">
                  <a:moveTo>
                    <a:pt x="2161189" y="0"/>
                  </a:moveTo>
                  <a:cubicBezTo>
                    <a:pt x="2273413" y="0"/>
                    <a:pt x="2364389" y="135263"/>
                    <a:pt x="2364389" y="302118"/>
                  </a:cubicBezTo>
                  <a:cubicBezTo>
                    <a:pt x="2364389" y="468973"/>
                    <a:pt x="2273413" y="604236"/>
                    <a:pt x="2161189" y="604236"/>
                  </a:cubicBezTo>
                  <a:lnTo>
                    <a:pt x="203200" y="604236"/>
                  </a:lnTo>
                  <a:cubicBezTo>
                    <a:pt x="90976" y="604236"/>
                    <a:pt x="0" y="468973"/>
                    <a:pt x="0" y="302118"/>
                  </a:cubicBezTo>
                  <a:cubicBezTo>
                    <a:pt x="0" y="135263"/>
                    <a:pt x="90976" y="0"/>
                    <a:pt x="203200" y="0"/>
                  </a:cubicBezTo>
                  <a:close/>
                </a:path>
              </a:pathLst>
            </a:custGeom>
            <a:solidFill>
              <a:srgbClr val="000000">
                <a:alpha val="0"/>
              </a:srgbClr>
            </a:solidFill>
            <a:ln w="19050" cap="sq">
              <a:solidFill>
                <a:srgbClr val="861A1A"/>
              </a:solidFill>
              <a:prstDash val="solid"/>
              <a:miter/>
            </a:ln>
          </p:spPr>
        </p:sp>
        <p:sp>
          <p:nvSpPr>
            <p:cNvPr id="24" name="TextBox 24"/>
            <p:cNvSpPr txBox="1"/>
            <p:nvPr/>
          </p:nvSpPr>
          <p:spPr>
            <a:xfrm>
              <a:off x="0" y="-38100"/>
              <a:ext cx="2364389" cy="642336"/>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834109" y="3607842"/>
            <a:ext cx="9333931" cy="2223400"/>
          </a:xfrm>
          <a:prstGeom prst="rect">
            <a:avLst/>
          </a:prstGeom>
        </p:spPr>
        <p:txBody>
          <a:bodyPr lIns="0" tIns="0" rIns="0" bIns="0" rtlCol="0" anchor="t">
            <a:spAutoFit/>
          </a:bodyPr>
          <a:lstStyle/>
          <a:p>
            <a:pPr algn="just">
              <a:lnSpc>
                <a:spcPts val="2940"/>
              </a:lnSpc>
            </a:pPr>
            <a:r>
              <a:rPr lang="en-US" sz="2100">
                <a:solidFill>
                  <a:srgbClr val="E8DED0"/>
                </a:solidFill>
                <a:latin typeface="Cooper BT Light"/>
                <a:ea typeface="Cooper BT Light"/>
                <a:cs typeface="Cooper BT Light"/>
                <a:sym typeface="Cooper BT Light"/>
              </a:rPr>
              <a:t>Manfaat Teoritis:</a:t>
            </a:r>
          </a:p>
          <a:p>
            <a:pPr algn="just">
              <a:lnSpc>
                <a:spcPts val="2940"/>
              </a:lnSpc>
            </a:pPr>
            <a:r>
              <a:rPr lang="en-US" sz="2100">
                <a:solidFill>
                  <a:srgbClr val="E8DED0"/>
                </a:solidFill>
                <a:latin typeface="Cooper BT Light"/>
                <a:ea typeface="Cooper BT Light"/>
                <a:cs typeface="Cooper BT Light"/>
                <a:sym typeface="Cooper BT Light"/>
              </a:rPr>
              <a:t>Penelitian ini diharapkan dapat memberikan kontribusi terhadap perkembangan kajian Ilmu Administrasi Negara terutama dalam bidang perubahan organisasi. Selain itu penelitian ini juga dapat menjadi referensi bagi penelitian selanjutnya yang tertarik menggunakan model Technologi Readiness Indeks (Parasuraman, 2000) dalam konteks penerapan e-governement.</a:t>
            </a:r>
          </a:p>
        </p:txBody>
      </p:sp>
      <p:sp>
        <p:nvSpPr>
          <p:cNvPr id="26" name="TextBox 26"/>
          <p:cNvSpPr txBox="1"/>
          <p:nvPr/>
        </p:nvSpPr>
        <p:spPr>
          <a:xfrm>
            <a:off x="1834109" y="6566304"/>
            <a:ext cx="9333931" cy="2594919"/>
          </a:xfrm>
          <a:prstGeom prst="rect">
            <a:avLst/>
          </a:prstGeom>
        </p:spPr>
        <p:txBody>
          <a:bodyPr lIns="0" tIns="0" rIns="0" bIns="0" rtlCol="0" anchor="t">
            <a:spAutoFit/>
          </a:bodyPr>
          <a:lstStyle/>
          <a:p>
            <a:pPr algn="l">
              <a:lnSpc>
                <a:spcPts val="2940"/>
              </a:lnSpc>
            </a:pPr>
            <a:r>
              <a:rPr lang="en-US" sz="2100">
                <a:solidFill>
                  <a:srgbClr val="861A1A"/>
                </a:solidFill>
                <a:latin typeface="Cooper BT Light"/>
                <a:ea typeface="Cooper BT Light"/>
                <a:cs typeface="Cooper BT Light"/>
                <a:sym typeface="Cooper BT Light"/>
              </a:rPr>
              <a:t>Manfaat Praktis:</a:t>
            </a:r>
          </a:p>
          <a:p>
            <a:pPr algn="just">
              <a:lnSpc>
                <a:spcPts val="2940"/>
              </a:lnSpc>
            </a:pPr>
            <a:r>
              <a:rPr lang="en-US" sz="2100">
                <a:solidFill>
                  <a:srgbClr val="861A1A"/>
                </a:solidFill>
                <a:latin typeface="Cooper BT Light"/>
                <a:ea typeface="Cooper BT Light"/>
                <a:cs typeface="Cooper BT Light"/>
                <a:sym typeface="Cooper BT Light"/>
              </a:rPr>
              <a:t>Penelitian ini dapat memberikan gambaran mengenai kesiapan sumber daya manusia dalam penerapan Core Tax Administration System sehingga dapat menjadi acuan untuk mengevaluasi pelatihan, peningkatan literasi digital, dan penyusunan kebijakan mendukung. Penelitian ini juga dapat menjadi masukan dalam merancang strategi pengembangan kapasitas sumber daya manusia, terutama pada pengoperasian e-government.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61A1A">
                <a:alpha val="100000"/>
              </a:srgbClr>
            </a:gs>
            <a:gs pos="100000">
              <a:srgbClr val="520909">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E8DED0"/>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grpSp>
        <p:nvGrpSpPr>
          <p:cNvPr id="6" name="Group 6"/>
          <p:cNvGrpSpPr/>
          <p:nvPr/>
        </p:nvGrpSpPr>
        <p:grpSpPr>
          <a:xfrm>
            <a:off x="680510" y="425747"/>
            <a:ext cx="6642227" cy="1212890"/>
            <a:chOff x="0" y="0"/>
            <a:chExt cx="3423554" cy="625151"/>
          </a:xfrm>
        </p:grpSpPr>
        <p:sp>
          <p:nvSpPr>
            <p:cNvPr id="7" name="Freeform 7"/>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EEC173"/>
              </a:solidFill>
              <a:prstDash val="solid"/>
              <a:miter/>
            </a:ln>
          </p:spPr>
        </p:sp>
        <p:sp>
          <p:nvSpPr>
            <p:cNvPr id="8" name="TextBox 8"/>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660216" y="634460"/>
            <a:ext cx="5947274" cy="788479"/>
            <a:chOff x="0" y="0"/>
            <a:chExt cx="3065360" cy="406400"/>
          </a:xfrm>
        </p:grpSpPr>
        <p:sp>
          <p:nvSpPr>
            <p:cNvPr id="10" name="Freeform 10"/>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EEC173"/>
              </a:solidFill>
              <a:prstDash val="solid"/>
              <a:miter/>
            </a:ln>
          </p:spPr>
        </p:sp>
        <p:sp>
          <p:nvSpPr>
            <p:cNvPr id="11" name="TextBox 11"/>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a:off x="7322736" y="1028700"/>
            <a:ext cx="4337480" cy="0"/>
          </a:xfrm>
          <a:prstGeom prst="line">
            <a:avLst/>
          </a:prstGeom>
          <a:ln w="19050" cap="flat">
            <a:solidFill>
              <a:srgbClr val="EEC173"/>
            </a:solidFill>
            <a:prstDash val="solid"/>
            <a:headEnd type="none" w="sm" len="sm"/>
            <a:tailEnd type="none" w="sm" len="sm"/>
          </a:ln>
        </p:spPr>
      </p:sp>
      <p:sp>
        <p:nvSpPr>
          <p:cNvPr id="13" name="Freeform 13"/>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14" name="Freeform 14"/>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graphicFrame>
        <p:nvGraphicFramePr>
          <p:cNvPr id="15" name="Table 15"/>
          <p:cNvGraphicFramePr>
            <a:graphicFrameLocks noGrp="1"/>
          </p:cNvGraphicFramePr>
          <p:nvPr>
            <p:extLst>
              <p:ext uri="{D42A27DB-BD31-4B8C-83A1-F6EECF244321}">
                <p14:modId xmlns:p14="http://schemas.microsoft.com/office/powerpoint/2010/main" val="2963383049"/>
              </p:ext>
            </p:extLst>
          </p:nvPr>
        </p:nvGraphicFramePr>
        <p:xfrm>
          <a:off x="1104211" y="3217798"/>
          <a:ext cx="15888390" cy="4322159"/>
        </p:xfrm>
        <a:graphic>
          <a:graphicData uri="http://schemas.openxmlformats.org/drawingml/2006/table">
            <a:tbl>
              <a:tblPr/>
              <a:tblGrid>
                <a:gridCol w="3317174">
                  <a:extLst>
                    <a:ext uri="{9D8B030D-6E8A-4147-A177-3AD203B41FA5}">
                      <a16:colId xmlns:a16="http://schemas.microsoft.com/office/drawing/2014/main" val="20000"/>
                    </a:ext>
                  </a:extLst>
                </a:gridCol>
                <a:gridCol w="4827348">
                  <a:extLst>
                    <a:ext uri="{9D8B030D-6E8A-4147-A177-3AD203B41FA5}">
                      <a16:colId xmlns:a16="http://schemas.microsoft.com/office/drawing/2014/main" val="20001"/>
                    </a:ext>
                  </a:extLst>
                </a:gridCol>
                <a:gridCol w="2337358">
                  <a:extLst>
                    <a:ext uri="{9D8B030D-6E8A-4147-A177-3AD203B41FA5}">
                      <a16:colId xmlns:a16="http://schemas.microsoft.com/office/drawing/2014/main" val="20002"/>
                    </a:ext>
                  </a:extLst>
                </a:gridCol>
                <a:gridCol w="5406510">
                  <a:extLst>
                    <a:ext uri="{9D8B030D-6E8A-4147-A177-3AD203B41FA5}">
                      <a16:colId xmlns:a16="http://schemas.microsoft.com/office/drawing/2014/main" val="20003"/>
                    </a:ext>
                  </a:extLst>
                </a:gridCol>
              </a:tblGrid>
              <a:tr h="486381">
                <a:tc>
                  <a:txBody>
                    <a:bodyPr/>
                    <a:lstStyle/>
                    <a:p>
                      <a:pPr algn="ctr">
                        <a:lnSpc>
                          <a:spcPts val="2108"/>
                        </a:lnSpc>
                        <a:defRPr/>
                      </a:pP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solidFill>
                      <a:srgbClr val="EEC173"/>
                    </a:solidFill>
                  </a:tcPr>
                </a:tc>
                <a:tc>
                  <a:txBody>
                    <a:bodyPr/>
                    <a:lstStyle/>
                    <a:p>
                      <a:pPr algn="ctr">
                        <a:lnSpc>
                          <a:spcPts val="2108"/>
                        </a:lnSpc>
                        <a:defRPr/>
                      </a:pP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solidFill>
                      <a:srgbClr val="EEC173"/>
                    </a:solidFill>
                  </a:tcPr>
                </a:tc>
                <a:tc>
                  <a:txBody>
                    <a:bodyPr/>
                    <a:lstStyle/>
                    <a:p>
                      <a:pPr algn="ctr">
                        <a:lnSpc>
                          <a:spcPts val="2108"/>
                        </a:lnSpc>
                        <a:defRPr/>
                      </a:pP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solidFill>
                      <a:srgbClr val="EEC173"/>
                    </a:solidFill>
                  </a:tcPr>
                </a:tc>
                <a:tc>
                  <a:txBody>
                    <a:bodyPr/>
                    <a:lstStyle/>
                    <a:p>
                      <a:pPr algn="ctr">
                        <a:lnSpc>
                          <a:spcPts val="2108"/>
                        </a:lnSpc>
                        <a:defRPr/>
                      </a:pP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solidFill>
                      <a:srgbClr val="EEC173"/>
                    </a:solidFill>
                  </a:tcPr>
                </a:tc>
                <a:extLst>
                  <a:ext uri="{0D108BD9-81ED-4DB2-BD59-A6C34878D82A}">
                    <a16:rowId xmlns:a16="http://schemas.microsoft.com/office/drawing/2014/main" val="10000"/>
                  </a:ext>
                </a:extLst>
              </a:tr>
              <a:tr h="1117157">
                <a:tc>
                  <a:txBody>
                    <a:bodyPr/>
                    <a:lstStyle/>
                    <a:p>
                      <a:pPr algn="ctr">
                        <a:lnSpc>
                          <a:spcPts val="2108"/>
                        </a:lnSpc>
                        <a:defRPr/>
                      </a:pPr>
                      <a:r>
                        <a:rPr lang="en-US" sz="1505">
                          <a:solidFill>
                            <a:srgbClr val="FFFFFF"/>
                          </a:solidFill>
                          <a:latin typeface="Cooper BT Light"/>
                          <a:ea typeface="Cooper BT Light"/>
                          <a:cs typeface="Cooper BT Light"/>
                          <a:sym typeface="Cooper BT Light"/>
                        </a:rPr>
                        <a:t>Agun Guntara, Irfan Fadil, Fidi Supriadi, &amp; Aa Agus Mulyana (2025)</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just">
                        <a:lnSpc>
                          <a:spcPts val="2108"/>
                        </a:lnSpc>
                        <a:defRPr/>
                      </a:pPr>
                      <a:r>
                        <a:rPr lang="en-US" sz="1505">
                          <a:solidFill>
                            <a:srgbClr val="FFFFFF"/>
                          </a:solidFill>
                          <a:latin typeface="Cooper BT Light"/>
                          <a:ea typeface="Cooper BT Light"/>
                          <a:cs typeface="Cooper BT Light"/>
                          <a:sym typeface="Cooper BT Light"/>
                        </a:rPr>
                        <a:t>Application of the Technology Readiness Index to Measure the Readiness of Personnel Information Systems for Village Employees in Tanjungmedar District</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ctr">
                        <a:lnSpc>
                          <a:spcPts val="2108"/>
                        </a:lnSpc>
                        <a:defRPr/>
                      </a:pPr>
                      <a:r>
                        <a:rPr lang="en-US" sz="1505">
                          <a:solidFill>
                            <a:srgbClr val="FFFFFF"/>
                          </a:solidFill>
                          <a:latin typeface="Cooper BT Light"/>
                          <a:ea typeface="Cooper BT Light"/>
                          <a:cs typeface="Cooper BT Light"/>
                          <a:sym typeface="Cooper BT Light"/>
                        </a:rPr>
                        <a:t>Kuantitatif Deskriptif</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just">
                        <a:lnSpc>
                          <a:spcPts val="2108"/>
                        </a:lnSpc>
                        <a:defRPr/>
                      </a:pPr>
                      <a:r>
                        <a:rPr lang="en-US" sz="1505">
                          <a:solidFill>
                            <a:srgbClr val="FFFFFF"/>
                          </a:solidFill>
                          <a:latin typeface="Cooper BT Light"/>
                          <a:ea typeface="Cooper BT Light"/>
                          <a:cs typeface="Cooper BT Light"/>
                          <a:sym typeface="Cooper BT Light"/>
                        </a:rPr>
                        <a:t>Hasil penelitian menunjukkan total skor TRI sebesar 3,38, yang termasuk dalam kategori indeks kesiapan sedang</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904365">
                <a:tc>
                  <a:txBody>
                    <a:bodyPr/>
                    <a:lstStyle/>
                    <a:p>
                      <a:pPr algn="ctr">
                        <a:lnSpc>
                          <a:spcPts val="2108"/>
                        </a:lnSpc>
                        <a:defRPr/>
                      </a:pPr>
                      <a:r>
                        <a:rPr lang="en-US" sz="1505">
                          <a:solidFill>
                            <a:srgbClr val="FFFFFF"/>
                          </a:solidFill>
                          <a:latin typeface="Cooper BT Light"/>
                          <a:ea typeface="Cooper BT Light"/>
                          <a:cs typeface="Cooper BT Light"/>
                          <a:sym typeface="Cooper BT Light"/>
                        </a:rPr>
                        <a:t>Ni Putu Yeni Astiti, I Made Surya Prayoga, &amp; I Gusti Ayu Imbayani (2023)</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just">
                        <a:lnSpc>
                          <a:spcPts val="2108"/>
                        </a:lnSpc>
                        <a:defRPr/>
                      </a:pPr>
                      <a:r>
                        <a:rPr lang="en-US" sz="1505">
                          <a:solidFill>
                            <a:srgbClr val="FFFFFF"/>
                          </a:solidFill>
                          <a:latin typeface="Cooper BT Light"/>
                          <a:ea typeface="Cooper BT Light"/>
                          <a:cs typeface="Cooper BT Light"/>
                          <a:sym typeface="Cooper BT Light"/>
                        </a:rPr>
                        <a:t>Technology Readiness Index dalam Pengadopsian Sistem Pembayaran QRISS.</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ctr">
                        <a:lnSpc>
                          <a:spcPts val="2108"/>
                        </a:lnSpc>
                        <a:defRPr/>
                      </a:pPr>
                      <a:r>
                        <a:rPr lang="en-US" sz="1505">
                          <a:solidFill>
                            <a:srgbClr val="FFFFFF"/>
                          </a:solidFill>
                          <a:latin typeface="Cooper BT Light"/>
                          <a:ea typeface="Cooper BT Light"/>
                          <a:cs typeface="Cooper BT Light"/>
                          <a:sym typeface="Cooper BT Light"/>
                        </a:rPr>
                        <a:t>Kuantitatif Deskriptif</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just">
                        <a:lnSpc>
                          <a:spcPts val="2108"/>
                        </a:lnSpc>
                        <a:defRPr/>
                      </a:pPr>
                      <a:r>
                        <a:rPr lang="en-US" sz="1505">
                          <a:solidFill>
                            <a:srgbClr val="FFFFFF"/>
                          </a:solidFill>
                          <a:latin typeface="Cooper BT Light"/>
                          <a:ea typeface="Cooper BT Light"/>
                          <a:cs typeface="Cooper BT Light"/>
                          <a:sym typeface="Cooper BT Light"/>
                        </a:rPr>
                        <a:t>Hasil penelitian menunjukkan dimensi optimisme dan ketidaknyamanan memiliki nilai sangat tinggi dan dimensi inovatif dan ketidakamanan memiliki nilai tinggi.</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117157">
                <a:tc>
                  <a:txBody>
                    <a:bodyPr/>
                    <a:lstStyle/>
                    <a:p>
                      <a:pPr algn="ctr">
                        <a:lnSpc>
                          <a:spcPts val="2108"/>
                        </a:lnSpc>
                        <a:defRPr/>
                      </a:pPr>
                      <a:r>
                        <a:rPr lang="en-US" sz="1505">
                          <a:solidFill>
                            <a:srgbClr val="FFFFFF"/>
                          </a:solidFill>
                          <a:latin typeface="Cooper BT Light"/>
                          <a:ea typeface="Cooper BT Light"/>
                          <a:cs typeface="Cooper BT Light"/>
                          <a:sym typeface="Cooper BT Light"/>
                        </a:rPr>
                        <a:t>Rifki Adhitama,</a:t>
                      </a:r>
                      <a:endParaRPr lang="en-US" sz="1100"/>
                    </a:p>
                    <a:p>
                      <a:pPr algn="ctr">
                        <a:lnSpc>
                          <a:spcPts val="2108"/>
                        </a:lnSpc>
                      </a:pPr>
                      <a:r>
                        <a:rPr lang="en-US" sz="1505">
                          <a:solidFill>
                            <a:srgbClr val="FFFFFF"/>
                          </a:solidFill>
                          <a:latin typeface="Cooper BT Light"/>
                          <a:ea typeface="Cooper BT Light"/>
                          <a:cs typeface="Cooper BT Light"/>
                          <a:sym typeface="Cooper BT Light"/>
                        </a:rPr>
                        <a:t>Aditya Wijayanto, &amp; Dwi Mustika Kusumawardani (2022)</a:t>
                      </a:r>
                    </a:p>
                    <a:p>
                      <a:pPr algn="ctr">
                        <a:lnSpc>
                          <a:spcPts val="2108"/>
                        </a:lnSpc>
                      </a:pPr>
                      <a:endParaRPr lang="en-US" sz="1505">
                        <a:solidFill>
                          <a:srgbClr val="FFFFFF"/>
                        </a:solidFill>
                        <a:latin typeface="Cooper BT Light"/>
                        <a:ea typeface="Cooper BT Light"/>
                        <a:cs typeface="Cooper BT Light"/>
                        <a:sym typeface="Cooper BT Light"/>
                      </a:endParaRPr>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ctr">
                        <a:lnSpc>
                          <a:spcPts val="2108"/>
                        </a:lnSpc>
                        <a:defRPr/>
                      </a:pPr>
                      <a:r>
                        <a:rPr lang="en-US" sz="1505">
                          <a:solidFill>
                            <a:srgbClr val="FFFFFF"/>
                          </a:solidFill>
                          <a:latin typeface="Cooper BT Light"/>
                          <a:ea typeface="Cooper BT Light"/>
                          <a:cs typeface="Cooper BT Light"/>
                          <a:sym typeface="Cooper BT Light"/>
                        </a:rPr>
                        <a:t>Analisis Tingkat Kesiapan Pengguna Sistem Informasi Koreksi Essay Otomatis Berbasis Web Menggunakan Model Technology Readiness Index (TRI)</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ctr">
                        <a:lnSpc>
                          <a:spcPts val="2108"/>
                        </a:lnSpc>
                        <a:defRPr/>
                      </a:pPr>
                      <a:r>
                        <a:rPr lang="en-US" sz="1505">
                          <a:solidFill>
                            <a:srgbClr val="FFFFFF"/>
                          </a:solidFill>
                          <a:latin typeface="Cooper BT Light"/>
                          <a:ea typeface="Cooper BT Light"/>
                          <a:cs typeface="Cooper BT Light"/>
                          <a:sym typeface="Cooper BT Light"/>
                        </a:rPr>
                        <a:t>Kuantitatif Deskriptif</a:t>
                      </a:r>
                      <a:endParaRPr lang="en-US" sz="110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tc>
                  <a:txBody>
                    <a:bodyPr/>
                    <a:lstStyle/>
                    <a:p>
                      <a:pPr algn="ctr">
                        <a:lnSpc>
                          <a:spcPts val="2108"/>
                        </a:lnSpc>
                        <a:defRPr/>
                      </a:pPr>
                      <a:r>
                        <a:rPr lang="en-US" sz="1505" dirty="0">
                          <a:solidFill>
                            <a:srgbClr val="FFFFFF"/>
                          </a:solidFill>
                          <a:latin typeface="Cooper BT Light"/>
                          <a:ea typeface="Cooper BT Light"/>
                          <a:cs typeface="Cooper BT Light"/>
                          <a:sym typeface="Cooper BT Light"/>
                        </a:rPr>
                        <a:t>Hasil </a:t>
                      </a:r>
                      <a:r>
                        <a:rPr lang="en-US" sz="1505" dirty="0" err="1">
                          <a:solidFill>
                            <a:srgbClr val="FFFFFF"/>
                          </a:solidFill>
                          <a:latin typeface="Cooper BT Light"/>
                          <a:ea typeface="Cooper BT Light"/>
                          <a:cs typeface="Cooper BT Light"/>
                          <a:sym typeface="Cooper BT Light"/>
                        </a:rPr>
                        <a:t>penelitian</a:t>
                      </a:r>
                      <a:r>
                        <a:rPr lang="en-US" sz="1505" dirty="0">
                          <a:solidFill>
                            <a:srgbClr val="FFFFFF"/>
                          </a:solidFill>
                          <a:latin typeface="Cooper BT Light"/>
                          <a:ea typeface="Cooper BT Light"/>
                          <a:cs typeface="Cooper BT Light"/>
                          <a:sym typeface="Cooper BT Light"/>
                        </a:rPr>
                        <a:t> </a:t>
                      </a:r>
                      <a:r>
                        <a:rPr lang="en-US" sz="1505" dirty="0" err="1">
                          <a:solidFill>
                            <a:srgbClr val="FFFFFF"/>
                          </a:solidFill>
                          <a:latin typeface="Cooper BT Light"/>
                          <a:ea typeface="Cooper BT Light"/>
                          <a:cs typeface="Cooper BT Light"/>
                          <a:sym typeface="Cooper BT Light"/>
                        </a:rPr>
                        <a:t>menunjukkan</a:t>
                      </a:r>
                      <a:r>
                        <a:rPr lang="en-US" sz="1505" dirty="0">
                          <a:solidFill>
                            <a:srgbClr val="FFFFFF"/>
                          </a:solidFill>
                          <a:latin typeface="Cooper BT Light"/>
                          <a:ea typeface="Cooper BT Light"/>
                          <a:cs typeface="Cooper BT Light"/>
                          <a:sym typeface="Cooper BT Light"/>
                        </a:rPr>
                        <a:t> </a:t>
                      </a:r>
                      <a:r>
                        <a:rPr lang="en-US" sz="1505" dirty="0" err="1">
                          <a:solidFill>
                            <a:srgbClr val="FFFFFF"/>
                          </a:solidFill>
                          <a:latin typeface="Cooper BT Light"/>
                          <a:ea typeface="Cooper BT Light"/>
                          <a:cs typeface="Cooper BT Light"/>
                          <a:sym typeface="Cooper BT Light"/>
                        </a:rPr>
                        <a:t>kesiapan</a:t>
                      </a:r>
                      <a:r>
                        <a:rPr lang="en-US" sz="1505" dirty="0">
                          <a:solidFill>
                            <a:srgbClr val="FFFFFF"/>
                          </a:solidFill>
                          <a:latin typeface="Cooper BT Light"/>
                          <a:ea typeface="Cooper BT Light"/>
                          <a:cs typeface="Cooper BT Light"/>
                          <a:sym typeface="Cooper BT Light"/>
                        </a:rPr>
                        <a:t> </a:t>
                      </a:r>
                      <a:r>
                        <a:rPr lang="en-US" sz="1505" dirty="0" err="1">
                          <a:solidFill>
                            <a:srgbClr val="FFFFFF"/>
                          </a:solidFill>
                          <a:latin typeface="Cooper BT Light"/>
                          <a:ea typeface="Cooper BT Light"/>
                          <a:cs typeface="Cooper BT Light"/>
                          <a:sym typeface="Cooper BT Light"/>
                        </a:rPr>
                        <a:t>pengguna</a:t>
                      </a:r>
                      <a:r>
                        <a:rPr lang="en-US" sz="1505" dirty="0">
                          <a:solidFill>
                            <a:srgbClr val="FFFFFF"/>
                          </a:solidFill>
                          <a:latin typeface="Cooper BT Light"/>
                          <a:ea typeface="Cooper BT Light"/>
                          <a:cs typeface="Cooper BT Light"/>
                          <a:sym typeface="Cooper BT Light"/>
                        </a:rPr>
                        <a:t> </a:t>
                      </a:r>
                      <a:r>
                        <a:rPr lang="en-US" sz="1505" dirty="0" err="1">
                          <a:solidFill>
                            <a:srgbClr val="FFFFFF"/>
                          </a:solidFill>
                          <a:latin typeface="Cooper BT Light"/>
                          <a:ea typeface="Cooper BT Light"/>
                          <a:cs typeface="Cooper BT Light"/>
                          <a:sym typeface="Cooper BT Light"/>
                        </a:rPr>
                        <a:t>berada</a:t>
                      </a:r>
                      <a:r>
                        <a:rPr lang="en-US" sz="1505" dirty="0">
                          <a:solidFill>
                            <a:srgbClr val="FFFFFF"/>
                          </a:solidFill>
                          <a:latin typeface="Cooper BT Light"/>
                          <a:ea typeface="Cooper BT Light"/>
                          <a:cs typeface="Cooper BT Light"/>
                          <a:sym typeface="Cooper BT Light"/>
                        </a:rPr>
                        <a:t> pada </a:t>
                      </a:r>
                      <a:r>
                        <a:rPr lang="en-US" sz="1505" dirty="0" err="1">
                          <a:solidFill>
                            <a:srgbClr val="FFFFFF"/>
                          </a:solidFill>
                          <a:latin typeface="Cooper BT Light"/>
                          <a:ea typeface="Cooper BT Light"/>
                          <a:cs typeface="Cooper BT Light"/>
                          <a:sym typeface="Cooper BT Light"/>
                        </a:rPr>
                        <a:t>tingkat</a:t>
                      </a:r>
                      <a:r>
                        <a:rPr lang="en-US" sz="1505" dirty="0">
                          <a:solidFill>
                            <a:srgbClr val="FFFFFF"/>
                          </a:solidFill>
                          <a:latin typeface="Cooper BT Light"/>
                          <a:ea typeface="Cooper BT Light"/>
                          <a:cs typeface="Cooper BT Light"/>
                          <a:sym typeface="Cooper BT Light"/>
                        </a:rPr>
                        <a:t> medium </a:t>
                      </a:r>
                      <a:r>
                        <a:rPr lang="en-US" sz="1505" dirty="0" err="1">
                          <a:solidFill>
                            <a:srgbClr val="FFFFFF"/>
                          </a:solidFill>
                          <a:latin typeface="Cooper BT Light"/>
                          <a:ea typeface="Cooper BT Light"/>
                          <a:cs typeface="Cooper BT Light"/>
                          <a:sym typeface="Cooper BT Light"/>
                        </a:rPr>
                        <a:t>dengan</a:t>
                      </a:r>
                      <a:r>
                        <a:rPr lang="en-US" sz="1505" dirty="0">
                          <a:solidFill>
                            <a:srgbClr val="FFFFFF"/>
                          </a:solidFill>
                          <a:latin typeface="Cooper BT Light"/>
                          <a:ea typeface="Cooper BT Light"/>
                          <a:cs typeface="Cooper BT Light"/>
                          <a:sym typeface="Cooper BT Light"/>
                        </a:rPr>
                        <a:t> </a:t>
                      </a:r>
                      <a:r>
                        <a:rPr lang="en-US" sz="1505" dirty="0" err="1">
                          <a:solidFill>
                            <a:srgbClr val="FFFFFF"/>
                          </a:solidFill>
                          <a:latin typeface="Cooper BT Light"/>
                          <a:ea typeface="Cooper BT Light"/>
                          <a:cs typeface="Cooper BT Light"/>
                          <a:sym typeface="Cooper BT Light"/>
                        </a:rPr>
                        <a:t>nilai</a:t>
                      </a:r>
                      <a:r>
                        <a:rPr lang="en-US" sz="1505" dirty="0">
                          <a:solidFill>
                            <a:srgbClr val="FFFFFF"/>
                          </a:solidFill>
                          <a:latin typeface="Cooper BT Light"/>
                          <a:ea typeface="Cooper BT Light"/>
                          <a:cs typeface="Cooper BT Light"/>
                          <a:sym typeface="Cooper BT Light"/>
                        </a:rPr>
                        <a:t> 3,27 </a:t>
                      </a:r>
                      <a:r>
                        <a:rPr lang="en-US" sz="1505" dirty="0" err="1">
                          <a:solidFill>
                            <a:srgbClr val="FFFFFF"/>
                          </a:solidFill>
                          <a:latin typeface="Cooper BT Light"/>
                          <a:ea typeface="Cooper BT Light"/>
                          <a:cs typeface="Cooper BT Light"/>
                          <a:sym typeface="Cooper BT Light"/>
                        </a:rPr>
                        <a:t>dari</a:t>
                      </a:r>
                      <a:r>
                        <a:rPr lang="en-US" sz="1505" dirty="0">
                          <a:solidFill>
                            <a:srgbClr val="FFFFFF"/>
                          </a:solidFill>
                          <a:latin typeface="Cooper BT Light"/>
                          <a:ea typeface="Cooper BT Light"/>
                          <a:cs typeface="Cooper BT Light"/>
                          <a:sym typeface="Cooper BT Light"/>
                        </a:rPr>
                        <a:t> </a:t>
                      </a:r>
                      <a:r>
                        <a:rPr lang="en-US" sz="1505" dirty="0" err="1">
                          <a:solidFill>
                            <a:srgbClr val="FFFFFF"/>
                          </a:solidFill>
                          <a:latin typeface="Cooper BT Light"/>
                          <a:ea typeface="Cooper BT Light"/>
                          <a:cs typeface="Cooper BT Light"/>
                          <a:sym typeface="Cooper BT Light"/>
                        </a:rPr>
                        <a:t>skala</a:t>
                      </a:r>
                      <a:r>
                        <a:rPr lang="en-US" sz="1505" dirty="0">
                          <a:solidFill>
                            <a:srgbClr val="FFFFFF"/>
                          </a:solidFill>
                          <a:latin typeface="Cooper BT Light"/>
                          <a:ea typeface="Cooper BT Light"/>
                          <a:cs typeface="Cooper BT Light"/>
                          <a:sym typeface="Cooper BT Light"/>
                        </a:rPr>
                        <a:t> 2,90 </a:t>
                      </a:r>
                      <a:r>
                        <a:rPr lang="en-US" sz="1505" dirty="0" err="1">
                          <a:solidFill>
                            <a:srgbClr val="FFFFFF"/>
                          </a:solidFill>
                          <a:latin typeface="Cooper BT Light"/>
                          <a:ea typeface="Cooper BT Light"/>
                          <a:cs typeface="Cooper BT Light"/>
                          <a:sym typeface="Cooper BT Light"/>
                        </a:rPr>
                        <a:t>sampai</a:t>
                      </a:r>
                      <a:r>
                        <a:rPr lang="en-US" sz="1505" dirty="0">
                          <a:solidFill>
                            <a:srgbClr val="FFFFFF"/>
                          </a:solidFill>
                          <a:latin typeface="Cooper BT Light"/>
                          <a:ea typeface="Cooper BT Light"/>
                          <a:cs typeface="Cooper BT Light"/>
                          <a:sym typeface="Cooper BT Light"/>
                        </a:rPr>
                        <a:t> 3,51</a:t>
                      </a:r>
                      <a:endParaRPr lang="en-US" sz="1100" dirty="0"/>
                    </a:p>
                  </a:txBody>
                  <a:tcPr marL="150991" marR="150991" marT="150991" marB="150991" anchor="ctr">
                    <a:lnL w="23935" cap="flat" cmpd="sng" algn="ctr">
                      <a:solidFill>
                        <a:srgbClr val="FFFFFF"/>
                      </a:solidFill>
                      <a:prstDash val="solid"/>
                      <a:round/>
                      <a:headEnd type="none" w="med" len="med"/>
                      <a:tailEnd type="none" w="med" len="med"/>
                    </a:lnL>
                    <a:lnR w="23935" cap="flat" cmpd="sng" algn="ctr">
                      <a:solidFill>
                        <a:srgbClr val="FFFFFF"/>
                      </a:solidFill>
                      <a:prstDash val="solid"/>
                      <a:round/>
                      <a:headEnd type="none" w="med" len="med"/>
                      <a:tailEnd type="none" w="med" len="med"/>
                    </a:lnR>
                    <a:lnT w="23935" cap="flat" cmpd="sng" algn="ctr">
                      <a:solidFill>
                        <a:srgbClr val="FFFFFF"/>
                      </a:solidFill>
                      <a:prstDash val="solid"/>
                      <a:round/>
                      <a:headEnd type="none" w="med" len="med"/>
                      <a:tailEnd type="none" w="med" len="med"/>
                    </a:lnT>
                    <a:lnB w="2393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TextBox 16"/>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07</a:t>
            </a:r>
          </a:p>
        </p:txBody>
      </p:sp>
      <p:sp>
        <p:nvSpPr>
          <p:cNvPr id="17" name="TextBox 17"/>
          <p:cNvSpPr txBox="1"/>
          <p:nvPr/>
        </p:nvSpPr>
        <p:spPr>
          <a:xfrm>
            <a:off x="755152" y="1774825"/>
            <a:ext cx="7511650" cy="1111076"/>
          </a:xfrm>
          <a:prstGeom prst="rect">
            <a:avLst/>
          </a:prstGeom>
        </p:spPr>
        <p:txBody>
          <a:bodyPr lIns="0" tIns="0" rIns="0" bIns="0" rtlCol="0" anchor="t">
            <a:spAutoFit/>
          </a:bodyPr>
          <a:lstStyle/>
          <a:p>
            <a:pPr algn="just">
              <a:lnSpc>
                <a:spcPts val="9107"/>
              </a:lnSpc>
            </a:pPr>
            <a:r>
              <a:rPr lang="en-US" sz="6505">
                <a:solidFill>
                  <a:srgbClr val="E8DED0"/>
                </a:solidFill>
                <a:latin typeface="Cooper BT Light"/>
                <a:ea typeface="Cooper BT Light"/>
                <a:cs typeface="Cooper BT Light"/>
                <a:sym typeface="Cooper BT Light"/>
              </a:rPr>
              <a:t>Penelitian Terdahulu</a:t>
            </a:r>
          </a:p>
        </p:txBody>
      </p:sp>
      <p:sp>
        <p:nvSpPr>
          <p:cNvPr id="18" name="TextBox 18"/>
          <p:cNvSpPr txBox="1"/>
          <p:nvPr/>
        </p:nvSpPr>
        <p:spPr>
          <a:xfrm>
            <a:off x="2092998" y="3278848"/>
            <a:ext cx="1647804" cy="409968"/>
          </a:xfrm>
          <a:prstGeom prst="rect">
            <a:avLst/>
          </a:prstGeom>
        </p:spPr>
        <p:txBody>
          <a:bodyPr lIns="0" tIns="0" rIns="0" bIns="0" rtlCol="0" anchor="t">
            <a:spAutoFit/>
          </a:bodyPr>
          <a:lstStyle/>
          <a:p>
            <a:pPr algn="just">
              <a:lnSpc>
                <a:spcPts val="3328"/>
              </a:lnSpc>
            </a:pPr>
            <a:r>
              <a:rPr lang="en-US" sz="2377">
                <a:solidFill>
                  <a:srgbClr val="861A1A"/>
                </a:solidFill>
                <a:latin typeface="Cooper BT Light"/>
                <a:ea typeface="Cooper BT Light"/>
                <a:cs typeface="Cooper BT Light"/>
                <a:sym typeface="Cooper BT Light"/>
              </a:rPr>
              <a:t>PENELITI</a:t>
            </a:r>
          </a:p>
        </p:txBody>
      </p:sp>
      <p:sp>
        <p:nvSpPr>
          <p:cNvPr id="19" name="TextBox 19"/>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UNIVERSITAS LAMPUNG</a:t>
            </a:r>
          </a:p>
        </p:txBody>
      </p:sp>
      <p:sp>
        <p:nvSpPr>
          <p:cNvPr id="20" name="TextBox 20"/>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E8DED0"/>
                </a:solidFill>
                <a:latin typeface="Cooper BT Light Italics"/>
                <a:ea typeface="Cooper BT Light Italics"/>
                <a:cs typeface="Cooper BT Light Italics"/>
                <a:sym typeface="Cooper BT Light Italics"/>
              </a:rPr>
              <a:t>SEMINAR PROPOSAL</a:t>
            </a:r>
          </a:p>
        </p:txBody>
      </p:sp>
      <p:sp>
        <p:nvSpPr>
          <p:cNvPr id="21" name="TextBox 21"/>
          <p:cNvSpPr txBox="1"/>
          <p:nvPr/>
        </p:nvSpPr>
        <p:spPr>
          <a:xfrm>
            <a:off x="1104210" y="8086696"/>
            <a:ext cx="10556007" cy="1006156"/>
          </a:xfrm>
          <a:prstGeom prst="rect">
            <a:avLst/>
          </a:prstGeom>
        </p:spPr>
        <p:txBody>
          <a:bodyPr lIns="0" tIns="0" rIns="0" bIns="0" rtlCol="0" anchor="t">
            <a:spAutoFit/>
          </a:bodyPr>
          <a:lstStyle/>
          <a:p>
            <a:pPr algn="just">
              <a:lnSpc>
                <a:spcPts val="2668"/>
              </a:lnSpc>
            </a:pPr>
            <a:r>
              <a:rPr lang="en-US" sz="1905">
                <a:solidFill>
                  <a:srgbClr val="E8DED0"/>
                </a:solidFill>
                <a:latin typeface="Cooper BT Light"/>
                <a:ea typeface="Cooper BT Light"/>
                <a:cs typeface="Cooper BT Light"/>
                <a:sym typeface="Cooper BT Light"/>
              </a:rPr>
              <a:t>Dalam beberapa tahun terakhir terdapat beberapa penelitian mengenai kesiapan SDM menggunakan model TRI namun belum terdapat penelitian yang mengukur kesiapan SDM pada penerapan core tax administration system.</a:t>
            </a:r>
          </a:p>
        </p:txBody>
      </p:sp>
      <p:sp>
        <p:nvSpPr>
          <p:cNvPr id="22" name="TextBox 22"/>
          <p:cNvSpPr txBox="1"/>
          <p:nvPr/>
        </p:nvSpPr>
        <p:spPr>
          <a:xfrm>
            <a:off x="6523748" y="3288373"/>
            <a:ext cx="1647804" cy="409968"/>
          </a:xfrm>
          <a:prstGeom prst="rect">
            <a:avLst/>
          </a:prstGeom>
        </p:spPr>
        <p:txBody>
          <a:bodyPr lIns="0" tIns="0" rIns="0" bIns="0" rtlCol="0" anchor="t">
            <a:spAutoFit/>
          </a:bodyPr>
          <a:lstStyle/>
          <a:p>
            <a:pPr algn="just">
              <a:lnSpc>
                <a:spcPts val="3328"/>
              </a:lnSpc>
            </a:pPr>
            <a:r>
              <a:rPr lang="en-US" sz="2377">
                <a:solidFill>
                  <a:srgbClr val="861A1A"/>
                </a:solidFill>
                <a:latin typeface="Cooper BT Light"/>
                <a:ea typeface="Cooper BT Light"/>
                <a:cs typeface="Cooper BT Light"/>
                <a:sym typeface="Cooper BT Light"/>
              </a:rPr>
              <a:t>JUDUL</a:t>
            </a:r>
          </a:p>
        </p:txBody>
      </p:sp>
      <p:sp>
        <p:nvSpPr>
          <p:cNvPr id="23" name="TextBox 23"/>
          <p:cNvSpPr txBox="1"/>
          <p:nvPr/>
        </p:nvSpPr>
        <p:spPr>
          <a:xfrm>
            <a:off x="9810750" y="3278848"/>
            <a:ext cx="1647804" cy="409968"/>
          </a:xfrm>
          <a:prstGeom prst="rect">
            <a:avLst/>
          </a:prstGeom>
        </p:spPr>
        <p:txBody>
          <a:bodyPr lIns="0" tIns="0" rIns="0" bIns="0" rtlCol="0" anchor="t">
            <a:spAutoFit/>
          </a:bodyPr>
          <a:lstStyle/>
          <a:p>
            <a:pPr algn="just">
              <a:lnSpc>
                <a:spcPts val="3328"/>
              </a:lnSpc>
            </a:pPr>
            <a:r>
              <a:rPr lang="en-US" sz="2377">
                <a:solidFill>
                  <a:srgbClr val="861A1A"/>
                </a:solidFill>
                <a:latin typeface="Cooper BT Light"/>
                <a:ea typeface="Cooper BT Light"/>
                <a:cs typeface="Cooper BT Light"/>
                <a:sym typeface="Cooper BT Light"/>
              </a:rPr>
              <a:t>METODE</a:t>
            </a:r>
          </a:p>
        </p:txBody>
      </p:sp>
      <p:sp>
        <p:nvSpPr>
          <p:cNvPr id="24" name="TextBox 24"/>
          <p:cNvSpPr txBox="1"/>
          <p:nvPr/>
        </p:nvSpPr>
        <p:spPr>
          <a:xfrm>
            <a:off x="13992204" y="3278848"/>
            <a:ext cx="1647804" cy="409968"/>
          </a:xfrm>
          <a:prstGeom prst="rect">
            <a:avLst/>
          </a:prstGeom>
        </p:spPr>
        <p:txBody>
          <a:bodyPr lIns="0" tIns="0" rIns="0" bIns="0" rtlCol="0" anchor="t">
            <a:spAutoFit/>
          </a:bodyPr>
          <a:lstStyle/>
          <a:p>
            <a:pPr algn="just">
              <a:lnSpc>
                <a:spcPts val="3328"/>
              </a:lnSpc>
            </a:pPr>
            <a:r>
              <a:rPr lang="en-US" sz="2377">
                <a:solidFill>
                  <a:srgbClr val="861A1A"/>
                </a:solidFill>
                <a:latin typeface="Cooper BT Light"/>
                <a:ea typeface="Cooper BT Light"/>
                <a:cs typeface="Cooper BT Light"/>
                <a:sym typeface="Cooper BT Light"/>
              </a:rPr>
              <a:t>HASIL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61A1A">
                <a:alpha val="100000"/>
              </a:srgbClr>
            </a:gs>
            <a:gs pos="100000">
              <a:srgbClr val="520909">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0" y="4119860"/>
            <a:ext cx="18288000" cy="5827394"/>
            <a:chOff x="0" y="0"/>
            <a:chExt cx="4816593" cy="1534787"/>
          </a:xfrm>
        </p:grpSpPr>
        <p:sp>
          <p:nvSpPr>
            <p:cNvPr id="3" name="Freeform 3"/>
            <p:cNvSpPr/>
            <p:nvPr/>
          </p:nvSpPr>
          <p:spPr>
            <a:xfrm>
              <a:off x="0" y="0"/>
              <a:ext cx="4816592" cy="1534787"/>
            </a:xfrm>
            <a:custGeom>
              <a:avLst/>
              <a:gdLst/>
              <a:ahLst/>
              <a:cxnLst/>
              <a:rect l="l" t="t" r="r" b="b"/>
              <a:pathLst>
                <a:path w="4816592" h="1534787">
                  <a:moveTo>
                    <a:pt x="0" y="0"/>
                  </a:moveTo>
                  <a:lnTo>
                    <a:pt x="4816592" y="0"/>
                  </a:lnTo>
                  <a:lnTo>
                    <a:pt x="4816592" y="1534787"/>
                  </a:lnTo>
                  <a:lnTo>
                    <a:pt x="0" y="1534787"/>
                  </a:lnTo>
                  <a:close/>
                </a:path>
              </a:pathLst>
            </a:custGeom>
            <a:solidFill>
              <a:srgbClr val="E8DED0"/>
            </a:solidFill>
          </p:spPr>
        </p:sp>
        <p:sp>
          <p:nvSpPr>
            <p:cNvPr id="4" name="TextBox 4"/>
            <p:cNvSpPr txBox="1"/>
            <p:nvPr/>
          </p:nvSpPr>
          <p:spPr>
            <a:xfrm>
              <a:off x="0" y="-38100"/>
              <a:ext cx="4816593" cy="157288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0001060"/>
            <a:ext cx="18288000" cy="285940"/>
            <a:chOff x="0" y="0"/>
            <a:chExt cx="4816593" cy="75309"/>
          </a:xfrm>
        </p:grpSpPr>
        <p:sp>
          <p:nvSpPr>
            <p:cNvPr id="6" name="Freeform 6"/>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7" name="TextBox 7"/>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sp>
        <p:nvSpPr>
          <p:cNvPr id="9" name="TextBox 9"/>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08</a:t>
            </a:r>
          </a:p>
        </p:txBody>
      </p:sp>
      <p:sp>
        <p:nvSpPr>
          <p:cNvPr id="10" name="TextBox 10"/>
          <p:cNvSpPr txBox="1"/>
          <p:nvPr/>
        </p:nvSpPr>
        <p:spPr>
          <a:xfrm>
            <a:off x="4483696" y="1698665"/>
            <a:ext cx="9320608" cy="1358903"/>
          </a:xfrm>
          <a:prstGeom prst="rect">
            <a:avLst/>
          </a:prstGeom>
        </p:spPr>
        <p:txBody>
          <a:bodyPr lIns="0" tIns="0" rIns="0" bIns="0" rtlCol="0" anchor="t">
            <a:spAutoFit/>
          </a:bodyPr>
          <a:lstStyle/>
          <a:p>
            <a:pPr algn="ctr">
              <a:lnSpc>
                <a:spcPts val="11199"/>
              </a:lnSpc>
            </a:pPr>
            <a:r>
              <a:rPr lang="en-US" sz="7999">
                <a:solidFill>
                  <a:srgbClr val="E8DED0"/>
                </a:solidFill>
                <a:latin typeface="Cooper BT Light"/>
                <a:ea typeface="Cooper BT Light"/>
                <a:cs typeface="Cooper BT Light"/>
                <a:sym typeface="Cooper BT Light"/>
              </a:rPr>
              <a:t>Landasan Teori</a:t>
            </a:r>
          </a:p>
        </p:txBody>
      </p:sp>
      <p:sp>
        <p:nvSpPr>
          <p:cNvPr id="11" name="TextBox 11"/>
          <p:cNvSpPr txBox="1"/>
          <p:nvPr/>
        </p:nvSpPr>
        <p:spPr>
          <a:xfrm>
            <a:off x="272723" y="4165686"/>
            <a:ext cx="9047885" cy="5591070"/>
          </a:xfrm>
          <a:prstGeom prst="rect">
            <a:avLst/>
          </a:prstGeom>
        </p:spPr>
        <p:txBody>
          <a:bodyPr lIns="0" tIns="0" rIns="0" bIns="0" rtlCol="0" anchor="t">
            <a:spAutoFit/>
          </a:bodyPr>
          <a:lstStyle/>
          <a:p>
            <a:pPr algn="just">
              <a:lnSpc>
                <a:spcPts val="3709"/>
              </a:lnSpc>
            </a:pPr>
            <a:r>
              <a:rPr lang="en-US" sz="2649">
                <a:solidFill>
                  <a:srgbClr val="861A1A"/>
                </a:solidFill>
                <a:latin typeface="Cooper BT Light"/>
                <a:ea typeface="Cooper BT Light"/>
                <a:cs typeface="Cooper BT Light"/>
                <a:sym typeface="Cooper BT Light"/>
              </a:rPr>
              <a:t>Perubahan organisasi adalah proses peralihan organisasi dari kondisi lama menuju kondisi yang baru menurut keinginan guna meningkatkan efektivitasnya (Winardi, 2005). Perubahan organisasi terbagi menjadi 3 tahap (Lewin, 1947):</a:t>
            </a:r>
          </a:p>
          <a:p>
            <a:pPr marL="572134" lvl="1" indent="-286067" algn="just">
              <a:lnSpc>
                <a:spcPts val="3709"/>
              </a:lnSpc>
              <a:buAutoNum type="arabicPeriod"/>
            </a:pPr>
            <a:r>
              <a:rPr lang="en-US" sz="2649">
                <a:solidFill>
                  <a:srgbClr val="861A1A"/>
                </a:solidFill>
                <a:latin typeface="Cooper BT Light"/>
                <a:ea typeface="Cooper BT Light"/>
                <a:cs typeface="Cooper BT Light"/>
                <a:sym typeface="Cooper BT Light"/>
              </a:rPr>
              <a:t>Akhir: meminta individu untuk melepaskan cara-cara yang dulu</a:t>
            </a:r>
          </a:p>
          <a:p>
            <a:pPr marL="572134" lvl="1" indent="-286067" algn="just">
              <a:lnSpc>
                <a:spcPts val="3709"/>
              </a:lnSpc>
              <a:buAutoNum type="arabicPeriod"/>
            </a:pPr>
            <a:r>
              <a:rPr lang="en-US" sz="2649">
                <a:solidFill>
                  <a:srgbClr val="861A1A"/>
                </a:solidFill>
                <a:latin typeface="Cooper BT Light"/>
                <a:ea typeface="Cooper BT Light"/>
                <a:cs typeface="Cooper BT Light"/>
                <a:sym typeface="Cooper BT Light"/>
              </a:rPr>
              <a:t>Zona Netral: dorongan untuk menjadi inovator di tengah kebingungan</a:t>
            </a:r>
          </a:p>
          <a:p>
            <a:pPr marL="572134" lvl="1" indent="-286067" algn="just">
              <a:lnSpc>
                <a:spcPts val="3709"/>
              </a:lnSpc>
              <a:buAutoNum type="arabicPeriod"/>
            </a:pPr>
            <a:r>
              <a:rPr lang="en-US" sz="2649">
                <a:solidFill>
                  <a:srgbClr val="861A1A"/>
                </a:solidFill>
                <a:latin typeface="Cooper BT Light"/>
                <a:ea typeface="Cooper BT Light"/>
                <a:cs typeface="Cooper BT Light"/>
                <a:sym typeface="Cooper BT Light"/>
              </a:rPr>
              <a:t>Awal baru: penerimaan kondisi baru</a:t>
            </a:r>
          </a:p>
          <a:p>
            <a:pPr algn="just">
              <a:lnSpc>
                <a:spcPts val="3709"/>
              </a:lnSpc>
            </a:pPr>
            <a:r>
              <a:rPr lang="en-US" sz="2649">
                <a:solidFill>
                  <a:srgbClr val="861A1A"/>
                </a:solidFill>
                <a:latin typeface="Cooper BT Light"/>
                <a:ea typeface="Cooper BT Light"/>
                <a:cs typeface="Cooper BT Light"/>
                <a:sym typeface="Cooper BT Light"/>
              </a:rPr>
              <a:t>Dengan demikian dibutuhkan kesiapan SDM dalam melakukan perubahan baik individu maupun kelompok (Burnes, 2004)</a:t>
            </a:r>
          </a:p>
        </p:txBody>
      </p:sp>
      <p:grpSp>
        <p:nvGrpSpPr>
          <p:cNvPr id="12" name="Group 12"/>
          <p:cNvGrpSpPr/>
          <p:nvPr/>
        </p:nvGrpSpPr>
        <p:grpSpPr>
          <a:xfrm>
            <a:off x="680510" y="425747"/>
            <a:ext cx="6642227" cy="1212890"/>
            <a:chOff x="0" y="0"/>
            <a:chExt cx="3423554" cy="625151"/>
          </a:xfrm>
        </p:grpSpPr>
        <p:sp>
          <p:nvSpPr>
            <p:cNvPr id="13" name="Freeform 13"/>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EEC173"/>
              </a:solidFill>
              <a:prstDash val="solid"/>
              <a:miter/>
            </a:ln>
          </p:spPr>
        </p:sp>
        <p:sp>
          <p:nvSpPr>
            <p:cNvPr id="14" name="TextBox 14"/>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660216" y="634460"/>
            <a:ext cx="5947274" cy="788479"/>
            <a:chOff x="0" y="0"/>
            <a:chExt cx="3065360" cy="406400"/>
          </a:xfrm>
        </p:grpSpPr>
        <p:sp>
          <p:nvSpPr>
            <p:cNvPr id="16" name="Freeform 16"/>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EEC173"/>
              </a:solidFill>
              <a:prstDash val="solid"/>
              <a:miter/>
            </a:ln>
          </p:spPr>
        </p:sp>
        <p:sp>
          <p:nvSpPr>
            <p:cNvPr id="17" name="TextBox 17"/>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18" name="AutoShape 18"/>
          <p:cNvSpPr/>
          <p:nvPr/>
        </p:nvSpPr>
        <p:spPr>
          <a:xfrm>
            <a:off x="7322736" y="1028700"/>
            <a:ext cx="4337480" cy="0"/>
          </a:xfrm>
          <a:prstGeom prst="line">
            <a:avLst/>
          </a:prstGeom>
          <a:ln w="19050" cap="flat">
            <a:solidFill>
              <a:srgbClr val="EEC173"/>
            </a:solidFill>
            <a:prstDash val="solid"/>
            <a:headEnd type="none" w="sm" len="sm"/>
            <a:tailEnd type="none" w="sm" len="sm"/>
          </a:ln>
        </p:spPr>
      </p:sp>
      <p:sp>
        <p:nvSpPr>
          <p:cNvPr id="19" name="Freeform 19"/>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3"/>
            <a:stretch>
              <a:fillRect/>
            </a:stretch>
          </a:blipFill>
        </p:spPr>
      </p:sp>
      <p:sp>
        <p:nvSpPr>
          <p:cNvPr id="20" name="Freeform 20"/>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4"/>
            <a:stretch>
              <a:fillRect/>
            </a:stretch>
          </a:blipFill>
        </p:spPr>
      </p:sp>
      <p:sp>
        <p:nvSpPr>
          <p:cNvPr id="21" name="TextBox 21"/>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E8DED0"/>
                </a:solidFill>
                <a:latin typeface="Cooper BT Light Italics"/>
                <a:ea typeface="Cooper BT Light Italics"/>
                <a:cs typeface="Cooper BT Light Italics"/>
                <a:sym typeface="Cooper BT Light Italics"/>
              </a:rPr>
              <a:t>UNIVERSITAS LAMPUNG</a:t>
            </a:r>
          </a:p>
        </p:txBody>
      </p:sp>
      <p:sp>
        <p:nvSpPr>
          <p:cNvPr id="22" name="TextBox 22"/>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E8DED0"/>
                </a:solidFill>
                <a:latin typeface="Cooper BT Light Italics"/>
                <a:ea typeface="Cooper BT Light Italics"/>
                <a:cs typeface="Cooper BT Light Italics"/>
                <a:sym typeface="Cooper BT Light Italics"/>
              </a:rPr>
              <a:t>SEMINAR PROPOSAL</a:t>
            </a:r>
          </a:p>
        </p:txBody>
      </p:sp>
      <p:sp>
        <p:nvSpPr>
          <p:cNvPr id="23" name="TextBox 23"/>
          <p:cNvSpPr txBox="1"/>
          <p:nvPr/>
        </p:nvSpPr>
        <p:spPr>
          <a:xfrm>
            <a:off x="0" y="3400468"/>
            <a:ext cx="9320608" cy="679492"/>
          </a:xfrm>
          <a:prstGeom prst="rect">
            <a:avLst/>
          </a:prstGeom>
        </p:spPr>
        <p:txBody>
          <a:bodyPr lIns="0" tIns="0" rIns="0" bIns="0" rtlCol="0" anchor="t">
            <a:spAutoFit/>
          </a:bodyPr>
          <a:lstStyle/>
          <a:p>
            <a:pPr marL="863614" lvl="1" indent="-431807" algn="l">
              <a:lnSpc>
                <a:spcPts val="5600"/>
              </a:lnSpc>
              <a:buAutoNum type="arabicPeriod"/>
            </a:pPr>
            <a:r>
              <a:rPr lang="en-US" sz="4000">
                <a:solidFill>
                  <a:srgbClr val="E8DED0"/>
                </a:solidFill>
                <a:latin typeface="Cooper BT Light"/>
                <a:ea typeface="Cooper BT Light"/>
                <a:cs typeface="Cooper BT Light"/>
                <a:sym typeface="Cooper BT Light"/>
              </a:rPr>
              <a:t>Perubahan Organisasi</a:t>
            </a:r>
          </a:p>
        </p:txBody>
      </p:sp>
      <p:sp>
        <p:nvSpPr>
          <p:cNvPr id="24" name="TextBox 24"/>
          <p:cNvSpPr txBox="1"/>
          <p:nvPr/>
        </p:nvSpPr>
        <p:spPr>
          <a:xfrm>
            <a:off x="10009545" y="6680211"/>
            <a:ext cx="8583255" cy="679492"/>
          </a:xfrm>
          <a:prstGeom prst="rect">
            <a:avLst/>
          </a:prstGeom>
        </p:spPr>
        <p:txBody>
          <a:bodyPr lIns="0" tIns="0" rIns="0" bIns="0" rtlCol="0" anchor="t">
            <a:spAutoFit/>
          </a:bodyPr>
          <a:lstStyle/>
          <a:p>
            <a:pPr algn="l">
              <a:lnSpc>
                <a:spcPts val="5600"/>
              </a:lnSpc>
            </a:pPr>
            <a:r>
              <a:rPr lang="en-US" sz="4000">
                <a:solidFill>
                  <a:srgbClr val="861A1A"/>
                </a:solidFill>
                <a:latin typeface="Cooper BT Light"/>
                <a:ea typeface="Cooper BT Light"/>
                <a:cs typeface="Cooper BT Light"/>
                <a:sym typeface="Cooper BT Light"/>
              </a:rPr>
              <a:t>3. Technology Readiness Index (TRI)</a:t>
            </a:r>
          </a:p>
        </p:txBody>
      </p:sp>
      <p:sp>
        <p:nvSpPr>
          <p:cNvPr id="25" name="TextBox 25"/>
          <p:cNvSpPr txBox="1"/>
          <p:nvPr/>
        </p:nvSpPr>
        <p:spPr>
          <a:xfrm>
            <a:off x="10009545" y="7528022"/>
            <a:ext cx="8115167" cy="1856917"/>
          </a:xfrm>
          <a:prstGeom prst="rect">
            <a:avLst/>
          </a:prstGeom>
        </p:spPr>
        <p:txBody>
          <a:bodyPr lIns="0" tIns="0" rIns="0" bIns="0" rtlCol="0" anchor="t">
            <a:spAutoFit/>
          </a:bodyPr>
          <a:lstStyle/>
          <a:p>
            <a:pPr algn="just">
              <a:lnSpc>
                <a:spcPts val="3709"/>
              </a:lnSpc>
            </a:pPr>
            <a:r>
              <a:rPr lang="en-US" sz="2649">
                <a:solidFill>
                  <a:srgbClr val="861A1A"/>
                </a:solidFill>
                <a:latin typeface="Cooper BT Light"/>
                <a:ea typeface="Cooper BT Light"/>
                <a:cs typeface="Cooper BT Light"/>
                <a:sym typeface="Cooper BT Light"/>
              </a:rPr>
              <a:t>TRI adalah model pengukuran kesiapan SDM dalam menerima dan menerapkan teknologi baru guna mencapai tujuan rumah tangga maupun pekerjaan (Parasuraman, 2000).</a:t>
            </a:r>
          </a:p>
        </p:txBody>
      </p:sp>
      <p:sp>
        <p:nvSpPr>
          <p:cNvPr id="26" name="TextBox 26"/>
          <p:cNvSpPr txBox="1"/>
          <p:nvPr/>
        </p:nvSpPr>
        <p:spPr>
          <a:xfrm>
            <a:off x="10009545" y="3400468"/>
            <a:ext cx="9320608" cy="679492"/>
          </a:xfrm>
          <a:prstGeom prst="rect">
            <a:avLst/>
          </a:prstGeom>
        </p:spPr>
        <p:txBody>
          <a:bodyPr lIns="0" tIns="0" rIns="0" bIns="0" rtlCol="0" anchor="t">
            <a:spAutoFit/>
          </a:bodyPr>
          <a:lstStyle/>
          <a:p>
            <a:pPr algn="just">
              <a:lnSpc>
                <a:spcPts val="5600"/>
              </a:lnSpc>
            </a:pPr>
            <a:r>
              <a:rPr lang="en-US" sz="4000">
                <a:solidFill>
                  <a:srgbClr val="E8DED0"/>
                </a:solidFill>
                <a:latin typeface="Cooper BT Light"/>
                <a:ea typeface="Cooper BT Light"/>
                <a:cs typeface="Cooper BT Light"/>
                <a:sym typeface="Cooper BT Light"/>
              </a:rPr>
              <a:t>2. Kesiapan SDM</a:t>
            </a:r>
          </a:p>
        </p:txBody>
      </p:sp>
      <p:sp>
        <p:nvSpPr>
          <p:cNvPr id="27" name="TextBox 27"/>
          <p:cNvSpPr txBox="1"/>
          <p:nvPr/>
        </p:nvSpPr>
        <p:spPr>
          <a:xfrm>
            <a:off x="10009545" y="4165686"/>
            <a:ext cx="8115167" cy="1856917"/>
          </a:xfrm>
          <a:prstGeom prst="rect">
            <a:avLst/>
          </a:prstGeom>
        </p:spPr>
        <p:txBody>
          <a:bodyPr lIns="0" tIns="0" rIns="0" bIns="0" rtlCol="0" anchor="t">
            <a:spAutoFit/>
          </a:bodyPr>
          <a:lstStyle/>
          <a:p>
            <a:pPr algn="just">
              <a:lnSpc>
                <a:spcPts val="3709"/>
              </a:lnSpc>
            </a:pPr>
            <a:r>
              <a:rPr lang="en-US" sz="2649">
                <a:solidFill>
                  <a:srgbClr val="861A1A"/>
                </a:solidFill>
                <a:latin typeface="Cooper BT Light"/>
                <a:ea typeface="Cooper BT Light"/>
                <a:cs typeface="Cooper BT Light"/>
                <a:sym typeface="Cooper BT Light"/>
              </a:rPr>
              <a:t>Menurut Slameto (2010) kesiapan merupakan seluruh keadaan orang yang menunjukkan kesanggupan untuk memberi respons terhadap situasi tertentu atau jawaban atas permasalahan yang dihadapi.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DED0"/>
        </a:solidFill>
        <a:effectLst/>
      </p:bgPr>
    </p:bg>
    <p:spTree>
      <p:nvGrpSpPr>
        <p:cNvPr id="1" name=""/>
        <p:cNvGrpSpPr/>
        <p:nvPr/>
      </p:nvGrpSpPr>
      <p:grpSpPr>
        <a:xfrm>
          <a:off x="0" y="0"/>
          <a:ext cx="0" cy="0"/>
          <a:chOff x="0" y="0"/>
          <a:chExt cx="0" cy="0"/>
        </a:xfrm>
      </p:grpSpPr>
      <p:grpSp>
        <p:nvGrpSpPr>
          <p:cNvPr id="2" name="Group 2"/>
          <p:cNvGrpSpPr/>
          <p:nvPr/>
        </p:nvGrpSpPr>
        <p:grpSpPr>
          <a:xfrm>
            <a:off x="0" y="10001060"/>
            <a:ext cx="18288000" cy="285940"/>
            <a:chOff x="0" y="0"/>
            <a:chExt cx="4816593" cy="75309"/>
          </a:xfrm>
        </p:grpSpPr>
        <p:sp>
          <p:nvSpPr>
            <p:cNvPr id="3" name="Freeform 3"/>
            <p:cNvSpPr/>
            <p:nvPr/>
          </p:nvSpPr>
          <p:spPr>
            <a:xfrm>
              <a:off x="0" y="0"/>
              <a:ext cx="4816592" cy="75309"/>
            </a:xfrm>
            <a:custGeom>
              <a:avLst/>
              <a:gdLst/>
              <a:ahLst/>
              <a:cxnLst/>
              <a:rect l="l" t="t" r="r" b="b"/>
              <a:pathLst>
                <a:path w="4816592" h="75309">
                  <a:moveTo>
                    <a:pt x="0" y="0"/>
                  </a:moveTo>
                  <a:lnTo>
                    <a:pt x="4816592" y="0"/>
                  </a:lnTo>
                  <a:lnTo>
                    <a:pt x="4816592" y="75309"/>
                  </a:lnTo>
                  <a:lnTo>
                    <a:pt x="0" y="75309"/>
                  </a:lnTo>
                  <a:close/>
                </a:path>
              </a:pathLst>
            </a:custGeom>
            <a:solidFill>
              <a:srgbClr val="861A1A"/>
            </a:solidFill>
          </p:spPr>
        </p:sp>
        <p:sp>
          <p:nvSpPr>
            <p:cNvPr id="4" name="TextBox 4"/>
            <p:cNvSpPr txBox="1"/>
            <p:nvPr/>
          </p:nvSpPr>
          <p:spPr>
            <a:xfrm>
              <a:off x="0" y="-38100"/>
              <a:ext cx="4816593" cy="11340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62917" y="9201140"/>
            <a:ext cx="2144573" cy="2171720"/>
          </a:xfrm>
          <a:custGeom>
            <a:avLst/>
            <a:gdLst/>
            <a:ahLst/>
            <a:cxnLst/>
            <a:rect l="l" t="t" r="r" b="b"/>
            <a:pathLst>
              <a:path w="2144573" h="2171720">
                <a:moveTo>
                  <a:pt x="0" y="0"/>
                </a:moveTo>
                <a:lnTo>
                  <a:pt x="2144573" y="0"/>
                </a:lnTo>
                <a:lnTo>
                  <a:pt x="2144573" y="2171720"/>
                </a:lnTo>
                <a:lnTo>
                  <a:pt x="0" y="2171720"/>
                </a:lnTo>
                <a:lnTo>
                  <a:pt x="0" y="0"/>
                </a:lnTo>
                <a:close/>
              </a:path>
            </a:pathLst>
          </a:custGeom>
          <a:blipFill>
            <a:blip r:embed="rId2"/>
            <a:stretch>
              <a:fillRect/>
            </a:stretch>
          </a:blipFill>
        </p:spPr>
      </p:sp>
      <p:sp>
        <p:nvSpPr>
          <p:cNvPr id="6" name="Freeform 6"/>
          <p:cNvSpPr/>
          <p:nvPr/>
        </p:nvSpPr>
        <p:spPr>
          <a:xfrm>
            <a:off x="2566773" y="6707732"/>
            <a:ext cx="749616" cy="986336"/>
          </a:xfrm>
          <a:custGeom>
            <a:avLst/>
            <a:gdLst/>
            <a:ahLst/>
            <a:cxnLst/>
            <a:rect l="l" t="t" r="r" b="b"/>
            <a:pathLst>
              <a:path w="749616" h="986336">
                <a:moveTo>
                  <a:pt x="0" y="0"/>
                </a:moveTo>
                <a:lnTo>
                  <a:pt x="749616" y="0"/>
                </a:lnTo>
                <a:lnTo>
                  <a:pt x="749616" y="986336"/>
                </a:lnTo>
                <a:lnTo>
                  <a:pt x="0" y="9863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680510" y="425747"/>
            <a:ext cx="6642227" cy="1212890"/>
            <a:chOff x="0" y="0"/>
            <a:chExt cx="3423554" cy="625151"/>
          </a:xfrm>
        </p:grpSpPr>
        <p:sp>
          <p:nvSpPr>
            <p:cNvPr id="8" name="Freeform 8"/>
            <p:cNvSpPr/>
            <p:nvPr/>
          </p:nvSpPr>
          <p:spPr>
            <a:xfrm>
              <a:off x="0" y="0"/>
              <a:ext cx="3423554" cy="625151"/>
            </a:xfrm>
            <a:custGeom>
              <a:avLst/>
              <a:gdLst/>
              <a:ahLst/>
              <a:cxnLst/>
              <a:rect l="l" t="t" r="r" b="b"/>
              <a:pathLst>
                <a:path w="3423554" h="625151">
                  <a:moveTo>
                    <a:pt x="3220354" y="0"/>
                  </a:moveTo>
                  <a:cubicBezTo>
                    <a:pt x="3332579" y="0"/>
                    <a:pt x="3423554" y="139945"/>
                    <a:pt x="3423554" y="312576"/>
                  </a:cubicBezTo>
                  <a:cubicBezTo>
                    <a:pt x="3423554" y="485206"/>
                    <a:pt x="3332579" y="625151"/>
                    <a:pt x="3220354" y="625151"/>
                  </a:cubicBezTo>
                  <a:lnTo>
                    <a:pt x="203200" y="625151"/>
                  </a:lnTo>
                  <a:cubicBezTo>
                    <a:pt x="90976" y="625151"/>
                    <a:pt x="0" y="485206"/>
                    <a:pt x="0" y="312576"/>
                  </a:cubicBezTo>
                  <a:cubicBezTo>
                    <a:pt x="0" y="139945"/>
                    <a:pt x="90976" y="0"/>
                    <a:pt x="203200" y="0"/>
                  </a:cubicBezTo>
                  <a:close/>
                </a:path>
              </a:pathLst>
            </a:custGeom>
            <a:solidFill>
              <a:srgbClr val="000000">
                <a:alpha val="0"/>
              </a:srgbClr>
            </a:solidFill>
            <a:ln w="19050" cap="sq">
              <a:solidFill>
                <a:srgbClr val="861A1A"/>
              </a:solidFill>
              <a:prstDash val="solid"/>
              <a:miter/>
            </a:ln>
          </p:spPr>
        </p:sp>
        <p:sp>
          <p:nvSpPr>
            <p:cNvPr id="9" name="TextBox 9"/>
            <p:cNvSpPr txBox="1"/>
            <p:nvPr/>
          </p:nvSpPr>
          <p:spPr>
            <a:xfrm>
              <a:off x="0" y="-38100"/>
              <a:ext cx="3423554" cy="66325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1660216" y="634460"/>
            <a:ext cx="5947274" cy="788479"/>
            <a:chOff x="0" y="0"/>
            <a:chExt cx="3065360" cy="406400"/>
          </a:xfrm>
        </p:grpSpPr>
        <p:sp>
          <p:nvSpPr>
            <p:cNvPr id="11" name="Freeform 11"/>
            <p:cNvSpPr/>
            <p:nvPr/>
          </p:nvSpPr>
          <p:spPr>
            <a:xfrm>
              <a:off x="0" y="0"/>
              <a:ext cx="3065360" cy="406400"/>
            </a:xfrm>
            <a:custGeom>
              <a:avLst/>
              <a:gdLst/>
              <a:ahLst/>
              <a:cxnLst/>
              <a:rect l="l" t="t" r="r" b="b"/>
              <a:pathLst>
                <a:path w="3065360" h="406400">
                  <a:moveTo>
                    <a:pt x="2862160" y="0"/>
                  </a:moveTo>
                  <a:cubicBezTo>
                    <a:pt x="2974384" y="0"/>
                    <a:pt x="3065360" y="90976"/>
                    <a:pt x="3065360" y="203200"/>
                  </a:cubicBezTo>
                  <a:cubicBezTo>
                    <a:pt x="3065360" y="315424"/>
                    <a:pt x="2974384" y="406400"/>
                    <a:pt x="286216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19050" cap="sq">
              <a:solidFill>
                <a:srgbClr val="861A1A"/>
              </a:solidFill>
              <a:prstDash val="solid"/>
              <a:miter/>
            </a:ln>
          </p:spPr>
        </p:sp>
        <p:sp>
          <p:nvSpPr>
            <p:cNvPr id="12" name="TextBox 12"/>
            <p:cNvSpPr txBox="1"/>
            <p:nvPr/>
          </p:nvSpPr>
          <p:spPr>
            <a:xfrm>
              <a:off x="0" y="-38100"/>
              <a:ext cx="3065360" cy="444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755152" y="685223"/>
            <a:ext cx="698115" cy="686945"/>
          </a:xfrm>
          <a:custGeom>
            <a:avLst/>
            <a:gdLst/>
            <a:ahLst/>
            <a:cxnLst/>
            <a:rect l="l" t="t" r="r" b="b"/>
            <a:pathLst>
              <a:path w="698115" h="686945">
                <a:moveTo>
                  <a:pt x="0" y="0"/>
                </a:moveTo>
                <a:lnTo>
                  <a:pt x="698115" y="0"/>
                </a:lnTo>
                <a:lnTo>
                  <a:pt x="698115" y="686946"/>
                </a:lnTo>
                <a:lnTo>
                  <a:pt x="0" y="686946"/>
                </a:lnTo>
                <a:lnTo>
                  <a:pt x="0" y="0"/>
                </a:lnTo>
                <a:close/>
              </a:path>
            </a:pathLst>
          </a:custGeom>
          <a:blipFill>
            <a:blip r:embed="rId5"/>
            <a:stretch>
              <a:fillRect/>
            </a:stretch>
          </a:blipFill>
        </p:spPr>
      </p:sp>
      <p:sp>
        <p:nvSpPr>
          <p:cNvPr id="14" name="Freeform 14"/>
          <p:cNvSpPr/>
          <p:nvPr/>
        </p:nvSpPr>
        <p:spPr>
          <a:xfrm>
            <a:off x="1423148" y="634460"/>
            <a:ext cx="821921" cy="788471"/>
          </a:xfrm>
          <a:custGeom>
            <a:avLst/>
            <a:gdLst/>
            <a:ahLst/>
            <a:cxnLst/>
            <a:rect l="l" t="t" r="r" b="b"/>
            <a:pathLst>
              <a:path w="821921" h="788471">
                <a:moveTo>
                  <a:pt x="0" y="0"/>
                </a:moveTo>
                <a:lnTo>
                  <a:pt x="821921" y="0"/>
                </a:lnTo>
                <a:lnTo>
                  <a:pt x="821921" y="788471"/>
                </a:lnTo>
                <a:lnTo>
                  <a:pt x="0" y="788471"/>
                </a:lnTo>
                <a:lnTo>
                  <a:pt x="0" y="0"/>
                </a:lnTo>
                <a:close/>
              </a:path>
            </a:pathLst>
          </a:custGeom>
          <a:blipFill>
            <a:blip r:embed="rId6"/>
            <a:stretch>
              <a:fillRect/>
            </a:stretch>
          </a:blipFill>
        </p:spPr>
      </p:sp>
      <p:sp>
        <p:nvSpPr>
          <p:cNvPr id="15" name="AutoShape 15"/>
          <p:cNvSpPr/>
          <p:nvPr/>
        </p:nvSpPr>
        <p:spPr>
          <a:xfrm>
            <a:off x="7322736" y="1028700"/>
            <a:ext cx="4337480" cy="0"/>
          </a:xfrm>
          <a:prstGeom prst="line">
            <a:avLst/>
          </a:prstGeom>
          <a:ln w="19050" cap="flat">
            <a:solidFill>
              <a:srgbClr val="861A1A"/>
            </a:solidFill>
            <a:prstDash val="solid"/>
            <a:headEnd type="none" w="sm" len="sm"/>
            <a:tailEnd type="none" w="sm" len="sm"/>
          </a:ln>
        </p:spPr>
      </p:sp>
      <p:sp>
        <p:nvSpPr>
          <p:cNvPr id="16" name="Freeform 16"/>
          <p:cNvSpPr/>
          <p:nvPr/>
        </p:nvSpPr>
        <p:spPr>
          <a:xfrm>
            <a:off x="6166970" y="2689563"/>
            <a:ext cx="5954059" cy="7107787"/>
          </a:xfrm>
          <a:custGeom>
            <a:avLst/>
            <a:gdLst/>
            <a:ahLst/>
            <a:cxnLst/>
            <a:rect l="l" t="t" r="r" b="b"/>
            <a:pathLst>
              <a:path w="5954059" h="7107787">
                <a:moveTo>
                  <a:pt x="0" y="0"/>
                </a:moveTo>
                <a:lnTo>
                  <a:pt x="5954060" y="0"/>
                </a:lnTo>
                <a:lnTo>
                  <a:pt x="5954060" y="7107787"/>
                </a:lnTo>
                <a:lnTo>
                  <a:pt x="0" y="7107787"/>
                </a:lnTo>
                <a:lnTo>
                  <a:pt x="0" y="0"/>
                </a:lnTo>
                <a:close/>
              </a:path>
            </a:pathLst>
          </a:custGeom>
          <a:blipFill>
            <a:blip r:embed="rId7"/>
            <a:stretch>
              <a:fillRect t="-16" b="-16"/>
            </a:stretch>
          </a:blipFill>
        </p:spPr>
      </p:sp>
      <p:sp>
        <p:nvSpPr>
          <p:cNvPr id="17" name="TextBox 17"/>
          <p:cNvSpPr txBox="1"/>
          <p:nvPr/>
        </p:nvSpPr>
        <p:spPr>
          <a:xfrm>
            <a:off x="15956222" y="9453768"/>
            <a:ext cx="1157963" cy="620488"/>
          </a:xfrm>
          <a:prstGeom prst="rect">
            <a:avLst/>
          </a:prstGeom>
        </p:spPr>
        <p:txBody>
          <a:bodyPr lIns="0" tIns="0" rIns="0" bIns="0" rtlCol="0" anchor="t">
            <a:spAutoFit/>
          </a:bodyPr>
          <a:lstStyle/>
          <a:p>
            <a:pPr algn="ctr">
              <a:lnSpc>
                <a:spcPts val="5039"/>
              </a:lnSpc>
            </a:pPr>
            <a:r>
              <a:rPr lang="en-US" sz="3599" i="1">
                <a:solidFill>
                  <a:srgbClr val="861A1A"/>
                </a:solidFill>
                <a:latin typeface="Cooper BT Light Italics"/>
                <a:ea typeface="Cooper BT Light Italics"/>
                <a:cs typeface="Cooper BT Light Italics"/>
                <a:sym typeface="Cooper BT Light Italics"/>
              </a:rPr>
              <a:t>09</a:t>
            </a:r>
          </a:p>
        </p:txBody>
      </p:sp>
      <p:sp>
        <p:nvSpPr>
          <p:cNvPr id="18" name="TextBox 18"/>
          <p:cNvSpPr txBox="1"/>
          <p:nvPr/>
        </p:nvSpPr>
        <p:spPr>
          <a:xfrm>
            <a:off x="4978962" y="1505288"/>
            <a:ext cx="8330076" cy="1184275"/>
          </a:xfrm>
          <a:prstGeom prst="rect">
            <a:avLst/>
          </a:prstGeom>
        </p:spPr>
        <p:txBody>
          <a:bodyPr lIns="0" tIns="0" rIns="0" bIns="0" rtlCol="0" anchor="t">
            <a:spAutoFit/>
          </a:bodyPr>
          <a:lstStyle/>
          <a:p>
            <a:pPr algn="ctr">
              <a:lnSpc>
                <a:spcPts val="9799"/>
              </a:lnSpc>
            </a:pPr>
            <a:r>
              <a:rPr lang="en-US" sz="6999">
                <a:solidFill>
                  <a:srgbClr val="861A1A"/>
                </a:solidFill>
                <a:latin typeface="Cooper BT Light"/>
                <a:ea typeface="Cooper BT Light"/>
                <a:cs typeface="Cooper BT Light"/>
                <a:sym typeface="Cooper BT Light"/>
              </a:rPr>
              <a:t>Kerangka Pikir</a:t>
            </a:r>
          </a:p>
        </p:txBody>
      </p:sp>
      <p:sp>
        <p:nvSpPr>
          <p:cNvPr id="19" name="TextBox 19"/>
          <p:cNvSpPr txBox="1"/>
          <p:nvPr/>
        </p:nvSpPr>
        <p:spPr>
          <a:xfrm>
            <a:off x="2245069" y="606650"/>
            <a:ext cx="4965893" cy="803460"/>
          </a:xfrm>
          <a:prstGeom prst="rect">
            <a:avLst/>
          </a:prstGeom>
        </p:spPr>
        <p:txBody>
          <a:bodyPr lIns="0" tIns="0" rIns="0" bIns="0" rtlCol="0" anchor="t">
            <a:spAutoFit/>
          </a:bodyPr>
          <a:lstStyle/>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ILMU ADMINISTRASI NEGARA</a:t>
            </a:r>
          </a:p>
          <a:p>
            <a:pPr algn="l">
              <a:lnSpc>
                <a:spcPts val="3219"/>
              </a:lnSpc>
            </a:pPr>
            <a:r>
              <a:rPr lang="en-US" sz="2299" i="1" spc="275">
                <a:solidFill>
                  <a:srgbClr val="861A1A"/>
                </a:solidFill>
                <a:latin typeface="Cooper BT Light Italics"/>
                <a:ea typeface="Cooper BT Light Italics"/>
                <a:cs typeface="Cooper BT Light Italics"/>
                <a:sym typeface="Cooper BT Light Italics"/>
              </a:rPr>
              <a:t>UNIVERSITAS LAMPUNG</a:t>
            </a:r>
          </a:p>
        </p:txBody>
      </p:sp>
      <p:sp>
        <p:nvSpPr>
          <p:cNvPr id="20" name="TextBox 20"/>
          <p:cNvSpPr txBox="1"/>
          <p:nvPr/>
        </p:nvSpPr>
        <p:spPr>
          <a:xfrm>
            <a:off x="12011333" y="742950"/>
            <a:ext cx="5245041" cy="521335"/>
          </a:xfrm>
          <a:prstGeom prst="rect">
            <a:avLst/>
          </a:prstGeom>
        </p:spPr>
        <p:txBody>
          <a:bodyPr lIns="0" tIns="0" rIns="0" bIns="0" rtlCol="0" anchor="t">
            <a:spAutoFit/>
          </a:bodyPr>
          <a:lstStyle/>
          <a:p>
            <a:pPr algn="ctr">
              <a:lnSpc>
                <a:spcPts val="4339"/>
              </a:lnSpc>
            </a:pPr>
            <a:r>
              <a:rPr lang="en-US" sz="3099" i="1" spc="371">
                <a:solidFill>
                  <a:srgbClr val="861A1A"/>
                </a:solidFill>
                <a:latin typeface="Cooper BT Light Italics"/>
                <a:ea typeface="Cooper BT Light Italics"/>
                <a:cs typeface="Cooper BT Light Italics"/>
                <a:sym typeface="Cooper BT Light Italics"/>
              </a:rPr>
              <a:t>SEMINAR PROPOSAL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1052</Words>
  <Application>Microsoft Office PowerPoint</Application>
  <PresentationFormat>Custom</PresentationFormat>
  <Paragraphs>170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 Condensed</vt:lpstr>
      <vt:lpstr>Calibri</vt:lpstr>
      <vt:lpstr>Times New Roman Condensed Italics</vt:lpstr>
      <vt:lpstr>Cooper BT Light Italics</vt:lpstr>
      <vt:lpstr>Arial</vt:lpstr>
      <vt:lpstr>Cooper BT Bold</vt:lpstr>
      <vt:lpstr>Cooper BT Light</vt:lpstr>
      <vt:lpstr>Cooper BT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SEMINAR MASALAH</dc:title>
  <cp:lastModifiedBy>JOY NATHANAEL</cp:lastModifiedBy>
  <cp:revision>2</cp:revision>
  <dcterms:created xsi:type="dcterms:W3CDTF">2006-08-16T00:00:00Z</dcterms:created>
  <dcterms:modified xsi:type="dcterms:W3CDTF">2025-09-22T06:08:51Z</dcterms:modified>
  <dc:identifier>DAGyofRpbqk</dc:identifier>
</cp:coreProperties>
</file>