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x="18288000" cy="10287000"/>
  <p:notesSz cx="6858000" cy="9144000"/>
  <p:embeddedFontLst>
    <p:embeddedFont>
      <p:font typeface="DM Sans" charset="1" panose="00000000000000000000"/>
      <p:regular r:id="rId20"/>
    </p:embeddedFont>
    <p:embeddedFont>
      <p:font typeface="Gagalin" charset="1" panose="00000500000000000000"/>
      <p:regular r:id="rId21"/>
    </p:embeddedFont>
    <p:embeddedFont>
      <p:font typeface="Magnolia Script" charset="1" panose="02000503070000020003"/>
      <p:regular r:id="rId22"/>
    </p:embeddedFont>
    <p:embeddedFont>
      <p:font typeface="DM Sans Bold" charset="1" panose="0000000000000000000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23" Target="fonts/font23.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15.jpe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3128923" y="1994236"/>
            <a:ext cx="12041110" cy="7264064"/>
          </a:xfrm>
          <a:custGeom>
            <a:avLst/>
            <a:gdLst/>
            <a:ahLst/>
            <a:cxnLst/>
            <a:rect r="r" b="b" t="t" l="l"/>
            <a:pathLst>
              <a:path h="7264064" w="12041110">
                <a:moveTo>
                  <a:pt x="0" y="0"/>
                </a:moveTo>
                <a:lnTo>
                  <a:pt x="12041110" y="0"/>
                </a:lnTo>
                <a:lnTo>
                  <a:pt x="12041110" y="7264064"/>
                </a:lnTo>
                <a:lnTo>
                  <a:pt x="0" y="7264064"/>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true" rot="0">
            <a:off x="-301047" y="-362526"/>
            <a:ext cx="3845468" cy="4114800"/>
          </a:xfrm>
          <a:custGeom>
            <a:avLst/>
            <a:gdLst/>
            <a:ahLst/>
            <a:cxnLst/>
            <a:rect r="r" b="b" t="t" l="l"/>
            <a:pathLst>
              <a:path h="4114800" w="3845468">
                <a:moveTo>
                  <a:pt x="0" y="4114800"/>
                </a:moveTo>
                <a:lnTo>
                  <a:pt x="3845467" y="4114800"/>
                </a:lnTo>
                <a:lnTo>
                  <a:pt x="3845467" y="0"/>
                </a:lnTo>
                <a:lnTo>
                  <a:pt x="0" y="0"/>
                </a:lnTo>
                <a:lnTo>
                  <a:pt x="0" y="411480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5" id="5"/>
          <p:cNvSpPr/>
          <p:nvPr/>
        </p:nvSpPr>
        <p:spPr>
          <a:xfrm flipH="true" flipV="true" rot="0">
            <a:off x="14743580" y="-362526"/>
            <a:ext cx="3845468" cy="4114800"/>
          </a:xfrm>
          <a:custGeom>
            <a:avLst/>
            <a:gdLst/>
            <a:ahLst/>
            <a:cxnLst/>
            <a:rect r="r" b="b" t="t" l="l"/>
            <a:pathLst>
              <a:path h="4114800" w="3845468">
                <a:moveTo>
                  <a:pt x="3845467" y="4114800"/>
                </a:moveTo>
                <a:lnTo>
                  <a:pt x="0" y="4114800"/>
                </a:lnTo>
                <a:lnTo>
                  <a:pt x="0" y="0"/>
                </a:lnTo>
                <a:lnTo>
                  <a:pt x="3845467" y="0"/>
                </a:lnTo>
                <a:lnTo>
                  <a:pt x="3845467" y="411480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12239024" y="2822100"/>
            <a:ext cx="2152232" cy="1250686"/>
          </a:xfrm>
          <a:custGeom>
            <a:avLst/>
            <a:gdLst/>
            <a:ahLst/>
            <a:cxnLst/>
            <a:rect r="r" b="b" t="t" l="l"/>
            <a:pathLst>
              <a:path h="1250686" w="2152232">
                <a:moveTo>
                  <a:pt x="0" y="0"/>
                </a:moveTo>
                <a:lnTo>
                  <a:pt x="2152232" y="0"/>
                </a:lnTo>
                <a:lnTo>
                  <a:pt x="2152232" y="1250686"/>
                </a:lnTo>
                <a:lnTo>
                  <a:pt x="0" y="125068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7" id="7"/>
          <p:cNvSpPr txBox="true"/>
          <p:nvPr/>
        </p:nvSpPr>
        <p:spPr>
          <a:xfrm rot="0">
            <a:off x="5793826" y="6634977"/>
            <a:ext cx="7198696" cy="637491"/>
          </a:xfrm>
          <a:prstGeom prst="rect">
            <a:avLst/>
          </a:prstGeom>
        </p:spPr>
        <p:txBody>
          <a:bodyPr anchor="t" rtlCol="false" tIns="0" lIns="0" bIns="0" rIns="0">
            <a:spAutoFit/>
          </a:bodyPr>
          <a:lstStyle/>
          <a:p>
            <a:pPr algn="ctr">
              <a:lnSpc>
                <a:spcPts val="5287"/>
              </a:lnSpc>
            </a:pPr>
            <a:r>
              <a:rPr lang="en-US" sz="3776">
                <a:solidFill>
                  <a:srgbClr val="403D46"/>
                </a:solidFill>
                <a:latin typeface="DM Sans"/>
                <a:ea typeface="DM Sans"/>
                <a:cs typeface="DM Sans"/>
                <a:sym typeface="DM Sans"/>
              </a:rPr>
              <a:t>Oleh Kelompok 5</a:t>
            </a:r>
          </a:p>
        </p:txBody>
      </p:sp>
      <p:sp>
        <p:nvSpPr>
          <p:cNvPr name="TextBox 8" id="8"/>
          <p:cNvSpPr txBox="true"/>
          <p:nvPr/>
        </p:nvSpPr>
        <p:spPr>
          <a:xfrm rot="0">
            <a:off x="1277874" y="2593500"/>
            <a:ext cx="15732251" cy="4075842"/>
          </a:xfrm>
          <a:prstGeom prst="rect">
            <a:avLst/>
          </a:prstGeom>
        </p:spPr>
        <p:txBody>
          <a:bodyPr anchor="t" rtlCol="false" tIns="0" lIns="0" bIns="0" rIns="0">
            <a:spAutoFit/>
          </a:bodyPr>
          <a:lstStyle/>
          <a:p>
            <a:pPr algn="ctr">
              <a:lnSpc>
                <a:spcPts val="16385"/>
              </a:lnSpc>
            </a:pPr>
            <a:r>
              <a:rPr lang="en-US" sz="11703">
                <a:solidFill>
                  <a:srgbClr val="403D46"/>
                </a:solidFill>
                <a:latin typeface="Gagalin"/>
                <a:ea typeface="Gagalin"/>
                <a:cs typeface="Gagalin"/>
                <a:sym typeface="Gagalin"/>
              </a:rPr>
              <a:t>ASET TAK </a:t>
            </a:r>
          </a:p>
          <a:p>
            <a:pPr algn="ctr">
              <a:lnSpc>
                <a:spcPts val="16385"/>
              </a:lnSpc>
            </a:pPr>
            <a:r>
              <a:rPr lang="en-US" sz="11703">
                <a:solidFill>
                  <a:srgbClr val="403D46"/>
                </a:solidFill>
                <a:latin typeface="Gagalin"/>
                <a:ea typeface="Gagalin"/>
                <a:cs typeface="Gagalin"/>
                <a:sym typeface="Gagalin"/>
              </a:rPr>
              <a:t>BERWUJUD</a:t>
            </a:r>
          </a:p>
        </p:txBody>
      </p:sp>
      <p:sp>
        <p:nvSpPr>
          <p:cNvPr name="Freeform 9" id="9"/>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3038684" y="6701652"/>
            <a:ext cx="2152232" cy="1250686"/>
          </a:xfrm>
          <a:custGeom>
            <a:avLst/>
            <a:gdLst/>
            <a:ahLst/>
            <a:cxnLst/>
            <a:rect r="r" b="b" t="t" l="l"/>
            <a:pathLst>
              <a:path h="1250686" w="2152232">
                <a:moveTo>
                  <a:pt x="0" y="0"/>
                </a:moveTo>
                <a:lnTo>
                  <a:pt x="2152232" y="0"/>
                </a:lnTo>
                <a:lnTo>
                  <a:pt x="2152232" y="1250686"/>
                </a:lnTo>
                <a:lnTo>
                  <a:pt x="0" y="125068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1890097" y="2214602"/>
            <a:ext cx="14740524" cy="3702049"/>
          </a:xfrm>
          <a:prstGeom prst="rect">
            <a:avLst/>
          </a:prstGeom>
        </p:spPr>
        <p:txBody>
          <a:bodyPr anchor="t" rtlCol="false" tIns="0" lIns="0" bIns="0" rIns="0">
            <a:spAutoFit/>
          </a:bodyPr>
          <a:lstStyle/>
          <a:p>
            <a:pPr algn="l">
              <a:lnSpc>
                <a:spcPts val="4900"/>
              </a:lnSpc>
            </a:pPr>
            <a:r>
              <a:rPr lang="en-US" sz="3500">
                <a:solidFill>
                  <a:srgbClr val="20140D"/>
                </a:solidFill>
                <a:latin typeface="DM Sans"/>
                <a:ea typeface="DM Sans"/>
                <a:cs typeface="DM Sans"/>
                <a:sym typeface="DM Sans"/>
              </a:rPr>
              <a:t>Contoh Penghitungan Amortisasi:</a:t>
            </a:r>
          </a:p>
          <a:p>
            <a:pPr algn="l">
              <a:lnSpc>
                <a:spcPts val="4900"/>
              </a:lnSpc>
            </a:pPr>
            <a:r>
              <a:rPr lang="en-US" sz="3500">
                <a:solidFill>
                  <a:srgbClr val="20140D"/>
                </a:solidFill>
                <a:latin typeface="DM Sans"/>
                <a:ea typeface="DM Sans"/>
                <a:cs typeface="DM Sans"/>
                <a:sym typeface="DM Sans"/>
              </a:rPr>
              <a:t>Jika sebuah paten berharga Rp. 28.000 dengan massa manfaat 14 tahun, maka beban amortisasinya adalah Rp. 2.000. Dengan cara membagi Rp. 28.000 dengan 14, maka diperoleh beban amortisasi Rp. 2.000</a:t>
            </a:r>
          </a:p>
          <a:p>
            <a:pPr algn="l">
              <a:lnSpc>
                <a:spcPts val="4900"/>
              </a:lnSpc>
            </a:pPr>
          </a:p>
        </p:txBody>
      </p:sp>
      <p:sp>
        <p:nvSpPr>
          <p:cNvPr name="Freeform 3" id="3"/>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5270758" y="1336591"/>
            <a:ext cx="1393427" cy="809736"/>
          </a:xfrm>
          <a:custGeom>
            <a:avLst/>
            <a:gdLst/>
            <a:ahLst/>
            <a:cxnLst/>
            <a:rect r="r" b="b" t="t" l="l"/>
            <a:pathLst>
              <a:path h="809736" w="1393427">
                <a:moveTo>
                  <a:pt x="0" y="0"/>
                </a:moveTo>
                <a:lnTo>
                  <a:pt x="1393427" y="0"/>
                </a:lnTo>
                <a:lnTo>
                  <a:pt x="1393427" y="809736"/>
                </a:lnTo>
                <a:lnTo>
                  <a:pt x="0" y="80973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3427929" y="3091181"/>
            <a:ext cx="11432141" cy="6167119"/>
          </a:xfrm>
          <a:prstGeom prst="rect">
            <a:avLst/>
          </a:prstGeom>
        </p:spPr>
        <p:txBody>
          <a:bodyPr anchor="t" rtlCol="false" tIns="0" lIns="0" bIns="0" rIns="0">
            <a:spAutoFit/>
          </a:bodyPr>
          <a:lstStyle/>
          <a:p>
            <a:pPr algn="ctr">
              <a:lnSpc>
                <a:spcPts val="4480"/>
              </a:lnSpc>
            </a:pPr>
            <a:r>
              <a:rPr lang="en-US" sz="3200">
                <a:solidFill>
                  <a:srgbClr val="20140D"/>
                </a:solidFill>
                <a:latin typeface="DM Sans"/>
                <a:ea typeface="DM Sans"/>
                <a:cs typeface="DM Sans"/>
                <a:sym typeface="DM Sans"/>
              </a:rPr>
              <a:t>PT ABC memiliki aset takberwujud dalam bentuk izin operator taksi. Izin operator taksi tersebut sering diperdagangkan di antara operator taksi yang ada atau calon operator taksi. Izin operator taksi tersebut diperoleh pada tanggal 1 Januari 2013 dengan harga perolehan Rp200.000.000. Umur manfaat izin tersebut adalah 5 tahun dan entitas menggunakan metode garis lurus untuk mengamortisasinya. Pada tanggal 31 Desember 2015, nilai diperdagangkan izin operator taksi tersebut adalah Rp240.000.000 dan nilai akumulasi penyusutan per 31 Desember 2015 adalah Rp80.000.000.</a:t>
            </a:r>
          </a:p>
        </p:txBody>
      </p:sp>
      <p:sp>
        <p:nvSpPr>
          <p:cNvPr name="Freeform 3" id="3"/>
          <p:cNvSpPr/>
          <p:nvPr/>
        </p:nvSpPr>
        <p:spPr>
          <a:xfrm flipH="false" flipV="false" rot="0">
            <a:off x="5733107" y="856175"/>
            <a:ext cx="6654484" cy="1640531"/>
          </a:xfrm>
          <a:custGeom>
            <a:avLst/>
            <a:gdLst/>
            <a:ahLst/>
            <a:cxnLst/>
            <a:rect r="r" b="b" t="t" l="l"/>
            <a:pathLst>
              <a:path h="1640531" w="6654484">
                <a:moveTo>
                  <a:pt x="0" y="0"/>
                </a:moveTo>
                <a:lnTo>
                  <a:pt x="6654484" y="0"/>
                </a:lnTo>
                <a:lnTo>
                  <a:pt x="6654484" y="1640530"/>
                </a:lnTo>
                <a:lnTo>
                  <a:pt x="0" y="1640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5211178" y="1017020"/>
            <a:ext cx="7698341" cy="1185489"/>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study kasus</a:t>
            </a:r>
          </a:p>
        </p:txBody>
      </p:sp>
      <p:sp>
        <p:nvSpPr>
          <p:cNvPr name="Freeform 5" id="5"/>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14860071" y="1336591"/>
            <a:ext cx="1804114" cy="1048391"/>
          </a:xfrm>
          <a:custGeom>
            <a:avLst/>
            <a:gdLst/>
            <a:ahLst/>
            <a:cxnLst/>
            <a:rect r="r" b="b" t="t" l="l"/>
            <a:pathLst>
              <a:path h="1048391" w="1804114">
                <a:moveTo>
                  <a:pt x="0" y="0"/>
                </a:moveTo>
                <a:lnTo>
                  <a:pt x="1804114" y="0"/>
                </a:lnTo>
                <a:lnTo>
                  <a:pt x="1804114" y="1048391"/>
                </a:lnTo>
                <a:lnTo>
                  <a:pt x="0" y="104839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523119" y="8283393"/>
            <a:ext cx="1677661" cy="974907"/>
          </a:xfrm>
          <a:custGeom>
            <a:avLst/>
            <a:gdLst/>
            <a:ahLst/>
            <a:cxnLst/>
            <a:rect r="r" b="b" t="t" l="l"/>
            <a:pathLst>
              <a:path h="974907" w="1677661">
                <a:moveTo>
                  <a:pt x="0" y="0"/>
                </a:moveTo>
                <a:lnTo>
                  <a:pt x="1677661" y="0"/>
                </a:lnTo>
                <a:lnTo>
                  <a:pt x="1677661" y="974907"/>
                </a:lnTo>
                <a:lnTo>
                  <a:pt x="0" y="97490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0">
            <a:off x="5733107" y="856175"/>
            <a:ext cx="6654484" cy="1640531"/>
          </a:xfrm>
          <a:custGeom>
            <a:avLst/>
            <a:gdLst/>
            <a:ahLst/>
            <a:cxnLst/>
            <a:rect r="r" b="b" t="t" l="l"/>
            <a:pathLst>
              <a:path h="1640531" w="6654484">
                <a:moveTo>
                  <a:pt x="0" y="0"/>
                </a:moveTo>
                <a:lnTo>
                  <a:pt x="6654484" y="0"/>
                </a:lnTo>
                <a:lnTo>
                  <a:pt x="6654484" y="1640530"/>
                </a:lnTo>
                <a:lnTo>
                  <a:pt x="0" y="1640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14860071" y="1336591"/>
            <a:ext cx="1804114" cy="1048391"/>
          </a:xfrm>
          <a:custGeom>
            <a:avLst/>
            <a:gdLst/>
            <a:ahLst/>
            <a:cxnLst/>
            <a:rect r="r" b="b" t="t" l="l"/>
            <a:pathLst>
              <a:path h="1048391" w="1804114">
                <a:moveTo>
                  <a:pt x="0" y="0"/>
                </a:moveTo>
                <a:lnTo>
                  <a:pt x="1804114" y="0"/>
                </a:lnTo>
                <a:lnTo>
                  <a:pt x="1804114" y="1048391"/>
                </a:lnTo>
                <a:lnTo>
                  <a:pt x="0" y="104839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false" flipV="false" rot="0">
            <a:off x="1523119" y="8283393"/>
            <a:ext cx="1677661" cy="974907"/>
          </a:xfrm>
          <a:custGeom>
            <a:avLst/>
            <a:gdLst/>
            <a:ahLst/>
            <a:cxnLst/>
            <a:rect r="r" b="b" t="t" l="l"/>
            <a:pathLst>
              <a:path h="974907" w="1677661">
                <a:moveTo>
                  <a:pt x="0" y="0"/>
                </a:moveTo>
                <a:lnTo>
                  <a:pt x="1677661" y="0"/>
                </a:lnTo>
                <a:lnTo>
                  <a:pt x="1677661" y="974907"/>
                </a:lnTo>
                <a:lnTo>
                  <a:pt x="0" y="97490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0">
            <a:off x="2871941" y="3412702"/>
            <a:ext cx="11988130" cy="6324714"/>
          </a:xfrm>
          <a:custGeom>
            <a:avLst/>
            <a:gdLst/>
            <a:ahLst/>
            <a:cxnLst/>
            <a:rect r="r" b="b" t="t" l="l"/>
            <a:pathLst>
              <a:path h="6324714" w="11988130">
                <a:moveTo>
                  <a:pt x="0" y="0"/>
                </a:moveTo>
                <a:lnTo>
                  <a:pt x="11988130" y="0"/>
                </a:lnTo>
                <a:lnTo>
                  <a:pt x="11988130" y="6324714"/>
                </a:lnTo>
                <a:lnTo>
                  <a:pt x="0" y="6324714"/>
                </a:lnTo>
                <a:lnTo>
                  <a:pt x="0" y="0"/>
                </a:lnTo>
                <a:close/>
              </a:path>
            </a:pathLst>
          </a:custGeom>
          <a:blipFill>
            <a:blip r:embed="rId8"/>
            <a:stretch>
              <a:fillRect l="-2089" t="0" r="-2089" b="-9840"/>
            </a:stretch>
          </a:blipFill>
        </p:spPr>
      </p:sp>
      <p:sp>
        <p:nvSpPr>
          <p:cNvPr name="TextBox 10" id="10"/>
          <p:cNvSpPr txBox="true"/>
          <p:nvPr/>
        </p:nvSpPr>
        <p:spPr>
          <a:xfrm rot="0">
            <a:off x="5211178" y="1017020"/>
            <a:ext cx="7698341" cy="1185489"/>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study kasus</a:t>
            </a:r>
          </a:p>
        </p:txBody>
      </p:sp>
      <p:sp>
        <p:nvSpPr>
          <p:cNvPr name="TextBox 11" id="11"/>
          <p:cNvSpPr txBox="true"/>
          <p:nvPr/>
        </p:nvSpPr>
        <p:spPr>
          <a:xfrm rot="0">
            <a:off x="614386" y="2549102"/>
            <a:ext cx="7698341" cy="863600"/>
          </a:xfrm>
          <a:prstGeom prst="rect">
            <a:avLst/>
          </a:prstGeom>
        </p:spPr>
        <p:txBody>
          <a:bodyPr anchor="t" rtlCol="false" tIns="0" lIns="0" bIns="0" rIns="0">
            <a:spAutoFit/>
          </a:bodyPr>
          <a:lstStyle/>
          <a:p>
            <a:pPr algn="ctr">
              <a:lnSpc>
                <a:spcPts val="7000"/>
              </a:lnSpc>
            </a:pPr>
            <a:r>
              <a:rPr lang="en-US" sz="5000">
                <a:solidFill>
                  <a:srgbClr val="20140D"/>
                </a:solidFill>
                <a:latin typeface="Magnolia Script"/>
                <a:ea typeface="Magnolia Script"/>
                <a:cs typeface="Magnolia Script"/>
                <a:sym typeface="Magnolia Script"/>
              </a:rPr>
              <a:t>Jawaban</a:t>
            </a:r>
          </a:p>
        </p:txBody>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248785">
            <a:off x="1927908" y="2293882"/>
            <a:ext cx="14557607" cy="11372628"/>
          </a:xfrm>
          <a:custGeom>
            <a:avLst/>
            <a:gdLst/>
            <a:ahLst/>
            <a:cxnLst/>
            <a:rect r="r" b="b" t="t" l="l"/>
            <a:pathLst>
              <a:path h="11372628" w="14557607">
                <a:moveTo>
                  <a:pt x="0" y="0"/>
                </a:moveTo>
                <a:lnTo>
                  <a:pt x="14557606" y="0"/>
                </a:lnTo>
                <a:lnTo>
                  <a:pt x="14557606" y="11372627"/>
                </a:lnTo>
                <a:lnTo>
                  <a:pt x="0" y="1137262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2056925" y="895350"/>
            <a:ext cx="13506586" cy="1185489"/>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KESIMPULAN</a:t>
            </a:r>
          </a:p>
        </p:txBody>
      </p:sp>
      <p:sp>
        <p:nvSpPr>
          <p:cNvPr name="TextBox 4" id="4"/>
          <p:cNvSpPr txBox="true"/>
          <p:nvPr/>
        </p:nvSpPr>
        <p:spPr>
          <a:xfrm rot="0">
            <a:off x="2849911" y="3295335"/>
            <a:ext cx="12713601" cy="6729095"/>
          </a:xfrm>
          <a:prstGeom prst="rect">
            <a:avLst/>
          </a:prstGeom>
        </p:spPr>
        <p:txBody>
          <a:bodyPr anchor="t" rtlCol="false" tIns="0" lIns="0" bIns="0" rIns="0">
            <a:spAutoFit/>
          </a:bodyPr>
          <a:lstStyle/>
          <a:p>
            <a:pPr algn="just">
              <a:lnSpc>
                <a:spcPts val="4480"/>
              </a:lnSpc>
            </a:pPr>
            <a:r>
              <a:rPr lang="en-US" sz="3200">
                <a:solidFill>
                  <a:srgbClr val="20140D"/>
                </a:solidFill>
                <a:latin typeface="DM Sans"/>
                <a:ea typeface="DM Sans"/>
                <a:cs typeface="DM Sans"/>
                <a:sym typeface="DM Sans"/>
              </a:rPr>
              <a:t>Aset tak berwujud adalah aset non-fisik yang memiliki nilai ekonomi dan berperan penting dalam meningkatkan daya saing perusahaan. Menurut PSAK 19, aset ini diakui jika dapat diidentifikasi, dikendalikan oleh perusahaan, memberikan manfaat ekonomi di masa depan, serta memiliki biaya perolehan yang dapat diukur dengan andal. Jenisnya meliputi paten, merek dagang, hak cipta, software, franchise, goodwill, dan hasil penelitian. Setelah perolehan, aset dapat diukur dengan model biaya atau revaluasi dan diamortisasi sesuai masa manfaatnya. Dengan pengelolaan yang baik, aset tak berwujud menjadi sumber keunggulan kompetitif dan mendukung pertumbuhan jangka panjang perusahaan.</a:t>
            </a:r>
          </a:p>
          <a:p>
            <a:pPr algn="just">
              <a:lnSpc>
                <a:spcPts val="4480"/>
              </a:lnSpc>
            </a:pPr>
          </a:p>
        </p:txBody>
      </p:sp>
      <p:sp>
        <p:nvSpPr>
          <p:cNvPr name="Freeform 5" id="5"/>
          <p:cNvSpPr/>
          <p:nvPr/>
        </p:nvSpPr>
        <p:spPr>
          <a:xfrm flipH="false" flipV="true" rot="0">
            <a:off x="0" y="0"/>
            <a:ext cx="2992005" cy="3201562"/>
          </a:xfrm>
          <a:custGeom>
            <a:avLst/>
            <a:gdLst/>
            <a:ahLst/>
            <a:cxnLst/>
            <a:rect r="r" b="b" t="t" l="l"/>
            <a:pathLst>
              <a:path h="3201562" w="2992005">
                <a:moveTo>
                  <a:pt x="0" y="3201562"/>
                </a:moveTo>
                <a:lnTo>
                  <a:pt x="2992005" y="3201562"/>
                </a:lnTo>
                <a:lnTo>
                  <a:pt x="2992005" y="0"/>
                </a:lnTo>
                <a:lnTo>
                  <a:pt x="0" y="0"/>
                </a:lnTo>
                <a:lnTo>
                  <a:pt x="0" y="320156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false" rot="0">
            <a:off x="15297150" y="7064353"/>
            <a:ext cx="3291897" cy="3522458"/>
          </a:xfrm>
          <a:custGeom>
            <a:avLst/>
            <a:gdLst/>
            <a:ahLst/>
            <a:cxnLst/>
            <a:rect r="r" b="b" t="t" l="l"/>
            <a:pathLst>
              <a:path h="3522458" w="3291897">
                <a:moveTo>
                  <a:pt x="3291897" y="0"/>
                </a:moveTo>
                <a:lnTo>
                  <a:pt x="0" y="0"/>
                </a:lnTo>
                <a:lnTo>
                  <a:pt x="0" y="3522458"/>
                </a:lnTo>
                <a:lnTo>
                  <a:pt x="3291897" y="3522458"/>
                </a:lnTo>
                <a:lnTo>
                  <a:pt x="3291897"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301047" y="7064353"/>
            <a:ext cx="3293053" cy="3523694"/>
          </a:xfrm>
          <a:custGeom>
            <a:avLst/>
            <a:gdLst/>
            <a:ahLst/>
            <a:cxnLst/>
            <a:rect r="r" b="b" t="t" l="l"/>
            <a:pathLst>
              <a:path h="3523694" w="3293053">
                <a:moveTo>
                  <a:pt x="0" y="0"/>
                </a:moveTo>
                <a:lnTo>
                  <a:pt x="3293052" y="0"/>
                </a:lnTo>
                <a:lnTo>
                  <a:pt x="3293052" y="3523694"/>
                </a:lnTo>
                <a:lnTo>
                  <a:pt x="0" y="35236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true" rot="0">
            <a:off x="15297150" y="-160448"/>
            <a:ext cx="3291897" cy="3522458"/>
          </a:xfrm>
          <a:custGeom>
            <a:avLst/>
            <a:gdLst/>
            <a:ahLst/>
            <a:cxnLst/>
            <a:rect r="r" b="b" t="t" l="l"/>
            <a:pathLst>
              <a:path h="3522458" w="3291897">
                <a:moveTo>
                  <a:pt x="3291897" y="3522458"/>
                </a:moveTo>
                <a:lnTo>
                  <a:pt x="0" y="3522458"/>
                </a:lnTo>
                <a:lnTo>
                  <a:pt x="0" y="0"/>
                </a:lnTo>
                <a:lnTo>
                  <a:pt x="3291897" y="0"/>
                </a:lnTo>
                <a:lnTo>
                  <a:pt x="3291897" y="3522458"/>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0">
            <a:off x="15297150" y="1600781"/>
            <a:ext cx="1325708" cy="770384"/>
          </a:xfrm>
          <a:custGeom>
            <a:avLst/>
            <a:gdLst/>
            <a:ahLst/>
            <a:cxnLst/>
            <a:rect r="r" b="b" t="t" l="l"/>
            <a:pathLst>
              <a:path h="770384" w="1325708">
                <a:moveTo>
                  <a:pt x="0" y="0"/>
                </a:moveTo>
                <a:lnTo>
                  <a:pt x="1325708" y="0"/>
                </a:lnTo>
                <a:lnTo>
                  <a:pt x="1325708" y="770384"/>
                </a:lnTo>
                <a:lnTo>
                  <a:pt x="0" y="77038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427139" y="5143500"/>
            <a:ext cx="1455839" cy="846004"/>
          </a:xfrm>
          <a:custGeom>
            <a:avLst/>
            <a:gdLst/>
            <a:ahLst/>
            <a:cxnLst/>
            <a:rect r="r" b="b" t="t" l="l"/>
            <a:pathLst>
              <a:path h="846004" w="1455839">
                <a:moveTo>
                  <a:pt x="0" y="0"/>
                </a:moveTo>
                <a:lnTo>
                  <a:pt x="1455839" y="0"/>
                </a:lnTo>
                <a:lnTo>
                  <a:pt x="1455839" y="846004"/>
                </a:lnTo>
                <a:lnTo>
                  <a:pt x="0" y="84600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0">
            <a:off x="3268533" y="1982758"/>
            <a:ext cx="11750934" cy="7089009"/>
          </a:xfrm>
          <a:custGeom>
            <a:avLst/>
            <a:gdLst/>
            <a:ahLst/>
            <a:cxnLst/>
            <a:rect r="r" b="b" t="t" l="l"/>
            <a:pathLst>
              <a:path h="7089009" w="11750934">
                <a:moveTo>
                  <a:pt x="0" y="0"/>
                </a:moveTo>
                <a:lnTo>
                  <a:pt x="11750934" y="0"/>
                </a:lnTo>
                <a:lnTo>
                  <a:pt x="11750934" y="7089009"/>
                </a:lnTo>
                <a:lnTo>
                  <a:pt x="0" y="708900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5950882" y="2955513"/>
            <a:ext cx="6773134" cy="2571750"/>
          </a:xfrm>
          <a:prstGeom prst="rect">
            <a:avLst/>
          </a:prstGeom>
        </p:spPr>
        <p:txBody>
          <a:bodyPr anchor="t" rtlCol="false" tIns="0" lIns="0" bIns="0" rIns="0">
            <a:spAutoFit/>
          </a:bodyPr>
          <a:lstStyle/>
          <a:p>
            <a:pPr algn="ctr">
              <a:lnSpc>
                <a:spcPts val="21000"/>
              </a:lnSpc>
            </a:pPr>
            <a:r>
              <a:rPr lang="en-US" sz="15000">
                <a:solidFill>
                  <a:srgbClr val="403D46"/>
                </a:solidFill>
                <a:latin typeface="Magnolia Script"/>
                <a:ea typeface="Magnolia Script"/>
                <a:cs typeface="Magnolia Script"/>
                <a:sym typeface="Magnolia Script"/>
              </a:rPr>
              <a:t>Terima</a:t>
            </a:r>
          </a:p>
        </p:txBody>
      </p:sp>
      <p:sp>
        <p:nvSpPr>
          <p:cNvPr name="TextBox 4" id="4"/>
          <p:cNvSpPr txBox="true"/>
          <p:nvPr/>
        </p:nvSpPr>
        <p:spPr>
          <a:xfrm rot="0">
            <a:off x="6316015" y="4857750"/>
            <a:ext cx="6042868" cy="2571750"/>
          </a:xfrm>
          <a:prstGeom prst="rect">
            <a:avLst/>
          </a:prstGeom>
        </p:spPr>
        <p:txBody>
          <a:bodyPr anchor="t" rtlCol="false" tIns="0" lIns="0" bIns="0" rIns="0">
            <a:spAutoFit/>
          </a:bodyPr>
          <a:lstStyle/>
          <a:p>
            <a:pPr algn="ctr">
              <a:lnSpc>
                <a:spcPts val="21000"/>
              </a:lnSpc>
            </a:pPr>
            <a:r>
              <a:rPr lang="en-US" sz="15000">
                <a:solidFill>
                  <a:srgbClr val="403D46"/>
                </a:solidFill>
                <a:latin typeface="Magnolia Script"/>
                <a:ea typeface="Magnolia Script"/>
                <a:cs typeface="Magnolia Script"/>
                <a:sym typeface="Magnolia Script"/>
              </a:rPr>
              <a:t>Kasih</a:t>
            </a:r>
          </a:p>
        </p:txBody>
      </p:sp>
      <p:sp>
        <p:nvSpPr>
          <p:cNvPr name="Freeform 5" id="5"/>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false" flipV="true" rot="0">
            <a:off x="-301047" y="-362526"/>
            <a:ext cx="3845468" cy="4114800"/>
          </a:xfrm>
          <a:custGeom>
            <a:avLst/>
            <a:gdLst/>
            <a:ahLst/>
            <a:cxnLst/>
            <a:rect r="r" b="b" t="t" l="l"/>
            <a:pathLst>
              <a:path h="4114800" w="3845468">
                <a:moveTo>
                  <a:pt x="0" y="4114800"/>
                </a:moveTo>
                <a:lnTo>
                  <a:pt x="3845467" y="4114800"/>
                </a:lnTo>
                <a:lnTo>
                  <a:pt x="3845467" y="0"/>
                </a:lnTo>
                <a:lnTo>
                  <a:pt x="0" y="0"/>
                </a:lnTo>
                <a:lnTo>
                  <a:pt x="0" y="411480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7" id="7"/>
          <p:cNvSpPr/>
          <p:nvPr/>
        </p:nvSpPr>
        <p:spPr>
          <a:xfrm flipH="true" flipV="true" rot="0">
            <a:off x="14743580" y="-362526"/>
            <a:ext cx="3845468" cy="4114800"/>
          </a:xfrm>
          <a:custGeom>
            <a:avLst/>
            <a:gdLst/>
            <a:ahLst/>
            <a:cxnLst/>
            <a:rect r="r" b="b" t="t" l="l"/>
            <a:pathLst>
              <a:path h="4114800" w="3845468">
                <a:moveTo>
                  <a:pt x="3845467" y="4114800"/>
                </a:moveTo>
                <a:lnTo>
                  <a:pt x="0" y="4114800"/>
                </a:lnTo>
                <a:lnTo>
                  <a:pt x="0" y="0"/>
                </a:lnTo>
                <a:lnTo>
                  <a:pt x="3845467" y="0"/>
                </a:lnTo>
                <a:lnTo>
                  <a:pt x="3845467" y="411480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11853146" y="2283277"/>
            <a:ext cx="2152232" cy="1250686"/>
          </a:xfrm>
          <a:custGeom>
            <a:avLst/>
            <a:gdLst/>
            <a:ahLst/>
            <a:cxnLst/>
            <a:rect r="r" b="b" t="t" l="l"/>
            <a:pathLst>
              <a:path h="1250686" w="2152232">
                <a:moveTo>
                  <a:pt x="0" y="0"/>
                </a:moveTo>
                <a:lnTo>
                  <a:pt x="2152232" y="0"/>
                </a:lnTo>
                <a:lnTo>
                  <a:pt x="2152232" y="1250686"/>
                </a:lnTo>
                <a:lnTo>
                  <a:pt x="0" y="125068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3544420" y="6677867"/>
            <a:ext cx="2152232" cy="1250686"/>
          </a:xfrm>
          <a:custGeom>
            <a:avLst/>
            <a:gdLst/>
            <a:ahLst/>
            <a:cxnLst/>
            <a:rect r="r" b="b" t="t" l="l"/>
            <a:pathLst>
              <a:path h="1250686" w="2152232">
                <a:moveTo>
                  <a:pt x="0" y="0"/>
                </a:moveTo>
                <a:lnTo>
                  <a:pt x="2152233" y="0"/>
                </a:lnTo>
                <a:lnTo>
                  <a:pt x="2152233" y="1250686"/>
                </a:lnTo>
                <a:lnTo>
                  <a:pt x="0" y="1250686"/>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0">
            <a:off x="5247587" y="1519534"/>
            <a:ext cx="7792827" cy="1921166"/>
          </a:xfrm>
          <a:custGeom>
            <a:avLst/>
            <a:gdLst/>
            <a:ahLst/>
            <a:cxnLst/>
            <a:rect r="r" b="b" t="t" l="l"/>
            <a:pathLst>
              <a:path h="1921166" w="7792827">
                <a:moveTo>
                  <a:pt x="0" y="0"/>
                </a:moveTo>
                <a:lnTo>
                  <a:pt x="7792826" y="0"/>
                </a:lnTo>
                <a:lnTo>
                  <a:pt x="7792826" y="1921167"/>
                </a:lnTo>
                <a:lnTo>
                  <a:pt x="0" y="192116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5319097" y="2017736"/>
            <a:ext cx="7649805" cy="1028589"/>
          </a:xfrm>
          <a:prstGeom prst="rect">
            <a:avLst/>
          </a:prstGeom>
        </p:spPr>
        <p:txBody>
          <a:bodyPr anchor="t" rtlCol="false" tIns="0" lIns="0" bIns="0" rIns="0">
            <a:spAutoFit/>
          </a:bodyPr>
          <a:lstStyle/>
          <a:p>
            <a:pPr algn="ctr">
              <a:lnSpc>
                <a:spcPts val="8406"/>
              </a:lnSpc>
            </a:pPr>
            <a:r>
              <a:rPr lang="en-US" sz="6004">
                <a:solidFill>
                  <a:srgbClr val="20140D"/>
                </a:solidFill>
                <a:latin typeface="Magnolia Script"/>
                <a:ea typeface="Magnolia Script"/>
                <a:cs typeface="Magnolia Script"/>
                <a:sym typeface="Magnolia Script"/>
              </a:rPr>
              <a:t>Anggota Kelompok</a:t>
            </a:r>
          </a:p>
        </p:txBody>
      </p:sp>
      <p:sp>
        <p:nvSpPr>
          <p:cNvPr name="TextBox 4" id="4"/>
          <p:cNvSpPr txBox="true"/>
          <p:nvPr/>
        </p:nvSpPr>
        <p:spPr>
          <a:xfrm rot="0">
            <a:off x="2479089" y="3889173"/>
            <a:ext cx="13351469" cy="4813602"/>
          </a:xfrm>
          <a:prstGeom prst="rect">
            <a:avLst/>
          </a:prstGeom>
        </p:spPr>
        <p:txBody>
          <a:bodyPr anchor="t" rtlCol="false" tIns="0" lIns="0" bIns="0" rIns="0">
            <a:spAutoFit/>
          </a:bodyPr>
          <a:lstStyle/>
          <a:p>
            <a:pPr algn="just">
              <a:lnSpc>
                <a:spcPts val="7683"/>
              </a:lnSpc>
            </a:pPr>
            <a:r>
              <a:rPr lang="en-US" sz="5488">
                <a:solidFill>
                  <a:srgbClr val="20140D"/>
                </a:solidFill>
                <a:latin typeface="DM Sans"/>
                <a:ea typeface="DM Sans"/>
                <a:cs typeface="DM Sans"/>
                <a:sym typeface="DM Sans"/>
              </a:rPr>
              <a:t>1.	Shafa Djiana W. 	:	2413031080</a:t>
            </a:r>
          </a:p>
          <a:p>
            <a:pPr algn="just">
              <a:lnSpc>
                <a:spcPts val="7683"/>
              </a:lnSpc>
            </a:pPr>
            <a:r>
              <a:rPr lang="en-US" sz="5488">
                <a:solidFill>
                  <a:srgbClr val="20140D"/>
                </a:solidFill>
                <a:latin typeface="DM Sans"/>
                <a:ea typeface="DM Sans"/>
                <a:cs typeface="DM Sans"/>
                <a:sym typeface="DM Sans"/>
              </a:rPr>
              <a:t>3.	Natasya     	            :	2413031081</a:t>
            </a:r>
          </a:p>
          <a:p>
            <a:pPr algn="just">
              <a:lnSpc>
                <a:spcPts val="7683"/>
              </a:lnSpc>
            </a:pPr>
            <a:r>
              <a:rPr lang="en-US" sz="5488">
                <a:solidFill>
                  <a:srgbClr val="20140D"/>
                </a:solidFill>
                <a:latin typeface="DM Sans"/>
                <a:ea typeface="DM Sans"/>
                <a:cs typeface="DM Sans"/>
                <a:sym typeface="DM Sans"/>
              </a:rPr>
              <a:t>4.	Rulla Alifah          	:	2413031093</a:t>
            </a:r>
          </a:p>
          <a:p>
            <a:pPr algn="just">
              <a:lnSpc>
                <a:spcPts val="7683"/>
              </a:lnSpc>
            </a:pPr>
            <a:r>
              <a:rPr lang="en-US" sz="5488">
                <a:solidFill>
                  <a:srgbClr val="20140D"/>
                </a:solidFill>
                <a:latin typeface="DM Sans"/>
                <a:ea typeface="DM Sans"/>
                <a:cs typeface="DM Sans"/>
                <a:sym typeface="DM Sans"/>
              </a:rPr>
              <a:t>5.	M. Dzaki Rizkia    	:	2053031004</a:t>
            </a:r>
          </a:p>
          <a:p>
            <a:pPr algn="just">
              <a:lnSpc>
                <a:spcPts val="7683"/>
              </a:lnSpc>
            </a:pPr>
          </a:p>
        </p:txBody>
      </p:sp>
      <p:sp>
        <p:nvSpPr>
          <p:cNvPr name="Freeform 5" id="5"/>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14511953" y="1336591"/>
            <a:ext cx="2152232" cy="1250686"/>
          </a:xfrm>
          <a:custGeom>
            <a:avLst/>
            <a:gdLst/>
            <a:ahLst/>
            <a:cxnLst/>
            <a:rect r="r" b="b" t="t" l="l"/>
            <a:pathLst>
              <a:path h="1250686" w="2152232">
                <a:moveTo>
                  <a:pt x="0" y="0"/>
                </a:moveTo>
                <a:lnTo>
                  <a:pt x="2152232" y="0"/>
                </a:lnTo>
                <a:lnTo>
                  <a:pt x="2152232" y="1250686"/>
                </a:lnTo>
                <a:lnTo>
                  <a:pt x="0" y="125068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523119" y="8147250"/>
            <a:ext cx="1911941" cy="1111050"/>
          </a:xfrm>
          <a:custGeom>
            <a:avLst/>
            <a:gdLst/>
            <a:ahLst/>
            <a:cxnLst/>
            <a:rect r="r" b="b" t="t" l="l"/>
            <a:pathLst>
              <a:path h="1111050" w="1911941">
                <a:moveTo>
                  <a:pt x="0" y="0"/>
                </a:moveTo>
                <a:lnTo>
                  <a:pt x="1911941" y="0"/>
                </a:lnTo>
                <a:lnTo>
                  <a:pt x="1911941" y="1111050"/>
                </a:lnTo>
                <a:lnTo>
                  <a:pt x="0" y="111105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1910159" y="2843155"/>
            <a:ext cx="14712699" cy="5559425"/>
          </a:xfrm>
          <a:prstGeom prst="rect">
            <a:avLst/>
          </a:prstGeom>
        </p:spPr>
        <p:txBody>
          <a:bodyPr anchor="t" rtlCol="false" tIns="0" lIns="0" bIns="0" rIns="0">
            <a:spAutoFit/>
          </a:bodyPr>
          <a:lstStyle/>
          <a:p>
            <a:pPr algn="just">
              <a:lnSpc>
                <a:spcPts val="4900"/>
              </a:lnSpc>
            </a:pPr>
            <a:r>
              <a:rPr lang="en-US" sz="3500">
                <a:solidFill>
                  <a:srgbClr val="20140D"/>
                </a:solidFill>
                <a:latin typeface="DM Sans"/>
                <a:ea typeface="DM Sans"/>
                <a:cs typeface="DM Sans"/>
                <a:sym typeface="DM Sans"/>
              </a:rPr>
              <a:t>Perkembangan globalisasi dan teknologi membuat perusahaan di Indonesia harus beradaptasi dengan persaingan yang semakin ketat. Kini, perusahaan tidak hanya bergantung pada aset berwujud, tetapi juga pada aset tak berwujud seperti merek dan reputasi. Menurut PSAK 19, aset tak berwujud adalah aset tanpa bentuk fisik yang digunakan untuk menghasilkan pendapatan. Oleh karena itu, pemahaman tentang pengukuran, amortisasi, dan nilai aset tak berwujud sangat penting dalam mendukung strategi bisnis perusahaan.</a:t>
            </a:r>
          </a:p>
          <a:p>
            <a:pPr algn="just">
              <a:lnSpc>
                <a:spcPts val="4900"/>
              </a:lnSpc>
            </a:pPr>
          </a:p>
        </p:txBody>
      </p:sp>
      <p:sp>
        <p:nvSpPr>
          <p:cNvPr name="Freeform 3" id="3"/>
          <p:cNvSpPr/>
          <p:nvPr/>
        </p:nvSpPr>
        <p:spPr>
          <a:xfrm flipH="false" flipV="false" rot="0">
            <a:off x="5517431" y="699073"/>
            <a:ext cx="7315200" cy="1803417"/>
          </a:xfrm>
          <a:custGeom>
            <a:avLst/>
            <a:gdLst/>
            <a:ahLst/>
            <a:cxnLst/>
            <a:rect r="r" b="b" t="t" l="l"/>
            <a:pathLst>
              <a:path h="1803417" w="7315200">
                <a:moveTo>
                  <a:pt x="0" y="0"/>
                </a:moveTo>
                <a:lnTo>
                  <a:pt x="7315200" y="0"/>
                </a:lnTo>
                <a:lnTo>
                  <a:pt x="7315200" y="1803417"/>
                </a:lnTo>
                <a:lnTo>
                  <a:pt x="0" y="180341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5486400" y="941340"/>
            <a:ext cx="7274705" cy="1185533"/>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Latar belakang</a:t>
            </a:r>
          </a:p>
        </p:txBody>
      </p:sp>
      <p:sp>
        <p:nvSpPr>
          <p:cNvPr name="Freeform 5" id="5"/>
          <p:cNvSpPr/>
          <p:nvPr/>
        </p:nvSpPr>
        <p:spPr>
          <a:xfrm flipH="false" flipV="true" rot="0">
            <a:off x="0" y="0"/>
            <a:ext cx="2992005" cy="3201562"/>
          </a:xfrm>
          <a:custGeom>
            <a:avLst/>
            <a:gdLst/>
            <a:ahLst/>
            <a:cxnLst/>
            <a:rect r="r" b="b" t="t" l="l"/>
            <a:pathLst>
              <a:path h="3201562" w="2992005">
                <a:moveTo>
                  <a:pt x="0" y="3201562"/>
                </a:moveTo>
                <a:lnTo>
                  <a:pt x="2992005" y="3201562"/>
                </a:lnTo>
                <a:lnTo>
                  <a:pt x="2992005" y="0"/>
                </a:lnTo>
                <a:lnTo>
                  <a:pt x="0" y="0"/>
                </a:lnTo>
                <a:lnTo>
                  <a:pt x="0" y="320156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false" rot="0">
            <a:off x="15297150" y="7064353"/>
            <a:ext cx="3291897" cy="3522458"/>
          </a:xfrm>
          <a:custGeom>
            <a:avLst/>
            <a:gdLst/>
            <a:ahLst/>
            <a:cxnLst/>
            <a:rect r="r" b="b" t="t" l="l"/>
            <a:pathLst>
              <a:path h="3522458" w="3291897">
                <a:moveTo>
                  <a:pt x="3291897" y="0"/>
                </a:moveTo>
                <a:lnTo>
                  <a:pt x="0" y="0"/>
                </a:lnTo>
                <a:lnTo>
                  <a:pt x="0" y="3522458"/>
                </a:lnTo>
                <a:lnTo>
                  <a:pt x="3291897" y="3522458"/>
                </a:lnTo>
                <a:lnTo>
                  <a:pt x="3291897"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301047" y="7064353"/>
            <a:ext cx="3293053" cy="3523694"/>
          </a:xfrm>
          <a:custGeom>
            <a:avLst/>
            <a:gdLst/>
            <a:ahLst/>
            <a:cxnLst/>
            <a:rect r="r" b="b" t="t" l="l"/>
            <a:pathLst>
              <a:path h="3523694" w="3293053">
                <a:moveTo>
                  <a:pt x="0" y="0"/>
                </a:moveTo>
                <a:lnTo>
                  <a:pt x="3293052" y="0"/>
                </a:lnTo>
                <a:lnTo>
                  <a:pt x="3293052" y="3523694"/>
                </a:lnTo>
                <a:lnTo>
                  <a:pt x="0" y="35236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true" rot="0">
            <a:off x="15297150" y="-160448"/>
            <a:ext cx="3291897" cy="3522458"/>
          </a:xfrm>
          <a:custGeom>
            <a:avLst/>
            <a:gdLst/>
            <a:ahLst/>
            <a:cxnLst/>
            <a:rect r="r" b="b" t="t" l="l"/>
            <a:pathLst>
              <a:path h="3522458" w="3291897">
                <a:moveTo>
                  <a:pt x="3291897" y="3522458"/>
                </a:moveTo>
                <a:lnTo>
                  <a:pt x="0" y="3522458"/>
                </a:lnTo>
                <a:lnTo>
                  <a:pt x="0" y="0"/>
                </a:lnTo>
                <a:lnTo>
                  <a:pt x="3291897" y="0"/>
                </a:lnTo>
                <a:lnTo>
                  <a:pt x="3291897" y="3522458"/>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0">
            <a:off x="15297150" y="1600781"/>
            <a:ext cx="1325708" cy="770384"/>
          </a:xfrm>
          <a:custGeom>
            <a:avLst/>
            <a:gdLst/>
            <a:ahLst/>
            <a:cxnLst/>
            <a:rect r="r" b="b" t="t" l="l"/>
            <a:pathLst>
              <a:path h="770384" w="1325708">
                <a:moveTo>
                  <a:pt x="0" y="0"/>
                </a:moveTo>
                <a:lnTo>
                  <a:pt x="1325708" y="0"/>
                </a:lnTo>
                <a:lnTo>
                  <a:pt x="1325708" y="770384"/>
                </a:lnTo>
                <a:lnTo>
                  <a:pt x="0" y="77038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1818681" y="7979577"/>
            <a:ext cx="1455839" cy="846004"/>
          </a:xfrm>
          <a:custGeom>
            <a:avLst/>
            <a:gdLst/>
            <a:ahLst/>
            <a:cxnLst/>
            <a:rect r="r" b="b" t="t" l="l"/>
            <a:pathLst>
              <a:path h="846004" w="1455839">
                <a:moveTo>
                  <a:pt x="0" y="0"/>
                </a:moveTo>
                <a:lnTo>
                  <a:pt x="1455840" y="0"/>
                </a:lnTo>
                <a:lnTo>
                  <a:pt x="1455840" y="846005"/>
                </a:lnTo>
                <a:lnTo>
                  <a:pt x="0" y="84600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3427929" y="3727677"/>
            <a:ext cx="11432141" cy="5043169"/>
          </a:xfrm>
          <a:prstGeom prst="rect">
            <a:avLst/>
          </a:prstGeom>
        </p:spPr>
        <p:txBody>
          <a:bodyPr anchor="t" rtlCol="false" tIns="0" lIns="0" bIns="0" rIns="0">
            <a:spAutoFit/>
          </a:bodyPr>
          <a:lstStyle/>
          <a:p>
            <a:pPr algn="ctr">
              <a:lnSpc>
                <a:spcPts val="4480"/>
              </a:lnSpc>
            </a:pPr>
            <a:r>
              <a:rPr lang="en-US" sz="3200">
                <a:solidFill>
                  <a:srgbClr val="20140D"/>
                </a:solidFill>
                <a:latin typeface="DM Sans"/>
                <a:ea typeface="DM Sans"/>
                <a:cs typeface="DM Sans"/>
                <a:sym typeface="DM Sans"/>
              </a:rPr>
              <a:t>Definisi asset tak berwujud berdasarkan PSAK No.19 adalah asset moneter yang teridentifikasi tanpa bentuk fisik. Perusahaan disebut mengendalikan suatu asset, jika perusahaan memiliki kemampuan untuk memperoleh manfaat ekonomis masa depan timbul di asset tersebut dan dapat membatasi akses pihak lain dalam memperoleh manfaat ekonnominya. Kemampuan perusahaan untuk mengendalikan manfaat ekonomis masa depan dapat timbul dari pengetahuan atas pasar atau pengetahuan teknis. </a:t>
            </a:r>
          </a:p>
        </p:txBody>
      </p:sp>
      <p:sp>
        <p:nvSpPr>
          <p:cNvPr name="Freeform 3" id="3"/>
          <p:cNvSpPr/>
          <p:nvPr/>
        </p:nvSpPr>
        <p:spPr>
          <a:xfrm flipH="false" flipV="false" rot="0">
            <a:off x="5816758" y="1767012"/>
            <a:ext cx="6654484" cy="1640531"/>
          </a:xfrm>
          <a:custGeom>
            <a:avLst/>
            <a:gdLst/>
            <a:ahLst/>
            <a:cxnLst/>
            <a:rect r="r" b="b" t="t" l="l"/>
            <a:pathLst>
              <a:path h="1640531" w="6654484">
                <a:moveTo>
                  <a:pt x="0" y="0"/>
                </a:moveTo>
                <a:lnTo>
                  <a:pt x="6654484" y="0"/>
                </a:lnTo>
                <a:lnTo>
                  <a:pt x="6654484" y="1640530"/>
                </a:lnTo>
                <a:lnTo>
                  <a:pt x="0" y="164053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5294829" y="1920387"/>
            <a:ext cx="7698341" cy="1185489"/>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Pengertian</a:t>
            </a:r>
          </a:p>
        </p:txBody>
      </p:sp>
      <p:sp>
        <p:nvSpPr>
          <p:cNvPr name="Freeform 5" id="5"/>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9" id="9"/>
          <p:cNvSpPr/>
          <p:nvPr/>
        </p:nvSpPr>
        <p:spPr>
          <a:xfrm flipH="false" flipV="false" rot="0">
            <a:off x="14860071" y="1336591"/>
            <a:ext cx="1804114" cy="1048391"/>
          </a:xfrm>
          <a:custGeom>
            <a:avLst/>
            <a:gdLst/>
            <a:ahLst/>
            <a:cxnLst/>
            <a:rect r="r" b="b" t="t" l="l"/>
            <a:pathLst>
              <a:path h="1048391" w="1804114">
                <a:moveTo>
                  <a:pt x="0" y="0"/>
                </a:moveTo>
                <a:lnTo>
                  <a:pt x="1804114" y="0"/>
                </a:lnTo>
                <a:lnTo>
                  <a:pt x="1804114" y="1048391"/>
                </a:lnTo>
                <a:lnTo>
                  <a:pt x="0" y="104839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523119" y="8283393"/>
            <a:ext cx="1677661" cy="974907"/>
          </a:xfrm>
          <a:custGeom>
            <a:avLst/>
            <a:gdLst/>
            <a:ahLst/>
            <a:cxnLst/>
            <a:rect r="r" b="b" t="t" l="l"/>
            <a:pathLst>
              <a:path h="974907" w="1677661">
                <a:moveTo>
                  <a:pt x="0" y="0"/>
                </a:moveTo>
                <a:lnTo>
                  <a:pt x="1677661" y="0"/>
                </a:lnTo>
                <a:lnTo>
                  <a:pt x="1677661" y="974907"/>
                </a:lnTo>
                <a:lnTo>
                  <a:pt x="0" y="974907"/>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3445916" y="4224531"/>
            <a:ext cx="11396167" cy="3919219"/>
          </a:xfrm>
          <a:prstGeom prst="rect">
            <a:avLst/>
          </a:prstGeom>
        </p:spPr>
        <p:txBody>
          <a:bodyPr anchor="t" rtlCol="false" tIns="0" lIns="0" bIns="0" rIns="0">
            <a:spAutoFit/>
          </a:bodyPr>
          <a:lstStyle/>
          <a:p>
            <a:pPr algn="just" marL="690887" indent="-345444" lvl="1">
              <a:lnSpc>
                <a:spcPts val="4480"/>
              </a:lnSpc>
              <a:buAutoNum type="arabicPeriod" startAt="1"/>
            </a:pPr>
            <a:r>
              <a:rPr lang="en-US" sz="3200">
                <a:solidFill>
                  <a:srgbClr val="20140D"/>
                </a:solidFill>
                <a:latin typeface="DM Sans"/>
                <a:ea typeface="DM Sans"/>
                <a:cs typeface="DM Sans"/>
                <a:sym typeface="DM Sans"/>
              </a:rPr>
              <a:t> Aset tak berwujud harus dapat diidentifikasi secara terpisah dari aset lainnya.</a:t>
            </a:r>
          </a:p>
          <a:p>
            <a:pPr algn="just" marL="690887" indent="-345444" lvl="1">
              <a:lnSpc>
                <a:spcPts val="4480"/>
              </a:lnSpc>
              <a:buAutoNum type="arabicPeriod" startAt="1"/>
            </a:pPr>
            <a:r>
              <a:rPr lang="en-US" sz="3200">
                <a:solidFill>
                  <a:srgbClr val="20140D"/>
                </a:solidFill>
                <a:latin typeface="DM Sans"/>
                <a:ea typeface="DM Sans"/>
                <a:cs typeface="DM Sans"/>
                <a:sym typeface="DM Sans"/>
              </a:rPr>
              <a:t> Aset tak berwujud harus berada di bawah kendali perusahaan.</a:t>
            </a:r>
          </a:p>
          <a:p>
            <a:pPr algn="just" marL="690887" indent="-345444" lvl="1">
              <a:lnSpc>
                <a:spcPts val="4480"/>
              </a:lnSpc>
              <a:buAutoNum type="arabicPeriod" startAt="1"/>
            </a:pPr>
            <a:r>
              <a:rPr lang="en-US" sz="3200">
                <a:solidFill>
                  <a:srgbClr val="20140D"/>
                </a:solidFill>
                <a:latin typeface="DM Sans"/>
                <a:ea typeface="DM Sans"/>
                <a:cs typeface="DM Sans"/>
                <a:sym typeface="DM Sans"/>
              </a:rPr>
              <a:t> Aset tak berwujud wajib memberikan manfaat ekonomi di masa depan.</a:t>
            </a:r>
          </a:p>
          <a:p>
            <a:pPr algn="just" marL="690887" indent="-345444" lvl="1">
              <a:lnSpc>
                <a:spcPts val="4480"/>
              </a:lnSpc>
              <a:buAutoNum type="arabicPeriod" startAt="1"/>
            </a:pPr>
            <a:r>
              <a:rPr lang="en-US" sz="3200">
                <a:solidFill>
                  <a:srgbClr val="20140D"/>
                </a:solidFill>
                <a:latin typeface="DM Sans"/>
                <a:ea typeface="DM Sans"/>
                <a:cs typeface="DM Sans"/>
                <a:sym typeface="DM Sans"/>
              </a:rPr>
              <a:t> Biaya perolehan aset harus dapat diukur dengan andal.</a:t>
            </a:r>
          </a:p>
        </p:txBody>
      </p:sp>
      <p:sp>
        <p:nvSpPr>
          <p:cNvPr name="Freeform 3" id="3"/>
          <p:cNvSpPr/>
          <p:nvPr/>
        </p:nvSpPr>
        <p:spPr>
          <a:xfrm flipH="false" flipV="false" rot="0">
            <a:off x="4443208" y="778093"/>
            <a:ext cx="9402738" cy="2318058"/>
          </a:xfrm>
          <a:custGeom>
            <a:avLst/>
            <a:gdLst/>
            <a:ahLst/>
            <a:cxnLst/>
            <a:rect r="r" b="b" t="t" l="l"/>
            <a:pathLst>
              <a:path h="2318058" w="9402738">
                <a:moveTo>
                  <a:pt x="0" y="0"/>
                </a:moveTo>
                <a:lnTo>
                  <a:pt x="9402739" y="0"/>
                </a:lnTo>
                <a:lnTo>
                  <a:pt x="9402739" y="2318058"/>
                </a:lnTo>
                <a:lnTo>
                  <a:pt x="0" y="231805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2972189" y="644743"/>
            <a:ext cx="12343622" cy="2414214"/>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Kriteria Aset </a:t>
            </a:r>
          </a:p>
          <a:p>
            <a:pPr algn="ctr">
              <a:lnSpc>
                <a:spcPts val="9733"/>
              </a:lnSpc>
            </a:pPr>
            <a:r>
              <a:rPr lang="en-US" sz="6952">
                <a:solidFill>
                  <a:srgbClr val="20140D"/>
                </a:solidFill>
                <a:latin typeface="Magnolia Script"/>
                <a:ea typeface="Magnolia Script"/>
                <a:cs typeface="Magnolia Script"/>
                <a:sym typeface="Magnolia Script"/>
              </a:rPr>
              <a:t>Tak Berwujud</a:t>
            </a:r>
          </a:p>
        </p:txBody>
      </p:sp>
      <p:sp>
        <p:nvSpPr>
          <p:cNvPr name="Freeform 5" id="5"/>
          <p:cNvSpPr/>
          <p:nvPr/>
        </p:nvSpPr>
        <p:spPr>
          <a:xfrm flipH="false" flipV="true" rot="0">
            <a:off x="0" y="0"/>
            <a:ext cx="2992005" cy="3201562"/>
          </a:xfrm>
          <a:custGeom>
            <a:avLst/>
            <a:gdLst/>
            <a:ahLst/>
            <a:cxnLst/>
            <a:rect r="r" b="b" t="t" l="l"/>
            <a:pathLst>
              <a:path h="3201562" w="2992005">
                <a:moveTo>
                  <a:pt x="0" y="3201562"/>
                </a:moveTo>
                <a:lnTo>
                  <a:pt x="2992005" y="3201562"/>
                </a:lnTo>
                <a:lnTo>
                  <a:pt x="2992005" y="0"/>
                </a:lnTo>
                <a:lnTo>
                  <a:pt x="0" y="0"/>
                </a:lnTo>
                <a:lnTo>
                  <a:pt x="0" y="320156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false" rot="0">
            <a:off x="15297150" y="7064353"/>
            <a:ext cx="3291897" cy="3522458"/>
          </a:xfrm>
          <a:custGeom>
            <a:avLst/>
            <a:gdLst/>
            <a:ahLst/>
            <a:cxnLst/>
            <a:rect r="r" b="b" t="t" l="l"/>
            <a:pathLst>
              <a:path h="3522458" w="3291897">
                <a:moveTo>
                  <a:pt x="3291897" y="0"/>
                </a:moveTo>
                <a:lnTo>
                  <a:pt x="0" y="0"/>
                </a:lnTo>
                <a:lnTo>
                  <a:pt x="0" y="3522458"/>
                </a:lnTo>
                <a:lnTo>
                  <a:pt x="3291897" y="3522458"/>
                </a:lnTo>
                <a:lnTo>
                  <a:pt x="3291897"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301047" y="7064353"/>
            <a:ext cx="3293053" cy="3523694"/>
          </a:xfrm>
          <a:custGeom>
            <a:avLst/>
            <a:gdLst/>
            <a:ahLst/>
            <a:cxnLst/>
            <a:rect r="r" b="b" t="t" l="l"/>
            <a:pathLst>
              <a:path h="3523694" w="3293053">
                <a:moveTo>
                  <a:pt x="0" y="0"/>
                </a:moveTo>
                <a:lnTo>
                  <a:pt x="3293052" y="0"/>
                </a:lnTo>
                <a:lnTo>
                  <a:pt x="3293052" y="3523694"/>
                </a:lnTo>
                <a:lnTo>
                  <a:pt x="0" y="35236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true" rot="0">
            <a:off x="15297150" y="-160448"/>
            <a:ext cx="3291897" cy="3522458"/>
          </a:xfrm>
          <a:custGeom>
            <a:avLst/>
            <a:gdLst/>
            <a:ahLst/>
            <a:cxnLst/>
            <a:rect r="r" b="b" t="t" l="l"/>
            <a:pathLst>
              <a:path h="3522458" w="3291897">
                <a:moveTo>
                  <a:pt x="3291897" y="3522458"/>
                </a:moveTo>
                <a:lnTo>
                  <a:pt x="0" y="3522458"/>
                </a:lnTo>
                <a:lnTo>
                  <a:pt x="0" y="0"/>
                </a:lnTo>
                <a:lnTo>
                  <a:pt x="3291897" y="0"/>
                </a:lnTo>
                <a:lnTo>
                  <a:pt x="3291897" y="3522458"/>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0">
            <a:off x="15465281" y="1600781"/>
            <a:ext cx="1157577" cy="672681"/>
          </a:xfrm>
          <a:custGeom>
            <a:avLst/>
            <a:gdLst/>
            <a:ahLst/>
            <a:cxnLst/>
            <a:rect r="r" b="b" t="t" l="l"/>
            <a:pathLst>
              <a:path h="672681" w="1157577">
                <a:moveTo>
                  <a:pt x="0" y="0"/>
                </a:moveTo>
                <a:lnTo>
                  <a:pt x="1157577" y="0"/>
                </a:lnTo>
                <a:lnTo>
                  <a:pt x="1157577" y="672681"/>
                </a:lnTo>
                <a:lnTo>
                  <a:pt x="0" y="67268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1818681" y="8143750"/>
            <a:ext cx="1173324" cy="681832"/>
          </a:xfrm>
          <a:custGeom>
            <a:avLst/>
            <a:gdLst/>
            <a:ahLst/>
            <a:cxnLst/>
            <a:rect r="r" b="b" t="t" l="l"/>
            <a:pathLst>
              <a:path h="681832" w="1173324">
                <a:moveTo>
                  <a:pt x="0" y="0"/>
                </a:moveTo>
                <a:lnTo>
                  <a:pt x="1173324" y="0"/>
                </a:lnTo>
                <a:lnTo>
                  <a:pt x="1173324" y="681832"/>
                </a:lnTo>
                <a:lnTo>
                  <a:pt x="0" y="681832"/>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0">
            <a:off x="9467850" y="3274054"/>
            <a:ext cx="7890786" cy="6164404"/>
          </a:xfrm>
          <a:custGeom>
            <a:avLst/>
            <a:gdLst/>
            <a:ahLst/>
            <a:cxnLst/>
            <a:rect r="r" b="b" t="t" l="l"/>
            <a:pathLst>
              <a:path h="6164404" w="7890786">
                <a:moveTo>
                  <a:pt x="0" y="0"/>
                </a:moveTo>
                <a:lnTo>
                  <a:pt x="7890786" y="0"/>
                </a:lnTo>
                <a:lnTo>
                  <a:pt x="7890786" y="6164403"/>
                </a:lnTo>
                <a:lnTo>
                  <a:pt x="0" y="616440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425587" y="3408713"/>
            <a:ext cx="7718413" cy="6029744"/>
          </a:xfrm>
          <a:custGeom>
            <a:avLst/>
            <a:gdLst/>
            <a:ahLst/>
            <a:cxnLst/>
            <a:rect r="r" b="b" t="t" l="l"/>
            <a:pathLst>
              <a:path h="6029744" w="7718413">
                <a:moveTo>
                  <a:pt x="0" y="0"/>
                </a:moveTo>
                <a:lnTo>
                  <a:pt x="7718413" y="0"/>
                </a:lnTo>
                <a:lnTo>
                  <a:pt x="7718413" y="6029744"/>
                </a:lnTo>
                <a:lnTo>
                  <a:pt x="0" y="602974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4" id="4"/>
          <p:cNvSpPr txBox="true"/>
          <p:nvPr/>
        </p:nvSpPr>
        <p:spPr>
          <a:xfrm rot="0">
            <a:off x="1790564" y="529037"/>
            <a:ext cx="13506586" cy="2414214"/>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Proses Pengukuran Biaya Perolehan Aset Tak Berwujud</a:t>
            </a:r>
          </a:p>
        </p:txBody>
      </p:sp>
      <p:sp>
        <p:nvSpPr>
          <p:cNvPr name="TextBox 5" id="5"/>
          <p:cNvSpPr txBox="true"/>
          <p:nvPr/>
        </p:nvSpPr>
        <p:spPr>
          <a:xfrm rot="0">
            <a:off x="2247081" y="4345005"/>
            <a:ext cx="6075425" cy="4481195"/>
          </a:xfrm>
          <a:prstGeom prst="rect">
            <a:avLst/>
          </a:prstGeom>
        </p:spPr>
        <p:txBody>
          <a:bodyPr anchor="t" rtlCol="false" tIns="0" lIns="0" bIns="0" rIns="0">
            <a:spAutoFit/>
          </a:bodyPr>
          <a:lstStyle/>
          <a:p>
            <a:pPr algn="just">
              <a:lnSpc>
                <a:spcPts val="4480"/>
              </a:lnSpc>
            </a:pPr>
            <a:r>
              <a:rPr lang="en-US" sz="3200" b="true">
                <a:solidFill>
                  <a:srgbClr val="20140D"/>
                </a:solidFill>
                <a:latin typeface="DM Sans Bold"/>
                <a:ea typeface="DM Sans Bold"/>
                <a:cs typeface="DM Sans Bold"/>
                <a:sym typeface="DM Sans Bold"/>
              </a:rPr>
              <a:t>1.	Tahap Penganggaran</a:t>
            </a:r>
          </a:p>
          <a:p>
            <a:pPr algn="just">
              <a:lnSpc>
                <a:spcPts val="4480"/>
              </a:lnSpc>
            </a:pPr>
            <a:r>
              <a:rPr lang="en-US" sz="3200">
                <a:solidFill>
                  <a:srgbClr val="20140D"/>
                </a:solidFill>
                <a:latin typeface="DM Sans"/>
                <a:ea typeface="DM Sans"/>
                <a:cs typeface="DM Sans"/>
                <a:sym typeface="DM Sans"/>
              </a:rPr>
              <a:t>Pada tahap ini, instansi menyusun Rencana Kerja dan Anggaran Kementerian/Lembaga (RKA-KL) dengan menetapkan akun belanja dan jumlah anggaran yang sesuai. </a:t>
            </a:r>
          </a:p>
        </p:txBody>
      </p:sp>
      <p:sp>
        <p:nvSpPr>
          <p:cNvPr name="Freeform 6" id="6"/>
          <p:cNvSpPr/>
          <p:nvPr/>
        </p:nvSpPr>
        <p:spPr>
          <a:xfrm flipH="false" flipV="true" rot="0">
            <a:off x="0" y="0"/>
            <a:ext cx="2992005" cy="3201562"/>
          </a:xfrm>
          <a:custGeom>
            <a:avLst/>
            <a:gdLst/>
            <a:ahLst/>
            <a:cxnLst/>
            <a:rect r="r" b="b" t="t" l="l"/>
            <a:pathLst>
              <a:path h="3201562" w="2992005">
                <a:moveTo>
                  <a:pt x="0" y="3201562"/>
                </a:moveTo>
                <a:lnTo>
                  <a:pt x="2992005" y="3201562"/>
                </a:lnTo>
                <a:lnTo>
                  <a:pt x="2992005" y="0"/>
                </a:lnTo>
                <a:lnTo>
                  <a:pt x="0" y="0"/>
                </a:lnTo>
                <a:lnTo>
                  <a:pt x="0" y="320156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true" flipV="false" rot="0">
            <a:off x="15297150" y="7064353"/>
            <a:ext cx="3291897" cy="3522458"/>
          </a:xfrm>
          <a:custGeom>
            <a:avLst/>
            <a:gdLst/>
            <a:ahLst/>
            <a:cxnLst/>
            <a:rect r="r" b="b" t="t" l="l"/>
            <a:pathLst>
              <a:path h="3522458" w="3291897">
                <a:moveTo>
                  <a:pt x="3291897" y="0"/>
                </a:moveTo>
                <a:lnTo>
                  <a:pt x="0" y="0"/>
                </a:lnTo>
                <a:lnTo>
                  <a:pt x="0" y="3522458"/>
                </a:lnTo>
                <a:lnTo>
                  <a:pt x="3291897" y="3522458"/>
                </a:lnTo>
                <a:lnTo>
                  <a:pt x="3291897"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8" id="8"/>
          <p:cNvSpPr/>
          <p:nvPr/>
        </p:nvSpPr>
        <p:spPr>
          <a:xfrm flipH="false" flipV="false" rot="0">
            <a:off x="-301047" y="7064353"/>
            <a:ext cx="3293053" cy="3523694"/>
          </a:xfrm>
          <a:custGeom>
            <a:avLst/>
            <a:gdLst/>
            <a:ahLst/>
            <a:cxnLst/>
            <a:rect r="r" b="b" t="t" l="l"/>
            <a:pathLst>
              <a:path h="3523694" w="3293053">
                <a:moveTo>
                  <a:pt x="0" y="0"/>
                </a:moveTo>
                <a:lnTo>
                  <a:pt x="3293052" y="0"/>
                </a:lnTo>
                <a:lnTo>
                  <a:pt x="3293052" y="3523694"/>
                </a:lnTo>
                <a:lnTo>
                  <a:pt x="0" y="35236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true" flipV="true" rot="0">
            <a:off x="15297150" y="-160448"/>
            <a:ext cx="3291897" cy="3522458"/>
          </a:xfrm>
          <a:custGeom>
            <a:avLst/>
            <a:gdLst/>
            <a:ahLst/>
            <a:cxnLst/>
            <a:rect r="r" b="b" t="t" l="l"/>
            <a:pathLst>
              <a:path h="3522458" w="3291897">
                <a:moveTo>
                  <a:pt x="3291897" y="3522458"/>
                </a:moveTo>
                <a:lnTo>
                  <a:pt x="0" y="3522458"/>
                </a:lnTo>
                <a:lnTo>
                  <a:pt x="0" y="0"/>
                </a:lnTo>
                <a:lnTo>
                  <a:pt x="3291897" y="0"/>
                </a:lnTo>
                <a:lnTo>
                  <a:pt x="3291897" y="3522458"/>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10" id="10"/>
          <p:cNvSpPr/>
          <p:nvPr/>
        </p:nvSpPr>
        <p:spPr>
          <a:xfrm flipH="false" flipV="false" rot="0">
            <a:off x="15297150" y="1600781"/>
            <a:ext cx="1325708" cy="770384"/>
          </a:xfrm>
          <a:custGeom>
            <a:avLst/>
            <a:gdLst/>
            <a:ahLst/>
            <a:cxnLst/>
            <a:rect r="r" b="b" t="t" l="l"/>
            <a:pathLst>
              <a:path h="770384" w="1325708">
                <a:moveTo>
                  <a:pt x="0" y="0"/>
                </a:moveTo>
                <a:lnTo>
                  <a:pt x="1325708" y="0"/>
                </a:lnTo>
                <a:lnTo>
                  <a:pt x="1325708" y="770384"/>
                </a:lnTo>
                <a:lnTo>
                  <a:pt x="0" y="77038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1" id="11"/>
          <p:cNvSpPr/>
          <p:nvPr/>
        </p:nvSpPr>
        <p:spPr>
          <a:xfrm flipH="false" flipV="false" rot="0">
            <a:off x="469611" y="4219118"/>
            <a:ext cx="1455839" cy="846004"/>
          </a:xfrm>
          <a:custGeom>
            <a:avLst/>
            <a:gdLst/>
            <a:ahLst/>
            <a:cxnLst/>
            <a:rect r="r" b="b" t="t" l="l"/>
            <a:pathLst>
              <a:path h="846004" w="1455839">
                <a:moveTo>
                  <a:pt x="0" y="0"/>
                </a:moveTo>
                <a:lnTo>
                  <a:pt x="1455839" y="0"/>
                </a:lnTo>
                <a:lnTo>
                  <a:pt x="1455839" y="846004"/>
                </a:lnTo>
                <a:lnTo>
                  <a:pt x="0" y="84600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TextBox 12" id="12"/>
          <p:cNvSpPr txBox="true"/>
          <p:nvPr/>
        </p:nvSpPr>
        <p:spPr>
          <a:xfrm rot="0">
            <a:off x="10541151" y="4152443"/>
            <a:ext cx="5744184" cy="4481195"/>
          </a:xfrm>
          <a:prstGeom prst="rect">
            <a:avLst/>
          </a:prstGeom>
        </p:spPr>
        <p:txBody>
          <a:bodyPr anchor="t" rtlCol="false" tIns="0" lIns="0" bIns="0" rIns="0">
            <a:spAutoFit/>
          </a:bodyPr>
          <a:lstStyle/>
          <a:p>
            <a:pPr algn="l">
              <a:lnSpc>
                <a:spcPts val="4480"/>
              </a:lnSpc>
            </a:pPr>
            <a:r>
              <a:rPr lang="en-US" sz="3200" b="true">
                <a:solidFill>
                  <a:srgbClr val="20140D"/>
                </a:solidFill>
                <a:latin typeface="DM Sans Bold"/>
                <a:ea typeface="DM Sans Bold"/>
                <a:cs typeface="DM Sans Bold"/>
                <a:sym typeface="DM Sans Bold"/>
              </a:rPr>
              <a:t>2. Tahap Pelaksanaan Anggaran</a:t>
            </a:r>
          </a:p>
          <a:p>
            <a:pPr algn="l">
              <a:lnSpc>
                <a:spcPts val="4480"/>
              </a:lnSpc>
            </a:pPr>
            <a:r>
              <a:rPr lang="en-US" sz="3200">
                <a:solidFill>
                  <a:srgbClr val="20140D"/>
                </a:solidFill>
                <a:latin typeface="DM Sans"/>
                <a:ea typeface="DM Sans"/>
                <a:cs typeface="DM Sans"/>
                <a:sym typeface="DM Sans"/>
              </a:rPr>
              <a:t>Tahap pelaksanaan merupakan proses pencatatan dan kapitalisasi biaya yang berhubungan langsung dengan perolehan aset tak berwujud.</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Freeform 2" id="2"/>
          <p:cNvSpPr/>
          <p:nvPr/>
        </p:nvSpPr>
        <p:spPr>
          <a:xfrm flipH="false" flipV="false" rot="0">
            <a:off x="5692786" y="3604068"/>
            <a:ext cx="7718413" cy="6029744"/>
          </a:xfrm>
          <a:custGeom>
            <a:avLst/>
            <a:gdLst/>
            <a:ahLst/>
            <a:cxnLst/>
            <a:rect r="r" b="b" t="t" l="l"/>
            <a:pathLst>
              <a:path h="6029744" w="7718413">
                <a:moveTo>
                  <a:pt x="0" y="0"/>
                </a:moveTo>
                <a:lnTo>
                  <a:pt x="7718414" y="0"/>
                </a:lnTo>
                <a:lnTo>
                  <a:pt x="7718414" y="6029744"/>
                </a:lnTo>
                <a:lnTo>
                  <a:pt x="0" y="602974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790564" y="529037"/>
            <a:ext cx="13506586" cy="2414214"/>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Proses Pengukuran Biaya Perolehan Aset Tak Berwujud</a:t>
            </a:r>
          </a:p>
        </p:txBody>
      </p:sp>
      <p:sp>
        <p:nvSpPr>
          <p:cNvPr name="TextBox 4" id="4"/>
          <p:cNvSpPr txBox="true"/>
          <p:nvPr/>
        </p:nvSpPr>
        <p:spPr>
          <a:xfrm rot="0">
            <a:off x="6514281" y="5045953"/>
            <a:ext cx="6075425" cy="3357245"/>
          </a:xfrm>
          <a:prstGeom prst="rect">
            <a:avLst/>
          </a:prstGeom>
        </p:spPr>
        <p:txBody>
          <a:bodyPr anchor="t" rtlCol="false" tIns="0" lIns="0" bIns="0" rIns="0">
            <a:spAutoFit/>
          </a:bodyPr>
          <a:lstStyle/>
          <a:p>
            <a:pPr algn="just">
              <a:lnSpc>
                <a:spcPts val="4480"/>
              </a:lnSpc>
            </a:pPr>
            <a:r>
              <a:rPr lang="en-US" sz="3200" b="true">
                <a:solidFill>
                  <a:srgbClr val="20140D"/>
                </a:solidFill>
                <a:latin typeface="DM Sans Bold"/>
                <a:ea typeface="DM Sans Bold"/>
                <a:cs typeface="DM Sans Bold"/>
                <a:sym typeface="DM Sans Bold"/>
              </a:rPr>
              <a:t>3. Tahap Pelaporan</a:t>
            </a:r>
          </a:p>
          <a:p>
            <a:pPr algn="just">
              <a:lnSpc>
                <a:spcPts val="4480"/>
              </a:lnSpc>
            </a:pPr>
            <a:r>
              <a:rPr lang="en-US" sz="3200">
                <a:solidFill>
                  <a:srgbClr val="20140D"/>
                </a:solidFill>
                <a:latin typeface="DM Sans"/>
                <a:ea typeface="DM Sans"/>
                <a:cs typeface="DM Sans"/>
                <a:sym typeface="DM Sans"/>
              </a:rPr>
              <a:t>Pada tahap pelaporan, dilakukan proses pendetailan dan validasi data aset di aplikasi SAKTI berdasarkan dokumen perolehan yang tersedia.</a:t>
            </a:r>
          </a:p>
        </p:txBody>
      </p:sp>
      <p:sp>
        <p:nvSpPr>
          <p:cNvPr name="Freeform 5" id="5"/>
          <p:cNvSpPr/>
          <p:nvPr/>
        </p:nvSpPr>
        <p:spPr>
          <a:xfrm flipH="false" flipV="true" rot="0">
            <a:off x="0" y="0"/>
            <a:ext cx="2992005" cy="3201562"/>
          </a:xfrm>
          <a:custGeom>
            <a:avLst/>
            <a:gdLst/>
            <a:ahLst/>
            <a:cxnLst/>
            <a:rect r="r" b="b" t="t" l="l"/>
            <a:pathLst>
              <a:path h="3201562" w="2992005">
                <a:moveTo>
                  <a:pt x="0" y="3201562"/>
                </a:moveTo>
                <a:lnTo>
                  <a:pt x="2992005" y="3201562"/>
                </a:lnTo>
                <a:lnTo>
                  <a:pt x="2992005" y="0"/>
                </a:lnTo>
                <a:lnTo>
                  <a:pt x="0" y="0"/>
                </a:lnTo>
                <a:lnTo>
                  <a:pt x="0" y="320156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6" id="6"/>
          <p:cNvSpPr/>
          <p:nvPr/>
        </p:nvSpPr>
        <p:spPr>
          <a:xfrm flipH="true" flipV="false" rot="0">
            <a:off x="15297150" y="7064353"/>
            <a:ext cx="3291897" cy="3522458"/>
          </a:xfrm>
          <a:custGeom>
            <a:avLst/>
            <a:gdLst/>
            <a:ahLst/>
            <a:cxnLst/>
            <a:rect r="r" b="b" t="t" l="l"/>
            <a:pathLst>
              <a:path h="3522458" w="3291897">
                <a:moveTo>
                  <a:pt x="3291897" y="0"/>
                </a:moveTo>
                <a:lnTo>
                  <a:pt x="0" y="0"/>
                </a:lnTo>
                <a:lnTo>
                  <a:pt x="0" y="3522458"/>
                </a:lnTo>
                <a:lnTo>
                  <a:pt x="3291897" y="3522458"/>
                </a:lnTo>
                <a:lnTo>
                  <a:pt x="3291897"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301047" y="7064353"/>
            <a:ext cx="3293053" cy="3523694"/>
          </a:xfrm>
          <a:custGeom>
            <a:avLst/>
            <a:gdLst/>
            <a:ahLst/>
            <a:cxnLst/>
            <a:rect r="r" b="b" t="t" l="l"/>
            <a:pathLst>
              <a:path h="3523694" w="3293053">
                <a:moveTo>
                  <a:pt x="0" y="0"/>
                </a:moveTo>
                <a:lnTo>
                  <a:pt x="3293052" y="0"/>
                </a:lnTo>
                <a:lnTo>
                  <a:pt x="3293052" y="3523694"/>
                </a:lnTo>
                <a:lnTo>
                  <a:pt x="0" y="3523694"/>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8" id="8"/>
          <p:cNvSpPr/>
          <p:nvPr/>
        </p:nvSpPr>
        <p:spPr>
          <a:xfrm flipH="true" flipV="true" rot="0">
            <a:off x="15297150" y="-160448"/>
            <a:ext cx="3291897" cy="3522458"/>
          </a:xfrm>
          <a:custGeom>
            <a:avLst/>
            <a:gdLst/>
            <a:ahLst/>
            <a:cxnLst/>
            <a:rect r="r" b="b" t="t" l="l"/>
            <a:pathLst>
              <a:path h="3522458" w="3291897">
                <a:moveTo>
                  <a:pt x="3291897" y="3522458"/>
                </a:moveTo>
                <a:lnTo>
                  <a:pt x="0" y="3522458"/>
                </a:lnTo>
                <a:lnTo>
                  <a:pt x="0" y="0"/>
                </a:lnTo>
                <a:lnTo>
                  <a:pt x="3291897" y="0"/>
                </a:lnTo>
                <a:lnTo>
                  <a:pt x="3291897" y="3522458"/>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9" id="9"/>
          <p:cNvSpPr/>
          <p:nvPr/>
        </p:nvSpPr>
        <p:spPr>
          <a:xfrm flipH="false" flipV="false" rot="0">
            <a:off x="15297150" y="1600781"/>
            <a:ext cx="1325708" cy="770384"/>
          </a:xfrm>
          <a:custGeom>
            <a:avLst/>
            <a:gdLst/>
            <a:ahLst/>
            <a:cxnLst/>
            <a:rect r="r" b="b" t="t" l="l"/>
            <a:pathLst>
              <a:path h="770384" w="1325708">
                <a:moveTo>
                  <a:pt x="0" y="0"/>
                </a:moveTo>
                <a:lnTo>
                  <a:pt x="1325708" y="0"/>
                </a:lnTo>
                <a:lnTo>
                  <a:pt x="1325708" y="770384"/>
                </a:lnTo>
                <a:lnTo>
                  <a:pt x="0" y="77038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1790564" y="7980196"/>
            <a:ext cx="1455839" cy="846004"/>
          </a:xfrm>
          <a:custGeom>
            <a:avLst/>
            <a:gdLst/>
            <a:ahLst/>
            <a:cxnLst/>
            <a:rect r="r" b="b" t="t" l="l"/>
            <a:pathLst>
              <a:path h="846004" w="1455839">
                <a:moveTo>
                  <a:pt x="0" y="0"/>
                </a:moveTo>
                <a:lnTo>
                  <a:pt x="1455839" y="0"/>
                </a:lnTo>
                <a:lnTo>
                  <a:pt x="1455839" y="846004"/>
                </a:lnTo>
                <a:lnTo>
                  <a:pt x="0" y="846004"/>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5296822" y="-123412"/>
            <a:ext cx="8624611" cy="2414214"/>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Macam-Macam Aset Tak Berwujud </a:t>
            </a:r>
          </a:p>
        </p:txBody>
      </p:sp>
      <p:sp>
        <p:nvSpPr>
          <p:cNvPr name="TextBox 3" id="3"/>
          <p:cNvSpPr txBox="true"/>
          <p:nvPr/>
        </p:nvSpPr>
        <p:spPr>
          <a:xfrm rot="0">
            <a:off x="1890097" y="2214602"/>
            <a:ext cx="14740524" cy="7416799"/>
          </a:xfrm>
          <a:prstGeom prst="rect">
            <a:avLst/>
          </a:prstGeom>
        </p:spPr>
        <p:txBody>
          <a:bodyPr anchor="t" rtlCol="false" tIns="0" lIns="0" bIns="0" rIns="0">
            <a:spAutoFit/>
          </a:bodyPr>
          <a:lstStyle/>
          <a:p>
            <a:pPr algn="l">
              <a:lnSpc>
                <a:spcPts val="4900"/>
              </a:lnSpc>
            </a:pPr>
            <a:r>
              <a:rPr lang="en-US" sz="3500">
                <a:solidFill>
                  <a:srgbClr val="20140D"/>
                </a:solidFill>
                <a:latin typeface="DM Sans"/>
                <a:ea typeface="DM Sans"/>
                <a:cs typeface="DM Sans"/>
                <a:sym typeface="DM Sans"/>
              </a:rPr>
              <a:t>Macam-macam aset tak berwujud memiliki karakteristik dan fungsi yang berbeda-beda sesuai dengan sifat dan manfaatnya dalam aktivitas perusahaan. Berikut penjelasan tentang beberapa jenis aset tak berwujud utama:</a:t>
            </a:r>
          </a:p>
          <a:p>
            <a:pPr algn="l">
              <a:lnSpc>
                <a:spcPts val="4900"/>
              </a:lnSpc>
            </a:pPr>
            <a:r>
              <a:rPr lang="en-US" sz="3500">
                <a:solidFill>
                  <a:srgbClr val="20140D"/>
                </a:solidFill>
                <a:latin typeface="DM Sans"/>
                <a:ea typeface="DM Sans"/>
                <a:cs typeface="DM Sans"/>
                <a:sym typeface="DM Sans"/>
              </a:rPr>
              <a:t>•Paten</a:t>
            </a:r>
          </a:p>
          <a:p>
            <a:pPr algn="l">
              <a:lnSpc>
                <a:spcPts val="4900"/>
              </a:lnSpc>
            </a:pPr>
            <a:r>
              <a:rPr lang="en-US" sz="3500">
                <a:solidFill>
                  <a:srgbClr val="20140D"/>
                </a:solidFill>
                <a:latin typeface="DM Sans"/>
                <a:ea typeface="DM Sans"/>
                <a:cs typeface="DM Sans"/>
                <a:sym typeface="DM Sans"/>
              </a:rPr>
              <a:t>•Merek dagang</a:t>
            </a:r>
          </a:p>
          <a:p>
            <a:pPr algn="l">
              <a:lnSpc>
                <a:spcPts val="4900"/>
              </a:lnSpc>
            </a:pPr>
            <a:r>
              <a:rPr lang="en-US" sz="3500">
                <a:solidFill>
                  <a:srgbClr val="20140D"/>
                </a:solidFill>
                <a:latin typeface="DM Sans"/>
                <a:ea typeface="DM Sans"/>
                <a:cs typeface="DM Sans"/>
                <a:sym typeface="DM Sans"/>
              </a:rPr>
              <a:t>•Franchise</a:t>
            </a:r>
          </a:p>
          <a:p>
            <a:pPr algn="l">
              <a:lnSpc>
                <a:spcPts val="4900"/>
              </a:lnSpc>
            </a:pPr>
            <a:r>
              <a:rPr lang="en-US" sz="3500">
                <a:solidFill>
                  <a:srgbClr val="20140D"/>
                </a:solidFill>
                <a:latin typeface="DM Sans"/>
                <a:ea typeface="DM Sans"/>
                <a:cs typeface="DM Sans"/>
                <a:sym typeface="DM Sans"/>
              </a:rPr>
              <a:t>•Ilmu pengetahuan dan hak cipta</a:t>
            </a:r>
          </a:p>
          <a:p>
            <a:pPr algn="l">
              <a:lnSpc>
                <a:spcPts val="4900"/>
              </a:lnSpc>
            </a:pPr>
            <a:r>
              <a:rPr lang="en-US" sz="3500">
                <a:solidFill>
                  <a:srgbClr val="20140D"/>
                </a:solidFill>
                <a:latin typeface="DM Sans"/>
                <a:ea typeface="DM Sans"/>
                <a:cs typeface="DM Sans"/>
                <a:sym typeface="DM Sans"/>
              </a:rPr>
              <a:t>•Sistem operasi dan software</a:t>
            </a:r>
          </a:p>
          <a:p>
            <a:pPr algn="l">
              <a:lnSpc>
                <a:spcPts val="4900"/>
              </a:lnSpc>
            </a:pPr>
            <a:r>
              <a:rPr lang="en-US" sz="3500">
                <a:solidFill>
                  <a:srgbClr val="20140D"/>
                </a:solidFill>
                <a:latin typeface="DM Sans"/>
                <a:ea typeface="DM Sans"/>
                <a:cs typeface="DM Sans"/>
                <a:sym typeface="DM Sans"/>
              </a:rPr>
              <a:t>•Goodwill (nilai reputasi dan hubungan bisnis)</a:t>
            </a:r>
          </a:p>
          <a:p>
            <a:pPr algn="l">
              <a:lnSpc>
                <a:spcPts val="4900"/>
              </a:lnSpc>
            </a:pPr>
            <a:r>
              <a:rPr lang="en-US" sz="3500">
                <a:solidFill>
                  <a:srgbClr val="20140D"/>
                </a:solidFill>
                <a:latin typeface="DM Sans"/>
                <a:ea typeface="DM Sans"/>
                <a:cs typeface="DM Sans"/>
                <a:sym typeface="DM Sans"/>
              </a:rPr>
              <a:t>•Biaya pendirian perusahaan (beban yang ditangguhkan)</a:t>
            </a:r>
          </a:p>
          <a:p>
            <a:pPr algn="l">
              <a:lnSpc>
                <a:spcPts val="4900"/>
              </a:lnSpc>
            </a:pPr>
            <a:r>
              <a:rPr lang="en-US" sz="3500">
                <a:solidFill>
                  <a:srgbClr val="20140D"/>
                </a:solidFill>
                <a:latin typeface="DM Sans"/>
                <a:ea typeface="DM Sans"/>
                <a:cs typeface="DM Sans"/>
                <a:sym typeface="DM Sans"/>
              </a:rPr>
              <a:t>•Penelitian dan pengembangan</a:t>
            </a:r>
          </a:p>
        </p:txBody>
      </p:sp>
      <p:sp>
        <p:nvSpPr>
          <p:cNvPr name="Freeform 4" id="4"/>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15270758" y="1336591"/>
            <a:ext cx="1393427" cy="809736"/>
          </a:xfrm>
          <a:custGeom>
            <a:avLst/>
            <a:gdLst/>
            <a:ahLst/>
            <a:cxnLst/>
            <a:rect r="r" b="b" t="t" l="l"/>
            <a:pathLst>
              <a:path h="809736" w="1393427">
                <a:moveTo>
                  <a:pt x="0" y="0"/>
                </a:moveTo>
                <a:lnTo>
                  <a:pt x="1393427" y="0"/>
                </a:lnTo>
                <a:lnTo>
                  <a:pt x="1393427" y="809736"/>
                </a:lnTo>
                <a:lnTo>
                  <a:pt x="0" y="80973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FFEFDA"/>
        </a:solidFill>
      </p:bgPr>
    </p:bg>
    <p:spTree>
      <p:nvGrpSpPr>
        <p:cNvPr id="1" name=""/>
        <p:cNvGrpSpPr/>
        <p:nvPr/>
      </p:nvGrpSpPr>
      <p:grpSpPr>
        <a:xfrm>
          <a:off x="0" y="0"/>
          <a:ext cx="0" cy="0"/>
          <a:chOff x="0" y="0"/>
          <a:chExt cx="0" cy="0"/>
        </a:xfrm>
      </p:grpSpPr>
      <p:sp>
        <p:nvSpPr>
          <p:cNvPr name="TextBox 2" id="2"/>
          <p:cNvSpPr txBox="true"/>
          <p:nvPr/>
        </p:nvSpPr>
        <p:spPr>
          <a:xfrm rot="0">
            <a:off x="3947497" y="-123412"/>
            <a:ext cx="11411464" cy="2414214"/>
          </a:xfrm>
          <a:prstGeom prst="rect">
            <a:avLst/>
          </a:prstGeom>
        </p:spPr>
        <p:txBody>
          <a:bodyPr anchor="t" rtlCol="false" tIns="0" lIns="0" bIns="0" rIns="0">
            <a:spAutoFit/>
          </a:bodyPr>
          <a:lstStyle/>
          <a:p>
            <a:pPr algn="ctr">
              <a:lnSpc>
                <a:spcPts val="9733"/>
              </a:lnSpc>
            </a:pPr>
            <a:r>
              <a:rPr lang="en-US" sz="6952">
                <a:solidFill>
                  <a:srgbClr val="20140D"/>
                </a:solidFill>
                <a:latin typeface="Magnolia Script"/>
                <a:ea typeface="Magnolia Script"/>
                <a:cs typeface="Magnolia Script"/>
                <a:sym typeface="Magnolia Script"/>
              </a:rPr>
              <a:t>Pengukuran aset tak berwujud setelah perolehan </a:t>
            </a:r>
          </a:p>
        </p:txBody>
      </p:sp>
      <p:sp>
        <p:nvSpPr>
          <p:cNvPr name="TextBox 3" id="3"/>
          <p:cNvSpPr txBox="true"/>
          <p:nvPr/>
        </p:nvSpPr>
        <p:spPr>
          <a:xfrm rot="0">
            <a:off x="1890097" y="2214602"/>
            <a:ext cx="14740524" cy="7416799"/>
          </a:xfrm>
          <a:prstGeom prst="rect">
            <a:avLst/>
          </a:prstGeom>
        </p:spPr>
        <p:txBody>
          <a:bodyPr anchor="t" rtlCol="false" tIns="0" lIns="0" bIns="0" rIns="0">
            <a:spAutoFit/>
          </a:bodyPr>
          <a:lstStyle/>
          <a:p>
            <a:pPr algn="l">
              <a:lnSpc>
                <a:spcPts val="4900"/>
              </a:lnSpc>
            </a:pPr>
            <a:r>
              <a:rPr lang="en-US" sz="3500">
                <a:solidFill>
                  <a:srgbClr val="20140D"/>
                </a:solidFill>
                <a:latin typeface="DM Sans"/>
                <a:ea typeface="DM Sans"/>
                <a:cs typeface="DM Sans"/>
                <a:sym typeface="DM Sans"/>
              </a:rPr>
              <a:t>Pengukuran aset tak berwujud setelah perolehan dapat dilakukan dengan dua model yang diatur dalam standar akuntansi keuangan menengah. Model pertama adalah model biaya perolehan (cost model), di mana setelah pengukuran awal, aset tak berwujud dinilai berdasarkan biaya perolehan dikurangi akumulasi amortisasi dan akumulasi rugi penurunan nilai. Model kedua adalah model revaluasi (revaluation model), di mana aset tak berwujud setelah pengukuran awal dinilai berdasarkan nilai wajar dikurangi akumulasi amortisasi dan akumulasi rugi penurunan nilai. Namun, model revaluasi hanya dapat diterapkan apabila nilai wajar dapat ditentukan dengan andal dan mengacu pada pasar aktif, yaitu pasar di mana aset tersebut diperdagangkan secara homogen dengan harga tersedia untuk publik.</a:t>
            </a:r>
          </a:p>
        </p:txBody>
      </p:sp>
      <p:sp>
        <p:nvSpPr>
          <p:cNvPr name="Freeform 4" id="4"/>
          <p:cNvSpPr/>
          <p:nvPr/>
        </p:nvSpPr>
        <p:spPr>
          <a:xfrm flipH="true" flipV="false" rot="-5400000">
            <a:off x="14900853" y="7200900"/>
            <a:ext cx="2659494" cy="4114800"/>
          </a:xfrm>
          <a:custGeom>
            <a:avLst/>
            <a:gdLst/>
            <a:ahLst/>
            <a:cxnLst/>
            <a:rect r="r" b="b" t="t" l="l"/>
            <a:pathLst>
              <a:path h="4114800" w="2659494">
                <a:moveTo>
                  <a:pt x="2659494" y="0"/>
                </a:moveTo>
                <a:lnTo>
                  <a:pt x="0" y="0"/>
                </a:lnTo>
                <a:lnTo>
                  <a:pt x="0" y="4114800"/>
                </a:lnTo>
                <a:lnTo>
                  <a:pt x="2659494" y="4114800"/>
                </a:lnTo>
                <a:lnTo>
                  <a:pt x="2659494"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true" flipV="true" rot="-5400000">
            <a:off x="727653" y="7200900"/>
            <a:ext cx="2659494" cy="4114800"/>
          </a:xfrm>
          <a:custGeom>
            <a:avLst/>
            <a:gdLst/>
            <a:ahLst/>
            <a:cxnLst/>
            <a:rect r="r" b="b" t="t" l="l"/>
            <a:pathLst>
              <a:path h="4114800" w="2659494">
                <a:moveTo>
                  <a:pt x="2659494" y="4114800"/>
                </a:moveTo>
                <a:lnTo>
                  <a:pt x="0" y="4114800"/>
                </a:lnTo>
                <a:lnTo>
                  <a:pt x="0" y="0"/>
                </a:lnTo>
                <a:lnTo>
                  <a:pt x="2659494" y="0"/>
                </a:lnTo>
                <a:lnTo>
                  <a:pt x="2659494"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6" id="6"/>
          <p:cNvSpPr/>
          <p:nvPr/>
        </p:nvSpPr>
        <p:spPr>
          <a:xfrm flipH="false" flipV="false" rot="-5400000">
            <a:off x="14900853" y="-907030"/>
            <a:ext cx="2659494" cy="4114800"/>
          </a:xfrm>
          <a:custGeom>
            <a:avLst/>
            <a:gdLst/>
            <a:ahLst/>
            <a:cxnLst/>
            <a:rect r="r" b="b" t="t" l="l"/>
            <a:pathLst>
              <a:path h="4114800" w="2659494">
                <a:moveTo>
                  <a:pt x="0" y="0"/>
                </a:moveTo>
                <a:lnTo>
                  <a:pt x="2659494" y="0"/>
                </a:lnTo>
                <a:lnTo>
                  <a:pt x="2659494"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true" rot="-5400000">
            <a:off x="560350" y="-907030"/>
            <a:ext cx="2659494" cy="4114800"/>
          </a:xfrm>
          <a:custGeom>
            <a:avLst/>
            <a:gdLst/>
            <a:ahLst/>
            <a:cxnLst/>
            <a:rect r="r" b="b" t="t" l="l"/>
            <a:pathLst>
              <a:path h="4114800" w="2659494">
                <a:moveTo>
                  <a:pt x="0" y="4114800"/>
                </a:moveTo>
                <a:lnTo>
                  <a:pt x="2659495" y="4114800"/>
                </a:lnTo>
                <a:lnTo>
                  <a:pt x="2659495" y="0"/>
                </a:lnTo>
                <a:lnTo>
                  <a:pt x="0" y="0"/>
                </a:lnTo>
                <a:lnTo>
                  <a:pt x="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15270758" y="1336591"/>
            <a:ext cx="1393427" cy="809736"/>
          </a:xfrm>
          <a:custGeom>
            <a:avLst/>
            <a:gdLst/>
            <a:ahLst/>
            <a:cxnLst/>
            <a:rect r="r" b="b" t="t" l="l"/>
            <a:pathLst>
              <a:path h="809736" w="1393427">
                <a:moveTo>
                  <a:pt x="0" y="0"/>
                </a:moveTo>
                <a:lnTo>
                  <a:pt x="1393427" y="0"/>
                </a:lnTo>
                <a:lnTo>
                  <a:pt x="1393427" y="809736"/>
                </a:lnTo>
                <a:lnTo>
                  <a:pt x="0" y="80973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DAG2_enpuMs</dc:identifier>
  <dcterms:modified xsi:type="dcterms:W3CDTF">2011-08-01T06:04:30Z</dcterms:modified>
  <cp:revision>1</cp:revision>
  <dc:title>AKM_Kel.5</dc:title>
</cp:coreProperties>
</file>