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Codec Pro Bold" charset="1" panose="00000600000000000000"/>
      <p:regular r:id="rId21"/>
    </p:embeddedFont>
    <p:embeddedFont>
      <p:font typeface="Montserrat" charset="1" panose="00000500000000000000"/>
      <p:regular r:id="rId22"/>
    </p:embeddedFont>
    <p:embeddedFont>
      <p:font typeface="Codec Pro" charset="1" panose="00000500000000000000"/>
      <p:regular r:id="rId23"/>
    </p:embeddedFont>
    <p:embeddedFont>
      <p:font typeface="Montserrat Bold" charset="1" panose="0000080000000000000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29.png" Type="http://schemas.openxmlformats.org/officeDocument/2006/relationships/image"/><Relationship Id="rId6" Target="../media/image30.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 Id="rId3" Target="../media/image32.sv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 Id="rId3" Target="../media/image18.jpeg" Type="http://schemas.openxmlformats.org/officeDocument/2006/relationships/image"/><Relationship Id="rId4" Target="../media/image19.jpe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22.png" Type="http://schemas.openxmlformats.org/officeDocument/2006/relationships/image"/><Relationship Id="rId8" Target="../media/image23.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 Id="rId3" Target="../media/image18.jpeg" Type="http://schemas.openxmlformats.org/officeDocument/2006/relationships/image"/><Relationship Id="rId4" Target="../media/image19.jpe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22.png" Type="http://schemas.openxmlformats.org/officeDocument/2006/relationships/image"/><Relationship Id="rId8" Target="../media/image23.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22.png" Type="http://schemas.openxmlformats.org/officeDocument/2006/relationships/image"/><Relationship Id="rId7" Target="../media/image2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05085" y="711002"/>
            <a:ext cx="17477831" cy="8780589"/>
            <a:chOff x="0" y="0"/>
            <a:chExt cx="4148220" cy="2084001"/>
          </a:xfrm>
        </p:grpSpPr>
        <p:sp>
          <p:nvSpPr>
            <p:cNvPr name="Freeform 3" id="3"/>
            <p:cNvSpPr/>
            <p:nvPr/>
          </p:nvSpPr>
          <p:spPr>
            <a:xfrm flipH="false" flipV="false" rot="0">
              <a:off x="0" y="0"/>
              <a:ext cx="4148220" cy="2084001"/>
            </a:xfrm>
            <a:custGeom>
              <a:avLst/>
              <a:gdLst/>
              <a:ahLst/>
              <a:cxnLst/>
              <a:rect r="r" b="b" t="t" l="l"/>
              <a:pathLst>
                <a:path h="2084001" w="4148220">
                  <a:moveTo>
                    <a:pt x="0" y="0"/>
                  </a:moveTo>
                  <a:lnTo>
                    <a:pt x="4148220" y="0"/>
                  </a:lnTo>
                  <a:lnTo>
                    <a:pt x="4148220" y="2084001"/>
                  </a:lnTo>
                  <a:lnTo>
                    <a:pt x="0" y="2084001"/>
                  </a:lnTo>
                  <a:close/>
                </a:path>
              </a:pathLst>
            </a:custGeom>
            <a:solidFill>
              <a:srgbClr val="4D87DD"/>
            </a:solidFill>
          </p:spPr>
        </p:sp>
        <p:sp>
          <p:nvSpPr>
            <p:cNvPr name="TextBox 4" id="4"/>
            <p:cNvSpPr txBox="true"/>
            <p:nvPr/>
          </p:nvSpPr>
          <p:spPr>
            <a:xfrm>
              <a:off x="0" y="-38100"/>
              <a:ext cx="4148220" cy="2122101"/>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1389839" y="701477"/>
            <a:ext cx="6493076" cy="8864996"/>
            <a:chOff x="0" y="0"/>
            <a:chExt cx="906517" cy="1237667"/>
          </a:xfrm>
        </p:grpSpPr>
        <p:sp>
          <p:nvSpPr>
            <p:cNvPr name="Freeform 6" id="6"/>
            <p:cNvSpPr/>
            <p:nvPr/>
          </p:nvSpPr>
          <p:spPr>
            <a:xfrm flipH="false" flipV="false" rot="0">
              <a:off x="0" y="0"/>
              <a:ext cx="906517" cy="1237667"/>
            </a:xfrm>
            <a:custGeom>
              <a:avLst/>
              <a:gdLst/>
              <a:ahLst/>
              <a:cxnLst/>
              <a:rect r="r" b="b" t="t" l="l"/>
              <a:pathLst>
                <a:path h="1237667" w="906517">
                  <a:moveTo>
                    <a:pt x="0" y="0"/>
                  </a:moveTo>
                  <a:lnTo>
                    <a:pt x="906517" y="0"/>
                  </a:lnTo>
                  <a:lnTo>
                    <a:pt x="906517" y="1237667"/>
                  </a:lnTo>
                  <a:lnTo>
                    <a:pt x="0" y="1237667"/>
                  </a:lnTo>
                  <a:close/>
                </a:path>
              </a:pathLst>
            </a:custGeom>
            <a:blipFill>
              <a:blip r:embed="rId2"/>
              <a:stretch>
                <a:fillRect l="-20787" t="0" r="-161650" b="-37826"/>
              </a:stretch>
            </a:blipFill>
          </p:spPr>
        </p:sp>
      </p:grpSp>
      <p:sp>
        <p:nvSpPr>
          <p:cNvPr name="Freeform 7" id="7"/>
          <p:cNvSpPr/>
          <p:nvPr/>
        </p:nvSpPr>
        <p:spPr>
          <a:xfrm flipH="false" flipV="true" rot="0">
            <a:off x="9876818" y="701477"/>
            <a:ext cx="3026042" cy="2934730"/>
          </a:xfrm>
          <a:custGeom>
            <a:avLst/>
            <a:gdLst/>
            <a:ahLst/>
            <a:cxnLst/>
            <a:rect r="r" b="b" t="t" l="l"/>
            <a:pathLst>
              <a:path h="2934730" w="3026042">
                <a:moveTo>
                  <a:pt x="0" y="2934730"/>
                </a:moveTo>
                <a:lnTo>
                  <a:pt x="3026042" y="2934730"/>
                </a:lnTo>
                <a:lnTo>
                  <a:pt x="3026042" y="0"/>
                </a:lnTo>
                <a:lnTo>
                  <a:pt x="0" y="0"/>
                </a:lnTo>
                <a:lnTo>
                  <a:pt x="0" y="293473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6872722" y="7712061"/>
            <a:ext cx="3859892" cy="676143"/>
          </a:xfrm>
          <a:custGeom>
            <a:avLst/>
            <a:gdLst/>
            <a:ahLst/>
            <a:cxnLst/>
            <a:rect r="r" b="b" t="t" l="l"/>
            <a:pathLst>
              <a:path h="676143" w="3859892">
                <a:moveTo>
                  <a:pt x="0" y="0"/>
                </a:moveTo>
                <a:lnTo>
                  <a:pt x="3859892" y="0"/>
                </a:lnTo>
                <a:lnTo>
                  <a:pt x="3859892" y="676143"/>
                </a:lnTo>
                <a:lnTo>
                  <a:pt x="0" y="676143"/>
                </a:lnTo>
                <a:lnTo>
                  <a:pt x="0" y="0"/>
                </a:lnTo>
                <a:close/>
              </a:path>
            </a:pathLst>
          </a:custGeom>
          <a:blipFill>
            <a:blip r:embed="rId5">
              <a:extLst>
                <a:ext uri="{96DAC541-7B7A-43D3-8B79-37D633B846F1}">
                  <asvg:svgBlip xmlns:asvg="http://schemas.microsoft.com/office/drawing/2016/SVG/main" r:embed="rId6"/>
                </a:ext>
              </a:extLst>
            </a:blip>
            <a:stretch>
              <a:fillRect l="0" t="0" r="0" b="-212420"/>
            </a:stretch>
          </a:blipFill>
        </p:spPr>
      </p:sp>
      <p:grpSp>
        <p:nvGrpSpPr>
          <p:cNvPr name="Group 9" id="9"/>
          <p:cNvGrpSpPr/>
          <p:nvPr/>
        </p:nvGrpSpPr>
        <p:grpSpPr>
          <a:xfrm rot="0">
            <a:off x="1453589" y="5885476"/>
            <a:ext cx="8038906" cy="1121920"/>
            <a:chOff x="0" y="0"/>
            <a:chExt cx="2035048" cy="284014"/>
          </a:xfrm>
        </p:grpSpPr>
        <p:sp>
          <p:nvSpPr>
            <p:cNvPr name="Freeform 10" id="10"/>
            <p:cNvSpPr/>
            <p:nvPr/>
          </p:nvSpPr>
          <p:spPr>
            <a:xfrm flipH="false" flipV="false" rot="0">
              <a:off x="0" y="0"/>
              <a:ext cx="2035048" cy="284014"/>
            </a:xfrm>
            <a:custGeom>
              <a:avLst/>
              <a:gdLst/>
              <a:ahLst/>
              <a:cxnLst/>
              <a:rect r="r" b="b" t="t" l="l"/>
              <a:pathLst>
                <a:path h="284014" w="2035048">
                  <a:moveTo>
                    <a:pt x="49116" y="0"/>
                  </a:moveTo>
                  <a:lnTo>
                    <a:pt x="1985932" y="0"/>
                  </a:lnTo>
                  <a:cubicBezTo>
                    <a:pt x="1998958" y="0"/>
                    <a:pt x="2011451" y="5175"/>
                    <a:pt x="2020662" y="14386"/>
                  </a:cubicBezTo>
                  <a:cubicBezTo>
                    <a:pt x="2029873" y="23597"/>
                    <a:pt x="2035048" y="36090"/>
                    <a:pt x="2035048" y="49116"/>
                  </a:cubicBezTo>
                  <a:lnTo>
                    <a:pt x="2035048" y="234898"/>
                  </a:lnTo>
                  <a:cubicBezTo>
                    <a:pt x="2035048" y="247924"/>
                    <a:pt x="2029873" y="260417"/>
                    <a:pt x="2020662" y="269628"/>
                  </a:cubicBezTo>
                  <a:cubicBezTo>
                    <a:pt x="2011451" y="278839"/>
                    <a:pt x="1998958" y="284014"/>
                    <a:pt x="1985932" y="284014"/>
                  </a:cubicBezTo>
                  <a:lnTo>
                    <a:pt x="49116" y="284014"/>
                  </a:lnTo>
                  <a:cubicBezTo>
                    <a:pt x="36090" y="284014"/>
                    <a:pt x="23597" y="278839"/>
                    <a:pt x="14386" y="269628"/>
                  </a:cubicBezTo>
                  <a:cubicBezTo>
                    <a:pt x="5175" y="260417"/>
                    <a:pt x="0" y="247924"/>
                    <a:pt x="0" y="234898"/>
                  </a:cubicBezTo>
                  <a:lnTo>
                    <a:pt x="0" y="49116"/>
                  </a:lnTo>
                  <a:cubicBezTo>
                    <a:pt x="0" y="36090"/>
                    <a:pt x="5175" y="23597"/>
                    <a:pt x="14386" y="14386"/>
                  </a:cubicBezTo>
                  <a:cubicBezTo>
                    <a:pt x="23597" y="5175"/>
                    <a:pt x="36090" y="0"/>
                    <a:pt x="49116" y="0"/>
                  </a:cubicBezTo>
                  <a:close/>
                </a:path>
              </a:pathLst>
            </a:custGeom>
            <a:solidFill>
              <a:srgbClr val="FFC700"/>
            </a:solidFill>
          </p:spPr>
        </p:sp>
        <p:sp>
          <p:nvSpPr>
            <p:cNvPr name="TextBox 11" id="11"/>
            <p:cNvSpPr txBox="true"/>
            <p:nvPr/>
          </p:nvSpPr>
          <p:spPr>
            <a:xfrm>
              <a:off x="0" y="-38100"/>
              <a:ext cx="2035048" cy="322114"/>
            </a:xfrm>
            <a:prstGeom prst="rect">
              <a:avLst/>
            </a:prstGeom>
          </p:spPr>
          <p:txBody>
            <a:bodyPr anchor="ctr" rtlCol="false" tIns="51658" lIns="51658" bIns="51658" rIns="51658"/>
            <a:lstStyle/>
            <a:p>
              <a:pPr algn="ctr">
                <a:lnSpc>
                  <a:spcPts val="2659"/>
                </a:lnSpc>
              </a:pPr>
            </a:p>
          </p:txBody>
        </p:sp>
      </p:grpSp>
      <p:sp>
        <p:nvSpPr>
          <p:cNvPr name="TextBox 12" id="12"/>
          <p:cNvSpPr txBox="true"/>
          <p:nvPr/>
        </p:nvSpPr>
        <p:spPr>
          <a:xfrm rot="0">
            <a:off x="1453589" y="2242393"/>
            <a:ext cx="8791472" cy="3239547"/>
          </a:xfrm>
          <a:prstGeom prst="rect">
            <a:avLst/>
          </a:prstGeom>
        </p:spPr>
        <p:txBody>
          <a:bodyPr anchor="t" rtlCol="false" tIns="0" lIns="0" bIns="0" rIns="0">
            <a:spAutoFit/>
          </a:bodyPr>
          <a:lstStyle/>
          <a:p>
            <a:pPr algn="l">
              <a:lnSpc>
                <a:spcPts val="8251"/>
              </a:lnSpc>
            </a:pPr>
            <a:r>
              <a:rPr lang="en-US" sz="6876" b="true">
                <a:solidFill>
                  <a:srgbClr val="FFFFFF"/>
                </a:solidFill>
                <a:latin typeface="Codec Pro Bold"/>
                <a:ea typeface="Codec Pro Bold"/>
                <a:cs typeface="Codec Pro Bold"/>
                <a:sym typeface="Codec Pro Bold"/>
              </a:rPr>
              <a:t>DEPRESIASI DAN PENURUNAN NILAI</a:t>
            </a:r>
          </a:p>
          <a:p>
            <a:pPr algn="l">
              <a:lnSpc>
                <a:spcPts val="8251"/>
              </a:lnSpc>
            </a:pPr>
          </a:p>
        </p:txBody>
      </p:sp>
      <p:sp>
        <p:nvSpPr>
          <p:cNvPr name="TextBox 13" id="13"/>
          <p:cNvSpPr txBox="true"/>
          <p:nvPr/>
        </p:nvSpPr>
        <p:spPr>
          <a:xfrm rot="0">
            <a:off x="1860819" y="6188550"/>
            <a:ext cx="7224444" cy="457200"/>
          </a:xfrm>
          <a:prstGeom prst="rect">
            <a:avLst/>
          </a:prstGeom>
        </p:spPr>
        <p:txBody>
          <a:bodyPr anchor="t" rtlCol="false" tIns="0" lIns="0" bIns="0" rIns="0">
            <a:spAutoFit/>
          </a:bodyPr>
          <a:lstStyle/>
          <a:p>
            <a:pPr algn="l">
              <a:lnSpc>
                <a:spcPts val="3600"/>
              </a:lnSpc>
            </a:pPr>
            <a:r>
              <a:rPr lang="en-US" sz="3000">
                <a:solidFill>
                  <a:srgbClr val="FFFFFF"/>
                </a:solidFill>
                <a:latin typeface="Montserrat"/>
                <a:ea typeface="Montserrat"/>
                <a:cs typeface="Montserrat"/>
                <a:sym typeface="Montserrat"/>
              </a:rPr>
              <a:t>Dibuat Oleh Kelompok 5</a:t>
            </a:r>
          </a:p>
        </p:txBody>
      </p:sp>
      <p:sp>
        <p:nvSpPr>
          <p:cNvPr name="TextBox 14" id="14"/>
          <p:cNvSpPr txBox="true"/>
          <p:nvPr/>
        </p:nvSpPr>
        <p:spPr>
          <a:xfrm rot="0">
            <a:off x="1453589" y="7437877"/>
            <a:ext cx="4762826" cy="950396"/>
          </a:xfrm>
          <a:prstGeom prst="rect">
            <a:avLst/>
          </a:prstGeom>
        </p:spPr>
        <p:txBody>
          <a:bodyPr anchor="t" rtlCol="false" tIns="0" lIns="0" bIns="0" rIns="0">
            <a:spAutoFit/>
          </a:bodyPr>
          <a:lstStyle/>
          <a:p>
            <a:pPr algn="l">
              <a:lnSpc>
                <a:spcPts val="7143"/>
              </a:lnSpc>
            </a:pPr>
            <a:r>
              <a:rPr lang="en-US" sz="5102" spc="484">
                <a:solidFill>
                  <a:srgbClr val="FFFFFF"/>
                </a:solidFill>
                <a:latin typeface="Codec Pro"/>
                <a:ea typeface="Codec Pro"/>
                <a:cs typeface="Codec Pro"/>
                <a:sym typeface="Codec Pro"/>
              </a:rPr>
              <a:t> Kelas 24 B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4D87DD"/>
        </a:solidFill>
      </p:bgPr>
    </p:bg>
    <p:spTree>
      <p:nvGrpSpPr>
        <p:cNvPr id="1" name=""/>
        <p:cNvGrpSpPr/>
        <p:nvPr/>
      </p:nvGrpSpPr>
      <p:grpSpPr>
        <a:xfrm>
          <a:off x="0" y="0"/>
          <a:ext cx="0" cy="0"/>
          <a:chOff x="0" y="0"/>
          <a:chExt cx="0" cy="0"/>
        </a:xfrm>
      </p:grpSpPr>
      <p:sp>
        <p:nvSpPr>
          <p:cNvPr name="Freeform 2" id="2"/>
          <p:cNvSpPr/>
          <p:nvPr/>
        </p:nvSpPr>
        <p:spPr>
          <a:xfrm flipH="false" flipV="false" rot="0">
            <a:off x="15932543" y="-229189"/>
            <a:ext cx="2515779" cy="2515779"/>
          </a:xfrm>
          <a:custGeom>
            <a:avLst/>
            <a:gdLst/>
            <a:ahLst/>
            <a:cxnLst/>
            <a:rect r="r" b="b" t="t" l="l"/>
            <a:pathLst>
              <a:path h="2515779" w="2515779">
                <a:moveTo>
                  <a:pt x="0" y="0"/>
                </a:moveTo>
                <a:lnTo>
                  <a:pt x="2515778" y="0"/>
                </a:lnTo>
                <a:lnTo>
                  <a:pt x="2515778" y="2515778"/>
                </a:lnTo>
                <a:lnTo>
                  <a:pt x="0" y="25157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271024" y="2954574"/>
            <a:ext cx="16230600" cy="4311177"/>
          </a:xfrm>
          <a:prstGeom prst="rect">
            <a:avLst/>
          </a:prstGeom>
        </p:spPr>
        <p:txBody>
          <a:bodyPr anchor="t" rtlCol="false" tIns="0" lIns="0" bIns="0" rIns="0">
            <a:spAutoFit/>
          </a:bodyPr>
          <a:lstStyle/>
          <a:p>
            <a:pPr algn="just">
              <a:lnSpc>
                <a:spcPts val="4926"/>
              </a:lnSpc>
            </a:pPr>
            <a:r>
              <a:rPr lang="en-US" sz="3518" b="true">
                <a:solidFill>
                  <a:srgbClr val="FFFFFF"/>
                </a:solidFill>
                <a:latin typeface="Montserrat Bold"/>
                <a:ea typeface="Montserrat Bold"/>
                <a:cs typeface="Montserrat Bold"/>
                <a:sym typeface="Montserrat Bold"/>
              </a:rPr>
              <a:t>Menurut PSAK 48 paragraf 18, jumlah terpulihkan (recoverable amount) didefinisikan sebagai jumlah yang lebih tinggi antara:</a:t>
            </a:r>
          </a:p>
          <a:p>
            <a:pPr algn="just">
              <a:lnSpc>
                <a:spcPts val="4926"/>
              </a:lnSpc>
            </a:pPr>
            <a:r>
              <a:rPr lang="en-US" sz="3518" b="true">
                <a:solidFill>
                  <a:srgbClr val="FFFFFF"/>
                </a:solidFill>
                <a:latin typeface="Montserrat Bold"/>
                <a:ea typeface="Montserrat Bold"/>
                <a:cs typeface="Montserrat Bold"/>
                <a:sym typeface="Montserrat Bold"/>
              </a:rPr>
              <a:t>1.Nilai wajar dikurangi biaya pelepasan (fair value less costs of disposal), d</a:t>
            </a:r>
            <a:r>
              <a:rPr lang="en-US" sz="3518" b="true">
                <a:solidFill>
                  <a:srgbClr val="FFFFFF"/>
                </a:solidFill>
                <a:latin typeface="Montserrat Bold"/>
                <a:ea typeface="Montserrat Bold"/>
                <a:cs typeface="Montserrat Bold"/>
                <a:sym typeface="Montserrat Bold"/>
              </a:rPr>
              <a:t>an</a:t>
            </a:r>
          </a:p>
          <a:p>
            <a:pPr algn="just">
              <a:lnSpc>
                <a:spcPts val="4926"/>
              </a:lnSpc>
            </a:pPr>
            <a:r>
              <a:rPr lang="en-US" sz="3518" b="true">
                <a:solidFill>
                  <a:srgbClr val="FFFFFF"/>
                </a:solidFill>
                <a:latin typeface="Montserrat Bold"/>
                <a:ea typeface="Montserrat Bold"/>
                <a:cs typeface="Montserrat Bold"/>
                <a:sym typeface="Montserrat Bold"/>
              </a:rPr>
              <a:t>2. Nilai pakai (value in use), yaitu nilai kini dari arus kas masa depan yang diharapkan akan dihasilkan dari penggunaan aset tersebut.</a:t>
            </a:r>
          </a:p>
          <a:p>
            <a:pPr algn="just">
              <a:lnSpc>
                <a:spcPts val="4926"/>
              </a:lnSpc>
            </a:pPr>
          </a:p>
        </p:txBody>
      </p:sp>
      <p:sp>
        <p:nvSpPr>
          <p:cNvPr name="Freeform 4" id="4"/>
          <p:cNvSpPr/>
          <p:nvPr/>
        </p:nvSpPr>
        <p:spPr>
          <a:xfrm flipH="true" flipV="false" rot="0">
            <a:off x="-160321" y="-229189"/>
            <a:ext cx="2515779" cy="2515779"/>
          </a:xfrm>
          <a:custGeom>
            <a:avLst/>
            <a:gdLst/>
            <a:ahLst/>
            <a:cxnLst/>
            <a:rect r="r" b="b" t="t" l="l"/>
            <a:pathLst>
              <a:path h="2515779" w="2515779">
                <a:moveTo>
                  <a:pt x="2515778" y="0"/>
                </a:moveTo>
                <a:lnTo>
                  <a:pt x="0" y="0"/>
                </a:lnTo>
                <a:lnTo>
                  <a:pt x="0" y="2515778"/>
                </a:lnTo>
                <a:lnTo>
                  <a:pt x="2515778" y="2515778"/>
                </a:lnTo>
                <a:lnTo>
                  <a:pt x="2515778"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6008726" y="9258300"/>
            <a:ext cx="2985796" cy="523027"/>
          </a:xfrm>
          <a:custGeom>
            <a:avLst/>
            <a:gdLst/>
            <a:ahLst/>
            <a:cxnLst/>
            <a:rect r="r" b="b" t="t" l="l"/>
            <a:pathLst>
              <a:path h="523027" w="2985796">
                <a:moveTo>
                  <a:pt x="0" y="0"/>
                </a:moveTo>
                <a:lnTo>
                  <a:pt x="2985796" y="0"/>
                </a:lnTo>
                <a:lnTo>
                  <a:pt x="2985796" y="523027"/>
                </a:lnTo>
                <a:lnTo>
                  <a:pt x="0" y="523027"/>
                </a:lnTo>
                <a:lnTo>
                  <a:pt x="0" y="0"/>
                </a:lnTo>
                <a:close/>
              </a:path>
            </a:pathLst>
          </a:custGeom>
          <a:blipFill>
            <a:blip r:embed="rId4">
              <a:extLst>
                <a:ext uri="{96DAC541-7B7A-43D3-8B79-37D633B846F1}">
                  <asvg:svgBlip xmlns:asvg="http://schemas.microsoft.com/office/drawing/2016/SVG/main" r:embed="rId5"/>
                </a:ext>
              </a:extLst>
            </a:blip>
            <a:stretch>
              <a:fillRect l="0" t="0" r="0" b="-212420"/>
            </a:stretch>
          </a:blipFill>
        </p:spPr>
      </p:sp>
      <p:sp>
        <p:nvSpPr>
          <p:cNvPr name="Freeform 6" id="6"/>
          <p:cNvSpPr/>
          <p:nvPr/>
        </p:nvSpPr>
        <p:spPr>
          <a:xfrm flipH="false" flipV="false" rot="0">
            <a:off x="-706522" y="9258300"/>
            <a:ext cx="2985796" cy="523027"/>
          </a:xfrm>
          <a:custGeom>
            <a:avLst/>
            <a:gdLst/>
            <a:ahLst/>
            <a:cxnLst/>
            <a:rect r="r" b="b" t="t" l="l"/>
            <a:pathLst>
              <a:path h="523027" w="2985796">
                <a:moveTo>
                  <a:pt x="0" y="0"/>
                </a:moveTo>
                <a:lnTo>
                  <a:pt x="2985796" y="0"/>
                </a:lnTo>
                <a:lnTo>
                  <a:pt x="2985796" y="523027"/>
                </a:lnTo>
                <a:lnTo>
                  <a:pt x="0" y="523027"/>
                </a:lnTo>
                <a:lnTo>
                  <a:pt x="0" y="0"/>
                </a:lnTo>
                <a:close/>
              </a:path>
            </a:pathLst>
          </a:custGeom>
          <a:blipFill>
            <a:blip r:embed="rId4">
              <a:extLst>
                <a:ext uri="{96DAC541-7B7A-43D3-8B79-37D633B846F1}">
                  <asvg:svgBlip xmlns:asvg="http://schemas.microsoft.com/office/drawing/2016/SVG/main" r:embed="rId5"/>
                </a:ext>
              </a:extLst>
            </a:blip>
            <a:stretch>
              <a:fillRect l="0" t="0" r="0" b="-21242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579625" y="-218122"/>
            <a:ext cx="5708375" cy="10723245"/>
            <a:chOff x="0" y="0"/>
            <a:chExt cx="815380" cy="1531701"/>
          </a:xfrm>
        </p:grpSpPr>
        <p:sp>
          <p:nvSpPr>
            <p:cNvPr name="Freeform 3" id="3"/>
            <p:cNvSpPr/>
            <p:nvPr/>
          </p:nvSpPr>
          <p:spPr>
            <a:xfrm flipH="false" flipV="false" rot="0">
              <a:off x="0" y="0"/>
              <a:ext cx="815380" cy="1531701"/>
            </a:xfrm>
            <a:custGeom>
              <a:avLst/>
              <a:gdLst/>
              <a:ahLst/>
              <a:cxnLst/>
              <a:rect r="r" b="b" t="t" l="l"/>
              <a:pathLst>
                <a:path h="1531701" w="815380">
                  <a:moveTo>
                    <a:pt x="0" y="0"/>
                  </a:moveTo>
                  <a:lnTo>
                    <a:pt x="815380" y="0"/>
                  </a:lnTo>
                  <a:lnTo>
                    <a:pt x="815380" y="1531701"/>
                  </a:lnTo>
                  <a:lnTo>
                    <a:pt x="0" y="1531701"/>
                  </a:lnTo>
                  <a:close/>
                </a:path>
              </a:pathLst>
            </a:custGeom>
            <a:blipFill>
              <a:blip r:embed="rId2"/>
              <a:stretch>
                <a:fillRect l="-90712" t="0" r="-90712" b="0"/>
              </a:stretch>
            </a:blipFill>
          </p:spPr>
        </p:sp>
      </p:grpSp>
      <p:grpSp>
        <p:nvGrpSpPr>
          <p:cNvPr name="Group 4" id="4"/>
          <p:cNvGrpSpPr/>
          <p:nvPr/>
        </p:nvGrpSpPr>
        <p:grpSpPr>
          <a:xfrm rot="0">
            <a:off x="-1021793" y="2426693"/>
            <a:ext cx="16771351" cy="7504642"/>
            <a:chOff x="0" y="0"/>
            <a:chExt cx="4343784" cy="1943704"/>
          </a:xfrm>
        </p:grpSpPr>
        <p:sp>
          <p:nvSpPr>
            <p:cNvPr name="Freeform 5" id="5"/>
            <p:cNvSpPr/>
            <p:nvPr/>
          </p:nvSpPr>
          <p:spPr>
            <a:xfrm flipH="false" flipV="false" rot="0">
              <a:off x="0" y="0"/>
              <a:ext cx="4343784" cy="1943704"/>
            </a:xfrm>
            <a:custGeom>
              <a:avLst/>
              <a:gdLst/>
              <a:ahLst/>
              <a:cxnLst/>
              <a:rect r="r" b="b" t="t" l="l"/>
              <a:pathLst>
                <a:path h="1943704" w="4343784">
                  <a:moveTo>
                    <a:pt x="23542" y="0"/>
                  </a:moveTo>
                  <a:lnTo>
                    <a:pt x="4320241" y="0"/>
                  </a:lnTo>
                  <a:cubicBezTo>
                    <a:pt x="4333243" y="0"/>
                    <a:pt x="4343784" y="10540"/>
                    <a:pt x="4343784" y="23542"/>
                  </a:cubicBezTo>
                  <a:lnTo>
                    <a:pt x="4343784" y="1920162"/>
                  </a:lnTo>
                  <a:cubicBezTo>
                    <a:pt x="4343784" y="1933164"/>
                    <a:pt x="4333243" y="1943704"/>
                    <a:pt x="4320241" y="1943704"/>
                  </a:cubicBezTo>
                  <a:lnTo>
                    <a:pt x="23542" y="1943704"/>
                  </a:lnTo>
                  <a:cubicBezTo>
                    <a:pt x="10540" y="1943704"/>
                    <a:pt x="0" y="1933164"/>
                    <a:pt x="0" y="1920162"/>
                  </a:cubicBezTo>
                  <a:lnTo>
                    <a:pt x="0" y="23542"/>
                  </a:lnTo>
                  <a:cubicBezTo>
                    <a:pt x="0" y="10540"/>
                    <a:pt x="10540" y="0"/>
                    <a:pt x="23542" y="0"/>
                  </a:cubicBezTo>
                  <a:close/>
                </a:path>
              </a:pathLst>
            </a:custGeom>
            <a:solidFill>
              <a:srgbClr val="4D87DD"/>
            </a:solidFill>
          </p:spPr>
        </p:sp>
        <p:sp>
          <p:nvSpPr>
            <p:cNvPr name="TextBox 6" id="6"/>
            <p:cNvSpPr txBox="true"/>
            <p:nvPr/>
          </p:nvSpPr>
          <p:spPr>
            <a:xfrm>
              <a:off x="0" y="-38100"/>
              <a:ext cx="4343784" cy="1981804"/>
            </a:xfrm>
            <a:prstGeom prst="rect">
              <a:avLst/>
            </a:prstGeom>
          </p:spPr>
          <p:txBody>
            <a:bodyPr anchor="ctr" rtlCol="false" tIns="51658" lIns="51658" bIns="51658" rIns="51658"/>
            <a:lstStyle/>
            <a:p>
              <a:pPr algn="ctr">
                <a:lnSpc>
                  <a:spcPts val="2659"/>
                </a:lnSpc>
              </a:pPr>
            </a:p>
          </p:txBody>
        </p:sp>
      </p:grpSp>
      <p:sp>
        <p:nvSpPr>
          <p:cNvPr name="Freeform 7" id="7"/>
          <p:cNvSpPr/>
          <p:nvPr/>
        </p:nvSpPr>
        <p:spPr>
          <a:xfrm flipH="false" flipV="false" rot="0">
            <a:off x="14733395" y="7481651"/>
            <a:ext cx="2525905" cy="2449685"/>
          </a:xfrm>
          <a:custGeom>
            <a:avLst/>
            <a:gdLst/>
            <a:ahLst/>
            <a:cxnLst/>
            <a:rect r="r" b="b" t="t" l="l"/>
            <a:pathLst>
              <a:path h="2449685" w="2525905">
                <a:moveTo>
                  <a:pt x="0" y="0"/>
                </a:moveTo>
                <a:lnTo>
                  <a:pt x="2525905" y="0"/>
                </a:lnTo>
                <a:lnTo>
                  <a:pt x="2525905" y="2449684"/>
                </a:lnTo>
                <a:lnTo>
                  <a:pt x="0" y="244968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1513710" y="353045"/>
            <a:ext cx="11700346" cy="2828925"/>
          </a:xfrm>
          <a:prstGeom prst="rect">
            <a:avLst/>
          </a:prstGeom>
        </p:spPr>
        <p:txBody>
          <a:bodyPr anchor="t" rtlCol="false" tIns="0" lIns="0" bIns="0" rIns="0">
            <a:spAutoFit/>
          </a:bodyPr>
          <a:lstStyle/>
          <a:p>
            <a:pPr algn="ctr">
              <a:lnSpc>
                <a:spcPts val="5401"/>
              </a:lnSpc>
            </a:pPr>
            <a:r>
              <a:rPr lang="en-US" b="true" sz="4500">
                <a:solidFill>
                  <a:srgbClr val="000000"/>
                </a:solidFill>
                <a:latin typeface="Codec Pro Bold"/>
                <a:ea typeface="Codec Pro Bold"/>
                <a:cs typeface="Codec Pro Bold"/>
                <a:sym typeface="Codec Pro Bold"/>
              </a:rPr>
              <a:t>DAMPAK DEPRESIASI DAN PENURUNAN NILAI TERHADAP LABA DAN NILAI ASET PERUSAHAAN</a:t>
            </a:r>
          </a:p>
          <a:p>
            <a:pPr algn="ctr">
              <a:lnSpc>
                <a:spcPts val="5401"/>
              </a:lnSpc>
            </a:pPr>
          </a:p>
        </p:txBody>
      </p:sp>
      <p:sp>
        <p:nvSpPr>
          <p:cNvPr name="Freeform 9" id="9"/>
          <p:cNvSpPr/>
          <p:nvPr/>
        </p:nvSpPr>
        <p:spPr>
          <a:xfrm flipH="false" flipV="false" rot="2285880">
            <a:off x="-515693" y="708089"/>
            <a:ext cx="2626725" cy="2547462"/>
          </a:xfrm>
          <a:custGeom>
            <a:avLst/>
            <a:gdLst/>
            <a:ahLst/>
            <a:cxnLst/>
            <a:rect r="r" b="b" t="t" l="l"/>
            <a:pathLst>
              <a:path h="2547462" w="2626725">
                <a:moveTo>
                  <a:pt x="0" y="0"/>
                </a:moveTo>
                <a:lnTo>
                  <a:pt x="2626725" y="0"/>
                </a:lnTo>
                <a:lnTo>
                  <a:pt x="2626725" y="2547462"/>
                </a:lnTo>
                <a:lnTo>
                  <a:pt x="0" y="254746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797669" y="2838450"/>
            <a:ext cx="14405113" cy="7448550"/>
          </a:xfrm>
          <a:prstGeom prst="rect">
            <a:avLst/>
          </a:prstGeom>
        </p:spPr>
        <p:txBody>
          <a:bodyPr anchor="t" rtlCol="false" tIns="0" lIns="0" bIns="0" rIns="0">
            <a:spAutoFit/>
          </a:bodyPr>
          <a:lstStyle/>
          <a:p>
            <a:pPr algn="just">
              <a:lnSpc>
                <a:spcPts val="3467"/>
              </a:lnSpc>
            </a:pPr>
            <a:r>
              <a:rPr lang="en-US" sz="2889">
                <a:solidFill>
                  <a:srgbClr val="FFFFFF"/>
                </a:solidFill>
                <a:latin typeface="Montserrat"/>
                <a:ea typeface="Montserrat"/>
                <a:cs typeface="Montserrat"/>
                <a:sym typeface="Montserrat"/>
              </a:rPr>
              <a:t> Dampak depresiasi dan penurunan nilai terhadap laba dan nilai aset perusahaan</a:t>
            </a:r>
          </a:p>
          <a:p>
            <a:pPr algn="just">
              <a:lnSpc>
                <a:spcPts val="3467"/>
              </a:lnSpc>
            </a:pPr>
            <a:r>
              <a:rPr lang="en-US" sz="2889">
                <a:solidFill>
                  <a:srgbClr val="FFFFFF"/>
                </a:solidFill>
                <a:latin typeface="Montserrat"/>
                <a:ea typeface="Montserrat"/>
                <a:cs typeface="Montserrat"/>
                <a:sym typeface="Montserrat"/>
              </a:rPr>
              <a:t>1.Dampak terhadap laba (income statement)</a:t>
            </a:r>
          </a:p>
          <a:p>
            <a:pPr algn="just" marL="623946" indent="-311973" lvl="1">
              <a:lnSpc>
                <a:spcPts val="3467"/>
              </a:lnSpc>
              <a:buFont typeface="Arial"/>
              <a:buChar char="•"/>
            </a:pPr>
            <a:r>
              <a:rPr lang="en-US" sz="2889">
                <a:solidFill>
                  <a:srgbClr val="FFFFFF"/>
                </a:solidFill>
                <a:latin typeface="Montserrat"/>
                <a:ea typeface="Montserrat"/>
                <a:cs typeface="Montserrat"/>
                <a:sym typeface="Montserrat"/>
              </a:rPr>
              <a:t>Beban penyusutan yang lebih besar artinya laba bersih akan lebih kecil. </a:t>
            </a:r>
          </a:p>
          <a:p>
            <a:pPr algn="just" marL="623946" indent="-311973" lvl="1">
              <a:lnSpc>
                <a:spcPts val="3467"/>
              </a:lnSpc>
              <a:buFont typeface="Arial"/>
              <a:buChar char="•"/>
            </a:pPr>
            <a:r>
              <a:rPr lang="en-US" sz="2889">
                <a:solidFill>
                  <a:srgbClr val="FFFFFF"/>
                </a:solidFill>
                <a:latin typeface="Montserrat"/>
                <a:ea typeface="Montserrat"/>
                <a:cs typeface="Montserrat"/>
                <a:sym typeface="Montserrat"/>
              </a:rPr>
              <a:t>Rugi penurunan nilai aset langsung mengurangi laba bersih pada periode pengakuan.</a:t>
            </a:r>
          </a:p>
          <a:p>
            <a:pPr algn="just">
              <a:lnSpc>
                <a:spcPts val="3467"/>
              </a:lnSpc>
            </a:pPr>
            <a:r>
              <a:rPr lang="en-US" sz="2889">
                <a:solidFill>
                  <a:srgbClr val="FFFFFF"/>
                </a:solidFill>
                <a:latin typeface="Montserrat"/>
                <a:ea typeface="Montserrat"/>
                <a:cs typeface="Montserrat"/>
                <a:sym typeface="Montserrat"/>
              </a:rPr>
              <a:t>2.Dampak Terhadap nilai aset  (balance sheet/neraca)</a:t>
            </a:r>
          </a:p>
          <a:p>
            <a:pPr algn="just">
              <a:lnSpc>
                <a:spcPts val="3467"/>
              </a:lnSpc>
            </a:pPr>
            <a:r>
              <a:rPr lang="en-US" sz="2889">
                <a:solidFill>
                  <a:srgbClr val="FFFFFF"/>
                </a:solidFill>
                <a:latin typeface="Montserrat"/>
                <a:ea typeface="Montserrat"/>
                <a:cs typeface="Montserrat"/>
                <a:sym typeface="Montserrat"/>
              </a:rPr>
              <a:t>a.Penyusutan mengurangi nilai tercatat aset melalui akumulasi penyusutan. Akibatnya, nilai buku (book value) aset tetap menurun sepanjang masa manfaatnya.</a:t>
            </a:r>
          </a:p>
          <a:p>
            <a:pPr algn="just">
              <a:lnSpc>
                <a:spcPts val="3467"/>
              </a:lnSpc>
            </a:pPr>
            <a:r>
              <a:rPr lang="en-US" sz="2889">
                <a:solidFill>
                  <a:srgbClr val="FFFFFF"/>
                </a:solidFill>
                <a:latin typeface="Montserrat"/>
                <a:ea typeface="Montserrat"/>
                <a:cs typeface="Montserrat"/>
                <a:sym typeface="Montserrat"/>
              </a:rPr>
              <a:t>b.Penurunan nilai aset mengakibatkan nilai tercatat aset dikurangi langsung melalui pengakuan rugi impairment, sehingga nilai buku jadi lebih rendah.</a:t>
            </a:r>
          </a:p>
          <a:p>
            <a:pPr algn="just">
              <a:lnSpc>
                <a:spcPts val="3467"/>
              </a:lnSpc>
            </a:pPr>
            <a:r>
              <a:rPr lang="en-US" sz="2889">
                <a:solidFill>
                  <a:srgbClr val="FFFFFF"/>
                </a:solidFill>
                <a:latin typeface="Montserrat"/>
                <a:ea typeface="Montserrat"/>
                <a:cs typeface="Montserrat"/>
                <a:sym typeface="Montserrat"/>
              </a:rPr>
              <a:t>c.    Nilai tercatat yang lebih rendah dapat berdampak pada rasio keuangan seperti rasio utang terhadap aset, ROA (Return on Assets), yang dapat mempengaruhi persepsi investor/pemberi kredit. </a:t>
            </a:r>
          </a:p>
          <a:p>
            <a:pPr algn="just">
              <a:lnSpc>
                <a:spcPts val="3467"/>
              </a:lnSpc>
            </a:pPr>
          </a:p>
          <a:p>
            <a:pPr algn="just">
              <a:lnSpc>
                <a:spcPts val="3467"/>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4D87DD"/>
        </a:solidFill>
      </p:bgPr>
    </p:bg>
    <p:spTree>
      <p:nvGrpSpPr>
        <p:cNvPr id="1" name=""/>
        <p:cNvGrpSpPr/>
        <p:nvPr/>
      </p:nvGrpSpPr>
      <p:grpSpPr>
        <a:xfrm>
          <a:off x="0" y="0"/>
          <a:ext cx="0" cy="0"/>
          <a:chOff x="0" y="0"/>
          <a:chExt cx="0" cy="0"/>
        </a:xfrm>
      </p:grpSpPr>
      <p:sp>
        <p:nvSpPr>
          <p:cNvPr name="Freeform 2" id="2"/>
          <p:cNvSpPr/>
          <p:nvPr/>
        </p:nvSpPr>
        <p:spPr>
          <a:xfrm flipH="false" flipV="false" rot="0">
            <a:off x="-643825" y="0"/>
            <a:ext cx="3034803" cy="2174023"/>
          </a:xfrm>
          <a:custGeom>
            <a:avLst/>
            <a:gdLst/>
            <a:ahLst/>
            <a:cxnLst/>
            <a:rect r="r" b="b" t="t" l="l"/>
            <a:pathLst>
              <a:path h="2174023" w="3034803">
                <a:moveTo>
                  <a:pt x="0" y="0"/>
                </a:moveTo>
                <a:lnTo>
                  <a:pt x="3034803" y="0"/>
                </a:lnTo>
                <a:lnTo>
                  <a:pt x="3034803" y="2174023"/>
                </a:lnTo>
                <a:lnTo>
                  <a:pt x="0" y="217402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737538" y="474980"/>
            <a:ext cx="12812924" cy="2781300"/>
          </a:xfrm>
          <a:prstGeom prst="rect">
            <a:avLst/>
          </a:prstGeom>
        </p:spPr>
        <p:txBody>
          <a:bodyPr anchor="t" rtlCol="false" tIns="0" lIns="0" bIns="0" rIns="0">
            <a:spAutoFit/>
          </a:bodyPr>
          <a:lstStyle/>
          <a:p>
            <a:pPr algn="ctr">
              <a:lnSpc>
                <a:spcPts val="5344"/>
              </a:lnSpc>
            </a:pPr>
            <a:r>
              <a:rPr lang="en-US" sz="4453" b="true">
                <a:solidFill>
                  <a:srgbClr val="FFDE59"/>
                </a:solidFill>
                <a:latin typeface="Codec Pro Bold"/>
                <a:ea typeface="Codec Pro Bold"/>
                <a:cs typeface="Codec Pro Bold"/>
                <a:sym typeface="Codec Pro Bold"/>
              </a:rPr>
              <a:t>Hubungan antara penyusutan aset dan penurunan nilai dalam menggambarkan kondisi ekonomi</a:t>
            </a:r>
          </a:p>
          <a:p>
            <a:pPr algn="ctr">
              <a:lnSpc>
                <a:spcPts val="5344"/>
              </a:lnSpc>
            </a:pPr>
          </a:p>
        </p:txBody>
      </p:sp>
      <p:sp>
        <p:nvSpPr>
          <p:cNvPr name="TextBox 4" id="4"/>
          <p:cNvSpPr txBox="true"/>
          <p:nvPr/>
        </p:nvSpPr>
        <p:spPr>
          <a:xfrm rot="0">
            <a:off x="1028700" y="3256280"/>
            <a:ext cx="16385723" cy="4191000"/>
          </a:xfrm>
          <a:prstGeom prst="rect">
            <a:avLst/>
          </a:prstGeom>
        </p:spPr>
        <p:txBody>
          <a:bodyPr anchor="t" rtlCol="false" tIns="0" lIns="0" bIns="0" rIns="0">
            <a:spAutoFit/>
          </a:bodyPr>
          <a:lstStyle/>
          <a:p>
            <a:pPr algn="just">
              <a:lnSpc>
                <a:spcPts val="3011"/>
              </a:lnSpc>
            </a:pPr>
            <a:r>
              <a:rPr lang="en-US" sz="2509">
                <a:solidFill>
                  <a:srgbClr val="FFFFFF"/>
                </a:solidFill>
                <a:latin typeface="Montserrat"/>
                <a:ea typeface="Montserrat"/>
                <a:cs typeface="Montserrat"/>
                <a:sym typeface="Montserrat"/>
              </a:rPr>
              <a:t>Penurunan nilai aset atau impairment menjadi sinyal penting atas perubahan negatif dalam kondisi ekonomi atau lingkungan bisnis perusahaan. </a:t>
            </a:r>
          </a:p>
          <a:p>
            <a:pPr algn="just">
              <a:lnSpc>
                <a:spcPts val="3011"/>
              </a:lnSpc>
            </a:pPr>
            <a:r>
              <a:rPr lang="en-US" sz="2509">
                <a:solidFill>
                  <a:srgbClr val="FFFFFF"/>
                </a:solidFill>
                <a:latin typeface="Montserrat"/>
                <a:ea typeface="Montserrat"/>
                <a:cs typeface="Montserrat"/>
                <a:sym typeface="Montserrat"/>
              </a:rPr>
              <a:t>Hubungan antara penyusutan dan impairment juga menjadi perhatian penting dalam literatur akuntansi modern. Scholze dan Wielenberg) dalam penelitian yang diterbitkan di SSRN menemukan adanya trade-off antara besarnya penyusutan yang diakui dengan kemungkinan impairment di masa mendatang</a:t>
            </a:r>
          </a:p>
          <a:p>
            <a:pPr algn="just">
              <a:lnSpc>
                <a:spcPts val="3011"/>
              </a:lnSpc>
            </a:pPr>
            <a:r>
              <a:rPr lang="en-US" sz="2509">
                <a:solidFill>
                  <a:srgbClr val="FFFFFF"/>
                </a:solidFill>
                <a:latin typeface="Montserrat"/>
                <a:ea typeface="Montserrat"/>
                <a:cs typeface="Montserrat"/>
                <a:sym typeface="Montserrat"/>
              </a:rPr>
              <a:t>Selain itu, beberapa penelitian empiris menunjukkan bahwa tingkat penyusutan memiliki hubungan positif dengan pengakuan impairment di industri padat aset. Hal ini berarti bahwa semakin besar beban penyusutan yang diakui, semakin tinggi pula kemungkinan perusahaan menghadapi impairment akibat penurunan produktivitas atau efisiensi aset. </a:t>
            </a:r>
          </a:p>
          <a:p>
            <a:pPr algn="just">
              <a:lnSpc>
                <a:spcPts val="3011"/>
              </a:lnSpc>
            </a:pPr>
          </a:p>
        </p:txBody>
      </p:sp>
      <p:sp>
        <p:nvSpPr>
          <p:cNvPr name="Freeform 5" id="5"/>
          <p:cNvSpPr/>
          <p:nvPr/>
        </p:nvSpPr>
        <p:spPr>
          <a:xfrm flipH="true" flipV="false" rot="0">
            <a:off x="16267088" y="8678734"/>
            <a:ext cx="3066665" cy="2196848"/>
          </a:xfrm>
          <a:custGeom>
            <a:avLst/>
            <a:gdLst/>
            <a:ahLst/>
            <a:cxnLst/>
            <a:rect r="r" b="b" t="t" l="l"/>
            <a:pathLst>
              <a:path h="2196848" w="3066665">
                <a:moveTo>
                  <a:pt x="3066665" y="0"/>
                </a:moveTo>
                <a:lnTo>
                  <a:pt x="0" y="0"/>
                </a:lnTo>
                <a:lnTo>
                  <a:pt x="0" y="2196847"/>
                </a:lnTo>
                <a:lnTo>
                  <a:pt x="3066665" y="2196847"/>
                </a:lnTo>
                <a:lnTo>
                  <a:pt x="3066665"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5283304">
            <a:off x="906094" y="8434577"/>
            <a:ext cx="947130" cy="2685162"/>
          </a:xfrm>
          <a:custGeom>
            <a:avLst/>
            <a:gdLst/>
            <a:ahLst/>
            <a:cxnLst/>
            <a:rect r="r" b="b" t="t" l="l"/>
            <a:pathLst>
              <a:path h="2685162" w="947130">
                <a:moveTo>
                  <a:pt x="947129" y="0"/>
                </a:moveTo>
                <a:lnTo>
                  <a:pt x="0" y="0"/>
                </a:lnTo>
                <a:lnTo>
                  <a:pt x="0" y="2685162"/>
                </a:lnTo>
                <a:lnTo>
                  <a:pt x="947129" y="2685162"/>
                </a:lnTo>
                <a:lnTo>
                  <a:pt x="947129"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true" rot="5283304">
            <a:off x="15968976" y="312584"/>
            <a:ext cx="947130" cy="2685162"/>
          </a:xfrm>
          <a:custGeom>
            <a:avLst/>
            <a:gdLst/>
            <a:ahLst/>
            <a:cxnLst/>
            <a:rect r="r" b="b" t="t" l="l"/>
            <a:pathLst>
              <a:path h="2685162" w="947130">
                <a:moveTo>
                  <a:pt x="0" y="2685162"/>
                </a:moveTo>
                <a:lnTo>
                  <a:pt x="947130" y="2685162"/>
                </a:lnTo>
                <a:lnTo>
                  <a:pt x="947130" y="0"/>
                </a:lnTo>
                <a:lnTo>
                  <a:pt x="0" y="0"/>
                </a:lnTo>
                <a:lnTo>
                  <a:pt x="0" y="2685162"/>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02870"/>
            <a:ext cx="18625656" cy="5246370"/>
            <a:chOff x="0" y="0"/>
            <a:chExt cx="2885601" cy="812800"/>
          </a:xfrm>
        </p:grpSpPr>
        <p:sp>
          <p:nvSpPr>
            <p:cNvPr name="Freeform 3" id="3"/>
            <p:cNvSpPr/>
            <p:nvPr/>
          </p:nvSpPr>
          <p:spPr>
            <a:xfrm flipH="false" flipV="false" rot="0">
              <a:off x="0" y="0"/>
              <a:ext cx="2885602" cy="812800"/>
            </a:xfrm>
            <a:custGeom>
              <a:avLst/>
              <a:gdLst/>
              <a:ahLst/>
              <a:cxnLst/>
              <a:rect r="r" b="b" t="t" l="l"/>
              <a:pathLst>
                <a:path h="812800" w="2885602">
                  <a:moveTo>
                    <a:pt x="0" y="0"/>
                  </a:moveTo>
                  <a:lnTo>
                    <a:pt x="2885602" y="0"/>
                  </a:lnTo>
                  <a:lnTo>
                    <a:pt x="2885602" y="812800"/>
                  </a:lnTo>
                  <a:lnTo>
                    <a:pt x="0" y="812800"/>
                  </a:lnTo>
                  <a:close/>
                </a:path>
              </a:pathLst>
            </a:custGeom>
            <a:blipFill>
              <a:blip r:embed="rId2"/>
              <a:stretch>
                <a:fillRect l="0" t="-17340" r="0" b="-119191"/>
              </a:stretch>
            </a:blipFill>
          </p:spPr>
        </p:sp>
      </p:grpSp>
      <p:grpSp>
        <p:nvGrpSpPr>
          <p:cNvPr name="Group 4" id="4"/>
          <p:cNvGrpSpPr/>
          <p:nvPr/>
        </p:nvGrpSpPr>
        <p:grpSpPr>
          <a:xfrm rot="0">
            <a:off x="2254358" y="1225428"/>
            <a:ext cx="13779285" cy="2810831"/>
            <a:chOff x="0" y="0"/>
            <a:chExt cx="3568838" cy="728006"/>
          </a:xfrm>
        </p:grpSpPr>
        <p:sp>
          <p:nvSpPr>
            <p:cNvPr name="Freeform 5" id="5"/>
            <p:cNvSpPr/>
            <p:nvPr/>
          </p:nvSpPr>
          <p:spPr>
            <a:xfrm flipH="false" flipV="false" rot="0">
              <a:off x="0" y="0"/>
              <a:ext cx="3568838" cy="728006"/>
            </a:xfrm>
            <a:custGeom>
              <a:avLst/>
              <a:gdLst/>
              <a:ahLst/>
              <a:cxnLst/>
              <a:rect r="r" b="b" t="t" l="l"/>
              <a:pathLst>
                <a:path h="728006" w="3568838">
                  <a:moveTo>
                    <a:pt x="28654" y="0"/>
                  </a:moveTo>
                  <a:lnTo>
                    <a:pt x="3540184" y="0"/>
                  </a:lnTo>
                  <a:cubicBezTo>
                    <a:pt x="3547783" y="0"/>
                    <a:pt x="3555071" y="3019"/>
                    <a:pt x="3560445" y="8393"/>
                  </a:cubicBezTo>
                  <a:cubicBezTo>
                    <a:pt x="3565819" y="13766"/>
                    <a:pt x="3568838" y="21055"/>
                    <a:pt x="3568838" y="28654"/>
                  </a:cubicBezTo>
                  <a:lnTo>
                    <a:pt x="3568838" y="699351"/>
                  </a:lnTo>
                  <a:cubicBezTo>
                    <a:pt x="3568838" y="715177"/>
                    <a:pt x="3556009" y="728006"/>
                    <a:pt x="3540184" y="728006"/>
                  </a:cubicBezTo>
                  <a:lnTo>
                    <a:pt x="28654" y="728006"/>
                  </a:lnTo>
                  <a:cubicBezTo>
                    <a:pt x="12829" y="728006"/>
                    <a:pt x="0" y="715177"/>
                    <a:pt x="0" y="699351"/>
                  </a:cubicBezTo>
                  <a:lnTo>
                    <a:pt x="0" y="28654"/>
                  </a:lnTo>
                  <a:cubicBezTo>
                    <a:pt x="0" y="12829"/>
                    <a:pt x="12829" y="0"/>
                    <a:pt x="28654" y="0"/>
                  </a:cubicBezTo>
                  <a:close/>
                </a:path>
              </a:pathLst>
            </a:custGeom>
            <a:solidFill>
              <a:srgbClr val="4D87DD"/>
            </a:solidFill>
          </p:spPr>
        </p:sp>
        <p:sp>
          <p:nvSpPr>
            <p:cNvPr name="TextBox 6" id="6"/>
            <p:cNvSpPr txBox="true"/>
            <p:nvPr/>
          </p:nvSpPr>
          <p:spPr>
            <a:xfrm>
              <a:off x="0" y="-38100"/>
              <a:ext cx="3568838" cy="766106"/>
            </a:xfrm>
            <a:prstGeom prst="rect">
              <a:avLst/>
            </a:prstGeom>
          </p:spPr>
          <p:txBody>
            <a:bodyPr anchor="ctr" rtlCol="false" tIns="51658" lIns="51658" bIns="51658" rIns="51658"/>
            <a:lstStyle/>
            <a:p>
              <a:pPr algn="ctr">
                <a:lnSpc>
                  <a:spcPts val="2659"/>
                </a:lnSpc>
              </a:pPr>
            </a:p>
          </p:txBody>
        </p:sp>
      </p:grpSp>
      <p:sp>
        <p:nvSpPr>
          <p:cNvPr name="TextBox 7" id="7"/>
          <p:cNvSpPr txBox="true"/>
          <p:nvPr/>
        </p:nvSpPr>
        <p:spPr>
          <a:xfrm rot="0">
            <a:off x="3209124" y="1902993"/>
            <a:ext cx="11869751" cy="1331954"/>
          </a:xfrm>
          <a:prstGeom prst="rect">
            <a:avLst/>
          </a:prstGeom>
        </p:spPr>
        <p:txBody>
          <a:bodyPr anchor="t" rtlCol="false" tIns="0" lIns="0" bIns="0" rIns="0">
            <a:spAutoFit/>
          </a:bodyPr>
          <a:lstStyle/>
          <a:p>
            <a:pPr algn="ctr">
              <a:lnSpc>
                <a:spcPts val="9560"/>
              </a:lnSpc>
            </a:pPr>
            <a:r>
              <a:rPr lang="en-US" b="true" sz="7966">
                <a:solidFill>
                  <a:srgbClr val="FFFFFF"/>
                </a:solidFill>
                <a:latin typeface="Codec Pro Bold"/>
                <a:ea typeface="Codec Pro Bold"/>
                <a:cs typeface="Codec Pro Bold"/>
                <a:sym typeface="Codec Pro Bold"/>
              </a:rPr>
              <a:t>SIAPE NAK TANYEE?</a:t>
            </a:r>
          </a:p>
        </p:txBody>
      </p:sp>
      <p:sp>
        <p:nvSpPr>
          <p:cNvPr name="Freeform 8" id="8"/>
          <p:cNvSpPr/>
          <p:nvPr/>
        </p:nvSpPr>
        <p:spPr>
          <a:xfrm flipH="false" flipV="false" rot="0">
            <a:off x="13522163" y="8604027"/>
            <a:ext cx="2985796" cy="523027"/>
          </a:xfrm>
          <a:custGeom>
            <a:avLst/>
            <a:gdLst/>
            <a:ahLst/>
            <a:cxnLst/>
            <a:rect r="r" b="b" t="t" l="l"/>
            <a:pathLst>
              <a:path h="523027" w="2985796">
                <a:moveTo>
                  <a:pt x="0" y="0"/>
                </a:moveTo>
                <a:lnTo>
                  <a:pt x="2985796" y="0"/>
                </a:lnTo>
                <a:lnTo>
                  <a:pt x="2985796" y="523026"/>
                </a:lnTo>
                <a:lnTo>
                  <a:pt x="0" y="523026"/>
                </a:lnTo>
                <a:lnTo>
                  <a:pt x="0" y="0"/>
                </a:lnTo>
                <a:close/>
              </a:path>
            </a:pathLst>
          </a:custGeom>
          <a:blipFill>
            <a:blip r:embed="rId3">
              <a:extLst>
                <a:ext uri="{96DAC541-7B7A-43D3-8B79-37D633B846F1}">
                  <asvg:svgBlip xmlns:asvg="http://schemas.microsoft.com/office/drawing/2016/SVG/main" r:embed="rId4"/>
                </a:ext>
              </a:extLst>
            </a:blip>
            <a:stretch>
              <a:fillRect l="0" t="0" r="0" b="-212420"/>
            </a:stretch>
          </a:blipFill>
        </p:spPr>
      </p:sp>
      <p:grpSp>
        <p:nvGrpSpPr>
          <p:cNvPr name="Group 9" id="9"/>
          <p:cNvGrpSpPr/>
          <p:nvPr/>
        </p:nvGrpSpPr>
        <p:grpSpPr>
          <a:xfrm rot="0">
            <a:off x="2543477" y="5423550"/>
            <a:ext cx="10978686" cy="1407565"/>
            <a:chOff x="0" y="0"/>
            <a:chExt cx="3422060" cy="438738"/>
          </a:xfrm>
        </p:grpSpPr>
        <p:sp>
          <p:nvSpPr>
            <p:cNvPr name="Freeform 10" id="10"/>
            <p:cNvSpPr/>
            <p:nvPr/>
          </p:nvSpPr>
          <p:spPr>
            <a:xfrm flipH="false" flipV="false" rot="0">
              <a:off x="0" y="0"/>
              <a:ext cx="3422061" cy="438738"/>
            </a:xfrm>
            <a:custGeom>
              <a:avLst/>
              <a:gdLst/>
              <a:ahLst/>
              <a:cxnLst/>
              <a:rect r="r" b="b" t="t" l="l"/>
              <a:pathLst>
                <a:path h="438738" w="3422061">
                  <a:moveTo>
                    <a:pt x="35964" y="0"/>
                  </a:moveTo>
                  <a:lnTo>
                    <a:pt x="3386096" y="0"/>
                  </a:lnTo>
                  <a:cubicBezTo>
                    <a:pt x="3405959" y="0"/>
                    <a:pt x="3422061" y="16102"/>
                    <a:pt x="3422061" y="35964"/>
                  </a:cubicBezTo>
                  <a:lnTo>
                    <a:pt x="3422061" y="402774"/>
                  </a:lnTo>
                  <a:cubicBezTo>
                    <a:pt x="3422061" y="422637"/>
                    <a:pt x="3405959" y="438738"/>
                    <a:pt x="3386096" y="438738"/>
                  </a:cubicBezTo>
                  <a:lnTo>
                    <a:pt x="35964" y="438738"/>
                  </a:lnTo>
                  <a:cubicBezTo>
                    <a:pt x="16102" y="438738"/>
                    <a:pt x="0" y="422637"/>
                    <a:pt x="0" y="402774"/>
                  </a:cubicBezTo>
                  <a:lnTo>
                    <a:pt x="0" y="35964"/>
                  </a:lnTo>
                  <a:cubicBezTo>
                    <a:pt x="0" y="16102"/>
                    <a:pt x="16102" y="0"/>
                    <a:pt x="35964" y="0"/>
                  </a:cubicBezTo>
                  <a:close/>
                </a:path>
              </a:pathLst>
            </a:custGeom>
            <a:solidFill>
              <a:srgbClr val="F3BD68"/>
            </a:solidFill>
          </p:spPr>
        </p:sp>
        <p:sp>
          <p:nvSpPr>
            <p:cNvPr name="TextBox 11" id="11"/>
            <p:cNvSpPr txBox="true"/>
            <p:nvPr/>
          </p:nvSpPr>
          <p:spPr>
            <a:xfrm>
              <a:off x="0" y="-38100"/>
              <a:ext cx="3422060" cy="476838"/>
            </a:xfrm>
            <a:prstGeom prst="rect">
              <a:avLst/>
            </a:prstGeom>
          </p:spPr>
          <p:txBody>
            <a:bodyPr anchor="ctr" rtlCol="false" tIns="51658" lIns="51658" bIns="51658" rIns="51658"/>
            <a:lstStyle/>
            <a:p>
              <a:pPr algn="ctr">
                <a:lnSpc>
                  <a:spcPts val="2659"/>
                </a:lnSpc>
              </a:pPr>
            </a:p>
          </p:txBody>
        </p:sp>
      </p:grpSp>
      <p:sp>
        <p:nvSpPr>
          <p:cNvPr name="Freeform 12" id="12"/>
          <p:cNvSpPr/>
          <p:nvPr/>
        </p:nvSpPr>
        <p:spPr>
          <a:xfrm flipH="false" flipV="false" rot="0">
            <a:off x="14101483" y="6540597"/>
            <a:ext cx="1954786" cy="1709549"/>
          </a:xfrm>
          <a:custGeom>
            <a:avLst/>
            <a:gdLst/>
            <a:ahLst/>
            <a:cxnLst/>
            <a:rect r="r" b="b" t="t" l="l"/>
            <a:pathLst>
              <a:path h="1709549" w="1954786">
                <a:moveTo>
                  <a:pt x="0" y="0"/>
                </a:moveTo>
                <a:lnTo>
                  <a:pt x="1954786" y="0"/>
                </a:lnTo>
                <a:lnTo>
                  <a:pt x="1954786" y="1709549"/>
                </a:lnTo>
                <a:lnTo>
                  <a:pt x="0" y="170954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3" id="13"/>
          <p:cNvSpPr txBox="true"/>
          <p:nvPr/>
        </p:nvSpPr>
        <p:spPr>
          <a:xfrm rot="0">
            <a:off x="3209124" y="5645156"/>
            <a:ext cx="10313039" cy="743709"/>
          </a:xfrm>
          <a:prstGeom prst="rect">
            <a:avLst/>
          </a:prstGeom>
        </p:spPr>
        <p:txBody>
          <a:bodyPr anchor="t" rtlCol="false" tIns="0" lIns="0" bIns="0" rIns="0">
            <a:spAutoFit/>
          </a:bodyPr>
          <a:lstStyle/>
          <a:p>
            <a:pPr algn="ctr">
              <a:lnSpc>
                <a:spcPts val="6049"/>
              </a:lnSpc>
            </a:pPr>
            <a:r>
              <a:rPr lang="en-US" sz="4320">
                <a:solidFill>
                  <a:srgbClr val="FFFFFF"/>
                </a:solidFill>
                <a:latin typeface="Montserrat"/>
                <a:ea typeface="Montserrat"/>
                <a:cs typeface="Montserrat"/>
                <a:sym typeface="Montserrat"/>
              </a:rPr>
              <a:t>langsung angkat tangan ya best!!</a:t>
            </a:r>
          </a:p>
        </p:txBody>
      </p:sp>
      <p:sp>
        <p:nvSpPr>
          <p:cNvPr name="Freeform 14" id="14"/>
          <p:cNvSpPr/>
          <p:nvPr/>
        </p:nvSpPr>
        <p:spPr>
          <a:xfrm flipH="false" flipV="false" rot="0">
            <a:off x="13522163" y="5865819"/>
            <a:ext cx="2985796" cy="523027"/>
          </a:xfrm>
          <a:custGeom>
            <a:avLst/>
            <a:gdLst/>
            <a:ahLst/>
            <a:cxnLst/>
            <a:rect r="r" b="b" t="t" l="l"/>
            <a:pathLst>
              <a:path h="523027" w="2985796">
                <a:moveTo>
                  <a:pt x="0" y="0"/>
                </a:moveTo>
                <a:lnTo>
                  <a:pt x="2985796" y="0"/>
                </a:lnTo>
                <a:lnTo>
                  <a:pt x="2985796" y="523027"/>
                </a:lnTo>
                <a:lnTo>
                  <a:pt x="0" y="523027"/>
                </a:lnTo>
                <a:lnTo>
                  <a:pt x="0" y="0"/>
                </a:lnTo>
                <a:close/>
              </a:path>
            </a:pathLst>
          </a:custGeom>
          <a:blipFill>
            <a:blip r:embed="rId3">
              <a:extLst>
                <a:ext uri="{96DAC541-7B7A-43D3-8B79-37D633B846F1}">
                  <asvg:svgBlip xmlns:asvg="http://schemas.microsoft.com/office/drawing/2016/SVG/main" r:embed="rId4"/>
                </a:ext>
              </a:extLst>
            </a:blip>
            <a:stretch>
              <a:fillRect l="0" t="0" r="0" b="-21242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4D87DD"/>
        </a:solidFill>
      </p:bgPr>
    </p:bg>
    <p:spTree>
      <p:nvGrpSpPr>
        <p:cNvPr id="1" name=""/>
        <p:cNvGrpSpPr/>
        <p:nvPr/>
      </p:nvGrpSpPr>
      <p:grpSpPr>
        <a:xfrm>
          <a:off x="0" y="0"/>
          <a:ext cx="0" cy="0"/>
          <a:chOff x="0" y="0"/>
          <a:chExt cx="0" cy="0"/>
        </a:xfrm>
      </p:grpSpPr>
      <p:grpSp>
        <p:nvGrpSpPr>
          <p:cNvPr name="Group 2" id="2"/>
          <p:cNvGrpSpPr/>
          <p:nvPr/>
        </p:nvGrpSpPr>
        <p:grpSpPr>
          <a:xfrm rot="0">
            <a:off x="13290034" y="2720672"/>
            <a:ext cx="4845656" cy="4845656"/>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blipFill>
              <a:blip r:embed="rId2"/>
              <a:stretch>
                <a:fillRect l="-38888" t="0" r="-38888" b="0"/>
              </a:stretch>
            </a:blipFill>
            <a:ln w="66675" cap="sq">
              <a:solidFill>
                <a:srgbClr val="FFFFFF"/>
              </a:solidFill>
              <a:prstDash val="solid"/>
              <a:miter/>
            </a:ln>
          </p:spPr>
        </p:sp>
      </p:grpSp>
      <p:sp>
        <p:nvSpPr>
          <p:cNvPr name="Freeform 4" id="4"/>
          <p:cNvSpPr/>
          <p:nvPr/>
        </p:nvSpPr>
        <p:spPr>
          <a:xfrm flipH="false" flipV="false" rot="0">
            <a:off x="13440810" y="1229183"/>
            <a:ext cx="2985796" cy="523027"/>
          </a:xfrm>
          <a:custGeom>
            <a:avLst/>
            <a:gdLst/>
            <a:ahLst/>
            <a:cxnLst/>
            <a:rect r="r" b="b" t="t" l="l"/>
            <a:pathLst>
              <a:path h="523027" w="2985796">
                <a:moveTo>
                  <a:pt x="0" y="0"/>
                </a:moveTo>
                <a:lnTo>
                  <a:pt x="2985796" y="0"/>
                </a:lnTo>
                <a:lnTo>
                  <a:pt x="2985796" y="523027"/>
                </a:lnTo>
                <a:lnTo>
                  <a:pt x="0" y="523027"/>
                </a:lnTo>
                <a:lnTo>
                  <a:pt x="0" y="0"/>
                </a:lnTo>
                <a:close/>
              </a:path>
            </a:pathLst>
          </a:custGeom>
          <a:blipFill>
            <a:blip r:embed="rId3">
              <a:extLst>
                <a:ext uri="{96DAC541-7B7A-43D3-8B79-37D633B846F1}">
                  <asvg:svgBlip xmlns:asvg="http://schemas.microsoft.com/office/drawing/2016/SVG/main" r:embed="rId4"/>
                </a:ext>
              </a:extLst>
            </a:blip>
            <a:stretch>
              <a:fillRect l="0" t="0" r="0" b="-212420"/>
            </a:stretch>
          </a:blipFill>
        </p:spPr>
      </p:sp>
      <p:sp>
        <p:nvSpPr>
          <p:cNvPr name="Freeform 5" id="5"/>
          <p:cNvSpPr/>
          <p:nvPr/>
        </p:nvSpPr>
        <p:spPr>
          <a:xfrm flipH="false" flipV="false" rot="0">
            <a:off x="-1099190" y="-828217"/>
            <a:ext cx="2760657" cy="4114800"/>
          </a:xfrm>
          <a:custGeom>
            <a:avLst/>
            <a:gdLst/>
            <a:ahLst/>
            <a:cxnLst/>
            <a:rect r="r" b="b" t="t" l="l"/>
            <a:pathLst>
              <a:path h="4114800" w="2760657">
                <a:moveTo>
                  <a:pt x="0" y="0"/>
                </a:moveTo>
                <a:lnTo>
                  <a:pt x="2760657" y="0"/>
                </a:lnTo>
                <a:lnTo>
                  <a:pt x="2760657"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true" flipV="false" rot="0">
            <a:off x="16755361" y="7200900"/>
            <a:ext cx="2760657" cy="4114800"/>
          </a:xfrm>
          <a:custGeom>
            <a:avLst/>
            <a:gdLst/>
            <a:ahLst/>
            <a:cxnLst/>
            <a:rect r="r" b="b" t="t" l="l"/>
            <a:pathLst>
              <a:path h="4114800" w="2760657">
                <a:moveTo>
                  <a:pt x="2760657" y="0"/>
                </a:moveTo>
                <a:lnTo>
                  <a:pt x="0" y="0"/>
                </a:lnTo>
                <a:lnTo>
                  <a:pt x="0" y="4114800"/>
                </a:lnTo>
                <a:lnTo>
                  <a:pt x="2760657" y="4114800"/>
                </a:lnTo>
                <a:lnTo>
                  <a:pt x="2760657"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2432645" y="483289"/>
            <a:ext cx="10242456" cy="1852889"/>
          </a:xfrm>
          <a:prstGeom prst="rect">
            <a:avLst/>
          </a:prstGeom>
        </p:spPr>
        <p:txBody>
          <a:bodyPr anchor="t" rtlCol="false" tIns="0" lIns="0" bIns="0" rIns="0">
            <a:spAutoFit/>
          </a:bodyPr>
          <a:lstStyle/>
          <a:p>
            <a:pPr algn="l">
              <a:lnSpc>
                <a:spcPts val="13369"/>
              </a:lnSpc>
            </a:pPr>
            <a:r>
              <a:rPr lang="en-US" sz="11141" b="true">
                <a:solidFill>
                  <a:srgbClr val="FFFFFF"/>
                </a:solidFill>
                <a:latin typeface="Codec Pro Bold"/>
                <a:ea typeface="Codec Pro Bold"/>
                <a:cs typeface="Codec Pro Bold"/>
                <a:sym typeface="Codec Pro Bold"/>
              </a:rPr>
              <a:t>KESIMPULAN</a:t>
            </a:r>
          </a:p>
        </p:txBody>
      </p:sp>
      <p:sp>
        <p:nvSpPr>
          <p:cNvPr name="TextBox 8" id="8"/>
          <p:cNvSpPr txBox="true"/>
          <p:nvPr/>
        </p:nvSpPr>
        <p:spPr>
          <a:xfrm rot="0">
            <a:off x="1028700" y="2326653"/>
            <a:ext cx="12000100" cy="7134225"/>
          </a:xfrm>
          <a:prstGeom prst="rect">
            <a:avLst/>
          </a:prstGeom>
        </p:spPr>
        <p:txBody>
          <a:bodyPr anchor="t" rtlCol="false" tIns="0" lIns="0" bIns="0" rIns="0">
            <a:spAutoFit/>
          </a:bodyPr>
          <a:lstStyle/>
          <a:p>
            <a:pPr algn="just">
              <a:lnSpc>
                <a:spcPts val="3323"/>
              </a:lnSpc>
            </a:pPr>
            <a:r>
              <a:rPr lang="en-US" sz="2769">
                <a:solidFill>
                  <a:srgbClr val="FFFFFF"/>
                </a:solidFill>
                <a:latin typeface="Montserrat"/>
                <a:ea typeface="Montserrat"/>
                <a:cs typeface="Montserrat"/>
                <a:sym typeface="Montserrat"/>
              </a:rPr>
              <a:t>Depresiasi menurut PSAK 16 merupakan alokasi sistematis atas biaya aset selama masa manfaatnya, yang dapat dilakukan melalui berbagai metode sesuai karakteristik penggunaan aset. Sementara itu, PSAK 48 mengatur penurunan nilai (impairment) ketika nilai tercatat aset lebih tinggi daripada nilai yang dapat dipulihkan. Kedua konsep ini berdampak langsung terhadap laporan keuangan: depresiasi dan impairment menurunkan laba bersih serta mengurangi nilai tercatat aset di neraca sehingga dapat memengaruhi rasio keuangan. Hubungan antara keduanya menunjukkan bahwa beban penyusutan yang lebih besar dapat menurunkan peluang terjadinya impairment, namun berisiko mengurangi relevansi informasi nilai aset. Oleh karena itu, pemilihan metode depresiasi dan penilaian impairment yang tepat penting untuk menghasilkan laporan keuangan yang realistis, akuntabel, dan mencerminkan kondisi ekonomi aset yang sebenarnya.</a:t>
            </a:r>
          </a:p>
          <a:p>
            <a:pPr algn="just">
              <a:lnSpc>
                <a:spcPts val="3323"/>
              </a:lnSpc>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4D87DD"/>
        </a:solidFill>
      </p:bgPr>
    </p:bg>
    <p:spTree>
      <p:nvGrpSpPr>
        <p:cNvPr id="1" name=""/>
        <p:cNvGrpSpPr/>
        <p:nvPr/>
      </p:nvGrpSpPr>
      <p:grpSpPr>
        <a:xfrm>
          <a:off x="0" y="0"/>
          <a:ext cx="0" cy="0"/>
          <a:chOff x="0" y="0"/>
          <a:chExt cx="0" cy="0"/>
        </a:xfrm>
      </p:grpSpPr>
      <p:sp>
        <p:nvSpPr>
          <p:cNvPr name="Freeform 2" id="2"/>
          <p:cNvSpPr/>
          <p:nvPr/>
        </p:nvSpPr>
        <p:spPr>
          <a:xfrm flipH="false" flipV="false" rot="3520880">
            <a:off x="-1041608" y="-629748"/>
            <a:ext cx="2668224" cy="3588076"/>
          </a:xfrm>
          <a:custGeom>
            <a:avLst/>
            <a:gdLst/>
            <a:ahLst/>
            <a:cxnLst/>
            <a:rect r="r" b="b" t="t" l="l"/>
            <a:pathLst>
              <a:path h="3588076" w="2668224">
                <a:moveTo>
                  <a:pt x="0" y="0"/>
                </a:moveTo>
                <a:lnTo>
                  <a:pt x="2668225" y="0"/>
                </a:lnTo>
                <a:lnTo>
                  <a:pt x="2668225" y="3588076"/>
                </a:lnTo>
                <a:lnTo>
                  <a:pt x="0" y="35880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006127" y="2702840"/>
            <a:ext cx="12275746" cy="2226636"/>
          </a:xfrm>
          <a:prstGeom prst="rect">
            <a:avLst/>
          </a:prstGeom>
        </p:spPr>
        <p:txBody>
          <a:bodyPr anchor="t" rtlCol="false" tIns="0" lIns="0" bIns="0" rIns="0">
            <a:spAutoFit/>
          </a:bodyPr>
          <a:lstStyle/>
          <a:p>
            <a:pPr algn="ctr">
              <a:lnSpc>
                <a:spcPts val="15973"/>
              </a:lnSpc>
            </a:pPr>
            <a:r>
              <a:rPr lang="en-US" b="true" sz="13310">
                <a:solidFill>
                  <a:srgbClr val="FFFFFF"/>
                </a:solidFill>
                <a:latin typeface="Codec Pro Bold"/>
                <a:ea typeface="Codec Pro Bold"/>
                <a:cs typeface="Codec Pro Bold"/>
                <a:sym typeface="Codec Pro Bold"/>
              </a:rPr>
              <a:t>TERIMA KASIH</a:t>
            </a:r>
          </a:p>
        </p:txBody>
      </p:sp>
      <p:grpSp>
        <p:nvGrpSpPr>
          <p:cNvPr name="Group 4" id="4"/>
          <p:cNvGrpSpPr/>
          <p:nvPr/>
        </p:nvGrpSpPr>
        <p:grpSpPr>
          <a:xfrm rot="0">
            <a:off x="5053734" y="4939077"/>
            <a:ext cx="8180531" cy="1189894"/>
            <a:chOff x="0" y="0"/>
            <a:chExt cx="1894496" cy="275563"/>
          </a:xfrm>
        </p:grpSpPr>
        <p:sp>
          <p:nvSpPr>
            <p:cNvPr name="Freeform 5" id="5"/>
            <p:cNvSpPr/>
            <p:nvPr/>
          </p:nvSpPr>
          <p:spPr>
            <a:xfrm flipH="false" flipV="false" rot="0">
              <a:off x="0" y="0"/>
              <a:ext cx="1894496" cy="275563"/>
            </a:xfrm>
            <a:custGeom>
              <a:avLst/>
              <a:gdLst/>
              <a:ahLst/>
              <a:cxnLst/>
              <a:rect r="r" b="b" t="t" l="l"/>
              <a:pathLst>
                <a:path h="275563" w="1894496">
                  <a:moveTo>
                    <a:pt x="48266" y="0"/>
                  </a:moveTo>
                  <a:lnTo>
                    <a:pt x="1846231" y="0"/>
                  </a:lnTo>
                  <a:cubicBezTo>
                    <a:pt x="1859031" y="0"/>
                    <a:pt x="1871308" y="5085"/>
                    <a:pt x="1880359" y="14137"/>
                  </a:cubicBezTo>
                  <a:cubicBezTo>
                    <a:pt x="1889411" y="23188"/>
                    <a:pt x="1894496" y="35465"/>
                    <a:pt x="1894496" y="48266"/>
                  </a:cubicBezTo>
                  <a:lnTo>
                    <a:pt x="1894496" y="227297"/>
                  </a:lnTo>
                  <a:cubicBezTo>
                    <a:pt x="1894496" y="253953"/>
                    <a:pt x="1872887" y="275563"/>
                    <a:pt x="1846231" y="275563"/>
                  </a:cubicBezTo>
                  <a:lnTo>
                    <a:pt x="48266" y="275563"/>
                  </a:lnTo>
                  <a:cubicBezTo>
                    <a:pt x="35465" y="275563"/>
                    <a:pt x="23188" y="270478"/>
                    <a:pt x="14137" y="261426"/>
                  </a:cubicBezTo>
                  <a:cubicBezTo>
                    <a:pt x="5085" y="252374"/>
                    <a:pt x="0" y="240098"/>
                    <a:pt x="0" y="227297"/>
                  </a:cubicBezTo>
                  <a:lnTo>
                    <a:pt x="0" y="48266"/>
                  </a:lnTo>
                  <a:cubicBezTo>
                    <a:pt x="0" y="21609"/>
                    <a:pt x="21609" y="0"/>
                    <a:pt x="48266" y="0"/>
                  </a:cubicBezTo>
                  <a:close/>
                </a:path>
              </a:pathLst>
            </a:custGeom>
            <a:solidFill>
              <a:srgbClr val="F3BD68"/>
            </a:solidFill>
          </p:spPr>
        </p:sp>
        <p:sp>
          <p:nvSpPr>
            <p:cNvPr name="TextBox 6" id="6"/>
            <p:cNvSpPr txBox="true"/>
            <p:nvPr/>
          </p:nvSpPr>
          <p:spPr>
            <a:xfrm>
              <a:off x="0" y="-38100"/>
              <a:ext cx="1894496" cy="313663"/>
            </a:xfrm>
            <a:prstGeom prst="rect">
              <a:avLst/>
            </a:prstGeom>
          </p:spPr>
          <p:txBody>
            <a:bodyPr anchor="ctr" rtlCol="false" tIns="55696" lIns="55696" bIns="55696" rIns="55696"/>
            <a:lstStyle/>
            <a:p>
              <a:pPr algn="l">
                <a:lnSpc>
                  <a:spcPts val="2659"/>
                </a:lnSpc>
                <a:spcBef>
                  <a:spcPct val="0"/>
                </a:spcBef>
              </a:pPr>
            </a:p>
          </p:txBody>
        </p:sp>
      </p:grpSp>
      <p:grpSp>
        <p:nvGrpSpPr>
          <p:cNvPr name="Group 7" id="7"/>
          <p:cNvGrpSpPr/>
          <p:nvPr/>
        </p:nvGrpSpPr>
        <p:grpSpPr>
          <a:xfrm rot="0">
            <a:off x="5053734" y="6360951"/>
            <a:ext cx="8180531" cy="1189894"/>
            <a:chOff x="0" y="0"/>
            <a:chExt cx="1894496" cy="275563"/>
          </a:xfrm>
        </p:grpSpPr>
        <p:sp>
          <p:nvSpPr>
            <p:cNvPr name="Freeform 8" id="8"/>
            <p:cNvSpPr/>
            <p:nvPr/>
          </p:nvSpPr>
          <p:spPr>
            <a:xfrm flipH="false" flipV="false" rot="0">
              <a:off x="0" y="0"/>
              <a:ext cx="1894496" cy="275563"/>
            </a:xfrm>
            <a:custGeom>
              <a:avLst/>
              <a:gdLst/>
              <a:ahLst/>
              <a:cxnLst/>
              <a:rect r="r" b="b" t="t" l="l"/>
              <a:pathLst>
                <a:path h="275563" w="1894496">
                  <a:moveTo>
                    <a:pt x="48266" y="0"/>
                  </a:moveTo>
                  <a:lnTo>
                    <a:pt x="1846231" y="0"/>
                  </a:lnTo>
                  <a:cubicBezTo>
                    <a:pt x="1859031" y="0"/>
                    <a:pt x="1871308" y="5085"/>
                    <a:pt x="1880359" y="14137"/>
                  </a:cubicBezTo>
                  <a:cubicBezTo>
                    <a:pt x="1889411" y="23188"/>
                    <a:pt x="1894496" y="35465"/>
                    <a:pt x="1894496" y="48266"/>
                  </a:cubicBezTo>
                  <a:lnTo>
                    <a:pt x="1894496" y="227297"/>
                  </a:lnTo>
                  <a:cubicBezTo>
                    <a:pt x="1894496" y="253953"/>
                    <a:pt x="1872887" y="275563"/>
                    <a:pt x="1846231" y="275563"/>
                  </a:cubicBezTo>
                  <a:lnTo>
                    <a:pt x="48266" y="275563"/>
                  </a:lnTo>
                  <a:cubicBezTo>
                    <a:pt x="35465" y="275563"/>
                    <a:pt x="23188" y="270478"/>
                    <a:pt x="14137" y="261426"/>
                  </a:cubicBezTo>
                  <a:cubicBezTo>
                    <a:pt x="5085" y="252374"/>
                    <a:pt x="0" y="240098"/>
                    <a:pt x="0" y="227297"/>
                  </a:cubicBezTo>
                  <a:lnTo>
                    <a:pt x="0" y="48266"/>
                  </a:lnTo>
                  <a:cubicBezTo>
                    <a:pt x="0" y="21609"/>
                    <a:pt x="21609" y="0"/>
                    <a:pt x="48266" y="0"/>
                  </a:cubicBezTo>
                  <a:close/>
                </a:path>
              </a:pathLst>
            </a:custGeom>
            <a:solidFill>
              <a:srgbClr val="F3BD68"/>
            </a:solidFill>
          </p:spPr>
        </p:sp>
        <p:sp>
          <p:nvSpPr>
            <p:cNvPr name="TextBox 9" id="9"/>
            <p:cNvSpPr txBox="true"/>
            <p:nvPr/>
          </p:nvSpPr>
          <p:spPr>
            <a:xfrm>
              <a:off x="0" y="-38100"/>
              <a:ext cx="1894496" cy="313663"/>
            </a:xfrm>
            <a:prstGeom prst="rect">
              <a:avLst/>
            </a:prstGeom>
          </p:spPr>
          <p:txBody>
            <a:bodyPr anchor="ctr" rtlCol="false" tIns="55696" lIns="55696" bIns="55696" rIns="55696"/>
            <a:lstStyle/>
            <a:p>
              <a:pPr algn="l">
                <a:lnSpc>
                  <a:spcPts val="2659"/>
                </a:lnSpc>
                <a:spcBef>
                  <a:spcPct val="0"/>
                </a:spcBef>
              </a:pPr>
            </a:p>
          </p:txBody>
        </p:sp>
      </p:grpSp>
      <p:sp>
        <p:nvSpPr>
          <p:cNvPr name="Freeform 10" id="10"/>
          <p:cNvSpPr/>
          <p:nvPr/>
        </p:nvSpPr>
        <p:spPr>
          <a:xfrm flipH="true" flipV="false" rot="0">
            <a:off x="16498348" y="7194756"/>
            <a:ext cx="2754011" cy="3703438"/>
          </a:xfrm>
          <a:custGeom>
            <a:avLst/>
            <a:gdLst/>
            <a:ahLst/>
            <a:cxnLst/>
            <a:rect r="r" b="b" t="t" l="l"/>
            <a:pathLst>
              <a:path h="3703438" w="2754011">
                <a:moveTo>
                  <a:pt x="2754011" y="0"/>
                </a:moveTo>
                <a:lnTo>
                  <a:pt x="0" y="0"/>
                </a:lnTo>
                <a:lnTo>
                  <a:pt x="0" y="3703438"/>
                </a:lnTo>
                <a:lnTo>
                  <a:pt x="2754011" y="3703438"/>
                </a:lnTo>
                <a:lnTo>
                  <a:pt x="275401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11" id="11"/>
          <p:cNvSpPr/>
          <p:nvPr/>
        </p:nvSpPr>
        <p:spPr>
          <a:xfrm flipV="true">
            <a:off x="1883837" y="9050727"/>
            <a:ext cx="2549381" cy="18155"/>
          </a:xfrm>
          <a:prstGeom prst="line">
            <a:avLst/>
          </a:prstGeom>
          <a:ln cap="flat" w="38100">
            <a:solidFill>
              <a:srgbClr val="FFFFFF">
                <a:alpha val="53725"/>
              </a:srgbClr>
            </a:solidFill>
            <a:prstDash val="solid"/>
            <a:headEnd type="none" len="sm" w="sm"/>
            <a:tailEnd type="none" len="sm" w="sm"/>
          </a:ln>
        </p:spPr>
      </p:sp>
      <p:sp>
        <p:nvSpPr>
          <p:cNvPr name="AutoShape 12" id="12"/>
          <p:cNvSpPr/>
          <p:nvPr/>
        </p:nvSpPr>
        <p:spPr>
          <a:xfrm flipV="true">
            <a:off x="14709783" y="1434186"/>
            <a:ext cx="2549381" cy="18155"/>
          </a:xfrm>
          <a:prstGeom prst="line">
            <a:avLst/>
          </a:prstGeom>
          <a:ln cap="flat" w="38100">
            <a:solidFill>
              <a:srgbClr val="FFFFFF">
                <a:alpha val="53725"/>
              </a:srgbClr>
            </a:solidFill>
            <a:prstDash val="solid"/>
            <a:headEnd type="none" len="sm" w="sm"/>
            <a:tailEnd type="none" len="sm" w="sm"/>
          </a:ln>
        </p:spPr>
      </p:sp>
      <p:sp>
        <p:nvSpPr>
          <p:cNvPr name="Freeform 13" id="13"/>
          <p:cNvSpPr/>
          <p:nvPr/>
        </p:nvSpPr>
        <p:spPr>
          <a:xfrm flipH="false" flipV="false" rot="0">
            <a:off x="1916032" y="5360783"/>
            <a:ext cx="587656" cy="587656"/>
          </a:xfrm>
          <a:custGeom>
            <a:avLst/>
            <a:gdLst/>
            <a:ahLst/>
            <a:cxnLst/>
            <a:rect r="r" b="b" t="t" l="l"/>
            <a:pathLst>
              <a:path h="587656" w="587656">
                <a:moveTo>
                  <a:pt x="0" y="0"/>
                </a:moveTo>
                <a:lnTo>
                  <a:pt x="587656" y="0"/>
                </a:lnTo>
                <a:lnTo>
                  <a:pt x="587656" y="587656"/>
                </a:lnTo>
                <a:lnTo>
                  <a:pt x="0" y="5876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15786966" y="5773295"/>
            <a:ext cx="587656" cy="587656"/>
          </a:xfrm>
          <a:custGeom>
            <a:avLst/>
            <a:gdLst/>
            <a:ahLst/>
            <a:cxnLst/>
            <a:rect r="r" b="b" t="t" l="l"/>
            <a:pathLst>
              <a:path h="587656" w="587656">
                <a:moveTo>
                  <a:pt x="0" y="0"/>
                </a:moveTo>
                <a:lnTo>
                  <a:pt x="587656" y="0"/>
                </a:lnTo>
                <a:lnTo>
                  <a:pt x="587656" y="587656"/>
                </a:lnTo>
                <a:lnTo>
                  <a:pt x="0" y="5876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02870"/>
            <a:ext cx="18625656" cy="5246370"/>
            <a:chOff x="0" y="0"/>
            <a:chExt cx="2885601" cy="812800"/>
          </a:xfrm>
        </p:grpSpPr>
        <p:sp>
          <p:nvSpPr>
            <p:cNvPr name="Freeform 3" id="3"/>
            <p:cNvSpPr/>
            <p:nvPr/>
          </p:nvSpPr>
          <p:spPr>
            <a:xfrm flipH="false" flipV="false" rot="0">
              <a:off x="0" y="0"/>
              <a:ext cx="2885602" cy="812800"/>
            </a:xfrm>
            <a:custGeom>
              <a:avLst/>
              <a:gdLst/>
              <a:ahLst/>
              <a:cxnLst/>
              <a:rect r="r" b="b" t="t" l="l"/>
              <a:pathLst>
                <a:path h="812800" w="2885602">
                  <a:moveTo>
                    <a:pt x="0" y="0"/>
                  </a:moveTo>
                  <a:lnTo>
                    <a:pt x="2885602" y="0"/>
                  </a:lnTo>
                  <a:lnTo>
                    <a:pt x="2885602" y="812800"/>
                  </a:lnTo>
                  <a:lnTo>
                    <a:pt x="0" y="812800"/>
                  </a:lnTo>
                  <a:close/>
                </a:path>
              </a:pathLst>
            </a:custGeom>
            <a:blipFill>
              <a:blip r:embed="rId2"/>
              <a:stretch>
                <a:fillRect l="0" t="-17340" r="0" b="-119191"/>
              </a:stretch>
            </a:blipFill>
          </p:spPr>
        </p:sp>
      </p:grpSp>
      <p:grpSp>
        <p:nvGrpSpPr>
          <p:cNvPr name="Group 4" id="4"/>
          <p:cNvGrpSpPr/>
          <p:nvPr/>
        </p:nvGrpSpPr>
        <p:grpSpPr>
          <a:xfrm rot="0">
            <a:off x="2254358" y="1225428"/>
            <a:ext cx="13779285" cy="2810831"/>
            <a:chOff x="0" y="0"/>
            <a:chExt cx="3568838" cy="728006"/>
          </a:xfrm>
        </p:grpSpPr>
        <p:sp>
          <p:nvSpPr>
            <p:cNvPr name="Freeform 5" id="5"/>
            <p:cNvSpPr/>
            <p:nvPr/>
          </p:nvSpPr>
          <p:spPr>
            <a:xfrm flipH="false" flipV="false" rot="0">
              <a:off x="0" y="0"/>
              <a:ext cx="3568838" cy="728006"/>
            </a:xfrm>
            <a:custGeom>
              <a:avLst/>
              <a:gdLst/>
              <a:ahLst/>
              <a:cxnLst/>
              <a:rect r="r" b="b" t="t" l="l"/>
              <a:pathLst>
                <a:path h="728006" w="3568838">
                  <a:moveTo>
                    <a:pt x="28654" y="0"/>
                  </a:moveTo>
                  <a:lnTo>
                    <a:pt x="3540184" y="0"/>
                  </a:lnTo>
                  <a:cubicBezTo>
                    <a:pt x="3547783" y="0"/>
                    <a:pt x="3555071" y="3019"/>
                    <a:pt x="3560445" y="8393"/>
                  </a:cubicBezTo>
                  <a:cubicBezTo>
                    <a:pt x="3565819" y="13766"/>
                    <a:pt x="3568838" y="21055"/>
                    <a:pt x="3568838" y="28654"/>
                  </a:cubicBezTo>
                  <a:lnTo>
                    <a:pt x="3568838" y="699351"/>
                  </a:lnTo>
                  <a:cubicBezTo>
                    <a:pt x="3568838" y="715177"/>
                    <a:pt x="3556009" y="728006"/>
                    <a:pt x="3540184" y="728006"/>
                  </a:cubicBezTo>
                  <a:lnTo>
                    <a:pt x="28654" y="728006"/>
                  </a:lnTo>
                  <a:cubicBezTo>
                    <a:pt x="12829" y="728006"/>
                    <a:pt x="0" y="715177"/>
                    <a:pt x="0" y="699351"/>
                  </a:cubicBezTo>
                  <a:lnTo>
                    <a:pt x="0" y="28654"/>
                  </a:lnTo>
                  <a:cubicBezTo>
                    <a:pt x="0" y="12829"/>
                    <a:pt x="12829" y="0"/>
                    <a:pt x="28654" y="0"/>
                  </a:cubicBezTo>
                  <a:close/>
                </a:path>
              </a:pathLst>
            </a:custGeom>
            <a:solidFill>
              <a:srgbClr val="4D87DD"/>
            </a:solidFill>
          </p:spPr>
        </p:sp>
        <p:sp>
          <p:nvSpPr>
            <p:cNvPr name="TextBox 6" id="6"/>
            <p:cNvSpPr txBox="true"/>
            <p:nvPr/>
          </p:nvSpPr>
          <p:spPr>
            <a:xfrm>
              <a:off x="0" y="-38100"/>
              <a:ext cx="3568838" cy="766106"/>
            </a:xfrm>
            <a:prstGeom prst="rect">
              <a:avLst/>
            </a:prstGeom>
          </p:spPr>
          <p:txBody>
            <a:bodyPr anchor="ctr" rtlCol="false" tIns="51658" lIns="51658" bIns="51658" rIns="51658"/>
            <a:lstStyle/>
            <a:p>
              <a:pPr algn="ctr">
                <a:lnSpc>
                  <a:spcPts val="2659"/>
                </a:lnSpc>
              </a:pPr>
            </a:p>
          </p:txBody>
        </p:sp>
      </p:grpSp>
      <p:sp>
        <p:nvSpPr>
          <p:cNvPr name="TextBox 7" id="7"/>
          <p:cNvSpPr txBox="true"/>
          <p:nvPr/>
        </p:nvSpPr>
        <p:spPr>
          <a:xfrm rot="0">
            <a:off x="3209124" y="1902993"/>
            <a:ext cx="11869751" cy="1331954"/>
          </a:xfrm>
          <a:prstGeom prst="rect">
            <a:avLst/>
          </a:prstGeom>
        </p:spPr>
        <p:txBody>
          <a:bodyPr anchor="t" rtlCol="false" tIns="0" lIns="0" bIns="0" rIns="0">
            <a:spAutoFit/>
          </a:bodyPr>
          <a:lstStyle/>
          <a:p>
            <a:pPr algn="ctr">
              <a:lnSpc>
                <a:spcPts val="9560"/>
              </a:lnSpc>
            </a:pPr>
            <a:r>
              <a:rPr lang="en-US" b="true" sz="7966">
                <a:solidFill>
                  <a:srgbClr val="FFFFFF"/>
                </a:solidFill>
                <a:latin typeface="Codec Pro Bold"/>
                <a:ea typeface="Codec Pro Bold"/>
                <a:cs typeface="Codec Pro Bold"/>
                <a:sym typeface="Codec Pro Bold"/>
              </a:rPr>
              <a:t>ANGGOTA KELOMPOK</a:t>
            </a:r>
          </a:p>
        </p:txBody>
      </p:sp>
      <p:grpSp>
        <p:nvGrpSpPr>
          <p:cNvPr name="Group 8" id="8"/>
          <p:cNvGrpSpPr/>
          <p:nvPr/>
        </p:nvGrpSpPr>
        <p:grpSpPr>
          <a:xfrm rot="0">
            <a:off x="1780041" y="5865819"/>
            <a:ext cx="5449755" cy="1407565"/>
            <a:chOff x="0" y="0"/>
            <a:chExt cx="1698690" cy="438738"/>
          </a:xfrm>
        </p:grpSpPr>
        <p:sp>
          <p:nvSpPr>
            <p:cNvPr name="Freeform 9" id="9"/>
            <p:cNvSpPr/>
            <p:nvPr/>
          </p:nvSpPr>
          <p:spPr>
            <a:xfrm flipH="false" flipV="false" rot="0">
              <a:off x="0" y="0"/>
              <a:ext cx="1698690" cy="438738"/>
            </a:xfrm>
            <a:custGeom>
              <a:avLst/>
              <a:gdLst/>
              <a:ahLst/>
              <a:cxnLst/>
              <a:rect r="r" b="b" t="t" l="l"/>
              <a:pathLst>
                <a:path h="438738" w="1698690">
                  <a:moveTo>
                    <a:pt x="72451" y="0"/>
                  </a:moveTo>
                  <a:lnTo>
                    <a:pt x="1626240" y="0"/>
                  </a:lnTo>
                  <a:cubicBezTo>
                    <a:pt x="1666253" y="0"/>
                    <a:pt x="1698690" y="32437"/>
                    <a:pt x="1698690" y="72451"/>
                  </a:cubicBezTo>
                  <a:lnTo>
                    <a:pt x="1698690" y="366288"/>
                  </a:lnTo>
                  <a:cubicBezTo>
                    <a:pt x="1698690" y="385503"/>
                    <a:pt x="1691057" y="403931"/>
                    <a:pt x="1677470" y="417518"/>
                  </a:cubicBezTo>
                  <a:cubicBezTo>
                    <a:pt x="1663883" y="431105"/>
                    <a:pt x="1645455" y="438738"/>
                    <a:pt x="1626240" y="438738"/>
                  </a:cubicBezTo>
                  <a:lnTo>
                    <a:pt x="72451" y="438738"/>
                  </a:lnTo>
                  <a:cubicBezTo>
                    <a:pt x="32437" y="438738"/>
                    <a:pt x="0" y="406301"/>
                    <a:pt x="0" y="366288"/>
                  </a:cubicBezTo>
                  <a:lnTo>
                    <a:pt x="0" y="72451"/>
                  </a:lnTo>
                  <a:cubicBezTo>
                    <a:pt x="0" y="32437"/>
                    <a:pt x="32437" y="0"/>
                    <a:pt x="72451" y="0"/>
                  </a:cubicBezTo>
                  <a:close/>
                </a:path>
              </a:pathLst>
            </a:custGeom>
            <a:solidFill>
              <a:srgbClr val="F3BD68"/>
            </a:solidFill>
          </p:spPr>
        </p:sp>
        <p:sp>
          <p:nvSpPr>
            <p:cNvPr name="TextBox 10" id="10"/>
            <p:cNvSpPr txBox="true"/>
            <p:nvPr/>
          </p:nvSpPr>
          <p:spPr>
            <a:xfrm>
              <a:off x="0" y="-38100"/>
              <a:ext cx="1698690" cy="476838"/>
            </a:xfrm>
            <a:prstGeom prst="rect">
              <a:avLst/>
            </a:prstGeom>
          </p:spPr>
          <p:txBody>
            <a:bodyPr anchor="ctr" rtlCol="false" tIns="51658" lIns="51658" bIns="51658" rIns="51658"/>
            <a:lstStyle/>
            <a:p>
              <a:pPr algn="ctr">
                <a:lnSpc>
                  <a:spcPts val="2659"/>
                </a:lnSpc>
              </a:pPr>
            </a:p>
          </p:txBody>
        </p:sp>
      </p:grpSp>
      <p:sp>
        <p:nvSpPr>
          <p:cNvPr name="Freeform 11" id="11"/>
          <p:cNvSpPr/>
          <p:nvPr/>
        </p:nvSpPr>
        <p:spPr>
          <a:xfrm flipH="false" flipV="false" rot="0">
            <a:off x="13522163" y="8604027"/>
            <a:ext cx="2985796" cy="523027"/>
          </a:xfrm>
          <a:custGeom>
            <a:avLst/>
            <a:gdLst/>
            <a:ahLst/>
            <a:cxnLst/>
            <a:rect r="r" b="b" t="t" l="l"/>
            <a:pathLst>
              <a:path h="523027" w="2985796">
                <a:moveTo>
                  <a:pt x="0" y="0"/>
                </a:moveTo>
                <a:lnTo>
                  <a:pt x="2985796" y="0"/>
                </a:lnTo>
                <a:lnTo>
                  <a:pt x="2985796" y="523026"/>
                </a:lnTo>
                <a:lnTo>
                  <a:pt x="0" y="523026"/>
                </a:lnTo>
                <a:lnTo>
                  <a:pt x="0" y="0"/>
                </a:lnTo>
                <a:close/>
              </a:path>
            </a:pathLst>
          </a:custGeom>
          <a:blipFill>
            <a:blip r:embed="rId3">
              <a:extLst>
                <a:ext uri="{96DAC541-7B7A-43D3-8B79-37D633B846F1}">
                  <asvg:svgBlip xmlns:asvg="http://schemas.microsoft.com/office/drawing/2016/SVG/main" r:embed="rId4"/>
                </a:ext>
              </a:extLst>
            </a:blip>
            <a:stretch>
              <a:fillRect l="0" t="0" r="0" b="-212420"/>
            </a:stretch>
          </a:blipFill>
        </p:spPr>
      </p:sp>
      <p:grpSp>
        <p:nvGrpSpPr>
          <p:cNvPr name="Group 12" id="12"/>
          <p:cNvGrpSpPr/>
          <p:nvPr/>
        </p:nvGrpSpPr>
        <p:grpSpPr>
          <a:xfrm rot="0">
            <a:off x="1780041" y="7546364"/>
            <a:ext cx="5449755" cy="1407565"/>
            <a:chOff x="0" y="0"/>
            <a:chExt cx="1698690" cy="438738"/>
          </a:xfrm>
        </p:grpSpPr>
        <p:sp>
          <p:nvSpPr>
            <p:cNvPr name="Freeform 13" id="13"/>
            <p:cNvSpPr/>
            <p:nvPr/>
          </p:nvSpPr>
          <p:spPr>
            <a:xfrm flipH="false" flipV="false" rot="0">
              <a:off x="0" y="0"/>
              <a:ext cx="1698690" cy="438738"/>
            </a:xfrm>
            <a:custGeom>
              <a:avLst/>
              <a:gdLst/>
              <a:ahLst/>
              <a:cxnLst/>
              <a:rect r="r" b="b" t="t" l="l"/>
              <a:pathLst>
                <a:path h="438738" w="1698690">
                  <a:moveTo>
                    <a:pt x="72451" y="0"/>
                  </a:moveTo>
                  <a:lnTo>
                    <a:pt x="1626240" y="0"/>
                  </a:lnTo>
                  <a:cubicBezTo>
                    <a:pt x="1666253" y="0"/>
                    <a:pt x="1698690" y="32437"/>
                    <a:pt x="1698690" y="72451"/>
                  </a:cubicBezTo>
                  <a:lnTo>
                    <a:pt x="1698690" y="366288"/>
                  </a:lnTo>
                  <a:cubicBezTo>
                    <a:pt x="1698690" y="385503"/>
                    <a:pt x="1691057" y="403931"/>
                    <a:pt x="1677470" y="417518"/>
                  </a:cubicBezTo>
                  <a:cubicBezTo>
                    <a:pt x="1663883" y="431105"/>
                    <a:pt x="1645455" y="438738"/>
                    <a:pt x="1626240" y="438738"/>
                  </a:cubicBezTo>
                  <a:lnTo>
                    <a:pt x="72451" y="438738"/>
                  </a:lnTo>
                  <a:cubicBezTo>
                    <a:pt x="32437" y="438738"/>
                    <a:pt x="0" y="406301"/>
                    <a:pt x="0" y="366288"/>
                  </a:cubicBezTo>
                  <a:lnTo>
                    <a:pt x="0" y="72451"/>
                  </a:lnTo>
                  <a:cubicBezTo>
                    <a:pt x="0" y="32437"/>
                    <a:pt x="32437" y="0"/>
                    <a:pt x="72451" y="0"/>
                  </a:cubicBezTo>
                  <a:close/>
                </a:path>
              </a:pathLst>
            </a:custGeom>
            <a:solidFill>
              <a:srgbClr val="F3BD68"/>
            </a:solidFill>
          </p:spPr>
        </p:sp>
        <p:sp>
          <p:nvSpPr>
            <p:cNvPr name="TextBox 14" id="14"/>
            <p:cNvSpPr txBox="true"/>
            <p:nvPr/>
          </p:nvSpPr>
          <p:spPr>
            <a:xfrm>
              <a:off x="0" y="-38100"/>
              <a:ext cx="1698690" cy="476838"/>
            </a:xfrm>
            <a:prstGeom prst="rect">
              <a:avLst/>
            </a:prstGeom>
          </p:spPr>
          <p:txBody>
            <a:bodyPr anchor="ctr" rtlCol="false" tIns="51658" lIns="51658" bIns="51658" rIns="51658"/>
            <a:lstStyle/>
            <a:p>
              <a:pPr algn="ctr">
                <a:lnSpc>
                  <a:spcPts val="2659"/>
                </a:lnSpc>
              </a:pPr>
            </a:p>
          </p:txBody>
        </p:sp>
      </p:grpSp>
      <p:grpSp>
        <p:nvGrpSpPr>
          <p:cNvPr name="Group 15" id="15"/>
          <p:cNvGrpSpPr/>
          <p:nvPr/>
        </p:nvGrpSpPr>
        <p:grpSpPr>
          <a:xfrm rot="0">
            <a:off x="9832547" y="6720594"/>
            <a:ext cx="5449755" cy="1407565"/>
            <a:chOff x="0" y="0"/>
            <a:chExt cx="1698690" cy="438738"/>
          </a:xfrm>
        </p:grpSpPr>
        <p:sp>
          <p:nvSpPr>
            <p:cNvPr name="Freeform 16" id="16"/>
            <p:cNvSpPr/>
            <p:nvPr/>
          </p:nvSpPr>
          <p:spPr>
            <a:xfrm flipH="false" flipV="false" rot="0">
              <a:off x="0" y="0"/>
              <a:ext cx="1698690" cy="438738"/>
            </a:xfrm>
            <a:custGeom>
              <a:avLst/>
              <a:gdLst/>
              <a:ahLst/>
              <a:cxnLst/>
              <a:rect r="r" b="b" t="t" l="l"/>
              <a:pathLst>
                <a:path h="438738" w="1698690">
                  <a:moveTo>
                    <a:pt x="72451" y="0"/>
                  </a:moveTo>
                  <a:lnTo>
                    <a:pt x="1626240" y="0"/>
                  </a:lnTo>
                  <a:cubicBezTo>
                    <a:pt x="1666253" y="0"/>
                    <a:pt x="1698690" y="32437"/>
                    <a:pt x="1698690" y="72451"/>
                  </a:cubicBezTo>
                  <a:lnTo>
                    <a:pt x="1698690" y="366288"/>
                  </a:lnTo>
                  <a:cubicBezTo>
                    <a:pt x="1698690" y="385503"/>
                    <a:pt x="1691057" y="403931"/>
                    <a:pt x="1677470" y="417518"/>
                  </a:cubicBezTo>
                  <a:cubicBezTo>
                    <a:pt x="1663883" y="431105"/>
                    <a:pt x="1645455" y="438738"/>
                    <a:pt x="1626240" y="438738"/>
                  </a:cubicBezTo>
                  <a:lnTo>
                    <a:pt x="72451" y="438738"/>
                  </a:lnTo>
                  <a:cubicBezTo>
                    <a:pt x="32437" y="438738"/>
                    <a:pt x="0" y="406301"/>
                    <a:pt x="0" y="366288"/>
                  </a:cubicBezTo>
                  <a:lnTo>
                    <a:pt x="0" y="72451"/>
                  </a:lnTo>
                  <a:cubicBezTo>
                    <a:pt x="0" y="32437"/>
                    <a:pt x="32437" y="0"/>
                    <a:pt x="72451" y="0"/>
                  </a:cubicBezTo>
                  <a:close/>
                </a:path>
              </a:pathLst>
            </a:custGeom>
            <a:solidFill>
              <a:srgbClr val="F3BD68"/>
            </a:solidFill>
          </p:spPr>
        </p:sp>
        <p:sp>
          <p:nvSpPr>
            <p:cNvPr name="TextBox 17" id="17"/>
            <p:cNvSpPr txBox="true"/>
            <p:nvPr/>
          </p:nvSpPr>
          <p:spPr>
            <a:xfrm>
              <a:off x="0" y="-38100"/>
              <a:ext cx="1698690" cy="476838"/>
            </a:xfrm>
            <a:prstGeom prst="rect">
              <a:avLst/>
            </a:prstGeom>
          </p:spPr>
          <p:txBody>
            <a:bodyPr anchor="ctr" rtlCol="false" tIns="51658" lIns="51658" bIns="51658" rIns="51658"/>
            <a:lstStyle/>
            <a:p>
              <a:pPr algn="ctr">
                <a:lnSpc>
                  <a:spcPts val="2659"/>
                </a:lnSpc>
              </a:pPr>
            </a:p>
          </p:txBody>
        </p:sp>
      </p:grpSp>
      <p:sp>
        <p:nvSpPr>
          <p:cNvPr name="Freeform 18" id="18"/>
          <p:cNvSpPr/>
          <p:nvPr/>
        </p:nvSpPr>
        <p:spPr>
          <a:xfrm flipH="false" flipV="false" rot="0">
            <a:off x="7619210" y="6569602"/>
            <a:ext cx="1954786" cy="1709549"/>
          </a:xfrm>
          <a:custGeom>
            <a:avLst/>
            <a:gdLst/>
            <a:ahLst/>
            <a:cxnLst/>
            <a:rect r="r" b="b" t="t" l="l"/>
            <a:pathLst>
              <a:path h="1709549" w="1954786">
                <a:moveTo>
                  <a:pt x="0" y="0"/>
                </a:moveTo>
                <a:lnTo>
                  <a:pt x="1954785" y="0"/>
                </a:lnTo>
                <a:lnTo>
                  <a:pt x="1954785" y="1709549"/>
                </a:lnTo>
                <a:lnTo>
                  <a:pt x="0" y="170954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9" id="19"/>
          <p:cNvSpPr txBox="true"/>
          <p:nvPr/>
        </p:nvSpPr>
        <p:spPr>
          <a:xfrm rot="0">
            <a:off x="10756229" y="7012596"/>
            <a:ext cx="3602390" cy="737913"/>
          </a:xfrm>
          <a:prstGeom prst="rect">
            <a:avLst/>
          </a:prstGeom>
        </p:spPr>
        <p:txBody>
          <a:bodyPr anchor="t" rtlCol="false" tIns="0" lIns="0" bIns="0" rIns="0">
            <a:spAutoFit/>
          </a:bodyPr>
          <a:lstStyle/>
          <a:p>
            <a:pPr algn="ctr">
              <a:lnSpc>
                <a:spcPts val="6050"/>
              </a:lnSpc>
            </a:pPr>
            <a:r>
              <a:rPr lang="en-US" sz="4321">
                <a:solidFill>
                  <a:srgbClr val="FFFFFF"/>
                </a:solidFill>
                <a:latin typeface="Montserrat"/>
                <a:ea typeface="Montserrat"/>
                <a:cs typeface="Montserrat"/>
                <a:sym typeface="Montserrat"/>
              </a:rPr>
              <a:t>M. Syafiq A.</a:t>
            </a:r>
          </a:p>
        </p:txBody>
      </p:sp>
      <p:sp>
        <p:nvSpPr>
          <p:cNvPr name="TextBox 20" id="20"/>
          <p:cNvSpPr txBox="true"/>
          <p:nvPr/>
        </p:nvSpPr>
        <p:spPr>
          <a:xfrm rot="0">
            <a:off x="1230176" y="6154894"/>
            <a:ext cx="6549484" cy="743690"/>
          </a:xfrm>
          <a:prstGeom prst="rect">
            <a:avLst/>
          </a:prstGeom>
        </p:spPr>
        <p:txBody>
          <a:bodyPr anchor="t" rtlCol="false" tIns="0" lIns="0" bIns="0" rIns="0">
            <a:spAutoFit/>
          </a:bodyPr>
          <a:lstStyle/>
          <a:p>
            <a:pPr algn="ctr">
              <a:lnSpc>
                <a:spcPts val="6049"/>
              </a:lnSpc>
            </a:pPr>
            <a:r>
              <a:rPr lang="en-US" sz="4320">
                <a:solidFill>
                  <a:srgbClr val="FFFFFF"/>
                </a:solidFill>
                <a:latin typeface="Montserrat"/>
                <a:ea typeface="Montserrat"/>
                <a:cs typeface="Montserrat"/>
                <a:sym typeface="Montserrat"/>
              </a:rPr>
              <a:t>Mega Marsanda P</a:t>
            </a:r>
          </a:p>
        </p:txBody>
      </p:sp>
      <p:sp>
        <p:nvSpPr>
          <p:cNvPr name="TextBox 21" id="21"/>
          <p:cNvSpPr txBox="true"/>
          <p:nvPr/>
        </p:nvSpPr>
        <p:spPr>
          <a:xfrm rot="0">
            <a:off x="1999298" y="7713451"/>
            <a:ext cx="4242120" cy="743690"/>
          </a:xfrm>
          <a:prstGeom prst="rect">
            <a:avLst/>
          </a:prstGeom>
        </p:spPr>
        <p:txBody>
          <a:bodyPr anchor="t" rtlCol="false" tIns="0" lIns="0" bIns="0" rIns="0">
            <a:spAutoFit/>
          </a:bodyPr>
          <a:lstStyle/>
          <a:p>
            <a:pPr algn="ctr">
              <a:lnSpc>
                <a:spcPts val="6049"/>
              </a:lnSpc>
            </a:pPr>
            <a:r>
              <a:rPr lang="en-US" sz="4320">
                <a:solidFill>
                  <a:srgbClr val="FFFFFF"/>
                </a:solidFill>
                <a:latin typeface="Montserrat"/>
                <a:ea typeface="Montserrat"/>
                <a:cs typeface="Montserrat"/>
                <a:sym typeface="Montserrat"/>
              </a:rPr>
              <a:t>Dini Hanifa</a:t>
            </a:r>
          </a:p>
        </p:txBody>
      </p:sp>
      <p:sp>
        <p:nvSpPr>
          <p:cNvPr name="Freeform 22" id="22"/>
          <p:cNvSpPr/>
          <p:nvPr/>
        </p:nvSpPr>
        <p:spPr>
          <a:xfrm flipH="false" flipV="false" rot="0">
            <a:off x="13522163" y="5865819"/>
            <a:ext cx="2985796" cy="523027"/>
          </a:xfrm>
          <a:custGeom>
            <a:avLst/>
            <a:gdLst/>
            <a:ahLst/>
            <a:cxnLst/>
            <a:rect r="r" b="b" t="t" l="l"/>
            <a:pathLst>
              <a:path h="523027" w="2985796">
                <a:moveTo>
                  <a:pt x="0" y="0"/>
                </a:moveTo>
                <a:lnTo>
                  <a:pt x="2985796" y="0"/>
                </a:lnTo>
                <a:lnTo>
                  <a:pt x="2985796" y="523027"/>
                </a:lnTo>
                <a:lnTo>
                  <a:pt x="0" y="523027"/>
                </a:lnTo>
                <a:lnTo>
                  <a:pt x="0" y="0"/>
                </a:lnTo>
                <a:close/>
              </a:path>
            </a:pathLst>
          </a:custGeom>
          <a:blipFill>
            <a:blip r:embed="rId3">
              <a:extLst>
                <a:ext uri="{96DAC541-7B7A-43D3-8B79-37D633B846F1}">
                  <asvg:svgBlip xmlns:asvg="http://schemas.microsoft.com/office/drawing/2016/SVG/main" r:embed="rId4"/>
                </a:ext>
              </a:extLst>
            </a:blip>
            <a:stretch>
              <a:fillRect l="0" t="0" r="0" b="-21242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11" t="0" r="-111" b="0"/>
            </a:stretch>
          </a:blipFill>
        </p:spPr>
      </p:sp>
      <p:grpSp>
        <p:nvGrpSpPr>
          <p:cNvPr name="Group 3" id="3"/>
          <p:cNvGrpSpPr/>
          <p:nvPr/>
        </p:nvGrpSpPr>
        <p:grpSpPr>
          <a:xfrm rot="0">
            <a:off x="774711" y="1272586"/>
            <a:ext cx="16738578" cy="7741829"/>
            <a:chOff x="0" y="0"/>
            <a:chExt cx="4064576" cy="1879924"/>
          </a:xfrm>
        </p:grpSpPr>
        <p:sp>
          <p:nvSpPr>
            <p:cNvPr name="Freeform 4" id="4"/>
            <p:cNvSpPr/>
            <p:nvPr/>
          </p:nvSpPr>
          <p:spPr>
            <a:xfrm flipH="false" flipV="false" rot="0">
              <a:off x="0" y="0"/>
              <a:ext cx="4064576" cy="1879924"/>
            </a:xfrm>
            <a:custGeom>
              <a:avLst/>
              <a:gdLst/>
              <a:ahLst/>
              <a:cxnLst/>
              <a:rect r="r" b="b" t="t" l="l"/>
              <a:pathLst>
                <a:path h="1879924" w="4064576">
                  <a:moveTo>
                    <a:pt x="0" y="0"/>
                  </a:moveTo>
                  <a:lnTo>
                    <a:pt x="4064576" y="0"/>
                  </a:lnTo>
                  <a:lnTo>
                    <a:pt x="4064576" y="1879924"/>
                  </a:lnTo>
                  <a:lnTo>
                    <a:pt x="0" y="1879924"/>
                  </a:lnTo>
                  <a:close/>
                </a:path>
              </a:pathLst>
            </a:custGeom>
            <a:solidFill>
              <a:srgbClr val="4D87DD"/>
            </a:solidFill>
          </p:spPr>
        </p:sp>
        <p:sp>
          <p:nvSpPr>
            <p:cNvPr name="TextBox 5" id="5"/>
            <p:cNvSpPr txBox="true"/>
            <p:nvPr/>
          </p:nvSpPr>
          <p:spPr>
            <a:xfrm>
              <a:off x="0" y="-38100"/>
              <a:ext cx="4064576" cy="1918024"/>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9999329" y="2012828"/>
            <a:ext cx="6558644" cy="1693969"/>
            <a:chOff x="0" y="0"/>
            <a:chExt cx="1698690" cy="438738"/>
          </a:xfrm>
        </p:grpSpPr>
        <p:sp>
          <p:nvSpPr>
            <p:cNvPr name="Freeform 7" id="7"/>
            <p:cNvSpPr/>
            <p:nvPr/>
          </p:nvSpPr>
          <p:spPr>
            <a:xfrm flipH="false" flipV="false" rot="0">
              <a:off x="0" y="0"/>
              <a:ext cx="1698690" cy="438738"/>
            </a:xfrm>
            <a:custGeom>
              <a:avLst/>
              <a:gdLst/>
              <a:ahLst/>
              <a:cxnLst/>
              <a:rect r="r" b="b" t="t" l="l"/>
              <a:pathLst>
                <a:path h="438738" w="1698690">
                  <a:moveTo>
                    <a:pt x="60201" y="0"/>
                  </a:moveTo>
                  <a:lnTo>
                    <a:pt x="1638489" y="0"/>
                  </a:lnTo>
                  <a:cubicBezTo>
                    <a:pt x="1654456" y="0"/>
                    <a:pt x="1669768" y="6343"/>
                    <a:pt x="1681058" y="17633"/>
                  </a:cubicBezTo>
                  <a:cubicBezTo>
                    <a:pt x="1692348" y="28922"/>
                    <a:pt x="1698690" y="44235"/>
                    <a:pt x="1698690" y="60201"/>
                  </a:cubicBezTo>
                  <a:lnTo>
                    <a:pt x="1698690" y="378537"/>
                  </a:lnTo>
                  <a:cubicBezTo>
                    <a:pt x="1698690" y="394504"/>
                    <a:pt x="1692348" y="409816"/>
                    <a:pt x="1681058" y="421106"/>
                  </a:cubicBezTo>
                  <a:cubicBezTo>
                    <a:pt x="1669768" y="432396"/>
                    <a:pt x="1654456" y="438738"/>
                    <a:pt x="1638489" y="438738"/>
                  </a:cubicBezTo>
                  <a:lnTo>
                    <a:pt x="60201" y="438738"/>
                  </a:lnTo>
                  <a:cubicBezTo>
                    <a:pt x="44235" y="438738"/>
                    <a:pt x="28922" y="432396"/>
                    <a:pt x="17633" y="421106"/>
                  </a:cubicBezTo>
                  <a:cubicBezTo>
                    <a:pt x="6343" y="409816"/>
                    <a:pt x="0" y="394504"/>
                    <a:pt x="0" y="378537"/>
                  </a:cubicBezTo>
                  <a:lnTo>
                    <a:pt x="0" y="60201"/>
                  </a:lnTo>
                  <a:cubicBezTo>
                    <a:pt x="0" y="44235"/>
                    <a:pt x="6343" y="28922"/>
                    <a:pt x="17633" y="17633"/>
                  </a:cubicBezTo>
                  <a:cubicBezTo>
                    <a:pt x="28922" y="6343"/>
                    <a:pt x="44235" y="0"/>
                    <a:pt x="60201" y="0"/>
                  </a:cubicBezTo>
                  <a:close/>
                </a:path>
              </a:pathLst>
            </a:custGeom>
            <a:solidFill>
              <a:srgbClr val="F3BD68"/>
            </a:solidFill>
          </p:spPr>
        </p:sp>
        <p:sp>
          <p:nvSpPr>
            <p:cNvPr name="TextBox 8" id="8"/>
            <p:cNvSpPr txBox="true"/>
            <p:nvPr/>
          </p:nvSpPr>
          <p:spPr>
            <a:xfrm>
              <a:off x="0" y="-38100"/>
              <a:ext cx="1698690" cy="476838"/>
            </a:xfrm>
            <a:prstGeom prst="rect">
              <a:avLst/>
            </a:prstGeom>
          </p:spPr>
          <p:txBody>
            <a:bodyPr anchor="ctr" rtlCol="false" tIns="51658" lIns="51658" bIns="51658" rIns="51658"/>
            <a:lstStyle/>
            <a:p>
              <a:pPr algn="ctr">
                <a:lnSpc>
                  <a:spcPts val="2659"/>
                </a:lnSpc>
              </a:pPr>
            </a:p>
          </p:txBody>
        </p:sp>
      </p:grpSp>
      <p:sp>
        <p:nvSpPr>
          <p:cNvPr name="AutoShape 9" id="9"/>
          <p:cNvSpPr/>
          <p:nvPr/>
        </p:nvSpPr>
        <p:spPr>
          <a:xfrm flipH="true" flipV="true">
            <a:off x="13278651" y="3175405"/>
            <a:ext cx="0" cy="3404798"/>
          </a:xfrm>
          <a:prstGeom prst="line">
            <a:avLst/>
          </a:prstGeom>
          <a:ln cap="flat" w="38100">
            <a:solidFill>
              <a:srgbClr val="FFFFFF"/>
            </a:solidFill>
            <a:prstDash val="solid"/>
            <a:headEnd type="none" len="sm" w="sm"/>
            <a:tailEnd type="none" len="sm" w="sm"/>
          </a:ln>
        </p:spPr>
      </p:sp>
      <p:grpSp>
        <p:nvGrpSpPr>
          <p:cNvPr name="Group 10" id="10"/>
          <p:cNvGrpSpPr/>
          <p:nvPr/>
        </p:nvGrpSpPr>
        <p:grpSpPr>
          <a:xfrm rot="0">
            <a:off x="9999329" y="4296515"/>
            <a:ext cx="6558644" cy="1693969"/>
            <a:chOff x="0" y="0"/>
            <a:chExt cx="1698690" cy="438738"/>
          </a:xfrm>
        </p:grpSpPr>
        <p:sp>
          <p:nvSpPr>
            <p:cNvPr name="Freeform 11" id="11"/>
            <p:cNvSpPr/>
            <p:nvPr/>
          </p:nvSpPr>
          <p:spPr>
            <a:xfrm flipH="false" flipV="false" rot="0">
              <a:off x="0" y="0"/>
              <a:ext cx="1698690" cy="438738"/>
            </a:xfrm>
            <a:custGeom>
              <a:avLst/>
              <a:gdLst/>
              <a:ahLst/>
              <a:cxnLst/>
              <a:rect r="r" b="b" t="t" l="l"/>
              <a:pathLst>
                <a:path h="438738" w="1698690">
                  <a:moveTo>
                    <a:pt x="60201" y="0"/>
                  </a:moveTo>
                  <a:lnTo>
                    <a:pt x="1638489" y="0"/>
                  </a:lnTo>
                  <a:cubicBezTo>
                    <a:pt x="1654456" y="0"/>
                    <a:pt x="1669768" y="6343"/>
                    <a:pt x="1681058" y="17633"/>
                  </a:cubicBezTo>
                  <a:cubicBezTo>
                    <a:pt x="1692348" y="28922"/>
                    <a:pt x="1698690" y="44235"/>
                    <a:pt x="1698690" y="60201"/>
                  </a:cubicBezTo>
                  <a:lnTo>
                    <a:pt x="1698690" y="378537"/>
                  </a:lnTo>
                  <a:cubicBezTo>
                    <a:pt x="1698690" y="394504"/>
                    <a:pt x="1692348" y="409816"/>
                    <a:pt x="1681058" y="421106"/>
                  </a:cubicBezTo>
                  <a:cubicBezTo>
                    <a:pt x="1669768" y="432396"/>
                    <a:pt x="1654456" y="438738"/>
                    <a:pt x="1638489" y="438738"/>
                  </a:cubicBezTo>
                  <a:lnTo>
                    <a:pt x="60201" y="438738"/>
                  </a:lnTo>
                  <a:cubicBezTo>
                    <a:pt x="44235" y="438738"/>
                    <a:pt x="28922" y="432396"/>
                    <a:pt x="17633" y="421106"/>
                  </a:cubicBezTo>
                  <a:cubicBezTo>
                    <a:pt x="6343" y="409816"/>
                    <a:pt x="0" y="394504"/>
                    <a:pt x="0" y="378537"/>
                  </a:cubicBezTo>
                  <a:lnTo>
                    <a:pt x="0" y="60201"/>
                  </a:lnTo>
                  <a:cubicBezTo>
                    <a:pt x="0" y="44235"/>
                    <a:pt x="6343" y="28922"/>
                    <a:pt x="17633" y="17633"/>
                  </a:cubicBezTo>
                  <a:cubicBezTo>
                    <a:pt x="28922" y="6343"/>
                    <a:pt x="44235" y="0"/>
                    <a:pt x="60201" y="0"/>
                  </a:cubicBezTo>
                  <a:close/>
                </a:path>
              </a:pathLst>
            </a:custGeom>
            <a:solidFill>
              <a:srgbClr val="F3BD68"/>
            </a:solidFill>
          </p:spPr>
        </p:sp>
        <p:sp>
          <p:nvSpPr>
            <p:cNvPr name="TextBox 12" id="12"/>
            <p:cNvSpPr txBox="true"/>
            <p:nvPr/>
          </p:nvSpPr>
          <p:spPr>
            <a:xfrm>
              <a:off x="0" y="-38100"/>
              <a:ext cx="1698690" cy="476838"/>
            </a:xfrm>
            <a:prstGeom prst="rect">
              <a:avLst/>
            </a:prstGeom>
          </p:spPr>
          <p:txBody>
            <a:bodyPr anchor="ctr" rtlCol="false" tIns="51658" lIns="51658" bIns="51658" rIns="51658"/>
            <a:lstStyle/>
            <a:p>
              <a:pPr algn="ctr">
                <a:lnSpc>
                  <a:spcPts val="2659"/>
                </a:lnSpc>
              </a:pPr>
            </a:p>
          </p:txBody>
        </p:sp>
      </p:grpSp>
      <p:grpSp>
        <p:nvGrpSpPr>
          <p:cNvPr name="Group 13" id="13"/>
          <p:cNvGrpSpPr/>
          <p:nvPr/>
        </p:nvGrpSpPr>
        <p:grpSpPr>
          <a:xfrm rot="0">
            <a:off x="9999329" y="6580203"/>
            <a:ext cx="6558644" cy="1693969"/>
            <a:chOff x="0" y="0"/>
            <a:chExt cx="1698690" cy="438738"/>
          </a:xfrm>
        </p:grpSpPr>
        <p:sp>
          <p:nvSpPr>
            <p:cNvPr name="Freeform 14" id="14"/>
            <p:cNvSpPr/>
            <p:nvPr/>
          </p:nvSpPr>
          <p:spPr>
            <a:xfrm flipH="false" flipV="false" rot="0">
              <a:off x="0" y="0"/>
              <a:ext cx="1698690" cy="438738"/>
            </a:xfrm>
            <a:custGeom>
              <a:avLst/>
              <a:gdLst/>
              <a:ahLst/>
              <a:cxnLst/>
              <a:rect r="r" b="b" t="t" l="l"/>
              <a:pathLst>
                <a:path h="438738" w="1698690">
                  <a:moveTo>
                    <a:pt x="60201" y="0"/>
                  </a:moveTo>
                  <a:lnTo>
                    <a:pt x="1638489" y="0"/>
                  </a:lnTo>
                  <a:cubicBezTo>
                    <a:pt x="1654456" y="0"/>
                    <a:pt x="1669768" y="6343"/>
                    <a:pt x="1681058" y="17633"/>
                  </a:cubicBezTo>
                  <a:cubicBezTo>
                    <a:pt x="1692348" y="28922"/>
                    <a:pt x="1698690" y="44235"/>
                    <a:pt x="1698690" y="60201"/>
                  </a:cubicBezTo>
                  <a:lnTo>
                    <a:pt x="1698690" y="378537"/>
                  </a:lnTo>
                  <a:cubicBezTo>
                    <a:pt x="1698690" y="394504"/>
                    <a:pt x="1692348" y="409816"/>
                    <a:pt x="1681058" y="421106"/>
                  </a:cubicBezTo>
                  <a:cubicBezTo>
                    <a:pt x="1669768" y="432396"/>
                    <a:pt x="1654456" y="438738"/>
                    <a:pt x="1638489" y="438738"/>
                  </a:cubicBezTo>
                  <a:lnTo>
                    <a:pt x="60201" y="438738"/>
                  </a:lnTo>
                  <a:cubicBezTo>
                    <a:pt x="44235" y="438738"/>
                    <a:pt x="28922" y="432396"/>
                    <a:pt x="17633" y="421106"/>
                  </a:cubicBezTo>
                  <a:cubicBezTo>
                    <a:pt x="6343" y="409816"/>
                    <a:pt x="0" y="394504"/>
                    <a:pt x="0" y="378537"/>
                  </a:cubicBezTo>
                  <a:lnTo>
                    <a:pt x="0" y="60201"/>
                  </a:lnTo>
                  <a:cubicBezTo>
                    <a:pt x="0" y="44235"/>
                    <a:pt x="6343" y="28922"/>
                    <a:pt x="17633" y="17633"/>
                  </a:cubicBezTo>
                  <a:cubicBezTo>
                    <a:pt x="28922" y="6343"/>
                    <a:pt x="44235" y="0"/>
                    <a:pt x="60201" y="0"/>
                  </a:cubicBezTo>
                  <a:close/>
                </a:path>
              </a:pathLst>
            </a:custGeom>
            <a:solidFill>
              <a:srgbClr val="F3BD68"/>
            </a:solidFill>
          </p:spPr>
        </p:sp>
        <p:sp>
          <p:nvSpPr>
            <p:cNvPr name="TextBox 15" id="15"/>
            <p:cNvSpPr txBox="true"/>
            <p:nvPr/>
          </p:nvSpPr>
          <p:spPr>
            <a:xfrm>
              <a:off x="0" y="-38100"/>
              <a:ext cx="1698690" cy="476838"/>
            </a:xfrm>
            <a:prstGeom prst="rect">
              <a:avLst/>
            </a:prstGeom>
          </p:spPr>
          <p:txBody>
            <a:bodyPr anchor="ctr" rtlCol="false" tIns="51658" lIns="51658" bIns="51658" rIns="51658"/>
            <a:lstStyle/>
            <a:p>
              <a:pPr algn="ctr">
                <a:lnSpc>
                  <a:spcPts val="2659"/>
                </a:lnSpc>
              </a:pPr>
            </a:p>
          </p:txBody>
        </p:sp>
      </p:grpSp>
      <p:sp>
        <p:nvSpPr>
          <p:cNvPr name="TextBox 16" id="16"/>
          <p:cNvSpPr txBox="true"/>
          <p:nvPr/>
        </p:nvSpPr>
        <p:spPr>
          <a:xfrm rot="0">
            <a:off x="9999329" y="2199850"/>
            <a:ext cx="6428433" cy="1197669"/>
          </a:xfrm>
          <a:prstGeom prst="rect">
            <a:avLst/>
          </a:prstGeom>
        </p:spPr>
        <p:txBody>
          <a:bodyPr anchor="t" rtlCol="false" tIns="0" lIns="0" bIns="0" rIns="0">
            <a:spAutoFit/>
          </a:bodyPr>
          <a:lstStyle/>
          <a:p>
            <a:pPr algn="ctr">
              <a:lnSpc>
                <a:spcPts val="4861"/>
              </a:lnSpc>
            </a:pPr>
            <a:r>
              <a:rPr lang="en-US" sz="3472" b="true">
                <a:solidFill>
                  <a:srgbClr val="FFFFFF"/>
                </a:solidFill>
                <a:latin typeface="Montserrat Bold"/>
                <a:ea typeface="Montserrat Bold"/>
                <a:cs typeface="Montserrat Bold"/>
                <a:sym typeface="Montserrat Bold"/>
              </a:rPr>
              <a:t>Aset Tetap dan Konsumsi Manfaat Ekonomi</a:t>
            </a:r>
          </a:p>
        </p:txBody>
      </p:sp>
      <p:sp>
        <p:nvSpPr>
          <p:cNvPr name="TextBox 17" id="17"/>
          <p:cNvSpPr txBox="true"/>
          <p:nvPr/>
        </p:nvSpPr>
        <p:spPr>
          <a:xfrm rot="0">
            <a:off x="10984870" y="4430683"/>
            <a:ext cx="4587564" cy="1349434"/>
          </a:xfrm>
          <a:prstGeom prst="rect">
            <a:avLst/>
          </a:prstGeom>
        </p:spPr>
        <p:txBody>
          <a:bodyPr anchor="t" rtlCol="false" tIns="0" lIns="0" bIns="0" rIns="0">
            <a:spAutoFit/>
          </a:bodyPr>
          <a:lstStyle/>
          <a:p>
            <a:pPr algn="ctr">
              <a:lnSpc>
                <a:spcPts val="5421"/>
              </a:lnSpc>
            </a:pPr>
            <a:r>
              <a:rPr lang="en-US" sz="3872" b="true">
                <a:solidFill>
                  <a:srgbClr val="FFFFFF"/>
                </a:solidFill>
                <a:latin typeface="Montserrat Bold"/>
                <a:ea typeface="Montserrat Bold"/>
                <a:cs typeface="Montserrat Bold"/>
                <a:sym typeface="Montserrat Bold"/>
              </a:rPr>
              <a:t>Deplesi (Depletion)</a:t>
            </a:r>
          </a:p>
        </p:txBody>
      </p:sp>
      <p:sp>
        <p:nvSpPr>
          <p:cNvPr name="TextBox 18" id="18"/>
          <p:cNvSpPr txBox="true"/>
          <p:nvPr/>
        </p:nvSpPr>
        <p:spPr>
          <a:xfrm rot="0">
            <a:off x="10557205" y="6694503"/>
            <a:ext cx="5442893" cy="1627500"/>
          </a:xfrm>
          <a:prstGeom prst="rect">
            <a:avLst/>
          </a:prstGeom>
        </p:spPr>
        <p:txBody>
          <a:bodyPr anchor="t" rtlCol="false" tIns="0" lIns="0" bIns="0" rIns="0">
            <a:spAutoFit/>
          </a:bodyPr>
          <a:lstStyle/>
          <a:p>
            <a:pPr algn="ctr">
              <a:lnSpc>
                <a:spcPts val="6541"/>
              </a:lnSpc>
            </a:pPr>
            <a:r>
              <a:rPr lang="en-US" sz="4672" b="true">
                <a:solidFill>
                  <a:srgbClr val="FFFFFF"/>
                </a:solidFill>
                <a:latin typeface="Montserrat Bold"/>
                <a:ea typeface="Montserrat Bold"/>
                <a:cs typeface="Montserrat Bold"/>
                <a:sym typeface="Montserrat Bold"/>
              </a:rPr>
              <a:t>Penurunan Nilai</a:t>
            </a:r>
          </a:p>
          <a:p>
            <a:pPr algn="ctr">
              <a:lnSpc>
                <a:spcPts val="6541"/>
              </a:lnSpc>
            </a:pPr>
          </a:p>
        </p:txBody>
      </p:sp>
      <p:sp>
        <p:nvSpPr>
          <p:cNvPr name="Freeform 19" id="19"/>
          <p:cNvSpPr/>
          <p:nvPr/>
        </p:nvSpPr>
        <p:spPr>
          <a:xfrm flipH="true" flipV="false" rot="5283304">
            <a:off x="1355739" y="7172570"/>
            <a:ext cx="1061253" cy="3008706"/>
          </a:xfrm>
          <a:custGeom>
            <a:avLst/>
            <a:gdLst/>
            <a:ahLst/>
            <a:cxnLst/>
            <a:rect r="r" b="b" t="t" l="l"/>
            <a:pathLst>
              <a:path h="3008706" w="1061253">
                <a:moveTo>
                  <a:pt x="1061253" y="0"/>
                </a:moveTo>
                <a:lnTo>
                  <a:pt x="0" y="0"/>
                </a:lnTo>
                <a:lnTo>
                  <a:pt x="0" y="3008707"/>
                </a:lnTo>
                <a:lnTo>
                  <a:pt x="1061253" y="3008707"/>
                </a:lnTo>
                <a:lnTo>
                  <a:pt x="1061253"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20" id="20"/>
          <p:cNvSpPr txBox="true"/>
          <p:nvPr/>
        </p:nvSpPr>
        <p:spPr>
          <a:xfrm rot="0">
            <a:off x="2573543" y="2427874"/>
            <a:ext cx="5786168" cy="1076325"/>
          </a:xfrm>
          <a:prstGeom prst="rect">
            <a:avLst/>
          </a:prstGeom>
        </p:spPr>
        <p:txBody>
          <a:bodyPr anchor="t" rtlCol="false" tIns="0" lIns="0" bIns="0" rIns="0">
            <a:spAutoFit/>
          </a:bodyPr>
          <a:lstStyle/>
          <a:p>
            <a:pPr algn="ctr">
              <a:lnSpc>
                <a:spcPts val="7793"/>
              </a:lnSpc>
            </a:pPr>
            <a:r>
              <a:rPr lang="en-US" sz="6494" b="true">
                <a:solidFill>
                  <a:srgbClr val="FFDE59"/>
                </a:solidFill>
                <a:latin typeface="Codec Pro Bold"/>
                <a:ea typeface="Codec Pro Bold"/>
                <a:cs typeface="Codec Pro Bold"/>
                <a:sym typeface="Codec Pro Bold"/>
              </a:rPr>
              <a:t>Tinjauan Teori </a:t>
            </a:r>
          </a:p>
        </p:txBody>
      </p:sp>
      <p:sp>
        <p:nvSpPr>
          <p:cNvPr name="Freeform 21" id="21"/>
          <p:cNvSpPr/>
          <p:nvPr/>
        </p:nvSpPr>
        <p:spPr>
          <a:xfrm flipH="true" flipV="false" rot="5283304">
            <a:off x="1517322" y="-63725"/>
            <a:ext cx="1056584" cy="2995469"/>
          </a:xfrm>
          <a:custGeom>
            <a:avLst/>
            <a:gdLst/>
            <a:ahLst/>
            <a:cxnLst/>
            <a:rect r="r" b="b" t="t" l="l"/>
            <a:pathLst>
              <a:path h="2995469" w="1056584">
                <a:moveTo>
                  <a:pt x="1056583" y="0"/>
                </a:moveTo>
                <a:lnTo>
                  <a:pt x="0" y="0"/>
                </a:lnTo>
                <a:lnTo>
                  <a:pt x="0" y="2995469"/>
                </a:lnTo>
                <a:lnTo>
                  <a:pt x="1056583" y="2995469"/>
                </a:lnTo>
                <a:lnTo>
                  <a:pt x="1056583"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579625" y="-218122"/>
            <a:ext cx="5708375" cy="10723245"/>
            <a:chOff x="0" y="0"/>
            <a:chExt cx="815380" cy="1531701"/>
          </a:xfrm>
        </p:grpSpPr>
        <p:sp>
          <p:nvSpPr>
            <p:cNvPr name="Freeform 3" id="3"/>
            <p:cNvSpPr/>
            <p:nvPr/>
          </p:nvSpPr>
          <p:spPr>
            <a:xfrm flipH="false" flipV="false" rot="0">
              <a:off x="0" y="0"/>
              <a:ext cx="815380" cy="1531701"/>
            </a:xfrm>
            <a:custGeom>
              <a:avLst/>
              <a:gdLst/>
              <a:ahLst/>
              <a:cxnLst/>
              <a:rect r="r" b="b" t="t" l="l"/>
              <a:pathLst>
                <a:path h="1531701" w="815380">
                  <a:moveTo>
                    <a:pt x="0" y="0"/>
                  </a:moveTo>
                  <a:lnTo>
                    <a:pt x="815380" y="0"/>
                  </a:lnTo>
                  <a:lnTo>
                    <a:pt x="815380" y="1531701"/>
                  </a:lnTo>
                  <a:lnTo>
                    <a:pt x="0" y="1531701"/>
                  </a:lnTo>
                  <a:close/>
                </a:path>
              </a:pathLst>
            </a:custGeom>
            <a:blipFill>
              <a:blip r:embed="rId2"/>
              <a:stretch>
                <a:fillRect l="-90712" t="0" r="-90712" b="0"/>
              </a:stretch>
            </a:blipFill>
          </p:spPr>
        </p:sp>
      </p:grpSp>
      <p:grpSp>
        <p:nvGrpSpPr>
          <p:cNvPr name="Group 4" id="4"/>
          <p:cNvGrpSpPr/>
          <p:nvPr/>
        </p:nvGrpSpPr>
        <p:grpSpPr>
          <a:xfrm rot="0">
            <a:off x="-1021793" y="2426693"/>
            <a:ext cx="16771351" cy="7504642"/>
            <a:chOff x="0" y="0"/>
            <a:chExt cx="4343784" cy="1943704"/>
          </a:xfrm>
        </p:grpSpPr>
        <p:sp>
          <p:nvSpPr>
            <p:cNvPr name="Freeform 5" id="5"/>
            <p:cNvSpPr/>
            <p:nvPr/>
          </p:nvSpPr>
          <p:spPr>
            <a:xfrm flipH="false" flipV="false" rot="0">
              <a:off x="0" y="0"/>
              <a:ext cx="4343784" cy="1943704"/>
            </a:xfrm>
            <a:custGeom>
              <a:avLst/>
              <a:gdLst/>
              <a:ahLst/>
              <a:cxnLst/>
              <a:rect r="r" b="b" t="t" l="l"/>
              <a:pathLst>
                <a:path h="1943704" w="4343784">
                  <a:moveTo>
                    <a:pt x="23542" y="0"/>
                  </a:moveTo>
                  <a:lnTo>
                    <a:pt x="4320241" y="0"/>
                  </a:lnTo>
                  <a:cubicBezTo>
                    <a:pt x="4333243" y="0"/>
                    <a:pt x="4343784" y="10540"/>
                    <a:pt x="4343784" y="23542"/>
                  </a:cubicBezTo>
                  <a:lnTo>
                    <a:pt x="4343784" y="1920162"/>
                  </a:lnTo>
                  <a:cubicBezTo>
                    <a:pt x="4343784" y="1933164"/>
                    <a:pt x="4333243" y="1943704"/>
                    <a:pt x="4320241" y="1943704"/>
                  </a:cubicBezTo>
                  <a:lnTo>
                    <a:pt x="23542" y="1943704"/>
                  </a:lnTo>
                  <a:cubicBezTo>
                    <a:pt x="10540" y="1943704"/>
                    <a:pt x="0" y="1933164"/>
                    <a:pt x="0" y="1920162"/>
                  </a:cubicBezTo>
                  <a:lnTo>
                    <a:pt x="0" y="23542"/>
                  </a:lnTo>
                  <a:cubicBezTo>
                    <a:pt x="0" y="10540"/>
                    <a:pt x="10540" y="0"/>
                    <a:pt x="23542" y="0"/>
                  </a:cubicBezTo>
                  <a:close/>
                </a:path>
              </a:pathLst>
            </a:custGeom>
            <a:solidFill>
              <a:srgbClr val="4D87DD"/>
            </a:solidFill>
          </p:spPr>
        </p:sp>
        <p:sp>
          <p:nvSpPr>
            <p:cNvPr name="TextBox 6" id="6"/>
            <p:cNvSpPr txBox="true"/>
            <p:nvPr/>
          </p:nvSpPr>
          <p:spPr>
            <a:xfrm>
              <a:off x="0" y="-38100"/>
              <a:ext cx="4343784" cy="1981804"/>
            </a:xfrm>
            <a:prstGeom prst="rect">
              <a:avLst/>
            </a:prstGeom>
          </p:spPr>
          <p:txBody>
            <a:bodyPr anchor="ctr" rtlCol="false" tIns="51658" lIns="51658" bIns="51658" rIns="51658"/>
            <a:lstStyle/>
            <a:p>
              <a:pPr algn="ctr">
                <a:lnSpc>
                  <a:spcPts val="2659"/>
                </a:lnSpc>
              </a:pPr>
            </a:p>
          </p:txBody>
        </p:sp>
      </p:grpSp>
      <p:sp>
        <p:nvSpPr>
          <p:cNvPr name="Freeform 7" id="7"/>
          <p:cNvSpPr/>
          <p:nvPr/>
        </p:nvSpPr>
        <p:spPr>
          <a:xfrm flipH="false" flipV="false" rot="0">
            <a:off x="14733395" y="7481651"/>
            <a:ext cx="2525905" cy="2449685"/>
          </a:xfrm>
          <a:custGeom>
            <a:avLst/>
            <a:gdLst/>
            <a:ahLst/>
            <a:cxnLst/>
            <a:rect r="r" b="b" t="t" l="l"/>
            <a:pathLst>
              <a:path h="2449685" w="2525905">
                <a:moveTo>
                  <a:pt x="0" y="0"/>
                </a:moveTo>
                <a:lnTo>
                  <a:pt x="2525905" y="0"/>
                </a:lnTo>
                <a:lnTo>
                  <a:pt x="2525905" y="2449684"/>
                </a:lnTo>
                <a:lnTo>
                  <a:pt x="0" y="244968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AutoShape 8" id="8"/>
          <p:cNvSpPr/>
          <p:nvPr/>
        </p:nvSpPr>
        <p:spPr>
          <a:xfrm>
            <a:off x="1028700" y="9239250"/>
            <a:ext cx="6492240" cy="0"/>
          </a:xfrm>
          <a:prstGeom prst="line">
            <a:avLst/>
          </a:prstGeom>
          <a:ln cap="flat" w="38100">
            <a:solidFill>
              <a:srgbClr val="000000">
                <a:alpha val="53725"/>
              </a:srgbClr>
            </a:solidFill>
            <a:prstDash val="solid"/>
            <a:headEnd type="none" len="sm" w="sm"/>
            <a:tailEnd type="none" len="sm" w="sm"/>
          </a:ln>
        </p:spPr>
      </p:sp>
      <p:sp>
        <p:nvSpPr>
          <p:cNvPr name="TextBox 9" id="9"/>
          <p:cNvSpPr txBox="true"/>
          <p:nvPr/>
        </p:nvSpPr>
        <p:spPr>
          <a:xfrm rot="0">
            <a:off x="1513710" y="353045"/>
            <a:ext cx="11700346" cy="1628775"/>
          </a:xfrm>
          <a:prstGeom prst="rect">
            <a:avLst/>
          </a:prstGeom>
        </p:spPr>
        <p:txBody>
          <a:bodyPr anchor="t" rtlCol="false" tIns="0" lIns="0" bIns="0" rIns="0">
            <a:spAutoFit/>
          </a:bodyPr>
          <a:lstStyle/>
          <a:p>
            <a:pPr algn="ctr">
              <a:lnSpc>
                <a:spcPts val="6121"/>
              </a:lnSpc>
            </a:pPr>
            <a:r>
              <a:rPr lang="en-US" b="true" sz="5100">
                <a:solidFill>
                  <a:srgbClr val="000000"/>
                </a:solidFill>
                <a:latin typeface="Codec Pro Bold"/>
                <a:ea typeface="Codec Pro Bold"/>
                <a:cs typeface="Codec Pro Bold"/>
                <a:sym typeface="Codec Pro Bold"/>
              </a:rPr>
              <a:t>PENERAPAN METODE DEPRESIASI BERDASARKAN PSAK 16 </a:t>
            </a:r>
          </a:p>
        </p:txBody>
      </p:sp>
      <p:sp>
        <p:nvSpPr>
          <p:cNvPr name="Freeform 10" id="10"/>
          <p:cNvSpPr/>
          <p:nvPr/>
        </p:nvSpPr>
        <p:spPr>
          <a:xfrm flipH="false" flipV="false" rot="2285880">
            <a:off x="-515693" y="708089"/>
            <a:ext cx="2626725" cy="2547462"/>
          </a:xfrm>
          <a:custGeom>
            <a:avLst/>
            <a:gdLst/>
            <a:ahLst/>
            <a:cxnLst/>
            <a:rect r="r" b="b" t="t" l="l"/>
            <a:pathLst>
              <a:path h="2547462" w="2626725">
                <a:moveTo>
                  <a:pt x="0" y="0"/>
                </a:moveTo>
                <a:lnTo>
                  <a:pt x="2626725" y="0"/>
                </a:lnTo>
                <a:lnTo>
                  <a:pt x="2626725" y="2547462"/>
                </a:lnTo>
                <a:lnTo>
                  <a:pt x="0" y="254746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1" id="11"/>
          <p:cNvSpPr txBox="true"/>
          <p:nvPr/>
        </p:nvSpPr>
        <p:spPr>
          <a:xfrm rot="0">
            <a:off x="1028700" y="3426514"/>
            <a:ext cx="14405113" cy="4348992"/>
          </a:xfrm>
          <a:prstGeom prst="rect">
            <a:avLst/>
          </a:prstGeom>
        </p:spPr>
        <p:txBody>
          <a:bodyPr anchor="t" rtlCol="false" tIns="0" lIns="0" bIns="0" rIns="0">
            <a:spAutoFit/>
          </a:bodyPr>
          <a:lstStyle/>
          <a:p>
            <a:pPr algn="l">
              <a:lnSpc>
                <a:spcPts val="3467"/>
              </a:lnSpc>
            </a:pPr>
            <a:r>
              <a:rPr lang="en-US" sz="2889">
                <a:solidFill>
                  <a:srgbClr val="FFFFFF"/>
                </a:solidFill>
                <a:latin typeface="Montserrat"/>
                <a:ea typeface="Montserrat"/>
                <a:cs typeface="Montserrat"/>
                <a:sym typeface="Montserrat"/>
              </a:rPr>
              <a:t> Menurut Ikatan Akuntan Indonesia depresiasi aset tetap dapat dilakukan dengan berbagai macam metode, antara lain:(Dewan Standar Akuntansi Keuangan, 2015).</a:t>
            </a:r>
          </a:p>
          <a:p>
            <a:pPr algn="l" marL="623945" indent="-311972" lvl="1">
              <a:lnSpc>
                <a:spcPts val="3467"/>
              </a:lnSpc>
              <a:buAutoNum type="arabicPeriod" startAt="1"/>
            </a:pPr>
            <a:r>
              <a:rPr lang="en-US" sz="2889">
                <a:solidFill>
                  <a:srgbClr val="FFFFFF"/>
                </a:solidFill>
                <a:latin typeface="Montserrat"/>
                <a:ea typeface="Montserrat"/>
                <a:cs typeface="Montserrat"/>
                <a:sym typeface="Montserrat"/>
              </a:rPr>
              <a:t>Berdasarkan Waktu</a:t>
            </a:r>
          </a:p>
          <a:p>
            <a:pPr algn="l">
              <a:lnSpc>
                <a:spcPts val="3467"/>
              </a:lnSpc>
            </a:pPr>
            <a:r>
              <a:rPr lang="en-US" sz="2889">
                <a:solidFill>
                  <a:srgbClr val="FFFFFF"/>
                </a:solidFill>
                <a:latin typeface="Montserrat"/>
                <a:ea typeface="Montserrat"/>
                <a:cs typeface="Montserrat"/>
                <a:sym typeface="Montserrat"/>
              </a:rPr>
              <a:t>a. Metode Garis Lurus (Metode ini mengasumsikan bahwa kegunaan aset pada setiap periode fiskal selalu sama.)</a:t>
            </a:r>
          </a:p>
          <a:p>
            <a:pPr algn="l">
              <a:lnSpc>
                <a:spcPts val="3467"/>
              </a:lnSpc>
            </a:pPr>
            <a:r>
              <a:rPr lang="en-US" sz="2889">
                <a:solidFill>
                  <a:srgbClr val="FFFFFF"/>
                </a:solidFill>
                <a:latin typeface="Montserrat"/>
                <a:ea typeface="Montserrat"/>
                <a:cs typeface="Montserrat"/>
                <a:sym typeface="Montserrat"/>
              </a:rPr>
              <a:t>b. Metode Pembebanan Menurun (Metode ini mempertimbangkan bahwa seiring bertambahnya usia aset tetap, maka kapasitas dan prestasinya juga menurun)  metode ini terbagi menjadi tiga bagian utama :</a:t>
            </a:r>
          </a:p>
          <a:p>
            <a:pPr algn="l">
              <a:lnSpc>
                <a:spcPts val="3467"/>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4D87DD"/>
        </a:solidFill>
      </p:bgPr>
    </p:bg>
    <p:spTree>
      <p:nvGrpSpPr>
        <p:cNvPr id="1" name=""/>
        <p:cNvGrpSpPr/>
        <p:nvPr/>
      </p:nvGrpSpPr>
      <p:grpSpPr>
        <a:xfrm>
          <a:off x="0" y="0"/>
          <a:ext cx="0" cy="0"/>
          <a:chOff x="0" y="0"/>
          <a:chExt cx="0" cy="0"/>
        </a:xfrm>
      </p:grpSpPr>
      <p:sp>
        <p:nvSpPr>
          <p:cNvPr name="Freeform 2" id="2"/>
          <p:cNvSpPr/>
          <p:nvPr/>
        </p:nvSpPr>
        <p:spPr>
          <a:xfrm flipH="false" flipV="false" rot="-663574">
            <a:off x="125904" y="-186761"/>
            <a:ext cx="2838592" cy="2838592"/>
          </a:xfrm>
          <a:custGeom>
            <a:avLst/>
            <a:gdLst/>
            <a:ahLst/>
            <a:cxnLst/>
            <a:rect r="r" b="b" t="t" l="l"/>
            <a:pathLst>
              <a:path h="2838592" w="2838592">
                <a:moveTo>
                  <a:pt x="0" y="0"/>
                </a:moveTo>
                <a:lnTo>
                  <a:pt x="2838592" y="0"/>
                </a:lnTo>
                <a:lnTo>
                  <a:pt x="2838592" y="2838592"/>
                </a:lnTo>
                <a:lnTo>
                  <a:pt x="0" y="28385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2897735"/>
            <a:ext cx="16230600" cy="6317899"/>
          </a:xfrm>
          <a:prstGeom prst="rect">
            <a:avLst/>
          </a:prstGeom>
        </p:spPr>
        <p:txBody>
          <a:bodyPr anchor="t" rtlCol="false" tIns="0" lIns="0" bIns="0" rIns="0">
            <a:spAutoFit/>
          </a:bodyPr>
          <a:lstStyle/>
          <a:p>
            <a:pPr algn="ctr">
              <a:lnSpc>
                <a:spcPts val="3616"/>
              </a:lnSpc>
            </a:pPr>
            <a:r>
              <a:rPr lang="en-US" sz="3013">
                <a:solidFill>
                  <a:srgbClr val="FFFFFF"/>
                </a:solidFill>
                <a:latin typeface="Montserrat"/>
                <a:ea typeface="Montserrat"/>
                <a:cs typeface="Montserrat"/>
                <a:sym typeface="Montserrat"/>
              </a:rPr>
              <a:t>1)   Metode Jumlah Angka Tahun (Sum of the Years Digits Method)</a:t>
            </a:r>
          </a:p>
          <a:p>
            <a:pPr algn="ctr">
              <a:lnSpc>
                <a:spcPts val="3616"/>
              </a:lnSpc>
            </a:pPr>
            <a:r>
              <a:rPr lang="en-US" sz="3013">
                <a:solidFill>
                  <a:srgbClr val="FFFFFF"/>
                </a:solidFill>
                <a:latin typeface="Montserrat"/>
                <a:ea typeface="Montserrat"/>
                <a:cs typeface="Montserrat"/>
                <a:sym typeface="Montserrat"/>
              </a:rPr>
              <a:t>Metode ini menghasilkan pembebanan depresiasi yang menurun setiap tahunnya berdasarkan angka pecahan dari jumlah tahun masa manfaat aset.</a:t>
            </a:r>
          </a:p>
          <a:p>
            <a:pPr algn="ctr">
              <a:lnSpc>
                <a:spcPts val="3616"/>
              </a:lnSpc>
            </a:pPr>
            <a:r>
              <a:rPr lang="en-US" sz="3013">
                <a:solidFill>
                  <a:srgbClr val="FFFFFF"/>
                </a:solidFill>
                <a:latin typeface="Montserrat"/>
                <a:ea typeface="Montserrat"/>
                <a:cs typeface="Montserrat"/>
                <a:sym typeface="Montserrat"/>
              </a:rPr>
              <a:t>Contoh Perhitungan:</a:t>
            </a:r>
          </a:p>
          <a:p>
            <a:pPr algn="ctr">
              <a:lnSpc>
                <a:spcPts val="3616"/>
              </a:lnSpc>
            </a:pPr>
            <a:r>
              <a:rPr lang="en-US" sz="3013">
                <a:solidFill>
                  <a:srgbClr val="FFFFFF"/>
                </a:solidFill>
                <a:latin typeface="Montserrat"/>
                <a:ea typeface="Montserrat"/>
                <a:cs typeface="Montserrat"/>
                <a:sym typeface="Montserrat"/>
              </a:rPr>
              <a:t>Sebuah aset dibeli dengan harga Rp 15.000.000 dan memiliki nilai sisa Rp 1.000.000 dengan masa manfaat 5 tahun.</a:t>
            </a:r>
          </a:p>
          <a:p>
            <a:pPr algn="ctr">
              <a:lnSpc>
                <a:spcPts val="3616"/>
              </a:lnSpc>
            </a:pPr>
            <a:r>
              <a:rPr lang="en-US" sz="3013">
                <a:solidFill>
                  <a:srgbClr val="FFFFFF"/>
                </a:solidFill>
                <a:latin typeface="Montserrat"/>
                <a:ea typeface="Montserrat"/>
                <a:cs typeface="Montserrat"/>
                <a:sym typeface="Montserrat"/>
              </a:rPr>
              <a:t>Jumlah angka tahun: 1 + 2 + 3 + 4 + 5 = 15</a:t>
            </a:r>
          </a:p>
          <a:p>
            <a:pPr algn="ctr">
              <a:lnSpc>
                <a:spcPts val="3616"/>
              </a:lnSpc>
            </a:pPr>
            <a:r>
              <a:rPr lang="en-US" sz="3013">
                <a:solidFill>
                  <a:srgbClr val="FFFFFF"/>
                </a:solidFill>
                <a:latin typeface="Montserrat"/>
                <a:ea typeface="Montserrat"/>
                <a:cs typeface="Montserrat"/>
                <a:sym typeface="Montserrat"/>
              </a:rPr>
              <a:t>Perhitungan depresiasi tahunan:</a:t>
            </a:r>
          </a:p>
          <a:p>
            <a:pPr algn="ctr">
              <a:lnSpc>
                <a:spcPts val="3616"/>
              </a:lnSpc>
            </a:pPr>
            <a:r>
              <a:rPr lang="en-US" sz="3013">
                <a:solidFill>
                  <a:srgbClr val="FFFFFF"/>
                </a:solidFill>
                <a:latin typeface="Montserrat"/>
                <a:ea typeface="Montserrat"/>
                <a:cs typeface="Montserrat"/>
                <a:sym typeface="Montserrat"/>
              </a:rPr>
              <a:t>·Tahun I: 5/15 × (15.000.000 – 1.000.000) = Rp 4.666.667</a:t>
            </a:r>
          </a:p>
          <a:p>
            <a:pPr algn="ctr">
              <a:lnSpc>
                <a:spcPts val="3616"/>
              </a:lnSpc>
            </a:pPr>
            <a:r>
              <a:rPr lang="en-US" sz="3013">
                <a:solidFill>
                  <a:srgbClr val="FFFFFF"/>
                </a:solidFill>
                <a:latin typeface="Montserrat"/>
                <a:ea typeface="Montserrat"/>
                <a:cs typeface="Montserrat"/>
                <a:sym typeface="Montserrat"/>
              </a:rPr>
              <a:t>·Tahun II: 4/15 × (15.000.000 – 1.000.000) = Rp 3.733.333</a:t>
            </a:r>
          </a:p>
          <a:p>
            <a:pPr algn="ctr">
              <a:lnSpc>
                <a:spcPts val="3616"/>
              </a:lnSpc>
            </a:pPr>
            <a:r>
              <a:rPr lang="en-US" sz="3013">
                <a:solidFill>
                  <a:srgbClr val="FFFFFF"/>
                </a:solidFill>
                <a:latin typeface="Montserrat"/>
                <a:ea typeface="Montserrat"/>
                <a:cs typeface="Montserrat"/>
                <a:sym typeface="Montserrat"/>
              </a:rPr>
              <a:t>·Tahun III: 3/15 × (15.000.000 – 1.000.000) = Rp 2.800.000</a:t>
            </a:r>
          </a:p>
          <a:p>
            <a:pPr algn="ctr">
              <a:lnSpc>
                <a:spcPts val="3616"/>
              </a:lnSpc>
            </a:pPr>
            <a:r>
              <a:rPr lang="en-US" sz="3013">
                <a:solidFill>
                  <a:srgbClr val="FFFFFF"/>
                </a:solidFill>
                <a:latin typeface="Montserrat"/>
                <a:ea typeface="Montserrat"/>
                <a:cs typeface="Montserrat"/>
                <a:sym typeface="Montserrat"/>
              </a:rPr>
              <a:t>·Tahun IV: 2/15 × (15.000.000 – 1.000.000) = Rp 1.866.667</a:t>
            </a:r>
          </a:p>
          <a:p>
            <a:pPr algn="ctr">
              <a:lnSpc>
                <a:spcPts val="3616"/>
              </a:lnSpc>
            </a:pPr>
            <a:r>
              <a:rPr lang="en-US" sz="3013">
                <a:solidFill>
                  <a:srgbClr val="FFFFFF"/>
                </a:solidFill>
                <a:latin typeface="Montserrat"/>
                <a:ea typeface="Montserrat"/>
                <a:cs typeface="Montserrat"/>
                <a:sym typeface="Montserrat"/>
              </a:rPr>
              <a:t>·      Tahun V: 1/15 × (15.000.000 – 1.000.000) = Rp 933.333</a:t>
            </a:r>
          </a:p>
          <a:p>
            <a:pPr algn="ctr">
              <a:lnSpc>
                <a:spcPts val="3616"/>
              </a:lnSpc>
            </a:pPr>
          </a:p>
        </p:txBody>
      </p:sp>
      <p:sp>
        <p:nvSpPr>
          <p:cNvPr name="Freeform 4" id="4"/>
          <p:cNvSpPr/>
          <p:nvPr/>
        </p:nvSpPr>
        <p:spPr>
          <a:xfrm flipH="true" flipV="true" rot="-4896319">
            <a:off x="15589763" y="-147205"/>
            <a:ext cx="2736312" cy="2736312"/>
          </a:xfrm>
          <a:custGeom>
            <a:avLst/>
            <a:gdLst/>
            <a:ahLst/>
            <a:cxnLst/>
            <a:rect r="r" b="b" t="t" l="l"/>
            <a:pathLst>
              <a:path h="2736312" w="2736312">
                <a:moveTo>
                  <a:pt x="2736312" y="2736312"/>
                </a:moveTo>
                <a:lnTo>
                  <a:pt x="0" y="2736312"/>
                </a:lnTo>
                <a:lnTo>
                  <a:pt x="0" y="0"/>
                </a:lnTo>
                <a:lnTo>
                  <a:pt x="2736312" y="0"/>
                </a:lnTo>
                <a:lnTo>
                  <a:pt x="2736312" y="2736312"/>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4841247" y="9258300"/>
            <a:ext cx="2985796" cy="523027"/>
          </a:xfrm>
          <a:custGeom>
            <a:avLst/>
            <a:gdLst/>
            <a:ahLst/>
            <a:cxnLst/>
            <a:rect r="r" b="b" t="t" l="l"/>
            <a:pathLst>
              <a:path h="523027" w="2985796">
                <a:moveTo>
                  <a:pt x="0" y="0"/>
                </a:moveTo>
                <a:lnTo>
                  <a:pt x="2985796" y="0"/>
                </a:lnTo>
                <a:lnTo>
                  <a:pt x="2985796" y="523027"/>
                </a:lnTo>
                <a:lnTo>
                  <a:pt x="0" y="523027"/>
                </a:lnTo>
                <a:lnTo>
                  <a:pt x="0" y="0"/>
                </a:lnTo>
                <a:close/>
              </a:path>
            </a:pathLst>
          </a:custGeom>
          <a:blipFill>
            <a:blip r:embed="rId4">
              <a:extLst>
                <a:ext uri="{96DAC541-7B7A-43D3-8B79-37D633B846F1}">
                  <asvg:svgBlip xmlns:asvg="http://schemas.microsoft.com/office/drawing/2016/SVG/main" r:embed="rId5"/>
                </a:ext>
              </a:extLst>
            </a:blip>
            <a:stretch>
              <a:fillRect l="0" t="0" r="0" b="-212420"/>
            </a:stretch>
          </a:blipFill>
        </p:spPr>
      </p:sp>
      <p:sp>
        <p:nvSpPr>
          <p:cNvPr name="Freeform 6" id="6"/>
          <p:cNvSpPr/>
          <p:nvPr/>
        </p:nvSpPr>
        <p:spPr>
          <a:xfrm flipH="false" flipV="false" rot="0">
            <a:off x="460957" y="9258300"/>
            <a:ext cx="2985796" cy="523027"/>
          </a:xfrm>
          <a:custGeom>
            <a:avLst/>
            <a:gdLst/>
            <a:ahLst/>
            <a:cxnLst/>
            <a:rect r="r" b="b" t="t" l="l"/>
            <a:pathLst>
              <a:path h="523027" w="2985796">
                <a:moveTo>
                  <a:pt x="0" y="0"/>
                </a:moveTo>
                <a:lnTo>
                  <a:pt x="2985796" y="0"/>
                </a:lnTo>
                <a:lnTo>
                  <a:pt x="2985796" y="523027"/>
                </a:lnTo>
                <a:lnTo>
                  <a:pt x="0" y="523027"/>
                </a:lnTo>
                <a:lnTo>
                  <a:pt x="0" y="0"/>
                </a:lnTo>
                <a:close/>
              </a:path>
            </a:pathLst>
          </a:custGeom>
          <a:blipFill>
            <a:blip r:embed="rId4">
              <a:extLst>
                <a:ext uri="{96DAC541-7B7A-43D3-8B79-37D633B846F1}">
                  <asvg:svgBlip xmlns:asvg="http://schemas.microsoft.com/office/drawing/2016/SVG/main" r:embed="rId5"/>
                </a:ext>
              </a:extLst>
            </a:blip>
            <a:stretch>
              <a:fillRect l="0" t="0" r="0" b="-212420"/>
            </a:stretch>
          </a:blipFill>
        </p:spPr>
      </p:sp>
      <p:sp>
        <p:nvSpPr>
          <p:cNvPr name="TextBox 7" id="7"/>
          <p:cNvSpPr txBox="true"/>
          <p:nvPr/>
        </p:nvSpPr>
        <p:spPr>
          <a:xfrm rot="0">
            <a:off x="4261264" y="933450"/>
            <a:ext cx="9225715" cy="1847850"/>
          </a:xfrm>
          <a:prstGeom prst="rect">
            <a:avLst/>
          </a:prstGeom>
        </p:spPr>
        <p:txBody>
          <a:bodyPr anchor="t" rtlCol="false" tIns="0" lIns="0" bIns="0" rIns="0">
            <a:spAutoFit/>
          </a:bodyPr>
          <a:lstStyle/>
          <a:p>
            <a:pPr algn="ctr">
              <a:lnSpc>
                <a:spcPts val="6957"/>
              </a:lnSpc>
            </a:pPr>
            <a:r>
              <a:rPr lang="en-US" b="true" sz="5798">
                <a:solidFill>
                  <a:srgbClr val="FFFFFF"/>
                </a:solidFill>
                <a:latin typeface="Codec Pro Bold"/>
                <a:ea typeface="Codec Pro Bold"/>
                <a:cs typeface="Codec Pro Bold"/>
                <a:sym typeface="Codec Pro Bold"/>
              </a:rPr>
              <a:t>METODE PEMBEBBANAN MENURUN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4D87DD"/>
        </a:solidFill>
      </p:bgPr>
    </p:bg>
    <p:spTree>
      <p:nvGrpSpPr>
        <p:cNvPr id="1" name=""/>
        <p:cNvGrpSpPr/>
        <p:nvPr/>
      </p:nvGrpSpPr>
      <p:grpSpPr>
        <a:xfrm>
          <a:off x="0" y="0"/>
          <a:ext cx="0" cy="0"/>
          <a:chOff x="0" y="0"/>
          <a:chExt cx="0" cy="0"/>
        </a:xfrm>
      </p:grpSpPr>
      <p:sp>
        <p:nvSpPr>
          <p:cNvPr name="Freeform 2" id="2"/>
          <p:cNvSpPr/>
          <p:nvPr/>
        </p:nvSpPr>
        <p:spPr>
          <a:xfrm flipH="false" flipV="false" rot="-663574">
            <a:off x="125904" y="-186761"/>
            <a:ext cx="2838592" cy="2838592"/>
          </a:xfrm>
          <a:custGeom>
            <a:avLst/>
            <a:gdLst/>
            <a:ahLst/>
            <a:cxnLst/>
            <a:rect r="r" b="b" t="t" l="l"/>
            <a:pathLst>
              <a:path h="2838592" w="2838592">
                <a:moveTo>
                  <a:pt x="0" y="0"/>
                </a:moveTo>
                <a:lnTo>
                  <a:pt x="2838592" y="0"/>
                </a:lnTo>
                <a:lnTo>
                  <a:pt x="2838592" y="2838592"/>
                </a:lnTo>
                <a:lnTo>
                  <a:pt x="0" y="28385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2897735"/>
            <a:ext cx="16230600" cy="4512785"/>
          </a:xfrm>
          <a:prstGeom prst="rect">
            <a:avLst/>
          </a:prstGeom>
        </p:spPr>
        <p:txBody>
          <a:bodyPr anchor="t" rtlCol="false" tIns="0" lIns="0" bIns="0" rIns="0">
            <a:spAutoFit/>
          </a:bodyPr>
          <a:lstStyle/>
          <a:p>
            <a:pPr algn="ctr">
              <a:lnSpc>
                <a:spcPts val="3616"/>
              </a:lnSpc>
            </a:pPr>
            <a:r>
              <a:rPr lang="en-US" sz="3013">
                <a:solidFill>
                  <a:srgbClr val="FFFFFF"/>
                </a:solidFill>
                <a:latin typeface="Montserrat"/>
                <a:ea typeface="Montserrat"/>
                <a:cs typeface="Montserrat"/>
                <a:sym typeface="Montserrat"/>
              </a:rPr>
              <a:t>2.) Metode Saldo Menurun / Saldo Menurun Berganda (Declining Balance / Double Declining Balance Method)</a:t>
            </a:r>
          </a:p>
          <a:p>
            <a:pPr algn="ctr">
              <a:lnSpc>
                <a:spcPts val="3616"/>
              </a:lnSpc>
            </a:pPr>
            <a:r>
              <a:rPr lang="en-US" sz="3013">
                <a:solidFill>
                  <a:srgbClr val="FFFFFF"/>
                </a:solidFill>
                <a:latin typeface="Montserrat"/>
                <a:ea typeface="Montserrat"/>
                <a:cs typeface="Montserrat"/>
                <a:sym typeface="Montserrat"/>
              </a:rPr>
              <a:t>Metode ini menggunakan persentase tetap dari nilai buku aset tetap setiap tahunnya. Beban depresiasi semakin kecil dari tahun ke tahun karena dasar perhitungannya adalah nilai buku yang terus menurunn.</a:t>
            </a:r>
          </a:p>
          <a:p>
            <a:pPr algn="ctr">
              <a:lnSpc>
                <a:spcPts val="3616"/>
              </a:lnSpc>
            </a:pPr>
            <a:r>
              <a:rPr lang="en-US" sz="3013">
                <a:solidFill>
                  <a:srgbClr val="FFFFFF"/>
                </a:solidFill>
                <a:latin typeface="Montserrat"/>
                <a:ea typeface="Montserrat"/>
                <a:cs typeface="Montserrat"/>
                <a:sym typeface="Montserrat"/>
              </a:rPr>
              <a:t>Rumus:</a:t>
            </a:r>
          </a:p>
          <a:p>
            <a:pPr algn="ctr">
              <a:lnSpc>
                <a:spcPts val="3616"/>
              </a:lnSpc>
            </a:pPr>
            <a:r>
              <a:rPr lang="en-US" sz="3013">
                <a:solidFill>
                  <a:srgbClr val="FFFFFF"/>
                </a:solidFill>
                <a:latin typeface="Montserrat"/>
                <a:ea typeface="Montserrat"/>
                <a:cs typeface="Montserrat"/>
                <a:sym typeface="Montserrat"/>
              </a:rPr>
              <a:t>Beban Depresiasi = Tarif Depresiasi × Nilai Buku Awal Periode Dasar pemikiran metode ini adalah bahwa kapasitas aset dalam memberikan jasa atau manfaat ekonomis akan menurun seiring dengan berjalannya waktu.</a:t>
            </a:r>
          </a:p>
          <a:p>
            <a:pPr algn="ctr">
              <a:lnSpc>
                <a:spcPts val="3616"/>
              </a:lnSpc>
            </a:pPr>
          </a:p>
        </p:txBody>
      </p:sp>
      <p:sp>
        <p:nvSpPr>
          <p:cNvPr name="Freeform 4" id="4"/>
          <p:cNvSpPr/>
          <p:nvPr/>
        </p:nvSpPr>
        <p:spPr>
          <a:xfrm flipH="true" flipV="true" rot="-4896319">
            <a:off x="15589763" y="-147205"/>
            <a:ext cx="2736312" cy="2736312"/>
          </a:xfrm>
          <a:custGeom>
            <a:avLst/>
            <a:gdLst/>
            <a:ahLst/>
            <a:cxnLst/>
            <a:rect r="r" b="b" t="t" l="l"/>
            <a:pathLst>
              <a:path h="2736312" w="2736312">
                <a:moveTo>
                  <a:pt x="2736312" y="2736312"/>
                </a:moveTo>
                <a:lnTo>
                  <a:pt x="0" y="2736312"/>
                </a:lnTo>
                <a:lnTo>
                  <a:pt x="0" y="0"/>
                </a:lnTo>
                <a:lnTo>
                  <a:pt x="2736312" y="0"/>
                </a:lnTo>
                <a:lnTo>
                  <a:pt x="2736312" y="2736312"/>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4841247" y="9258300"/>
            <a:ext cx="2985796" cy="523027"/>
          </a:xfrm>
          <a:custGeom>
            <a:avLst/>
            <a:gdLst/>
            <a:ahLst/>
            <a:cxnLst/>
            <a:rect r="r" b="b" t="t" l="l"/>
            <a:pathLst>
              <a:path h="523027" w="2985796">
                <a:moveTo>
                  <a:pt x="0" y="0"/>
                </a:moveTo>
                <a:lnTo>
                  <a:pt x="2985796" y="0"/>
                </a:lnTo>
                <a:lnTo>
                  <a:pt x="2985796" y="523027"/>
                </a:lnTo>
                <a:lnTo>
                  <a:pt x="0" y="523027"/>
                </a:lnTo>
                <a:lnTo>
                  <a:pt x="0" y="0"/>
                </a:lnTo>
                <a:close/>
              </a:path>
            </a:pathLst>
          </a:custGeom>
          <a:blipFill>
            <a:blip r:embed="rId4">
              <a:extLst>
                <a:ext uri="{96DAC541-7B7A-43D3-8B79-37D633B846F1}">
                  <asvg:svgBlip xmlns:asvg="http://schemas.microsoft.com/office/drawing/2016/SVG/main" r:embed="rId5"/>
                </a:ext>
              </a:extLst>
            </a:blip>
            <a:stretch>
              <a:fillRect l="0" t="0" r="0" b="-212420"/>
            </a:stretch>
          </a:blipFill>
        </p:spPr>
      </p:sp>
      <p:sp>
        <p:nvSpPr>
          <p:cNvPr name="Freeform 6" id="6"/>
          <p:cNvSpPr/>
          <p:nvPr/>
        </p:nvSpPr>
        <p:spPr>
          <a:xfrm flipH="false" flipV="false" rot="0">
            <a:off x="460957" y="9258300"/>
            <a:ext cx="2985796" cy="523027"/>
          </a:xfrm>
          <a:custGeom>
            <a:avLst/>
            <a:gdLst/>
            <a:ahLst/>
            <a:cxnLst/>
            <a:rect r="r" b="b" t="t" l="l"/>
            <a:pathLst>
              <a:path h="523027" w="2985796">
                <a:moveTo>
                  <a:pt x="0" y="0"/>
                </a:moveTo>
                <a:lnTo>
                  <a:pt x="2985796" y="0"/>
                </a:lnTo>
                <a:lnTo>
                  <a:pt x="2985796" y="523027"/>
                </a:lnTo>
                <a:lnTo>
                  <a:pt x="0" y="523027"/>
                </a:lnTo>
                <a:lnTo>
                  <a:pt x="0" y="0"/>
                </a:lnTo>
                <a:close/>
              </a:path>
            </a:pathLst>
          </a:custGeom>
          <a:blipFill>
            <a:blip r:embed="rId4">
              <a:extLst>
                <a:ext uri="{96DAC541-7B7A-43D3-8B79-37D633B846F1}">
                  <asvg:svgBlip xmlns:asvg="http://schemas.microsoft.com/office/drawing/2016/SVG/main" r:embed="rId5"/>
                </a:ext>
              </a:extLst>
            </a:blip>
            <a:stretch>
              <a:fillRect l="0" t="0" r="0" b="-212420"/>
            </a:stretch>
          </a:blipFill>
        </p:spPr>
      </p:sp>
      <p:sp>
        <p:nvSpPr>
          <p:cNvPr name="TextBox 7" id="7"/>
          <p:cNvSpPr txBox="true"/>
          <p:nvPr/>
        </p:nvSpPr>
        <p:spPr>
          <a:xfrm rot="0">
            <a:off x="4261264" y="933450"/>
            <a:ext cx="9225715" cy="1847850"/>
          </a:xfrm>
          <a:prstGeom prst="rect">
            <a:avLst/>
          </a:prstGeom>
        </p:spPr>
        <p:txBody>
          <a:bodyPr anchor="t" rtlCol="false" tIns="0" lIns="0" bIns="0" rIns="0">
            <a:spAutoFit/>
          </a:bodyPr>
          <a:lstStyle/>
          <a:p>
            <a:pPr algn="ctr">
              <a:lnSpc>
                <a:spcPts val="6957"/>
              </a:lnSpc>
            </a:pPr>
            <a:r>
              <a:rPr lang="en-US" b="true" sz="5798">
                <a:solidFill>
                  <a:srgbClr val="FFFFFF"/>
                </a:solidFill>
                <a:latin typeface="Codec Pro Bold"/>
                <a:ea typeface="Codec Pro Bold"/>
                <a:cs typeface="Codec Pro Bold"/>
                <a:sym typeface="Codec Pro Bold"/>
              </a:rPr>
              <a:t>METODE PEMBEBBANAN MENURUN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4D87DD"/>
        </a:solidFill>
      </p:bgPr>
    </p:bg>
    <p:spTree>
      <p:nvGrpSpPr>
        <p:cNvPr id="1" name=""/>
        <p:cNvGrpSpPr/>
        <p:nvPr/>
      </p:nvGrpSpPr>
      <p:grpSpPr>
        <a:xfrm>
          <a:off x="0" y="0"/>
          <a:ext cx="0" cy="0"/>
          <a:chOff x="0" y="0"/>
          <a:chExt cx="0" cy="0"/>
        </a:xfrm>
      </p:grpSpPr>
      <p:grpSp>
        <p:nvGrpSpPr>
          <p:cNvPr name="Group 2" id="2"/>
          <p:cNvGrpSpPr/>
          <p:nvPr/>
        </p:nvGrpSpPr>
        <p:grpSpPr>
          <a:xfrm rot="0">
            <a:off x="-1517046" y="-724888"/>
            <a:ext cx="6943514" cy="6943514"/>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76600" t="0" r="0" b="0"/>
              </a:stretch>
            </a:blipFill>
            <a:ln w="66675" cap="sq">
              <a:solidFill>
                <a:srgbClr val="FFFFFF"/>
              </a:solidFill>
              <a:prstDash val="solid"/>
              <a:miter/>
            </a:ln>
          </p:spPr>
        </p:sp>
      </p:grpSp>
      <p:grpSp>
        <p:nvGrpSpPr>
          <p:cNvPr name="Group 4" id="4"/>
          <p:cNvGrpSpPr/>
          <p:nvPr/>
        </p:nvGrpSpPr>
        <p:grpSpPr>
          <a:xfrm rot="0">
            <a:off x="1576974" y="4654682"/>
            <a:ext cx="3127887" cy="3127887"/>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25046" t="0" r="-25046" b="0"/>
              </a:stretch>
            </a:blipFill>
            <a:ln w="66675" cap="sq">
              <a:solidFill>
                <a:srgbClr val="FFFFFF"/>
              </a:solidFill>
              <a:prstDash val="solid"/>
              <a:miter/>
            </a:ln>
          </p:spPr>
        </p:sp>
      </p:grpSp>
      <p:grpSp>
        <p:nvGrpSpPr>
          <p:cNvPr name="Group 6" id="6"/>
          <p:cNvGrpSpPr/>
          <p:nvPr/>
        </p:nvGrpSpPr>
        <p:grpSpPr>
          <a:xfrm rot="0">
            <a:off x="3558496" y="2746869"/>
            <a:ext cx="3127887" cy="3127887"/>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25046" t="0" r="-25046" b="0"/>
              </a:stretch>
            </a:blipFill>
            <a:ln w="66675" cap="sq">
              <a:solidFill>
                <a:srgbClr val="FFFFFF"/>
              </a:solidFill>
              <a:prstDash val="solid"/>
              <a:miter/>
            </a:ln>
          </p:spPr>
        </p:sp>
      </p:grpSp>
      <p:sp>
        <p:nvSpPr>
          <p:cNvPr name="Freeform 8" id="8"/>
          <p:cNvSpPr/>
          <p:nvPr/>
        </p:nvSpPr>
        <p:spPr>
          <a:xfrm flipH="true" flipV="false" rot="0">
            <a:off x="16291247" y="-197807"/>
            <a:ext cx="2453014" cy="2453014"/>
          </a:xfrm>
          <a:custGeom>
            <a:avLst/>
            <a:gdLst/>
            <a:ahLst/>
            <a:cxnLst/>
            <a:rect r="r" b="b" t="t" l="l"/>
            <a:pathLst>
              <a:path h="2453014" w="2453014">
                <a:moveTo>
                  <a:pt x="2453014" y="0"/>
                </a:moveTo>
                <a:lnTo>
                  <a:pt x="0" y="0"/>
                </a:lnTo>
                <a:lnTo>
                  <a:pt x="0" y="2453014"/>
                </a:lnTo>
                <a:lnTo>
                  <a:pt x="2453014" y="2453014"/>
                </a:lnTo>
                <a:lnTo>
                  <a:pt x="2453014"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AutoShape 9" id="9"/>
          <p:cNvSpPr/>
          <p:nvPr/>
        </p:nvSpPr>
        <p:spPr>
          <a:xfrm>
            <a:off x="10258191" y="8349447"/>
            <a:ext cx="6492240" cy="0"/>
          </a:xfrm>
          <a:prstGeom prst="line">
            <a:avLst/>
          </a:prstGeom>
          <a:ln cap="flat" w="38100">
            <a:solidFill>
              <a:srgbClr val="FFFFFF">
                <a:alpha val="53725"/>
              </a:srgbClr>
            </a:solidFill>
            <a:prstDash val="solid"/>
            <a:headEnd type="none" len="sm" w="sm"/>
            <a:tailEnd type="none" len="sm" w="sm"/>
          </a:ln>
        </p:spPr>
      </p:sp>
      <p:sp>
        <p:nvSpPr>
          <p:cNvPr name="AutoShape 10" id="10"/>
          <p:cNvSpPr/>
          <p:nvPr/>
        </p:nvSpPr>
        <p:spPr>
          <a:xfrm>
            <a:off x="8554786" y="1598019"/>
            <a:ext cx="6492240" cy="0"/>
          </a:xfrm>
          <a:prstGeom prst="line">
            <a:avLst/>
          </a:prstGeom>
          <a:ln cap="flat" w="38100">
            <a:solidFill>
              <a:srgbClr val="FFFFFF">
                <a:alpha val="53725"/>
              </a:srgbClr>
            </a:solidFill>
            <a:prstDash val="solid"/>
            <a:headEnd type="none" len="sm" w="sm"/>
            <a:tailEnd type="none" len="sm" w="sm"/>
          </a:ln>
        </p:spPr>
      </p:sp>
      <p:grpSp>
        <p:nvGrpSpPr>
          <p:cNvPr name="Group 11" id="11"/>
          <p:cNvGrpSpPr/>
          <p:nvPr/>
        </p:nvGrpSpPr>
        <p:grpSpPr>
          <a:xfrm rot="0">
            <a:off x="6247464" y="8198852"/>
            <a:ext cx="2514214" cy="301190"/>
            <a:chOff x="0" y="0"/>
            <a:chExt cx="662180" cy="79326"/>
          </a:xfrm>
        </p:grpSpPr>
        <p:sp>
          <p:nvSpPr>
            <p:cNvPr name="Freeform 12" id="12"/>
            <p:cNvSpPr/>
            <p:nvPr/>
          </p:nvSpPr>
          <p:spPr>
            <a:xfrm flipH="false" flipV="false" rot="0">
              <a:off x="0" y="0"/>
              <a:ext cx="662180" cy="79326"/>
            </a:xfrm>
            <a:custGeom>
              <a:avLst/>
              <a:gdLst/>
              <a:ahLst/>
              <a:cxnLst/>
              <a:rect r="r" b="b" t="t" l="l"/>
              <a:pathLst>
                <a:path h="79326" w="662180">
                  <a:moveTo>
                    <a:pt x="0" y="0"/>
                  </a:moveTo>
                  <a:lnTo>
                    <a:pt x="662180" y="0"/>
                  </a:lnTo>
                  <a:lnTo>
                    <a:pt x="662180" y="79326"/>
                  </a:lnTo>
                  <a:lnTo>
                    <a:pt x="0" y="79326"/>
                  </a:lnTo>
                  <a:close/>
                </a:path>
              </a:pathLst>
            </a:custGeom>
            <a:solidFill>
              <a:srgbClr val="FFFFFF"/>
            </a:solidFill>
          </p:spPr>
        </p:sp>
        <p:sp>
          <p:nvSpPr>
            <p:cNvPr name="TextBox 13" id="13"/>
            <p:cNvSpPr txBox="true"/>
            <p:nvPr/>
          </p:nvSpPr>
          <p:spPr>
            <a:xfrm>
              <a:off x="0" y="-38100"/>
              <a:ext cx="662180" cy="117426"/>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0">
            <a:off x="4591311" y="6947412"/>
            <a:ext cx="835157" cy="835157"/>
          </a:xfrm>
          <a:custGeom>
            <a:avLst/>
            <a:gdLst/>
            <a:ahLst/>
            <a:cxnLst/>
            <a:rect r="r" b="b" t="t" l="l"/>
            <a:pathLst>
              <a:path h="835157" w="835157">
                <a:moveTo>
                  <a:pt x="0" y="0"/>
                </a:moveTo>
                <a:lnTo>
                  <a:pt x="835157" y="0"/>
                </a:lnTo>
                <a:lnTo>
                  <a:pt x="835157" y="835157"/>
                </a:lnTo>
                <a:lnTo>
                  <a:pt x="0" y="83515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5" id="15"/>
          <p:cNvSpPr txBox="true"/>
          <p:nvPr/>
        </p:nvSpPr>
        <p:spPr>
          <a:xfrm rot="0">
            <a:off x="6851382" y="2746869"/>
            <a:ext cx="10666372" cy="3686175"/>
          </a:xfrm>
          <a:prstGeom prst="rect">
            <a:avLst/>
          </a:prstGeom>
        </p:spPr>
        <p:txBody>
          <a:bodyPr anchor="t" rtlCol="false" tIns="0" lIns="0" bIns="0" rIns="0">
            <a:spAutoFit/>
          </a:bodyPr>
          <a:lstStyle/>
          <a:p>
            <a:pPr algn="just">
              <a:lnSpc>
                <a:spcPts val="3281"/>
              </a:lnSpc>
            </a:pPr>
            <a:r>
              <a:rPr lang="en-US" sz="2734">
                <a:solidFill>
                  <a:srgbClr val="FFFFFF"/>
                </a:solidFill>
                <a:latin typeface="Montserrat"/>
                <a:ea typeface="Montserrat"/>
                <a:cs typeface="Montserrat"/>
                <a:sym typeface="Montserrat"/>
              </a:rPr>
              <a:t>a.    Metode Jam Jasa (Service Hours Method)</a:t>
            </a:r>
          </a:p>
          <a:p>
            <a:pPr algn="just">
              <a:lnSpc>
                <a:spcPts val="3281"/>
              </a:lnSpc>
            </a:pPr>
            <a:r>
              <a:rPr lang="en-US" sz="2734">
                <a:solidFill>
                  <a:srgbClr val="FFFFFF"/>
                </a:solidFill>
                <a:latin typeface="Montserrat"/>
                <a:ea typeface="Montserrat"/>
                <a:cs typeface="Montserrat"/>
                <a:sym typeface="Montserrat"/>
              </a:rPr>
              <a:t>Metode ini berasumsi bahwa pembelian suatu aset tetap merupakan pembelian atas sejumlah jam jasa yang akan digunakan</a:t>
            </a:r>
          </a:p>
          <a:p>
            <a:pPr algn="just">
              <a:lnSpc>
                <a:spcPts val="3281"/>
              </a:lnSpc>
            </a:pPr>
            <a:r>
              <a:rPr lang="en-US" sz="2734">
                <a:solidFill>
                  <a:srgbClr val="FFFFFF"/>
                </a:solidFill>
                <a:latin typeface="Montserrat"/>
                <a:ea typeface="Montserrat"/>
                <a:cs typeface="Montserrat"/>
                <a:sym typeface="Montserrat"/>
              </a:rPr>
              <a:t>b. Metode Jam Jasa (Service Hours Method)</a:t>
            </a:r>
          </a:p>
          <a:p>
            <a:pPr algn="just">
              <a:lnSpc>
                <a:spcPts val="3281"/>
              </a:lnSpc>
            </a:pPr>
            <a:r>
              <a:rPr lang="en-US" sz="2734">
                <a:solidFill>
                  <a:srgbClr val="FFFFFF"/>
                </a:solidFill>
                <a:latin typeface="Montserrat"/>
                <a:ea typeface="Montserrat"/>
                <a:cs typeface="Montserrat"/>
                <a:sym typeface="Montserrat"/>
              </a:rPr>
              <a:t>Metode ini berasumsi bahwa pembelian suatu aset tetap merupakan pembelian atas sejumlah jam jasa yang akan digunakan</a:t>
            </a:r>
          </a:p>
          <a:p>
            <a:pPr algn="just">
              <a:lnSpc>
                <a:spcPts val="3281"/>
              </a:lnSpc>
            </a:pPr>
          </a:p>
        </p:txBody>
      </p:sp>
      <p:sp>
        <p:nvSpPr>
          <p:cNvPr name="TextBox 16" id="16"/>
          <p:cNvSpPr txBox="true"/>
          <p:nvPr/>
        </p:nvSpPr>
        <p:spPr>
          <a:xfrm rot="0">
            <a:off x="6851382" y="557213"/>
            <a:ext cx="9899048" cy="857250"/>
          </a:xfrm>
          <a:prstGeom prst="rect">
            <a:avLst/>
          </a:prstGeom>
        </p:spPr>
        <p:txBody>
          <a:bodyPr anchor="t" rtlCol="false" tIns="0" lIns="0" bIns="0" rIns="0">
            <a:spAutoFit/>
          </a:bodyPr>
          <a:lstStyle/>
          <a:p>
            <a:pPr algn="ctr">
              <a:lnSpc>
                <a:spcPts val="6121"/>
              </a:lnSpc>
            </a:pPr>
            <a:r>
              <a:rPr lang="en-US" b="true" sz="5100">
                <a:solidFill>
                  <a:srgbClr val="FFFFFF"/>
                </a:solidFill>
                <a:latin typeface="Codec Pro Bold"/>
                <a:ea typeface="Codec Pro Bold"/>
                <a:cs typeface="Codec Pro Bold"/>
                <a:sym typeface="Codec Pro Bold"/>
              </a:rPr>
              <a:t>BERDASARKAN PENGGUNAAN</a:t>
            </a:r>
          </a:p>
        </p:txBody>
      </p:sp>
      <p:sp>
        <p:nvSpPr>
          <p:cNvPr name="Freeform 17" id="17"/>
          <p:cNvSpPr/>
          <p:nvPr/>
        </p:nvSpPr>
        <p:spPr>
          <a:xfrm flipH="false" flipV="false" rot="0">
            <a:off x="6433804" y="1617069"/>
            <a:ext cx="835157" cy="835157"/>
          </a:xfrm>
          <a:custGeom>
            <a:avLst/>
            <a:gdLst/>
            <a:ahLst/>
            <a:cxnLst/>
            <a:rect r="r" b="b" t="t" l="l"/>
            <a:pathLst>
              <a:path h="835157" w="835157">
                <a:moveTo>
                  <a:pt x="0" y="0"/>
                </a:moveTo>
                <a:lnTo>
                  <a:pt x="835157" y="0"/>
                </a:lnTo>
                <a:lnTo>
                  <a:pt x="835157" y="835157"/>
                </a:lnTo>
                <a:lnTo>
                  <a:pt x="0" y="83515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8" id="18"/>
          <p:cNvSpPr/>
          <p:nvPr/>
        </p:nvSpPr>
        <p:spPr>
          <a:xfrm flipH="true" flipV="false" rot="-10800000">
            <a:off x="-197807" y="8848419"/>
            <a:ext cx="2453014" cy="2453014"/>
          </a:xfrm>
          <a:custGeom>
            <a:avLst/>
            <a:gdLst/>
            <a:ahLst/>
            <a:cxnLst/>
            <a:rect r="r" b="b" t="t" l="l"/>
            <a:pathLst>
              <a:path h="2453014" w="2453014">
                <a:moveTo>
                  <a:pt x="2453014" y="0"/>
                </a:moveTo>
                <a:lnTo>
                  <a:pt x="0" y="0"/>
                </a:lnTo>
                <a:lnTo>
                  <a:pt x="0" y="2453014"/>
                </a:lnTo>
                <a:lnTo>
                  <a:pt x="2453014" y="2453014"/>
                </a:lnTo>
                <a:lnTo>
                  <a:pt x="2453014"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4D87DD"/>
        </a:solidFill>
      </p:bgPr>
    </p:bg>
    <p:spTree>
      <p:nvGrpSpPr>
        <p:cNvPr id="1" name=""/>
        <p:cNvGrpSpPr/>
        <p:nvPr/>
      </p:nvGrpSpPr>
      <p:grpSpPr>
        <a:xfrm>
          <a:off x="0" y="0"/>
          <a:ext cx="0" cy="0"/>
          <a:chOff x="0" y="0"/>
          <a:chExt cx="0" cy="0"/>
        </a:xfrm>
      </p:grpSpPr>
      <p:grpSp>
        <p:nvGrpSpPr>
          <p:cNvPr name="Group 2" id="2"/>
          <p:cNvGrpSpPr/>
          <p:nvPr/>
        </p:nvGrpSpPr>
        <p:grpSpPr>
          <a:xfrm rot="0">
            <a:off x="-1517046" y="-724888"/>
            <a:ext cx="6943514" cy="6943514"/>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76600" t="0" r="0" b="0"/>
              </a:stretch>
            </a:blipFill>
            <a:ln w="66675" cap="sq">
              <a:solidFill>
                <a:srgbClr val="FFFFFF"/>
              </a:solidFill>
              <a:prstDash val="solid"/>
              <a:miter/>
            </a:ln>
          </p:spPr>
        </p:sp>
      </p:grpSp>
      <p:grpSp>
        <p:nvGrpSpPr>
          <p:cNvPr name="Group 4" id="4"/>
          <p:cNvGrpSpPr/>
          <p:nvPr/>
        </p:nvGrpSpPr>
        <p:grpSpPr>
          <a:xfrm rot="0">
            <a:off x="1576974" y="4654682"/>
            <a:ext cx="3127887" cy="3127887"/>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25046" t="0" r="-25046" b="0"/>
              </a:stretch>
            </a:blipFill>
            <a:ln w="66675" cap="sq">
              <a:solidFill>
                <a:srgbClr val="FFFFFF"/>
              </a:solidFill>
              <a:prstDash val="solid"/>
              <a:miter/>
            </a:ln>
          </p:spPr>
        </p:sp>
      </p:grpSp>
      <p:grpSp>
        <p:nvGrpSpPr>
          <p:cNvPr name="Group 6" id="6"/>
          <p:cNvGrpSpPr/>
          <p:nvPr/>
        </p:nvGrpSpPr>
        <p:grpSpPr>
          <a:xfrm rot="0">
            <a:off x="3558496" y="2746869"/>
            <a:ext cx="3127887" cy="3127887"/>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25046" t="0" r="-25046" b="0"/>
              </a:stretch>
            </a:blipFill>
            <a:ln w="66675" cap="sq">
              <a:solidFill>
                <a:srgbClr val="FFFFFF"/>
              </a:solidFill>
              <a:prstDash val="solid"/>
              <a:miter/>
            </a:ln>
          </p:spPr>
        </p:sp>
      </p:grpSp>
      <p:sp>
        <p:nvSpPr>
          <p:cNvPr name="Freeform 8" id="8"/>
          <p:cNvSpPr/>
          <p:nvPr/>
        </p:nvSpPr>
        <p:spPr>
          <a:xfrm flipH="true" flipV="false" rot="0">
            <a:off x="16291247" y="-197807"/>
            <a:ext cx="2453014" cy="2453014"/>
          </a:xfrm>
          <a:custGeom>
            <a:avLst/>
            <a:gdLst/>
            <a:ahLst/>
            <a:cxnLst/>
            <a:rect r="r" b="b" t="t" l="l"/>
            <a:pathLst>
              <a:path h="2453014" w="2453014">
                <a:moveTo>
                  <a:pt x="2453014" y="0"/>
                </a:moveTo>
                <a:lnTo>
                  <a:pt x="0" y="0"/>
                </a:lnTo>
                <a:lnTo>
                  <a:pt x="0" y="2453014"/>
                </a:lnTo>
                <a:lnTo>
                  <a:pt x="2453014" y="2453014"/>
                </a:lnTo>
                <a:lnTo>
                  <a:pt x="2453014"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AutoShape 9" id="9"/>
          <p:cNvSpPr/>
          <p:nvPr/>
        </p:nvSpPr>
        <p:spPr>
          <a:xfrm>
            <a:off x="10258191" y="8349447"/>
            <a:ext cx="6492240" cy="0"/>
          </a:xfrm>
          <a:prstGeom prst="line">
            <a:avLst/>
          </a:prstGeom>
          <a:ln cap="flat" w="38100">
            <a:solidFill>
              <a:srgbClr val="FFFFFF">
                <a:alpha val="53725"/>
              </a:srgbClr>
            </a:solidFill>
            <a:prstDash val="solid"/>
            <a:headEnd type="none" len="sm" w="sm"/>
            <a:tailEnd type="none" len="sm" w="sm"/>
          </a:ln>
        </p:spPr>
      </p:sp>
      <p:grpSp>
        <p:nvGrpSpPr>
          <p:cNvPr name="Group 10" id="10"/>
          <p:cNvGrpSpPr/>
          <p:nvPr/>
        </p:nvGrpSpPr>
        <p:grpSpPr>
          <a:xfrm rot="0">
            <a:off x="6247464" y="8198852"/>
            <a:ext cx="2514214" cy="301190"/>
            <a:chOff x="0" y="0"/>
            <a:chExt cx="662180" cy="79326"/>
          </a:xfrm>
        </p:grpSpPr>
        <p:sp>
          <p:nvSpPr>
            <p:cNvPr name="Freeform 11" id="11"/>
            <p:cNvSpPr/>
            <p:nvPr/>
          </p:nvSpPr>
          <p:spPr>
            <a:xfrm flipH="false" flipV="false" rot="0">
              <a:off x="0" y="0"/>
              <a:ext cx="662180" cy="79326"/>
            </a:xfrm>
            <a:custGeom>
              <a:avLst/>
              <a:gdLst/>
              <a:ahLst/>
              <a:cxnLst/>
              <a:rect r="r" b="b" t="t" l="l"/>
              <a:pathLst>
                <a:path h="79326" w="662180">
                  <a:moveTo>
                    <a:pt x="0" y="0"/>
                  </a:moveTo>
                  <a:lnTo>
                    <a:pt x="662180" y="0"/>
                  </a:lnTo>
                  <a:lnTo>
                    <a:pt x="662180" y="79326"/>
                  </a:lnTo>
                  <a:lnTo>
                    <a:pt x="0" y="79326"/>
                  </a:lnTo>
                  <a:close/>
                </a:path>
              </a:pathLst>
            </a:custGeom>
            <a:solidFill>
              <a:srgbClr val="FFFFFF"/>
            </a:solidFill>
          </p:spPr>
        </p:sp>
        <p:sp>
          <p:nvSpPr>
            <p:cNvPr name="TextBox 12" id="12"/>
            <p:cNvSpPr txBox="true"/>
            <p:nvPr/>
          </p:nvSpPr>
          <p:spPr>
            <a:xfrm>
              <a:off x="0" y="-38100"/>
              <a:ext cx="662180" cy="117426"/>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4591311" y="6947412"/>
            <a:ext cx="835157" cy="835157"/>
          </a:xfrm>
          <a:custGeom>
            <a:avLst/>
            <a:gdLst/>
            <a:ahLst/>
            <a:cxnLst/>
            <a:rect r="r" b="b" t="t" l="l"/>
            <a:pathLst>
              <a:path h="835157" w="835157">
                <a:moveTo>
                  <a:pt x="0" y="0"/>
                </a:moveTo>
                <a:lnTo>
                  <a:pt x="835157" y="0"/>
                </a:lnTo>
                <a:lnTo>
                  <a:pt x="835157" y="835157"/>
                </a:lnTo>
                <a:lnTo>
                  <a:pt x="0" y="83515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4" id="14"/>
          <p:cNvSpPr txBox="true"/>
          <p:nvPr/>
        </p:nvSpPr>
        <p:spPr>
          <a:xfrm rot="0">
            <a:off x="6851382" y="2746869"/>
            <a:ext cx="10666372" cy="5734050"/>
          </a:xfrm>
          <a:prstGeom prst="rect">
            <a:avLst/>
          </a:prstGeom>
        </p:spPr>
        <p:txBody>
          <a:bodyPr anchor="t" rtlCol="false" tIns="0" lIns="0" bIns="0" rIns="0">
            <a:spAutoFit/>
          </a:bodyPr>
          <a:lstStyle/>
          <a:p>
            <a:pPr algn="just">
              <a:lnSpc>
                <a:spcPts val="3281"/>
              </a:lnSpc>
            </a:pPr>
            <a:r>
              <a:rPr lang="en-US" sz="2734">
                <a:solidFill>
                  <a:srgbClr val="FFFFFF"/>
                </a:solidFill>
                <a:latin typeface="Montserrat"/>
                <a:ea typeface="Montserrat"/>
                <a:cs typeface="Montserrat"/>
                <a:sym typeface="Montserrat"/>
              </a:rPr>
              <a:t>a.    Metode Berdasarkan Kelompok (Group Method)</a:t>
            </a:r>
          </a:p>
          <a:p>
            <a:pPr algn="just">
              <a:lnSpc>
                <a:spcPts val="3281"/>
              </a:lnSpc>
            </a:pPr>
            <a:r>
              <a:rPr lang="en-US" sz="2734">
                <a:solidFill>
                  <a:srgbClr val="FFFFFF"/>
                </a:solidFill>
                <a:latin typeface="Montserrat"/>
                <a:ea typeface="Montserrat"/>
                <a:cs typeface="Montserrat"/>
                <a:sym typeface="Montserrat"/>
              </a:rPr>
              <a:t>Dalam metode ini, aset-aset tetap yang memiliki karakteristik serupa digabungkan dalam satu kelompok. Depresiasi dihitung berdasarkan umur rata-rata kelompok aset tersebut.</a:t>
            </a:r>
          </a:p>
          <a:p>
            <a:pPr algn="just">
              <a:lnSpc>
                <a:spcPts val="3281"/>
              </a:lnSpc>
            </a:pPr>
            <a:r>
              <a:rPr lang="en-US" sz="2734">
                <a:solidFill>
                  <a:srgbClr val="FFFFFF"/>
                </a:solidFill>
                <a:latin typeface="Montserrat"/>
                <a:ea typeface="Montserrat"/>
                <a:cs typeface="Montserrat"/>
                <a:sym typeface="Montserrat"/>
              </a:rPr>
              <a:t>b. Metode Berdasarkan Kelompok (Group Method)</a:t>
            </a:r>
          </a:p>
          <a:p>
            <a:pPr algn="just">
              <a:lnSpc>
                <a:spcPts val="3281"/>
              </a:lnSpc>
            </a:pPr>
            <a:r>
              <a:rPr lang="en-US" sz="2734">
                <a:solidFill>
                  <a:srgbClr val="FFFFFF"/>
                </a:solidFill>
                <a:latin typeface="Montserrat"/>
                <a:ea typeface="Montserrat"/>
                <a:cs typeface="Montserrat"/>
                <a:sym typeface="Montserrat"/>
              </a:rPr>
              <a:t>Dalam metode ini, aset-aset tetap yang memiliki karakteristik serupa digabungkan dalam satu kelompok. Depresiasi dihitung berdasarkan umur rata-rata kelompok aset tersebut.</a:t>
            </a:r>
          </a:p>
          <a:p>
            <a:pPr algn="just">
              <a:lnSpc>
                <a:spcPts val="3281"/>
              </a:lnSpc>
            </a:pPr>
            <a:r>
              <a:rPr lang="en-US" sz="2734">
                <a:solidFill>
                  <a:srgbClr val="FFFFFF"/>
                </a:solidFill>
                <a:latin typeface="Montserrat"/>
                <a:ea typeface="Montserrat"/>
                <a:cs typeface="Montserrat"/>
                <a:sym typeface="Montserrat"/>
              </a:rPr>
              <a:t>c. a.    Metode Anuitas (Annuity Method)</a:t>
            </a:r>
          </a:p>
          <a:p>
            <a:pPr algn="just">
              <a:lnSpc>
                <a:spcPts val="3281"/>
              </a:lnSpc>
            </a:pPr>
            <a:r>
              <a:rPr lang="en-US" sz="2734">
                <a:solidFill>
                  <a:srgbClr val="FFFFFF"/>
                </a:solidFill>
                <a:latin typeface="Montserrat"/>
                <a:ea typeface="Montserrat"/>
                <a:cs typeface="Montserrat"/>
                <a:sym typeface="Montserrat"/>
              </a:rPr>
              <a:t>Metode anuitas didasarkan pada perhitungan waktu yang menghasilkan peningkatan beban secara periodik.</a:t>
            </a:r>
          </a:p>
          <a:p>
            <a:pPr algn="just">
              <a:lnSpc>
                <a:spcPts val="3281"/>
              </a:lnSpc>
            </a:pPr>
          </a:p>
        </p:txBody>
      </p:sp>
      <p:sp>
        <p:nvSpPr>
          <p:cNvPr name="TextBox 15" id="15"/>
          <p:cNvSpPr txBox="true"/>
          <p:nvPr/>
        </p:nvSpPr>
        <p:spPr>
          <a:xfrm rot="0">
            <a:off x="6851382" y="626432"/>
            <a:ext cx="9899048" cy="1628775"/>
          </a:xfrm>
          <a:prstGeom prst="rect">
            <a:avLst/>
          </a:prstGeom>
        </p:spPr>
        <p:txBody>
          <a:bodyPr anchor="t" rtlCol="false" tIns="0" lIns="0" bIns="0" rIns="0">
            <a:spAutoFit/>
          </a:bodyPr>
          <a:lstStyle/>
          <a:p>
            <a:pPr algn="ctr">
              <a:lnSpc>
                <a:spcPts val="6121"/>
              </a:lnSpc>
            </a:pPr>
            <a:r>
              <a:rPr lang="en-US" b="true" sz="5100">
                <a:solidFill>
                  <a:srgbClr val="FFFFFF"/>
                </a:solidFill>
                <a:latin typeface="Codec Pro Bold"/>
                <a:ea typeface="Codec Pro Bold"/>
                <a:cs typeface="Codec Pro Bold"/>
                <a:sym typeface="Codec Pro Bold"/>
              </a:rPr>
              <a:t>BERDASARKAN KRITERIA LAINNYA</a:t>
            </a:r>
          </a:p>
        </p:txBody>
      </p:sp>
      <p:sp>
        <p:nvSpPr>
          <p:cNvPr name="Freeform 16" id="16"/>
          <p:cNvSpPr/>
          <p:nvPr/>
        </p:nvSpPr>
        <p:spPr>
          <a:xfrm flipH="false" flipV="false" rot="0">
            <a:off x="6433804" y="1617069"/>
            <a:ext cx="835157" cy="835157"/>
          </a:xfrm>
          <a:custGeom>
            <a:avLst/>
            <a:gdLst/>
            <a:ahLst/>
            <a:cxnLst/>
            <a:rect r="r" b="b" t="t" l="l"/>
            <a:pathLst>
              <a:path h="835157" w="835157">
                <a:moveTo>
                  <a:pt x="0" y="0"/>
                </a:moveTo>
                <a:lnTo>
                  <a:pt x="835157" y="0"/>
                </a:lnTo>
                <a:lnTo>
                  <a:pt x="835157" y="835157"/>
                </a:lnTo>
                <a:lnTo>
                  <a:pt x="0" y="83515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7" id="17"/>
          <p:cNvSpPr/>
          <p:nvPr/>
        </p:nvSpPr>
        <p:spPr>
          <a:xfrm flipH="true" flipV="false" rot="-10800000">
            <a:off x="-197807" y="8848419"/>
            <a:ext cx="2453014" cy="2453014"/>
          </a:xfrm>
          <a:custGeom>
            <a:avLst/>
            <a:gdLst/>
            <a:ahLst/>
            <a:cxnLst/>
            <a:rect r="r" b="b" t="t" l="l"/>
            <a:pathLst>
              <a:path h="2453014" w="2453014">
                <a:moveTo>
                  <a:pt x="2453014" y="0"/>
                </a:moveTo>
                <a:lnTo>
                  <a:pt x="0" y="0"/>
                </a:lnTo>
                <a:lnTo>
                  <a:pt x="0" y="2453014"/>
                </a:lnTo>
                <a:lnTo>
                  <a:pt x="2453014" y="2453014"/>
                </a:lnTo>
                <a:lnTo>
                  <a:pt x="2453014"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4D87DD"/>
        </a:solidFill>
      </p:bgPr>
    </p:bg>
    <p:spTree>
      <p:nvGrpSpPr>
        <p:cNvPr id="1" name=""/>
        <p:cNvGrpSpPr/>
        <p:nvPr/>
      </p:nvGrpSpPr>
      <p:grpSpPr>
        <a:xfrm>
          <a:off x="0" y="0"/>
          <a:ext cx="0" cy="0"/>
          <a:chOff x="0" y="0"/>
          <a:chExt cx="0" cy="0"/>
        </a:xfrm>
      </p:grpSpPr>
      <p:sp>
        <p:nvSpPr>
          <p:cNvPr name="Freeform 2" id="2"/>
          <p:cNvSpPr/>
          <p:nvPr/>
        </p:nvSpPr>
        <p:spPr>
          <a:xfrm flipH="false" flipV="false" rot="0">
            <a:off x="-643825" y="0"/>
            <a:ext cx="3034803" cy="2174023"/>
          </a:xfrm>
          <a:custGeom>
            <a:avLst/>
            <a:gdLst/>
            <a:ahLst/>
            <a:cxnLst/>
            <a:rect r="r" b="b" t="t" l="l"/>
            <a:pathLst>
              <a:path h="2174023" w="3034803">
                <a:moveTo>
                  <a:pt x="0" y="0"/>
                </a:moveTo>
                <a:lnTo>
                  <a:pt x="3034803" y="0"/>
                </a:lnTo>
                <a:lnTo>
                  <a:pt x="3034803" y="2174023"/>
                </a:lnTo>
                <a:lnTo>
                  <a:pt x="0" y="217402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737538" y="465455"/>
            <a:ext cx="12812924" cy="1708568"/>
          </a:xfrm>
          <a:prstGeom prst="rect">
            <a:avLst/>
          </a:prstGeom>
        </p:spPr>
        <p:txBody>
          <a:bodyPr anchor="t" rtlCol="false" tIns="0" lIns="0" bIns="0" rIns="0">
            <a:spAutoFit/>
          </a:bodyPr>
          <a:lstStyle/>
          <a:p>
            <a:pPr algn="ctr">
              <a:lnSpc>
                <a:spcPts val="6424"/>
              </a:lnSpc>
            </a:pPr>
            <a:r>
              <a:rPr lang="en-US" sz="5353" b="true">
                <a:solidFill>
                  <a:srgbClr val="FFDE59"/>
                </a:solidFill>
                <a:latin typeface="Codec Pro Bold"/>
                <a:ea typeface="Codec Pro Bold"/>
                <a:cs typeface="Codec Pro Bold"/>
                <a:sym typeface="Codec Pro Bold"/>
              </a:rPr>
              <a:t>Penerapan Penurunan Nilai Aset Tetap Berdasarkan PSAK 48 </a:t>
            </a:r>
          </a:p>
        </p:txBody>
      </p:sp>
      <p:sp>
        <p:nvSpPr>
          <p:cNvPr name="TextBox 4" id="4"/>
          <p:cNvSpPr txBox="true"/>
          <p:nvPr/>
        </p:nvSpPr>
        <p:spPr>
          <a:xfrm rot="0">
            <a:off x="873577" y="2557503"/>
            <a:ext cx="16385723" cy="7439025"/>
          </a:xfrm>
          <a:prstGeom prst="rect">
            <a:avLst/>
          </a:prstGeom>
        </p:spPr>
        <p:txBody>
          <a:bodyPr anchor="t" rtlCol="false" tIns="0" lIns="0" bIns="0" rIns="0">
            <a:spAutoFit/>
          </a:bodyPr>
          <a:lstStyle/>
          <a:p>
            <a:pPr algn="just">
              <a:lnSpc>
                <a:spcPts val="3491"/>
              </a:lnSpc>
            </a:pPr>
            <a:r>
              <a:rPr lang="en-US" sz="2909">
                <a:solidFill>
                  <a:srgbClr val="FFFFFF"/>
                </a:solidFill>
                <a:latin typeface="Montserrat"/>
                <a:ea typeface="Montserrat"/>
                <a:cs typeface="Montserrat"/>
                <a:sym typeface="Montserrat"/>
              </a:rPr>
              <a:t> PSAK No. 48 membahas tentang penurunan nilai aset.Suatu aset dikatakan melebihi jumlah terpulihkannya jika jumlah tercatat aset melebihi jumlah yang akan dipulihkan melalui penggunaan atau penjualan aset. (Nuraini dkk., 2022).</a:t>
            </a:r>
          </a:p>
          <a:p>
            <a:pPr algn="just">
              <a:lnSpc>
                <a:spcPts val="3491"/>
              </a:lnSpc>
            </a:pPr>
          </a:p>
          <a:p>
            <a:pPr algn="just">
              <a:lnSpc>
                <a:spcPts val="3491"/>
              </a:lnSpc>
            </a:pPr>
            <a:r>
              <a:rPr lang="en-US" sz="2909">
                <a:solidFill>
                  <a:srgbClr val="FFFFFF"/>
                </a:solidFill>
                <a:latin typeface="Montserrat"/>
                <a:ea typeface="Montserrat"/>
                <a:cs typeface="Montserrat"/>
                <a:sym typeface="Montserrat"/>
              </a:rPr>
              <a:t> Penurunan nilai aset dapat diidentifikasi berdasarkan informasi yang diperoleh dari dua sumber utama, yaitu:</a:t>
            </a:r>
          </a:p>
          <a:p>
            <a:pPr algn="just">
              <a:lnSpc>
                <a:spcPts val="3491"/>
              </a:lnSpc>
            </a:pPr>
            <a:r>
              <a:rPr lang="en-US" sz="2909">
                <a:solidFill>
                  <a:srgbClr val="FFFFFF"/>
                </a:solidFill>
                <a:latin typeface="Montserrat"/>
                <a:ea typeface="Montserrat"/>
                <a:cs typeface="Montserrat"/>
                <a:sym typeface="Montserrat"/>
              </a:rPr>
              <a:t>1.Informasi eksternal, seperti:</a:t>
            </a:r>
          </a:p>
          <a:p>
            <a:pPr algn="just">
              <a:lnSpc>
                <a:spcPts val="3491"/>
              </a:lnSpc>
            </a:pPr>
            <a:r>
              <a:rPr lang="en-US" sz="2909">
                <a:solidFill>
                  <a:srgbClr val="FFFFFF"/>
                </a:solidFill>
                <a:latin typeface="Montserrat"/>
                <a:ea typeface="Montserrat"/>
                <a:cs typeface="Montserrat"/>
                <a:sym typeface="Montserrat"/>
              </a:rPr>
              <a:t>a.    Penurunan signifikan nilai pasar aset.</a:t>
            </a:r>
          </a:p>
          <a:p>
            <a:pPr algn="just">
              <a:lnSpc>
                <a:spcPts val="3491"/>
              </a:lnSpc>
            </a:pPr>
            <a:r>
              <a:rPr lang="en-US" sz="2909">
                <a:solidFill>
                  <a:srgbClr val="FFFFFF"/>
                </a:solidFill>
                <a:latin typeface="Montserrat"/>
                <a:ea typeface="Montserrat"/>
                <a:cs typeface="Montserrat"/>
                <a:sym typeface="Montserrat"/>
              </a:rPr>
              <a:t>b.    Perubahan signifikan dalam lingkungan teknologi, ekonomi, hukum, atau pasar.</a:t>
            </a:r>
          </a:p>
          <a:p>
            <a:pPr algn="just">
              <a:lnSpc>
                <a:spcPts val="3491"/>
              </a:lnSpc>
            </a:pPr>
            <a:r>
              <a:rPr lang="en-US" sz="2909">
                <a:solidFill>
                  <a:srgbClr val="FFFFFF"/>
                </a:solidFill>
                <a:latin typeface="Montserrat"/>
                <a:ea typeface="Montserrat"/>
                <a:cs typeface="Montserrat"/>
                <a:sym typeface="Montserrat"/>
              </a:rPr>
              <a:t>c.    Kenaikan tingkat suku bunga pasar yang dapat memengaruhi tingkat diskonto aset.</a:t>
            </a:r>
          </a:p>
          <a:p>
            <a:pPr algn="just">
              <a:lnSpc>
                <a:spcPts val="3491"/>
              </a:lnSpc>
            </a:pPr>
            <a:r>
              <a:rPr lang="en-US" sz="2909">
                <a:solidFill>
                  <a:srgbClr val="FFFFFF"/>
                </a:solidFill>
                <a:latin typeface="Montserrat"/>
                <a:ea typeface="Montserrat"/>
                <a:cs typeface="Montserrat"/>
                <a:sym typeface="Montserrat"/>
              </a:rPr>
              <a:t>2.Informasi internal, seperti:</a:t>
            </a:r>
          </a:p>
          <a:p>
            <a:pPr algn="just">
              <a:lnSpc>
                <a:spcPts val="3491"/>
              </a:lnSpc>
            </a:pPr>
            <a:r>
              <a:rPr lang="en-US" sz="2909">
                <a:solidFill>
                  <a:srgbClr val="FFFFFF"/>
                </a:solidFill>
                <a:latin typeface="Montserrat"/>
                <a:ea typeface="Montserrat"/>
                <a:cs typeface="Montserrat"/>
                <a:sym typeface="Montserrat"/>
              </a:rPr>
              <a:t>a.Bukti fisik kerusakan atau keusangan aset.</a:t>
            </a:r>
          </a:p>
          <a:p>
            <a:pPr algn="just">
              <a:lnSpc>
                <a:spcPts val="3491"/>
              </a:lnSpc>
            </a:pPr>
            <a:r>
              <a:rPr lang="en-US" sz="2909">
                <a:solidFill>
                  <a:srgbClr val="FFFFFF"/>
                </a:solidFill>
                <a:latin typeface="Montserrat"/>
                <a:ea typeface="Montserrat"/>
                <a:cs typeface="Montserrat"/>
                <a:sym typeface="Montserrat"/>
              </a:rPr>
              <a:t>b.Perubahan signifikan dalam cara penggunaan aset atau rencana penghentian operasi.</a:t>
            </a:r>
          </a:p>
          <a:p>
            <a:pPr algn="just">
              <a:lnSpc>
                <a:spcPts val="3491"/>
              </a:lnSpc>
            </a:pPr>
            <a:r>
              <a:rPr lang="en-US" sz="2909">
                <a:solidFill>
                  <a:srgbClr val="FFFFFF"/>
                </a:solidFill>
                <a:latin typeface="Montserrat"/>
                <a:ea typeface="Montserrat"/>
                <a:cs typeface="Montserrat"/>
                <a:sym typeface="Montserrat"/>
              </a:rPr>
              <a:t>c. Kinerja ekonomi aset yang lebih rendah dari yang diharapkan.</a:t>
            </a:r>
          </a:p>
          <a:p>
            <a:pPr algn="just">
              <a:lnSpc>
                <a:spcPts val="3491"/>
              </a:lnSpc>
            </a:pPr>
          </a:p>
          <a:p>
            <a:pPr algn="just">
              <a:lnSpc>
                <a:spcPts val="3491"/>
              </a:lnSpc>
            </a:pPr>
          </a:p>
        </p:txBody>
      </p:sp>
      <p:sp>
        <p:nvSpPr>
          <p:cNvPr name="Freeform 5" id="5"/>
          <p:cNvSpPr/>
          <p:nvPr/>
        </p:nvSpPr>
        <p:spPr>
          <a:xfrm flipH="true" flipV="false" rot="0">
            <a:off x="16267088" y="8678734"/>
            <a:ext cx="3066665" cy="2196848"/>
          </a:xfrm>
          <a:custGeom>
            <a:avLst/>
            <a:gdLst/>
            <a:ahLst/>
            <a:cxnLst/>
            <a:rect r="r" b="b" t="t" l="l"/>
            <a:pathLst>
              <a:path h="2196848" w="3066665">
                <a:moveTo>
                  <a:pt x="3066665" y="0"/>
                </a:moveTo>
                <a:lnTo>
                  <a:pt x="0" y="0"/>
                </a:lnTo>
                <a:lnTo>
                  <a:pt x="0" y="2196847"/>
                </a:lnTo>
                <a:lnTo>
                  <a:pt x="3066665" y="2196847"/>
                </a:lnTo>
                <a:lnTo>
                  <a:pt x="3066665"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5283304">
            <a:off x="906094" y="8434577"/>
            <a:ext cx="947130" cy="2685162"/>
          </a:xfrm>
          <a:custGeom>
            <a:avLst/>
            <a:gdLst/>
            <a:ahLst/>
            <a:cxnLst/>
            <a:rect r="r" b="b" t="t" l="l"/>
            <a:pathLst>
              <a:path h="2685162" w="947130">
                <a:moveTo>
                  <a:pt x="947129" y="0"/>
                </a:moveTo>
                <a:lnTo>
                  <a:pt x="0" y="0"/>
                </a:lnTo>
                <a:lnTo>
                  <a:pt x="0" y="2685162"/>
                </a:lnTo>
                <a:lnTo>
                  <a:pt x="947129" y="2685162"/>
                </a:lnTo>
                <a:lnTo>
                  <a:pt x="947129"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true" rot="5283304">
            <a:off x="15968976" y="312584"/>
            <a:ext cx="947130" cy="2685162"/>
          </a:xfrm>
          <a:custGeom>
            <a:avLst/>
            <a:gdLst/>
            <a:ahLst/>
            <a:cxnLst/>
            <a:rect r="r" b="b" t="t" l="l"/>
            <a:pathLst>
              <a:path h="2685162" w="947130">
                <a:moveTo>
                  <a:pt x="0" y="2685162"/>
                </a:moveTo>
                <a:lnTo>
                  <a:pt x="947130" y="2685162"/>
                </a:lnTo>
                <a:lnTo>
                  <a:pt x="947130" y="0"/>
                </a:lnTo>
                <a:lnTo>
                  <a:pt x="0" y="0"/>
                </a:lnTo>
                <a:lnTo>
                  <a:pt x="0" y="2685162"/>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5849510" y="4725922"/>
            <a:ext cx="835157" cy="835157"/>
          </a:xfrm>
          <a:custGeom>
            <a:avLst/>
            <a:gdLst/>
            <a:ahLst/>
            <a:cxnLst/>
            <a:rect r="r" b="b" t="t" l="l"/>
            <a:pathLst>
              <a:path h="835157" w="835157">
                <a:moveTo>
                  <a:pt x="0" y="0"/>
                </a:moveTo>
                <a:lnTo>
                  <a:pt x="835156" y="0"/>
                </a:lnTo>
                <a:lnTo>
                  <a:pt x="835156" y="835156"/>
                </a:lnTo>
                <a:lnTo>
                  <a:pt x="0" y="83515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DAG28eYvl-o</dc:identifier>
  <dcterms:modified xsi:type="dcterms:W3CDTF">2011-08-01T06:04:30Z</dcterms:modified>
  <cp:revision>1</cp:revision>
  <dc:title> AKM KEL 5 </dc:title>
</cp:coreProperties>
</file>