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Intro Rust" charset="1" panose="00000500000000000000"/>
      <p:regular r:id="rId16"/>
    </p:embeddedFont>
    <p:embeddedFont>
      <p:font typeface="Cooper Hewitt Bold" charset="1" panose="00000000000000000000"/>
      <p:regular r:id="rId17"/>
    </p:embeddedFont>
    <p:embeddedFont>
      <p:font typeface="Cooper Hewitt"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sp>
        <p:nvSpPr>
          <p:cNvPr name="TextBox 2" id="2"/>
          <p:cNvSpPr txBox="true"/>
          <p:nvPr/>
        </p:nvSpPr>
        <p:spPr>
          <a:xfrm rot="0">
            <a:off x="598432" y="2702401"/>
            <a:ext cx="9657041" cy="4438865"/>
          </a:xfrm>
          <a:prstGeom prst="rect">
            <a:avLst/>
          </a:prstGeom>
        </p:spPr>
        <p:txBody>
          <a:bodyPr anchor="t" rtlCol="false" tIns="0" lIns="0" bIns="0" rIns="0">
            <a:spAutoFit/>
          </a:bodyPr>
          <a:lstStyle/>
          <a:p>
            <a:pPr algn="l" marL="0" indent="0" lvl="0">
              <a:lnSpc>
                <a:spcPts val="6912"/>
              </a:lnSpc>
            </a:pPr>
            <a:r>
              <a:rPr lang="en-US" sz="7200">
                <a:solidFill>
                  <a:srgbClr val="347571"/>
                </a:solidFill>
                <a:latin typeface="Intro Rust"/>
                <a:ea typeface="Intro Rust"/>
                <a:cs typeface="Intro Rust"/>
                <a:sym typeface="Intro Rust"/>
              </a:rPr>
              <a:t>ASET TAK BERWUJUD DAN ASET TIDAK LANCAR YANG DIMILIKI UNTUK DIJUAL</a:t>
            </a:r>
          </a:p>
        </p:txBody>
      </p:sp>
      <p:sp>
        <p:nvSpPr>
          <p:cNvPr name="Freeform 3" id="3"/>
          <p:cNvSpPr/>
          <p:nvPr/>
        </p:nvSpPr>
        <p:spPr>
          <a:xfrm flipH="false" flipV="false" rot="0">
            <a:off x="12145185" y="480120"/>
            <a:ext cx="7138565" cy="3880783"/>
          </a:xfrm>
          <a:custGeom>
            <a:avLst/>
            <a:gdLst/>
            <a:ahLst/>
            <a:cxnLst/>
            <a:rect r="r" b="b" t="t" l="l"/>
            <a:pathLst>
              <a:path h="3880783" w="7138565">
                <a:moveTo>
                  <a:pt x="0" y="0"/>
                </a:moveTo>
                <a:lnTo>
                  <a:pt x="7138565" y="0"/>
                </a:lnTo>
                <a:lnTo>
                  <a:pt x="7138565" y="3880784"/>
                </a:lnTo>
                <a:lnTo>
                  <a:pt x="0" y="3880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141298" y="3634796"/>
            <a:ext cx="3453281" cy="4015443"/>
          </a:xfrm>
          <a:custGeom>
            <a:avLst/>
            <a:gdLst/>
            <a:ahLst/>
            <a:cxnLst/>
            <a:rect r="r" b="b" t="t" l="l"/>
            <a:pathLst>
              <a:path h="4015443" w="3453281">
                <a:moveTo>
                  <a:pt x="0" y="0"/>
                </a:moveTo>
                <a:lnTo>
                  <a:pt x="3453281" y="0"/>
                </a:lnTo>
                <a:lnTo>
                  <a:pt x="3453281" y="4015442"/>
                </a:lnTo>
                <a:lnTo>
                  <a:pt x="0" y="40154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477148" y="4718236"/>
            <a:ext cx="2088211" cy="4846060"/>
          </a:xfrm>
          <a:custGeom>
            <a:avLst/>
            <a:gdLst/>
            <a:ahLst/>
            <a:cxnLst/>
            <a:rect r="r" b="b" t="t" l="l"/>
            <a:pathLst>
              <a:path h="4846060" w="2088211">
                <a:moveTo>
                  <a:pt x="0" y="0"/>
                </a:moveTo>
                <a:lnTo>
                  <a:pt x="2088211" y="0"/>
                </a:lnTo>
                <a:lnTo>
                  <a:pt x="2088211" y="4846060"/>
                </a:lnTo>
                <a:lnTo>
                  <a:pt x="0" y="48460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9932782" y="8103157"/>
            <a:ext cx="5205819" cy="1703723"/>
          </a:xfrm>
          <a:custGeom>
            <a:avLst/>
            <a:gdLst/>
            <a:ahLst/>
            <a:cxnLst/>
            <a:rect r="r" b="b" t="t" l="l"/>
            <a:pathLst>
              <a:path h="1703723" w="5205819">
                <a:moveTo>
                  <a:pt x="0" y="0"/>
                </a:moveTo>
                <a:lnTo>
                  <a:pt x="5205819" y="0"/>
                </a:lnTo>
                <a:lnTo>
                  <a:pt x="5205819" y="1703723"/>
                </a:lnTo>
                <a:lnTo>
                  <a:pt x="0" y="17037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431517" y="8524443"/>
            <a:ext cx="4196334" cy="503219"/>
          </a:xfrm>
          <a:prstGeom prst="rect">
            <a:avLst/>
          </a:prstGeom>
        </p:spPr>
        <p:txBody>
          <a:bodyPr anchor="t" rtlCol="false" tIns="0" lIns="0" bIns="0" rIns="0">
            <a:spAutoFit/>
          </a:bodyPr>
          <a:lstStyle/>
          <a:p>
            <a:pPr algn="l" marL="0" indent="0" lvl="0">
              <a:lnSpc>
                <a:spcPts val="3589"/>
              </a:lnSpc>
              <a:spcBef>
                <a:spcPct val="0"/>
              </a:spcBef>
            </a:pPr>
            <a:r>
              <a:rPr lang="en-US" b="true" sz="2563">
                <a:solidFill>
                  <a:srgbClr val="001A47"/>
                </a:solidFill>
                <a:latin typeface="Cooper Hewitt Bold"/>
                <a:ea typeface="Cooper Hewitt Bold"/>
                <a:cs typeface="Cooper Hewitt Bold"/>
                <a:sym typeface="Cooper Hewitt Bold"/>
              </a:rPr>
              <a:t>KELOMPOK</a:t>
            </a:r>
            <a:r>
              <a:rPr lang="en-US" sz="2563">
                <a:solidFill>
                  <a:srgbClr val="001A47"/>
                </a:solidFill>
                <a:latin typeface="Cooper Hewitt"/>
                <a:ea typeface="Cooper Hewitt"/>
                <a:cs typeface="Cooper Hewitt"/>
                <a:sym typeface="Cooper Hewitt"/>
              </a:rPr>
              <a:t> </a:t>
            </a:r>
            <a:r>
              <a:rPr lang="en-US" b="true" sz="2563">
                <a:solidFill>
                  <a:srgbClr val="001A47"/>
                </a:solidFill>
                <a:latin typeface="Cooper Hewitt Bold"/>
                <a:ea typeface="Cooper Hewitt Bold"/>
                <a:cs typeface="Cooper Hewitt Bold"/>
                <a:sym typeface="Cooper Hewitt Bold"/>
              </a:rPr>
              <a:t>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47571"/>
        </a:solidFill>
      </p:bgPr>
    </p:bg>
    <p:spTree>
      <p:nvGrpSpPr>
        <p:cNvPr id="1" name=""/>
        <p:cNvGrpSpPr/>
        <p:nvPr/>
      </p:nvGrpSpPr>
      <p:grpSpPr>
        <a:xfrm>
          <a:off x="0" y="0"/>
          <a:ext cx="0" cy="0"/>
          <a:chOff x="0" y="0"/>
          <a:chExt cx="0" cy="0"/>
        </a:xfrm>
      </p:grpSpPr>
      <p:grpSp>
        <p:nvGrpSpPr>
          <p:cNvPr name="Group 2" id="2"/>
          <p:cNvGrpSpPr/>
          <p:nvPr/>
        </p:nvGrpSpPr>
        <p:grpSpPr>
          <a:xfrm rot="0">
            <a:off x="4122096" y="1264814"/>
            <a:ext cx="12767553" cy="7757371"/>
            <a:chOff x="0" y="0"/>
            <a:chExt cx="4318901" cy="2624098"/>
          </a:xfrm>
        </p:grpSpPr>
        <p:sp>
          <p:nvSpPr>
            <p:cNvPr name="Freeform 3" id="3"/>
            <p:cNvSpPr/>
            <p:nvPr/>
          </p:nvSpPr>
          <p:spPr>
            <a:xfrm flipH="false" flipV="false" rot="0">
              <a:off x="0" y="0"/>
              <a:ext cx="4318901" cy="2624098"/>
            </a:xfrm>
            <a:custGeom>
              <a:avLst/>
              <a:gdLst/>
              <a:ahLst/>
              <a:cxnLst/>
              <a:rect r="r" b="b" t="t" l="l"/>
              <a:pathLst>
                <a:path h="2624098" w="4318901">
                  <a:moveTo>
                    <a:pt x="0" y="0"/>
                  </a:moveTo>
                  <a:lnTo>
                    <a:pt x="4318901" y="0"/>
                  </a:lnTo>
                  <a:lnTo>
                    <a:pt x="4318901" y="2624098"/>
                  </a:lnTo>
                  <a:lnTo>
                    <a:pt x="0" y="2624098"/>
                  </a:lnTo>
                  <a:close/>
                </a:path>
              </a:pathLst>
            </a:custGeom>
            <a:solidFill>
              <a:srgbClr val="F3F0EC"/>
            </a:solidFill>
          </p:spPr>
        </p:sp>
      </p:grpSp>
      <p:sp>
        <p:nvSpPr>
          <p:cNvPr name="TextBox 4" id="4"/>
          <p:cNvSpPr txBox="true"/>
          <p:nvPr/>
        </p:nvSpPr>
        <p:spPr>
          <a:xfrm rot="0">
            <a:off x="4730806" y="4080008"/>
            <a:ext cx="20826695" cy="7248037"/>
          </a:xfrm>
          <a:prstGeom prst="rect">
            <a:avLst/>
          </a:prstGeom>
        </p:spPr>
        <p:txBody>
          <a:bodyPr anchor="t" rtlCol="false" tIns="0" lIns="0" bIns="0" rIns="0">
            <a:spAutoFit/>
          </a:bodyPr>
          <a:lstStyle/>
          <a:p>
            <a:pPr algn="l">
              <a:lnSpc>
                <a:spcPts val="3605"/>
              </a:lnSpc>
            </a:pPr>
            <a:r>
              <a:rPr lang="en-US" sz="2575" b="true">
                <a:solidFill>
                  <a:srgbClr val="001A47"/>
                </a:solidFill>
                <a:latin typeface="Cooper Hewitt Bold"/>
                <a:ea typeface="Cooper Hewitt Bold"/>
                <a:cs typeface="Cooper Hewitt Bold"/>
                <a:sym typeface="Cooper Hewitt Bold"/>
              </a:rPr>
              <a:t>Secara keseluruhan, perlakuan akuntansi untuk aset jangka panjang </a:t>
            </a:r>
          </a:p>
          <a:p>
            <a:pPr algn="l">
              <a:lnSpc>
                <a:spcPts val="3605"/>
              </a:lnSpc>
            </a:pPr>
            <a:r>
              <a:rPr lang="en-US" sz="2575" b="true">
                <a:solidFill>
                  <a:srgbClr val="001A47"/>
                </a:solidFill>
                <a:latin typeface="Cooper Hewitt Bold"/>
                <a:ea typeface="Cooper Hewitt Bold"/>
                <a:cs typeface="Cooper Hewitt Bold"/>
                <a:sym typeface="Cooper Hewitt Bold"/>
              </a:rPr>
              <a:t>yang tidak memiliki wujud fisik diatur dalam dua standar utama. Aset Tak </a:t>
            </a:r>
          </a:p>
          <a:p>
            <a:pPr algn="l">
              <a:lnSpc>
                <a:spcPts val="3605"/>
              </a:lnSpc>
            </a:pPr>
            <a:r>
              <a:rPr lang="en-US" sz="2575" b="true">
                <a:solidFill>
                  <a:srgbClr val="001A47"/>
                </a:solidFill>
                <a:latin typeface="Cooper Hewitt Bold"/>
                <a:ea typeface="Cooper Hewitt Bold"/>
                <a:cs typeface="Cooper Hewitt Bold"/>
                <a:sym typeface="Cooper Hewitt Bold"/>
              </a:rPr>
              <a:t>Berwujud (PSAK 19 Revisi 2018) adalah aset non-moneter yang dapat </a:t>
            </a:r>
          </a:p>
          <a:p>
            <a:pPr algn="l">
              <a:lnSpc>
                <a:spcPts val="3605"/>
              </a:lnSpc>
            </a:pPr>
            <a:r>
              <a:rPr lang="en-US" sz="2575" b="true">
                <a:solidFill>
                  <a:srgbClr val="001A47"/>
                </a:solidFill>
                <a:latin typeface="Cooper Hewitt Bold"/>
                <a:ea typeface="Cooper Hewitt Bold"/>
                <a:cs typeface="Cooper Hewitt Bold"/>
                <a:sym typeface="Cooper Hewitt Bold"/>
              </a:rPr>
              <a:t>diidentifikasi, tidak berbentuk fisik, namun memberikan manfaat ekonomi </a:t>
            </a:r>
          </a:p>
          <a:p>
            <a:pPr algn="l">
              <a:lnSpc>
                <a:spcPts val="3605"/>
              </a:lnSpc>
            </a:pPr>
            <a:r>
              <a:rPr lang="en-US" sz="2575" b="true">
                <a:solidFill>
                  <a:srgbClr val="001A47"/>
                </a:solidFill>
                <a:latin typeface="Cooper Hewitt Bold"/>
                <a:ea typeface="Cooper Hewitt Bold"/>
                <a:cs typeface="Cooper Hewitt Bold"/>
                <a:sym typeface="Cooper Hewitt Bold"/>
              </a:rPr>
              <a:t>dalam jangka panjang bagi entitas. Perlakuan pencatatannya tergantung </a:t>
            </a:r>
          </a:p>
          <a:p>
            <a:pPr algn="l">
              <a:lnSpc>
                <a:spcPts val="3605"/>
              </a:lnSpc>
            </a:pPr>
            <a:r>
              <a:rPr lang="en-US" sz="2575" b="true">
                <a:solidFill>
                  <a:srgbClr val="001A47"/>
                </a:solidFill>
                <a:latin typeface="Cooper Hewitt Bold"/>
                <a:ea typeface="Cooper Hewitt Bold"/>
                <a:cs typeface="Cooper Hewitt Bold"/>
                <a:sym typeface="Cooper Hewitt Bold"/>
              </a:rPr>
              <a:t>pada umur manfaat: aset berumur terbatas harus dialokasikan biayanya </a:t>
            </a:r>
          </a:p>
          <a:p>
            <a:pPr algn="l">
              <a:lnSpc>
                <a:spcPts val="3605"/>
              </a:lnSpc>
            </a:pPr>
            <a:r>
              <a:rPr lang="en-US" sz="2575" b="true">
                <a:solidFill>
                  <a:srgbClr val="001A47"/>
                </a:solidFill>
                <a:latin typeface="Cooper Hewitt Bold"/>
                <a:ea typeface="Cooper Hewitt Bold"/>
                <a:cs typeface="Cooper Hewitt Bold"/>
                <a:sym typeface="Cooper Hewitt Bold"/>
              </a:rPr>
              <a:t>secara sistematis melalui amortisasi , sedangkan aset berumur tidak terbatas </a:t>
            </a:r>
          </a:p>
          <a:p>
            <a:pPr algn="l">
              <a:lnSpc>
                <a:spcPts val="3605"/>
              </a:lnSpc>
            </a:pPr>
            <a:r>
              <a:rPr lang="en-US" sz="2575" b="true">
                <a:solidFill>
                  <a:srgbClr val="001A47"/>
                </a:solidFill>
                <a:latin typeface="Cooper Hewitt Bold"/>
                <a:ea typeface="Cooper Hewitt Bold"/>
                <a:cs typeface="Cooper Hewitt Bold"/>
                <a:sym typeface="Cooper Hewitt Bold"/>
              </a:rPr>
              <a:t>(seperti goodwill) tidak diamortisasi, tetapi wajib menjalani uji penurunan </a:t>
            </a:r>
          </a:p>
          <a:p>
            <a:pPr algn="l">
              <a:lnSpc>
                <a:spcPts val="3605"/>
              </a:lnSpc>
            </a:pPr>
            <a:r>
              <a:rPr lang="en-US" sz="2575" b="true">
                <a:solidFill>
                  <a:srgbClr val="001A47"/>
                </a:solidFill>
                <a:latin typeface="Cooper Hewitt Bold"/>
                <a:ea typeface="Cooper Hewitt Bold"/>
                <a:cs typeface="Cooper Hewitt Bold"/>
                <a:sym typeface="Cooper Hewitt Bold"/>
              </a:rPr>
              <a:t>nilai (impairment test) minimal setahun sekali. </a:t>
            </a:r>
          </a:p>
          <a:p>
            <a:pPr algn="l">
              <a:lnSpc>
                <a:spcPts val="3605"/>
              </a:lnSpc>
            </a:pPr>
          </a:p>
          <a:p>
            <a:pPr algn="l">
              <a:lnSpc>
                <a:spcPts val="3605"/>
              </a:lnSpc>
            </a:pPr>
          </a:p>
          <a:p>
            <a:pPr algn="l">
              <a:lnSpc>
                <a:spcPts val="3605"/>
              </a:lnSpc>
            </a:pPr>
          </a:p>
          <a:p>
            <a:pPr algn="l">
              <a:lnSpc>
                <a:spcPts val="3605"/>
              </a:lnSpc>
            </a:pPr>
          </a:p>
          <a:p>
            <a:pPr algn="l">
              <a:lnSpc>
                <a:spcPts val="3605"/>
              </a:lnSpc>
            </a:pPr>
          </a:p>
          <a:p>
            <a:pPr algn="l">
              <a:lnSpc>
                <a:spcPts val="3605"/>
              </a:lnSpc>
            </a:pPr>
          </a:p>
          <a:p>
            <a:pPr algn="l">
              <a:lnSpc>
                <a:spcPts val="3605"/>
              </a:lnSpc>
            </a:pPr>
          </a:p>
        </p:txBody>
      </p:sp>
      <p:sp>
        <p:nvSpPr>
          <p:cNvPr name="TextBox 5" id="5"/>
          <p:cNvSpPr txBox="true"/>
          <p:nvPr/>
        </p:nvSpPr>
        <p:spPr>
          <a:xfrm rot="0">
            <a:off x="5320889" y="2507092"/>
            <a:ext cx="10369967" cy="1282810"/>
          </a:xfrm>
          <a:prstGeom prst="rect">
            <a:avLst/>
          </a:prstGeom>
        </p:spPr>
        <p:txBody>
          <a:bodyPr anchor="t" rtlCol="false" tIns="0" lIns="0" bIns="0" rIns="0">
            <a:spAutoFit/>
          </a:bodyPr>
          <a:lstStyle/>
          <a:p>
            <a:pPr algn="ctr" marL="0" indent="0" lvl="0">
              <a:lnSpc>
                <a:spcPts val="9504"/>
              </a:lnSpc>
              <a:spcBef>
                <a:spcPct val="0"/>
              </a:spcBef>
            </a:pPr>
            <a:r>
              <a:rPr lang="en-US" sz="9900">
                <a:solidFill>
                  <a:srgbClr val="347571"/>
                </a:solidFill>
                <a:latin typeface="Intro Rust"/>
                <a:ea typeface="Intro Rust"/>
                <a:cs typeface="Intro Rust"/>
                <a:sym typeface="Intro Rust"/>
              </a:rPr>
              <a:t>KESIMPULAN</a:t>
            </a:r>
          </a:p>
        </p:txBody>
      </p:sp>
      <p:sp>
        <p:nvSpPr>
          <p:cNvPr name="Freeform 6" id="6"/>
          <p:cNvSpPr/>
          <p:nvPr/>
        </p:nvSpPr>
        <p:spPr>
          <a:xfrm flipH="false" flipV="false" rot="0">
            <a:off x="0" y="1970849"/>
            <a:ext cx="4730806" cy="7051336"/>
          </a:xfrm>
          <a:custGeom>
            <a:avLst/>
            <a:gdLst/>
            <a:ahLst/>
            <a:cxnLst/>
            <a:rect r="r" b="b" t="t" l="l"/>
            <a:pathLst>
              <a:path h="7051336" w="4730806">
                <a:moveTo>
                  <a:pt x="0" y="0"/>
                </a:moveTo>
                <a:lnTo>
                  <a:pt x="4730806" y="0"/>
                </a:lnTo>
                <a:lnTo>
                  <a:pt x="4730806" y="7051337"/>
                </a:lnTo>
                <a:lnTo>
                  <a:pt x="0" y="70513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47571"/>
        </a:solidFill>
      </p:bgPr>
    </p:bg>
    <p:spTree>
      <p:nvGrpSpPr>
        <p:cNvPr id="1" name=""/>
        <p:cNvGrpSpPr/>
        <p:nvPr/>
      </p:nvGrpSpPr>
      <p:grpSpPr>
        <a:xfrm>
          <a:off x="0" y="0"/>
          <a:ext cx="0" cy="0"/>
          <a:chOff x="0" y="0"/>
          <a:chExt cx="0" cy="0"/>
        </a:xfrm>
      </p:grpSpPr>
      <p:sp>
        <p:nvSpPr>
          <p:cNvPr name="Freeform 2" id="2"/>
          <p:cNvSpPr/>
          <p:nvPr/>
        </p:nvSpPr>
        <p:spPr>
          <a:xfrm flipH="false" flipV="false" rot="0">
            <a:off x="-3851308" y="2348597"/>
            <a:ext cx="7702616" cy="6386169"/>
          </a:xfrm>
          <a:custGeom>
            <a:avLst/>
            <a:gdLst/>
            <a:ahLst/>
            <a:cxnLst/>
            <a:rect r="r" b="b" t="t" l="l"/>
            <a:pathLst>
              <a:path h="6386169" w="7702616">
                <a:moveTo>
                  <a:pt x="0" y="0"/>
                </a:moveTo>
                <a:lnTo>
                  <a:pt x="7702616" y="0"/>
                </a:lnTo>
                <a:lnTo>
                  <a:pt x="7702616" y="6386168"/>
                </a:lnTo>
                <a:lnTo>
                  <a:pt x="0" y="63861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436692" y="2348597"/>
            <a:ext cx="7702616" cy="6386169"/>
          </a:xfrm>
          <a:custGeom>
            <a:avLst/>
            <a:gdLst/>
            <a:ahLst/>
            <a:cxnLst/>
            <a:rect r="r" b="b" t="t" l="l"/>
            <a:pathLst>
              <a:path h="6386169" w="7702616">
                <a:moveTo>
                  <a:pt x="0" y="0"/>
                </a:moveTo>
                <a:lnTo>
                  <a:pt x="7702616" y="0"/>
                </a:lnTo>
                <a:lnTo>
                  <a:pt x="7702616" y="6386168"/>
                </a:lnTo>
                <a:lnTo>
                  <a:pt x="0" y="63861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851308" y="5602921"/>
            <a:ext cx="10585384" cy="2346586"/>
          </a:xfrm>
          <a:prstGeom prst="rect">
            <a:avLst/>
          </a:prstGeom>
        </p:spPr>
        <p:txBody>
          <a:bodyPr anchor="t" rtlCol="false" tIns="0" lIns="0" bIns="0" rIns="0">
            <a:spAutoFit/>
          </a:bodyPr>
          <a:lstStyle/>
          <a:p>
            <a:pPr algn="ctr">
              <a:lnSpc>
                <a:spcPts val="5921"/>
              </a:lnSpc>
            </a:pPr>
            <a:r>
              <a:rPr lang="en-US" sz="4229" b="true">
                <a:solidFill>
                  <a:srgbClr val="F3F0EC"/>
                </a:solidFill>
                <a:latin typeface="Cooper Hewitt Bold"/>
                <a:ea typeface="Cooper Hewitt Bold"/>
                <a:cs typeface="Cooper Hewitt Bold"/>
                <a:sym typeface="Cooper Hewitt Bold"/>
              </a:rPr>
              <a:t>Laura Aulia Novriandila 2413031051</a:t>
            </a:r>
          </a:p>
          <a:p>
            <a:pPr algn="ctr">
              <a:lnSpc>
                <a:spcPts val="5921"/>
              </a:lnSpc>
            </a:pPr>
            <a:r>
              <a:rPr lang="en-US" sz="4229" b="true">
                <a:solidFill>
                  <a:srgbClr val="F3F0EC"/>
                </a:solidFill>
                <a:latin typeface="Cooper Hewitt Bold"/>
                <a:ea typeface="Cooper Hewitt Bold"/>
                <a:cs typeface="Cooper Hewitt Bold"/>
                <a:sym typeface="Cooper Hewitt Bold"/>
              </a:rPr>
              <a:t>Gusti Ngurah Soma Adnyane  2413031063</a:t>
            </a:r>
          </a:p>
          <a:p>
            <a:pPr algn="ctr" marL="0" indent="0" lvl="0">
              <a:lnSpc>
                <a:spcPts val="5921"/>
              </a:lnSpc>
              <a:spcBef>
                <a:spcPct val="0"/>
              </a:spcBef>
            </a:pPr>
            <a:r>
              <a:rPr lang="en-US" b="true" sz="4229">
                <a:solidFill>
                  <a:srgbClr val="F3F0EC"/>
                </a:solidFill>
                <a:latin typeface="Cooper Hewitt Bold"/>
                <a:ea typeface="Cooper Hewitt Bold"/>
                <a:cs typeface="Cooper Hewitt Bold"/>
                <a:sym typeface="Cooper Hewitt Bold"/>
              </a:rPr>
              <a:t>Fadhilah Izdihar 2413031068</a:t>
            </a:r>
          </a:p>
        </p:txBody>
      </p:sp>
      <p:sp>
        <p:nvSpPr>
          <p:cNvPr name="TextBox 5" id="5"/>
          <p:cNvSpPr txBox="true"/>
          <p:nvPr/>
        </p:nvSpPr>
        <p:spPr>
          <a:xfrm rot="0">
            <a:off x="3274027" y="2070223"/>
            <a:ext cx="11739946" cy="2656712"/>
          </a:xfrm>
          <a:prstGeom prst="rect">
            <a:avLst/>
          </a:prstGeom>
        </p:spPr>
        <p:txBody>
          <a:bodyPr anchor="t" rtlCol="false" tIns="0" lIns="0" bIns="0" rIns="0">
            <a:spAutoFit/>
          </a:bodyPr>
          <a:lstStyle/>
          <a:p>
            <a:pPr algn="ctr" marL="0" indent="0" lvl="0">
              <a:lnSpc>
                <a:spcPts val="10175"/>
              </a:lnSpc>
              <a:spcBef>
                <a:spcPct val="0"/>
              </a:spcBef>
            </a:pPr>
            <a:r>
              <a:rPr lang="en-US" sz="10599">
                <a:solidFill>
                  <a:srgbClr val="F3F0EC"/>
                </a:solidFill>
                <a:latin typeface="Intro Rust"/>
                <a:ea typeface="Intro Rust"/>
                <a:cs typeface="Intro Rust"/>
                <a:sym typeface="Intro Rust"/>
              </a:rPr>
              <a:t>NAMA KELOMPOK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sp>
        <p:nvSpPr>
          <p:cNvPr name="Freeform 2" id="2"/>
          <p:cNvSpPr/>
          <p:nvPr/>
        </p:nvSpPr>
        <p:spPr>
          <a:xfrm flipH="false" flipV="false" rot="0">
            <a:off x="12239714" y="1153944"/>
            <a:ext cx="5019586" cy="7979111"/>
          </a:xfrm>
          <a:custGeom>
            <a:avLst/>
            <a:gdLst/>
            <a:ahLst/>
            <a:cxnLst/>
            <a:rect r="r" b="b" t="t" l="l"/>
            <a:pathLst>
              <a:path h="7979111" w="5019586">
                <a:moveTo>
                  <a:pt x="0" y="0"/>
                </a:moveTo>
                <a:lnTo>
                  <a:pt x="5019586" y="0"/>
                </a:lnTo>
                <a:lnTo>
                  <a:pt x="5019586" y="7979112"/>
                </a:lnTo>
                <a:lnTo>
                  <a:pt x="0" y="79791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2356105"/>
            <a:ext cx="10655720" cy="7162746"/>
          </a:xfrm>
          <a:prstGeom prst="rect">
            <a:avLst/>
          </a:prstGeom>
        </p:spPr>
        <p:txBody>
          <a:bodyPr anchor="t" rtlCol="false" tIns="0" lIns="0" bIns="0" rIns="0">
            <a:spAutoFit/>
          </a:bodyPr>
          <a:lstStyle/>
          <a:p>
            <a:pPr algn="just" marL="0" indent="0" lvl="0">
              <a:lnSpc>
                <a:spcPts val="4706"/>
              </a:lnSpc>
              <a:spcBef>
                <a:spcPct val="0"/>
              </a:spcBef>
            </a:pPr>
            <a:r>
              <a:rPr lang="en-US" b="true" sz="3361">
                <a:solidFill>
                  <a:srgbClr val="001A47"/>
                </a:solidFill>
                <a:latin typeface="Cooper Hewitt Bold"/>
                <a:ea typeface="Cooper Hewitt Bold"/>
                <a:cs typeface="Cooper Hewitt Bold"/>
                <a:sym typeface="Cooper Hewitt Bold"/>
              </a:rPr>
              <a:t>Aset</a:t>
            </a:r>
            <a:r>
              <a:rPr lang="en-US" sz="3361">
                <a:solidFill>
                  <a:srgbClr val="001A47"/>
                </a:solidFill>
                <a:latin typeface="Cooper Hewitt"/>
                <a:ea typeface="Cooper Hewitt"/>
                <a:cs typeface="Cooper Hewitt"/>
                <a:sym typeface="Cooper Hewitt"/>
              </a:rPr>
              <a:t> </a:t>
            </a:r>
            <a:r>
              <a:rPr lang="en-US" b="true" sz="3361">
                <a:solidFill>
                  <a:srgbClr val="001A47"/>
                </a:solidFill>
                <a:latin typeface="Cooper Hewitt Bold"/>
                <a:ea typeface="Cooper Hewitt Bold"/>
                <a:cs typeface="Cooper Hewitt Bold"/>
                <a:sym typeface="Cooper Hewitt Bold"/>
              </a:rPr>
              <a:t>tidak</a:t>
            </a:r>
            <a:r>
              <a:rPr lang="en-US" sz="3361">
                <a:solidFill>
                  <a:srgbClr val="001A47"/>
                </a:solidFill>
                <a:latin typeface="Cooper Hewitt"/>
                <a:ea typeface="Cooper Hewitt"/>
                <a:cs typeface="Cooper Hewitt"/>
                <a:sym typeface="Cooper Hewitt"/>
              </a:rPr>
              <a:t> </a:t>
            </a:r>
            <a:r>
              <a:rPr lang="en-US" b="true" sz="3361">
                <a:solidFill>
                  <a:srgbClr val="001A47"/>
                </a:solidFill>
                <a:latin typeface="Cooper Hewitt Bold"/>
                <a:ea typeface="Cooper Hewitt Bold"/>
                <a:cs typeface="Cooper Hewitt Bold"/>
                <a:sym typeface="Cooper Hewitt Bold"/>
              </a:rPr>
              <a:t>berwujud menurut PSAK 19 (Revisi 2018) adalah aset non-moneter yang dapat diidentifikasi dan tidak memiliki bentuk fisik, tetapi memberikan manfaat ekonomi jangka panjang bagi perusahaan. Sementara itu, aset tidak lancar yang dimiliki untuk dijual diatur dalam PSAK 58 tentang Aset Tidak Lancar yang Dimiliki untuk Dijual dan Operasi yang Dihentikan. Aset ini merupakan aset yang sudah tidak digunakan dalam operasional perusahaan dan disiapkan untuk dijual, dengan nilai tercatat yang diukur berdasarkan nilai wajar dikurangi biaya penjualan. </a:t>
            </a:r>
          </a:p>
        </p:txBody>
      </p:sp>
      <p:sp>
        <p:nvSpPr>
          <p:cNvPr name="TextBox 4" id="4"/>
          <p:cNvSpPr txBox="true"/>
          <p:nvPr/>
        </p:nvSpPr>
        <p:spPr>
          <a:xfrm rot="0">
            <a:off x="1028700" y="1247775"/>
            <a:ext cx="10970855" cy="1270255"/>
          </a:xfrm>
          <a:prstGeom prst="rect">
            <a:avLst/>
          </a:prstGeom>
        </p:spPr>
        <p:txBody>
          <a:bodyPr anchor="t" rtlCol="false" tIns="0" lIns="0" bIns="0" rIns="0">
            <a:spAutoFit/>
          </a:bodyPr>
          <a:lstStyle/>
          <a:p>
            <a:pPr algn="l" marL="0" indent="0" lvl="0">
              <a:lnSpc>
                <a:spcPts val="9408"/>
              </a:lnSpc>
              <a:spcBef>
                <a:spcPct val="0"/>
              </a:spcBef>
            </a:pPr>
            <a:r>
              <a:rPr lang="en-US" sz="9800">
                <a:solidFill>
                  <a:srgbClr val="347571"/>
                </a:solidFill>
                <a:latin typeface="Intro Rust"/>
                <a:ea typeface="Intro Rust"/>
                <a:cs typeface="Intro Rust"/>
                <a:sym typeface="Intro Rust"/>
              </a:rPr>
              <a:t>PENDAHULUAN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988340"/>
            <a:chOff x="0" y="0"/>
            <a:chExt cx="6186311" cy="1349142"/>
          </a:xfrm>
        </p:grpSpPr>
        <p:sp>
          <p:nvSpPr>
            <p:cNvPr name="Freeform 3" id="3"/>
            <p:cNvSpPr/>
            <p:nvPr/>
          </p:nvSpPr>
          <p:spPr>
            <a:xfrm flipH="false" flipV="false" rot="0">
              <a:off x="0" y="0"/>
              <a:ext cx="6186311" cy="1349142"/>
            </a:xfrm>
            <a:custGeom>
              <a:avLst/>
              <a:gdLst/>
              <a:ahLst/>
              <a:cxnLst/>
              <a:rect r="r" b="b" t="t" l="l"/>
              <a:pathLst>
                <a:path h="1349142" w="6186311">
                  <a:moveTo>
                    <a:pt x="0" y="0"/>
                  </a:moveTo>
                  <a:lnTo>
                    <a:pt x="6186311" y="0"/>
                  </a:lnTo>
                  <a:lnTo>
                    <a:pt x="6186311" y="1349142"/>
                  </a:lnTo>
                  <a:lnTo>
                    <a:pt x="0" y="1349142"/>
                  </a:lnTo>
                  <a:close/>
                </a:path>
              </a:pathLst>
            </a:custGeom>
            <a:solidFill>
              <a:srgbClr val="347571"/>
            </a:solidFill>
          </p:spPr>
        </p:sp>
      </p:grpSp>
      <p:sp>
        <p:nvSpPr>
          <p:cNvPr name="TextBox 4" id="4"/>
          <p:cNvSpPr txBox="true"/>
          <p:nvPr/>
        </p:nvSpPr>
        <p:spPr>
          <a:xfrm rot="0">
            <a:off x="3274027" y="409481"/>
            <a:ext cx="11739946" cy="2945842"/>
          </a:xfrm>
          <a:prstGeom prst="rect">
            <a:avLst/>
          </a:prstGeom>
        </p:spPr>
        <p:txBody>
          <a:bodyPr anchor="t" rtlCol="false" tIns="0" lIns="0" bIns="0" rIns="0">
            <a:spAutoFit/>
          </a:bodyPr>
          <a:lstStyle/>
          <a:p>
            <a:pPr algn="ctr">
              <a:lnSpc>
                <a:spcPts val="7583"/>
              </a:lnSpc>
            </a:pPr>
            <a:r>
              <a:rPr lang="en-US" sz="7899">
                <a:solidFill>
                  <a:srgbClr val="F3F0EC"/>
                </a:solidFill>
                <a:latin typeface="Intro Rust"/>
                <a:ea typeface="Intro Rust"/>
                <a:cs typeface="Intro Rust"/>
                <a:sym typeface="Intro Rust"/>
              </a:rPr>
              <a:t>PEMBAHASAN</a:t>
            </a:r>
          </a:p>
          <a:p>
            <a:pPr algn="ctr" marL="0" indent="0" lvl="0">
              <a:lnSpc>
                <a:spcPts val="7583"/>
              </a:lnSpc>
              <a:spcBef>
                <a:spcPct val="0"/>
              </a:spcBef>
            </a:pPr>
            <a:r>
              <a:rPr lang="en-US" sz="7899">
                <a:solidFill>
                  <a:srgbClr val="F3F0EC"/>
                </a:solidFill>
                <a:latin typeface="Intro Rust"/>
                <a:ea typeface="Intro Rust"/>
                <a:cs typeface="Intro Rust"/>
                <a:sym typeface="Intro Rust"/>
              </a:rPr>
              <a:t>(ISU ISU ASET TAK BERWUJUD)</a:t>
            </a:r>
          </a:p>
        </p:txBody>
      </p:sp>
      <p:sp>
        <p:nvSpPr>
          <p:cNvPr name="TextBox 5" id="5"/>
          <p:cNvSpPr txBox="true"/>
          <p:nvPr/>
        </p:nvSpPr>
        <p:spPr>
          <a:xfrm rot="0">
            <a:off x="5757177" y="4583082"/>
            <a:ext cx="6773647" cy="1225611"/>
          </a:xfrm>
          <a:prstGeom prst="rect">
            <a:avLst/>
          </a:prstGeom>
        </p:spPr>
        <p:txBody>
          <a:bodyPr anchor="t" rtlCol="false" tIns="0" lIns="0" bIns="0" rIns="0">
            <a:spAutoFit/>
          </a:bodyPr>
          <a:lstStyle/>
          <a:p>
            <a:pPr algn="ctr" marL="0" indent="0" lvl="0">
              <a:lnSpc>
                <a:spcPts val="4703"/>
              </a:lnSpc>
              <a:spcBef>
                <a:spcPct val="0"/>
              </a:spcBef>
            </a:pPr>
            <a:r>
              <a:rPr lang="en-US" sz="4899">
                <a:solidFill>
                  <a:srgbClr val="347571"/>
                </a:solidFill>
                <a:latin typeface="Intro Rust"/>
                <a:ea typeface="Intro Rust"/>
                <a:cs typeface="Intro Rust"/>
                <a:sym typeface="Intro Rust"/>
              </a:rPr>
              <a:t>A. KARAKTERISTIK ASET TAK BERWUJUD</a:t>
            </a:r>
          </a:p>
        </p:txBody>
      </p:sp>
      <p:sp>
        <p:nvSpPr>
          <p:cNvPr name="TextBox 6" id="6"/>
          <p:cNvSpPr txBox="true"/>
          <p:nvPr/>
        </p:nvSpPr>
        <p:spPr>
          <a:xfrm rot="0">
            <a:off x="2370353" y="6612989"/>
            <a:ext cx="14888947" cy="5071546"/>
          </a:xfrm>
          <a:prstGeom prst="rect">
            <a:avLst/>
          </a:prstGeom>
        </p:spPr>
        <p:txBody>
          <a:bodyPr anchor="t" rtlCol="false" tIns="0" lIns="0" bIns="0" rIns="0">
            <a:spAutoFit/>
          </a:bodyPr>
          <a:lstStyle/>
          <a:p>
            <a:pPr algn="l">
              <a:lnSpc>
                <a:spcPts val="6580"/>
              </a:lnSpc>
            </a:pPr>
            <a:r>
              <a:rPr lang="en-US" sz="4700" b="true">
                <a:solidFill>
                  <a:srgbClr val="001A47"/>
                </a:solidFill>
                <a:latin typeface="Cooper Hewitt Bold"/>
                <a:ea typeface="Cooper Hewitt Bold"/>
                <a:cs typeface="Cooper Hewitt Bold"/>
                <a:sym typeface="Cooper Hewitt Bold"/>
              </a:rPr>
              <a:t>1. Aset tersebut dapat diidentifikasi</a:t>
            </a:r>
          </a:p>
          <a:p>
            <a:pPr algn="l">
              <a:lnSpc>
                <a:spcPts val="6580"/>
              </a:lnSpc>
            </a:pPr>
            <a:r>
              <a:rPr lang="en-US" sz="4700" b="true">
                <a:solidFill>
                  <a:srgbClr val="001A47"/>
                </a:solidFill>
                <a:latin typeface="Cooper Hewitt Bold"/>
                <a:ea typeface="Cooper Hewitt Bold"/>
                <a:cs typeface="Cooper Hewitt Bold"/>
                <a:sym typeface="Cooper Hewitt Bold"/>
              </a:rPr>
              <a:t>2. Aset tersebut tidak memiliki eksitensi fisik.</a:t>
            </a:r>
          </a:p>
          <a:p>
            <a:pPr algn="l">
              <a:lnSpc>
                <a:spcPts val="6580"/>
              </a:lnSpc>
            </a:pPr>
            <a:r>
              <a:rPr lang="en-US" sz="4700" b="true">
                <a:solidFill>
                  <a:srgbClr val="001A47"/>
                </a:solidFill>
                <a:latin typeface="Cooper Hewitt Bold"/>
                <a:ea typeface="Cooper Hewitt Bold"/>
                <a:cs typeface="Cooper Hewitt Bold"/>
                <a:sym typeface="Cooper Hewitt Bold"/>
              </a:rPr>
              <a:t>3. Aset tak berwujud bukan merupakan aset moneter.</a:t>
            </a:r>
          </a:p>
          <a:p>
            <a:pPr algn="l">
              <a:lnSpc>
                <a:spcPts val="6580"/>
              </a:lnSpc>
            </a:pPr>
          </a:p>
          <a:p>
            <a:pPr algn="l">
              <a:lnSpc>
                <a:spcPts val="6580"/>
              </a:lnSpc>
            </a:pPr>
          </a:p>
          <a:p>
            <a:pPr algn="l">
              <a:lnSpc>
                <a:spcPts val="6580"/>
              </a:lnSpc>
              <a:spcBef>
                <a:spcPct val="0"/>
              </a:spcBef>
            </a:pPr>
          </a:p>
        </p:txBody>
      </p:sp>
      <p:sp>
        <p:nvSpPr>
          <p:cNvPr name="Freeform 7" id="7"/>
          <p:cNvSpPr/>
          <p:nvPr/>
        </p:nvSpPr>
        <p:spPr>
          <a:xfrm flipH="false" flipV="false" rot="0">
            <a:off x="-3009659"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601700"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988340"/>
            <a:chOff x="0" y="0"/>
            <a:chExt cx="6186311" cy="1349142"/>
          </a:xfrm>
        </p:grpSpPr>
        <p:sp>
          <p:nvSpPr>
            <p:cNvPr name="Freeform 3" id="3"/>
            <p:cNvSpPr/>
            <p:nvPr/>
          </p:nvSpPr>
          <p:spPr>
            <a:xfrm flipH="false" flipV="false" rot="0">
              <a:off x="0" y="0"/>
              <a:ext cx="6186311" cy="1349142"/>
            </a:xfrm>
            <a:custGeom>
              <a:avLst/>
              <a:gdLst/>
              <a:ahLst/>
              <a:cxnLst/>
              <a:rect r="r" b="b" t="t" l="l"/>
              <a:pathLst>
                <a:path h="1349142" w="6186311">
                  <a:moveTo>
                    <a:pt x="0" y="0"/>
                  </a:moveTo>
                  <a:lnTo>
                    <a:pt x="6186311" y="0"/>
                  </a:lnTo>
                  <a:lnTo>
                    <a:pt x="6186311" y="1349142"/>
                  </a:lnTo>
                  <a:lnTo>
                    <a:pt x="0" y="1349142"/>
                  </a:lnTo>
                  <a:close/>
                </a:path>
              </a:pathLst>
            </a:custGeom>
            <a:solidFill>
              <a:srgbClr val="347571"/>
            </a:solidFill>
          </p:spPr>
        </p:sp>
      </p:grpSp>
      <p:sp>
        <p:nvSpPr>
          <p:cNvPr name="TextBox 4" id="4"/>
          <p:cNvSpPr txBox="true"/>
          <p:nvPr/>
        </p:nvSpPr>
        <p:spPr>
          <a:xfrm rot="0">
            <a:off x="3274027" y="409481"/>
            <a:ext cx="11739946" cy="2945842"/>
          </a:xfrm>
          <a:prstGeom prst="rect">
            <a:avLst/>
          </a:prstGeom>
        </p:spPr>
        <p:txBody>
          <a:bodyPr anchor="t" rtlCol="false" tIns="0" lIns="0" bIns="0" rIns="0">
            <a:spAutoFit/>
          </a:bodyPr>
          <a:lstStyle/>
          <a:p>
            <a:pPr algn="ctr">
              <a:lnSpc>
                <a:spcPts val="7583"/>
              </a:lnSpc>
            </a:pPr>
            <a:r>
              <a:rPr lang="en-US" sz="7899">
                <a:solidFill>
                  <a:srgbClr val="F3F0EC"/>
                </a:solidFill>
                <a:latin typeface="Intro Rust"/>
                <a:ea typeface="Intro Rust"/>
                <a:cs typeface="Intro Rust"/>
                <a:sym typeface="Intro Rust"/>
              </a:rPr>
              <a:t>PEMBAHASAN</a:t>
            </a:r>
          </a:p>
          <a:p>
            <a:pPr algn="ctr" marL="0" indent="0" lvl="0">
              <a:lnSpc>
                <a:spcPts val="7583"/>
              </a:lnSpc>
              <a:spcBef>
                <a:spcPct val="0"/>
              </a:spcBef>
            </a:pPr>
            <a:r>
              <a:rPr lang="en-US" sz="7899">
                <a:solidFill>
                  <a:srgbClr val="F3F0EC"/>
                </a:solidFill>
                <a:latin typeface="Intro Rust"/>
                <a:ea typeface="Intro Rust"/>
                <a:cs typeface="Intro Rust"/>
                <a:sym typeface="Intro Rust"/>
              </a:rPr>
              <a:t>(ISU ISU ASET TAK BERWUJUD)</a:t>
            </a:r>
          </a:p>
        </p:txBody>
      </p:sp>
      <p:sp>
        <p:nvSpPr>
          <p:cNvPr name="TextBox 5" id="5"/>
          <p:cNvSpPr txBox="true"/>
          <p:nvPr/>
        </p:nvSpPr>
        <p:spPr>
          <a:xfrm rot="0">
            <a:off x="5757177" y="4583082"/>
            <a:ext cx="6773647" cy="1225611"/>
          </a:xfrm>
          <a:prstGeom prst="rect">
            <a:avLst/>
          </a:prstGeom>
        </p:spPr>
        <p:txBody>
          <a:bodyPr anchor="t" rtlCol="false" tIns="0" lIns="0" bIns="0" rIns="0">
            <a:spAutoFit/>
          </a:bodyPr>
          <a:lstStyle/>
          <a:p>
            <a:pPr algn="ctr" marL="0" indent="0" lvl="0">
              <a:lnSpc>
                <a:spcPts val="4703"/>
              </a:lnSpc>
              <a:spcBef>
                <a:spcPct val="0"/>
              </a:spcBef>
            </a:pPr>
            <a:r>
              <a:rPr lang="en-US" sz="4899">
                <a:solidFill>
                  <a:srgbClr val="347571"/>
                </a:solidFill>
                <a:latin typeface="Intro Rust"/>
                <a:ea typeface="Intro Rust"/>
                <a:cs typeface="Intro Rust"/>
                <a:sym typeface="Intro Rust"/>
              </a:rPr>
              <a:t>B. PENILAIAN ASET TAK BERWUJUD</a:t>
            </a:r>
          </a:p>
        </p:txBody>
      </p:sp>
      <p:sp>
        <p:nvSpPr>
          <p:cNvPr name="TextBox 6" id="6"/>
          <p:cNvSpPr txBox="true"/>
          <p:nvPr/>
        </p:nvSpPr>
        <p:spPr>
          <a:xfrm rot="0">
            <a:off x="2370353" y="6612989"/>
            <a:ext cx="14888947" cy="5071546"/>
          </a:xfrm>
          <a:prstGeom prst="rect">
            <a:avLst/>
          </a:prstGeom>
        </p:spPr>
        <p:txBody>
          <a:bodyPr anchor="t" rtlCol="false" tIns="0" lIns="0" bIns="0" rIns="0">
            <a:spAutoFit/>
          </a:bodyPr>
          <a:lstStyle/>
          <a:p>
            <a:pPr algn="l">
              <a:lnSpc>
                <a:spcPts val="6580"/>
              </a:lnSpc>
            </a:pPr>
            <a:r>
              <a:rPr lang="en-US" sz="4700" b="true">
                <a:solidFill>
                  <a:srgbClr val="001A47"/>
                </a:solidFill>
                <a:latin typeface="Cooper Hewitt Bold"/>
                <a:ea typeface="Cooper Hewitt Bold"/>
                <a:cs typeface="Cooper Hewitt Bold"/>
                <a:sym typeface="Cooper Hewitt Bold"/>
              </a:rPr>
              <a:t>1. Aset Tak Berwujud yang dibeli</a:t>
            </a:r>
          </a:p>
          <a:p>
            <a:pPr algn="l">
              <a:lnSpc>
                <a:spcPts val="6580"/>
              </a:lnSpc>
            </a:pPr>
            <a:r>
              <a:rPr lang="en-US" sz="4700" b="true">
                <a:solidFill>
                  <a:srgbClr val="001A47"/>
                </a:solidFill>
                <a:latin typeface="Cooper Hewitt Bold"/>
                <a:ea typeface="Cooper Hewitt Bold"/>
                <a:cs typeface="Cooper Hewitt Bold"/>
                <a:sym typeface="Cooper Hewitt Bold"/>
              </a:rPr>
              <a:t>2. Aset Tak Berwujud yang dibuat sendiri</a:t>
            </a:r>
          </a:p>
          <a:p>
            <a:pPr algn="l">
              <a:lnSpc>
                <a:spcPts val="6580"/>
              </a:lnSpc>
            </a:pPr>
          </a:p>
          <a:p>
            <a:pPr algn="l">
              <a:lnSpc>
                <a:spcPts val="6580"/>
              </a:lnSpc>
            </a:pPr>
          </a:p>
          <a:p>
            <a:pPr algn="l">
              <a:lnSpc>
                <a:spcPts val="6580"/>
              </a:lnSpc>
            </a:pPr>
          </a:p>
          <a:p>
            <a:pPr algn="l">
              <a:lnSpc>
                <a:spcPts val="6580"/>
              </a:lnSpc>
              <a:spcBef>
                <a:spcPct val="0"/>
              </a:spcBef>
            </a:pPr>
          </a:p>
        </p:txBody>
      </p:sp>
      <p:sp>
        <p:nvSpPr>
          <p:cNvPr name="Freeform 7" id="7"/>
          <p:cNvSpPr/>
          <p:nvPr/>
        </p:nvSpPr>
        <p:spPr>
          <a:xfrm flipH="false" flipV="false" rot="0">
            <a:off x="-3009659"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601700"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988340"/>
            <a:chOff x="0" y="0"/>
            <a:chExt cx="6186311" cy="1349142"/>
          </a:xfrm>
        </p:grpSpPr>
        <p:sp>
          <p:nvSpPr>
            <p:cNvPr name="Freeform 3" id="3"/>
            <p:cNvSpPr/>
            <p:nvPr/>
          </p:nvSpPr>
          <p:spPr>
            <a:xfrm flipH="false" flipV="false" rot="0">
              <a:off x="0" y="0"/>
              <a:ext cx="6186311" cy="1349142"/>
            </a:xfrm>
            <a:custGeom>
              <a:avLst/>
              <a:gdLst/>
              <a:ahLst/>
              <a:cxnLst/>
              <a:rect r="r" b="b" t="t" l="l"/>
              <a:pathLst>
                <a:path h="1349142" w="6186311">
                  <a:moveTo>
                    <a:pt x="0" y="0"/>
                  </a:moveTo>
                  <a:lnTo>
                    <a:pt x="6186311" y="0"/>
                  </a:lnTo>
                  <a:lnTo>
                    <a:pt x="6186311" y="1349142"/>
                  </a:lnTo>
                  <a:lnTo>
                    <a:pt x="0" y="1349142"/>
                  </a:lnTo>
                  <a:close/>
                </a:path>
              </a:pathLst>
            </a:custGeom>
            <a:solidFill>
              <a:srgbClr val="347571"/>
            </a:solidFill>
          </p:spPr>
        </p:sp>
      </p:grpSp>
      <p:sp>
        <p:nvSpPr>
          <p:cNvPr name="TextBox 4" id="4"/>
          <p:cNvSpPr txBox="true"/>
          <p:nvPr/>
        </p:nvSpPr>
        <p:spPr>
          <a:xfrm rot="0">
            <a:off x="3274027" y="409481"/>
            <a:ext cx="11739946" cy="2945842"/>
          </a:xfrm>
          <a:prstGeom prst="rect">
            <a:avLst/>
          </a:prstGeom>
        </p:spPr>
        <p:txBody>
          <a:bodyPr anchor="t" rtlCol="false" tIns="0" lIns="0" bIns="0" rIns="0">
            <a:spAutoFit/>
          </a:bodyPr>
          <a:lstStyle/>
          <a:p>
            <a:pPr algn="ctr">
              <a:lnSpc>
                <a:spcPts val="7583"/>
              </a:lnSpc>
            </a:pPr>
            <a:r>
              <a:rPr lang="en-US" sz="7899">
                <a:solidFill>
                  <a:srgbClr val="F3F0EC"/>
                </a:solidFill>
                <a:latin typeface="Intro Rust"/>
                <a:ea typeface="Intro Rust"/>
                <a:cs typeface="Intro Rust"/>
                <a:sym typeface="Intro Rust"/>
              </a:rPr>
              <a:t>PEMBAHASAN</a:t>
            </a:r>
          </a:p>
          <a:p>
            <a:pPr algn="ctr" marL="0" indent="0" lvl="0">
              <a:lnSpc>
                <a:spcPts val="7583"/>
              </a:lnSpc>
              <a:spcBef>
                <a:spcPct val="0"/>
              </a:spcBef>
            </a:pPr>
            <a:r>
              <a:rPr lang="en-US" sz="7899">
                <a:solidFill>
                  <a:srgbClr val="F3F0EC"/>
                </a:solidFill>
                <a:latin typeface="Intro Rust"/>
                <a:ea typeface="Intro Rust"/>
                <a:cs typeface="Intro Rust"/>
                <a:sym typeface="Intro Rust"/>
              </a:rPr>
              <a:t>(ISU ISU ASET TAK BERWUJUD)</a:t>
            </a:r>
          </a:p>
        </p:txBody>
      </p:sp>
      <p:sp>
        <p:nvSpPr>
          <p:cNvPr name="TextBox 5" id="5"/>
          <p:cNvSpPr txBox="true"/>
          <p:nvPr/>
        </p:nvSpPr>
        <p:spPr>
          <a:xfrm rot="0">
            <a:off x="5757177" y="4583082"/>
            <a:ext cx="6773647" cy="1225611"/>
          </a:xfrm>
          <a:prstGeom prst="rect">
            <a:avLst/>
          </a:prstGeom>
        </p:spPr>
        <p:txBody>
          <a:bodyPr anchor="t" rtlCol="false" tIns="0" lIns="0" bIns="0" rIns="0">
            <a:spAutoFit/>
          </a:bodyPr>
          <a:lstStyle/>
          <a:p>
            <a:pPr algn="ctr" marL="0" indent="0" lvl="0">
              <a:lnSpc>
                <a:spcPts val="4703"/>
              </a:lnSpc>
              <a:spcBef>
                <a:spcPct val="0"/>
              </a:spcBef>
            </a:pPr>
            <a:r>
              <a:rPr lang="en-US" sz="4899">
                <a:solidFill>
                  <a:srgbClr val="347571"/>
                </a:solidFill>
                <a:latin typeface="Intro Rust"/>
                <a:ea typeface="Intro Rust"/>
                <a:cs typeface="Intro Rust"/>
                <a:sym typeface="Intro Rust"/>
              </a:rPr>
              <a:t>C. AMORTISASI ASET TAK BERWUJUD</a:t>
            </a:r>
          </a:p>
        </p:txBody>
      </p:sp>
      <p:sp>
        <p:nvSpPr>
          <p:cNvPr name="TextBox 6" id="6"/>
          <p:cNvSpPr txBox="true"/>
          <p:nvPr/>
        </p:nvSpPr>
        <p:spPr>
          <a:xfrm rot="0">
            <a:off x="2370353" y="6612989"/>
            <a:ext cx="14888947" cy="6728830"/>
          </a:xfrm>
          <a:prstGeom prst="rect">
            <a:avLst/>
          </a:prstGeom>
        </p:spPr>
        <p:txBody>
          <a:bodyPr anchor="t" rtlCol="false" tIns="0" lIns="0" bIns="0" rIns="0">
            <a:spAutoFit/>
          </a:bodyPr>
          <a:lstStyle/>
          <a:p>
            <a:pPr algn="l">
              <a:lnSpc>
                <a:spcPts val="6580"/>
              </a:lnSpc>
            </a:pPr>
            <a:r>
              <a:rPr lang="en-US" sz="4700" b="true">
                <a:solidFill>
                  <a:srgbClr val="001A47"/>
                </a:solidFill>
                <a:latin typeface="Cooper Hewitt Bold"/>
                <a:ea typeface="Cooper Hewitt Bold"/>
                <a:cs typeface="Cooper Hewitt Bold"/>
                <a:sym typeface="Cooper Hewitt Bold"/>
              </a:rPr>
              <a:t>1. Aset Takberwujud dengan umur manfaat terbatasya</a:t>
            </a:r>
          </a:p>
          <a:p>
            <a:pPr algn="l">
              <a:lnSpc>
                <a:spcPts val="6580"/>
              </a:lnSpc>
            </a:pPr>
            <a:r>
              <a:rPr lang="en-US" sz="4700" b="true">
                <a:solidFill>
                  <a:srgbClr val="001A47"/>
                </a:solidFill>
                <a:latin typeface="Cooper Hewitt Bold"/>
                <a:ea typeface="Cooper Hewitt Bold"/>
                <a:cs typeface="Cooper Hewitt Bold"/>
                <a:sym typeface="Cooper Hewitt Bold"/>
              </a:rPr>
              <a:t>2. Aset Tak berwujud dengan umur manfaat tidak terbatas</a:t>
            </a:r>
          </a:p>
          <a:p>
            <a:pPr algn="l">
              <a:lnSpc>
                <a:spcPts val="6580"/>
              </a:lnSpc>
            </a:pPr>
          </a:p>
          <a:p>
            <a:pPr algn="l">
              <a:lnSpc>
                <a:spcPts val="6580"/>
              </a:lnSpc>
            </a:pPr>
          </a:p>
          <a:p>
            <a:pPr algn="l">
              <a:lnSpc>
                <a:spcPts val="6580"/>
              </a:lnSpc>
            </a:pPr>
          </a:p>
          <a:p>
            <a:pPr algn="l">
              <a:lnSpc>
                <a:spcPts val="6580"/>
              </a:lnSpc>
              <a:spcBef>
                <a:spcPct val="0"/>
              </a:spcBef>
            </a:pPr>
          </a:p>
        </p:txBody>
      </p:sp>
      <p:sp>
        <p:nvSpPr>
          <p:cNvPr name="Freeform 7" id="7"/>
          <p:cNvSpPr/>
          <p:nvPr/>
        </p:nvSpPr>
        <p:spPr>
          <a:xfrm flipH="false" flipV="false" rot="0">
            <a:off x="-3009659"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3601700"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988340"/>
            <a:chOff x="0" y="0"/>
            <a:chExt cx="6186311" cy="1349142"/>
          </a:xfrm>
        </p:grpSpPr>
        <p:sp>
          <p:nvSpPr>
            <p:cNvPr name="Freeform 3" id="3"/>
            <p:cNvSpPr/>
            <p:nvPr/>
          </p:nvSpPr>
          <p:spPr>
            <a:xfrm flipH="false" flipV="false" rot="0">
              <a:off x="0" y="0"/>
              <a:ext cx="6186311" cy="1349142"/>
            </a:xfrm>
            <a:custGeom>
              <a:avLst/>
              <a:gdLst/>
              <a:ahLst/>
              <a:cxnLst/>
              <a:rect r="r" b="b" t="t" l="l"/>
              <a:pathLst>
                <a:path h="1349142" w="6186311">
                  <a:moveTo>
                    <a:pt x="0" y="0"/>
                  </a:moveTo>
                  <a:lnTo>
                    <a:pt x="6186311" y="0"/>
                  </a:lnTo>
                  <a:lnTo>
                    <a:pt x="6186311" y="1349142"/>
                  </a:lnTo>
                  <a:lnTo>
                    <a:pt x="0" y="1349142"/>
                  </a:lnTo>
                  <a:close/>
                </a:path>
              </a:pathLst>
            </a:custGeom>
            <a:solidFill>
              <a:srgbClr val="347571"/>
            </a:solidFill>
          </p:spPr>
        </p:sp>
      </p:grpSp>
      <p:sp>
        <p:nvSpPr>
          <p:cNvPr name="TextBox 4" id="4"/>
          <p:cNvSpPr txBox="true"/>
          <p:nvPr/>
        </p:nvSpPr>
        <p:spPr>
          <a:xfrm rot="0">
            <a:off x="3274027" y="409481"/>
            <a:ext cx="11739946" cy="2945842"/>
          </a:xfrm>
          <a:prstGeom prst="rect">
            <a:avLst/>
          </a:prstGeom>
        </p:spPr>
        <p:txBody>
          <a:bodyPr anchor="t" rtlCol="false" tIns="0" lIns="0" bIns="0" rIns="0">
            <a:spAutoFit/>
          </a:bodyPr>
          <a:lstStyle/>
          <a:p>
            <a:pPr algn="ctr">
              <a:lnSpc>
                <a:spcPts val="7583"/>
              </a:lnSpc>
            </a:pPr>
            <a:r>
              <a:rPr lang="en-US" sz="7899">
                <a:solidFill>
                  <a:srgbClr val="F3F0EC"/>
                </a:solidFill>
                <a:latin typeface="Intro Rust"/>
                <a:ea typeface="Intro Rust"/>
                <a:cs typeface="Intro Rust"/>
                <a:sym typeface="Intro Rust"/>
              </a:rPr>
              <a:t>PEMBAHASAN</a:t>
            </a:r>
          </a:p>
          <a:p>
            <a:pPr algn="ctr" marL="0" indent="0" lvl="0">
              <a:lnSpc>
                <a:spcPts val="7583"/>
              </a:lnSpc>
              <a:spcBef>
                <a:spcPct val="0"/>
              </a:spcBef>
            </a:pPr>
            <a:r>
              <a:rPr lang="en-US" sz="7899">
                <a:solidFill>
                  <a:srgbClr val="F3F0EC"/>
                </a:solidFill>
                <a:latin typeface="Intro Rust"/>
                <a:ea typeface="Intro Rust"/>
                <a:cs typeface="Intro Rust"/>
                <a:sym typeface="Intro Rust"/>
              </a:rPr>
              <a:t>(PENURUNAN NILAI ASET TAK BERWUJUD)</a:t>
            </a:r>
          </a:p>
        </p:txBody>
      </p:sp>
      <p:sp>
        <p:nvSpPr>
          <p:cNvPr name="TextBox 5" id="5"/>
          <p:cNvSpPr txBox="true"/>
          <p:nvPr/>
        </p:nvSpPr>
        <p:spPr>
          <a:xfrm rot="0">
            <a:off x="2370353" y="4576431"/>
            <a:ext cx="14888947" cy="8386114"/>
          </a:xfrm>
          <a:prstGeom prst="rect">
            <a:avLst/>
          </a:prstGeom>
        </p:spPr>
        <p:txBody>
          <a:bodyPr anchor="t" rtlCol="false" tIns="0" lIns="0" bIns="0" rIns="0">
            <a:spAutoFit/>
          </a:bodyPr>
          <a:lstStyle/>
          <a:p>
            <a:pPr algn="l">
              <a:lnSpc>
                <a:spcPts val="6580"/>
              </a:lnSpc>
            </a:pPr>
            <a:r>
              <a:rPr lang="en-US" sz="4700" b="true">
                <a:solidFill>
                  <a:srgbClr val="001A47"/>
                </a:solidFill>
                <a:latin typeface="Cooper Hewitt Bold"/>
                <a:ea typeface="Cooper Hewitt Bold"/>
                <a:cs typeface="Cooper Hewitt Bold"/>
                <a:sym typeface="Cooper Hewitt Bold"/>
              </a:rPr>
              <a:t>1. Penurunan Nilai Aset Takberwujud dengan Umur Manfaat yang Terbatas</a:t>
            </a:r>
          </a:p>
          <a:p>
            <a:pPr algn="l">
              <a:lnSpc>
                <a:spcPts val="6580"/>
              </a:lnSpc>
            </a:pPr>
            <a:r>
              <a:rPr lang="en-US" sz="4700" b="true">
                <a:solidFill>
                  <a:srgbClr val="001A47"/>
                </a:solidFill>
                <a:latin typeface="Cooper Hewitt Bold"/>
                <a:ea typeface="Cooper Hewitt Bold"/>
                <a:cs typeface="Cooper Hewitt Bold"/>
                <a:sym typeface="Cooper Hewitt Bold"/>
              </a:rPr>
              <a:t>2. Pembalikan Rugi Penurunan Nilai</a:t>
            </a:r>
          </a:p>
          <a:p>
            <a:pPr algn="l">
              <a:lnSpc>
                <a:spcPts val="6580"/>
              </a:lnSpc>
            </a:pPr>
            <a:r>
              <a:rPr lang="en-US" sz="4700" b="true">
                <a:solidFill>
                  <a:srgbClr val="001A47"/>
                </a:solidFill>
                <a:latin typeface="Cooper Hewitt Bold"/>
                <a:ea typeface="Cooper Hewitt Bold"/>
                <a:cs typeface="Cooper Hewitt Bold"/>
                <a:sym typeface="Cooper Hewitt Bold"/>
              </a:rPr>
              <a:t>3. Penurunan Nilai Aset Takberwujud dengan Umur Manfaat Tidak Terbatas Selain Goodwill </a:t>
            </a:r>
          </a:p>
          <a:p>
            <a:pPr algn="l">
              <a:lnSpc>
                <a:spcPts val="6580"/>
              </a:lnSpc>
            </a:pPr>
            <a:r>
              <a:rPr lang="en-US" sz="4700" b="true">
                <a:solidFill>
                  <a:srgbClr val="001A47"/>
                </a:solidFill>
                <a:latin typeface="Cooper Hewitt Bold"/>
                <a:ea typeface="Cooper Hewitt Bold"/>
                <a:cs typeface="Cooper Hewitt Bold"/>
                <a:sym typeface="Cooper Hewitt Bold"/>
              </a:rPr>
              <a:t>4. Penurunan Nilai Goodwill</a:t>
            </a:r>
          </a:p>
          <a:p>
            <a:pPr algn="l">
              <a:lnSpc>
                <a:spcPts val="6580"/>
              </a:lnSpc>
            </a:pPr>
          </a:p>
          <a:p>
            <a:pPr algn="l">
              <a:lnSpc>
                <a:spcPts val="6580"/>
              </a:lnSpc>
            </a:pPr>
          </a:p>
          <a:p>
            <a:pPr algn="l">
              <a:lnSpc>
                <a:spcPts val="6580"/>
              </a:lnSpc>
            </a:pPr>
          </a:p>
          <a:p>
            <a:pPr algn="l">
              <a:lnSpc>
                <a:spcPts val="6580"/>
              </a:lnSpc>
              <a:spcBef>
                <a:spcPct val="0"/>
              </a:spcBef>
            </a:pPr>
          </a:p>
        </p:txBody>
      </p:sp>
      <p:sp>
        <p:nvSpPr>
          <p:cNvPr name="Freeform 6" id="6"/>
          <p:cNvSpPr/>
          <p:nvPr/>
        </p:nvSpPr>
        <p:spPr>
          <a:xfrm flipH="false" flipV="false" rot="0">
            <a:off x="-4041173"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630400"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988340"/>
            <a:chOff x="0" y="0"/>
            <a:chExt cx="6186311" cy="1349142"/>
          </a:xfrm>
        </p:grpSpPr>
        <p:sp>
          <p:nvSpPr>
            <p:cNvPr name="Freeform 3" id="3"/>
            <p:cNvSpPr/>
            <p:nvPr/>
          </p:nvSpPr>
          <p:spPr>
            <a:xfrm flipH="false" flipV="false" rot="0">
              <a:off x="0" y="0"/>
              <a:ext cx="6186311" cy="1349142"/>
            </a:xfrm>
            <a:custGeom>
              <a:avLst/>
              <a:gdLst/>
              <a:ahLst/>
              <a:cxnLst/>
              <a:rect r="r" b="b" t="t" l="l"/>
              <a:pathLst>
                <a:path h="1349142" w="6186311">
                  <a:moveTo>
                    <a:pt x="0" y="0"/>
                  </a:moveTo>
                  <a:lnTo>
                    <a:pt x="6186311" y="0"/>
                  </a:lnTo>
                  <a:lnTo>
                    <a:pt x="6186311" y="1349142"/>
                  </a:lnTo>
                  <a:lnTo>
                    <a:pt x="0" y="1349142"/>
                  </a:lnTo>
                  <a:close/>
                </a:path>
              </a:pathLst>
            </a:custGeom>
            <a:solidFill>
              <a:srgbClr val="347571"/>
            </a:solidFill>
          </p:spPr>
        </p:sp>
      </p:grpSp>
      <p:sp>
        <p:nvSpPr>
          <p:cNvPr name="TextBox 4" id="4"/>
          <p:cNvSpPr txBox="true"/>
          <p:nvPr/>
        </p:nvSpPr>
        <p:spPr>
          <a:xfrm rot="0">
            <a:off x="3274027" y="409481"/>
            <a:ext cx="11739946" cy="2945842"/>
          </a:xfrm>
          <a:prstGeom prst="rect">
            <a:avLst/>
          </a:prstGeom>
        </p:spPr>
        <p:txBody>
          <a:bodyPr anchor="t" rtlCol="false" tIns="0" lIns="0" bIns="0" rIns="0">
            <a:spAutoFit/>
          </a:bodyPr>
          <a:lstStyle/>
          <a:p>
            <a:pPr algn="ctr">
              <a:lnSpc>
                <a:spcPts val="7583"/>
              </a:lnSpc>
            </a:pPr>
            <a:r>
              <a:rPr lang="en-US" sz="7899">
                <a:solidFill>
                  <a:srgbClr val="F3F0EC"/>
                </a:solidFill>
                <a:latin typeface="Intro Rust"/>
                <a:ea typeface="Intro Rust"/>
                <a:cs typeface="Intro Rust"/>
                <a:sym typeface="Intro Rust"/>
              </a:rPr>
              <a:t>PEMBAHASAN</a:t>
            </a:r>
          </a:p>
          <a:p>
            <a:pPr algn="ctr" marL="0" indent="0" lvl="0">
              <a:lnSpc>
                <a:spcPts val="7583"/>
              </a:lnSpc>
              <a:spcBef>
                <a:spcPct val="0"/>
              </a:spcBef>
            </a:pPr>
            <a:r>
              <a:rPr lang="en-US" sz="7899">
                <a:solidFill>
                  <a:srgbClr val="F3F0EC"/>
                </a:solidFill>
                <a:latin typeface="Intro Rust"/>
                <a:ea typeface="Intro Rust"/>
                <a:cs typeface="Intro Rust"/>
                <a:sym typeface="Intro Rust"/>
              </a:rPr>
              <a:t>(JENIS JENIS ASET TAK BERWUJUD)</a:t>
            </a:r>
          </a:p>
        </p:txBody>
      </p:sp>
      <p:sp>
        <p:nvSpPr>
          <p:cNvPr name="TextBox 5" id="5"/>
          <p:cNvSpPr txBox="true"/>
          <p:nvPr/>
        </p:nvSpPr>
        <p:spPr>
          <a:xfrm rot="0">
            <a:off x="2370353" y="5321503"/>
            <a:ext cx="14888947" cy="5900188"/>
          </a:xfrm>
          <a:prstGeom prst="rect">
            <a:avLst/>
          </a:prstGeom>
        </p:spPr>
        <p:txBody>
          <a:bodyPr anchor="t" rtlCol="false" tIns="0" lIns="0" bIns="0" rIns="0">
            <a:spAutoFit/>
          </a:bodyPr>
          <a:lstStyle/>
          <a:p>
            <a:pPr algn="l">
              <a:lnSpc>
                <a:spcPts val="6580"/>
              </a:lnSpc>
            </a:pPr>
            <a:r>
              <a:rPr lang="en-US" sz="4700" b="true">
                <a:solidFill>
                  <a:srgbClr val="001A47"/>
                </a:solidFill>
                <a:latin typeface="Cooper Hewitt Bold"/>
                <a:ea typeface="Cooper Hewitt Bold"/>
                <a:cs typeface="Cooper Hewitt Bold"/>
                <a:sym typeface="Cooper Hewitt Bold"/>
              </a:rPr>
              <a:t>1. Aset Tak Berwujud Terkait Artistik</a:t>
            </a:r>
          </a:p>
          <a:p>
            <a:pPr algn="l">
              <a:lnSpc>
                <a:spcPts val="6580"/>
              </a:lnSpc>
            </a:pPr>
            <a:r>
              <a:rPr lang="en-US" sz="4700" b="true">
                <a:solidFill>
                  <a:srgbClr val="001A47"/>
                </a:solidFill>
                <a:latin typeface="Cooper Hewitt Bold"/>
                <a:ea typeface="Cooper Hewitt Bold"/>
                <a:cs typeface="Cooper Hewitt Bold"/>
                <a:sym typeface="Cooper Hewitt Bold"/>
              </a:rPr>
              <a:t>2.Aset Tak Berwujud Terkait Pelanggan</a:t>
            </a:r>
          </a:p>
          <a:p>
            <a:pPr algn="l">
              <a:lnSpc>
                <a:spcPts val="6580"/>
              </a:lnSpc>
            </a:pPr>
            <a:r>
              <a:rPr lang="en-US" sz="4700" b="true">
                <a:solidFill>
                  <a:srgbClr val="001A47"/>
                </a:solidFill>
                <a:latin typeface="Cooper Hewitt Bold"/>
                <a:ea typeface="Cooper Hewitt Bold"/>
                <a:cs typeface="Cooper Hewitt Bold"/>
                <a:sym typeface="Cooper Hewitt Bold"/>
              </a:rPr>
              <a:t>3.Aset Tak Berwujud Terkait Kontrak</a:t>
            </a:r>
          </a:p>
          <a:p>
            <a:pPr algn="l">
              <a:lnSpc>
                <a:spcPts val="6580"/>
              </a:lnSpc>
            </a:pPr>
            <a:r>
              <a:rPr lang="en-US" sz="4700" b="true">
                <a:solidFill>
                  <a:srgbClr val="001A47"/>
                </a:solidFill>
                <a:latin typeface="Cooper Hewitt Bold"/>
                <a:ea typeface="Cooper Hewitt Bold"/>
                <a:cs typeface="Cooper Hewitt Bold"/>
                <a:sym typeface="Cooper Hewitt Bold"/>
              </a:rPr>
              <a:t>4. Aset Tak Berwujud Terkait Teknologi</a:t>
            </a:r>
          </a:p>
          <a:p>
            <a:pPr algn="l">
              <a:lnSpc>
                <a:spcPts val="6580"/>
              </a:lnSpc>
            </a:pPr>
          </a:p>
          <a:p>
            <a:pPr algn="l">
              <a:lnSpc>
                <a:spcPts val="6580"/>
              </a:lnSpc>
            </a:pPr>
          </a:p>
          <a:p>
            <a:pPr algn="l">
              <a:lnSpc>
                <a:spcPts val="6580"/>
              </a:lnSpc>
              <a:spcBef>
                <a:spcPct val="0"/>
              </a:spcBef>
            </a:pPr>
          </a:p>
        </p:txBody>
      </p:sp>
      <p:sp>
        <p:nvSpPr>
          <p:cNvPr name="Freeform 6" id="6"/>
          <p:cNvSpPr/>
          <p:nvPr/>
        </p:nvSpPr>
        <p:spPr>
          <a:xfrm flipH="false" flipV="false" rot="0">
            <a:off x="-4041173"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630400" y="797137"/>
            <a:ext cx="7315200" cy="2394065"/>
          </a:xfrm>
          <a:custGeom>
            <a:avLst/>
            <a:gdLst/>
            <a:ahLst/>
            <a:cxnLst/>
            <a:rect r="r" b="b" t="t" l="l"/>
            <a:pathLst>
              <a:path h="2394065" w="7315200">
                <a:moveTo>
                  <a:pt x="0" y="0"/>
                </a:moveTo>
                <a:lnTo>
                  <a:pt x="7315200" y="0"/>
                </a:lnTo>
                <a:lnTo>
                  <a:pt x="7315200" y="2394066"/>
                </a:lnTo>
                <a:lnTo>
                  <a:pt x="0" y="23940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3F0EC"/>
        </a:solidFill>
      </p:bgPr>
    </p:bg>
    <p:spTree>
      <p:nvGrpSpPr>
        <p:cNvPr id="1" name=""/>
        <p:cNvGrpSpPr/>
        <p:nvPr/>
      </p:nvGrpSpPr>
      <p:grpSpPr>
        <a:xfrm>
          <a:off x="0" y="0"/>
          <a:ext cx="0" cy="0"/>
          <a:chOff x="0" y="0"/>
          <a:chExt cx="0" cy="0"/>
        </a:xfrm>
      </p:grpSpPr>
      <p:sp>
        <p:nvSpPr>
          <p:cNvPr name="Freeform 2" id="2"/>
          <p:cNvSpPr/>
          <p:nvPr/>
        </p:nvSpPr>
        <p:spPr>
          <a:xfrm flipH="false" flipV="false" rot="0">
            <a:off x="2275168" y="522649"/>
            <a:ext cx="13737665" cy="9241702"/>
          </a:xfrm>
          <a:custGeom>
            <a:avLst/>
            <a:gdLst/>
            <a:ahLst/>
            <a:cxnLst/>
            <a:rect r="r" b="b" t="t" l="l"/>
            <a:pathLst>
              <a:path h="9241702" w="13737665">
                <a:moveTo>
                  <a:pt x="0" y="0"/>
                </a:moveTo>
                <a:lnTo>
                  <a:pt x="13737664" y="0"/>
                </a:lnTo>
                <a:lnTo>
                  <a:pt x="13737664" y="9241702"/>
                </a:lnTo>
                <a:lnTo>
                  <a:pt x="0" y="92417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261890" y="1704688"/>
            <a:ext cx="9764220" cy="5812277"/>
            <a:chOff x="0" y="0"/>
            <a:chExt cx="3302959" cy="1966128"/>
          </a:xfrm>
        </p:grpSpPr>
        <p:sp>
          <p:nvSpPr>
            <p:cNvPr name="Freeform 4" id="4"/>
            <p:cNvSpPr/>
            <p:nvPr/>
          </p:nvSpPr>
          <p:spPr>
            <a:xfrm flipH="false" flipV="false" rot="0">
              <a:off x="0" y="0"/>
              <a:ext cx="3302958" cy="1966128"/>
            </a:xfrm>
            <a:custGeom>
              <a:avLst/>
              <a:gdLst/>
              <a:ahLst/>
              <a:cxnLst/>
              <a:rect r="r" b="b" t="t" l="l"/>
              <a:pathLst>
                <a:path h="1966128" w="3302958">
                  <a:moveTo>
                    <a:pt x="0" y="0"/>
                  </a:moveTo>
                  <a:lnTo>
                    <a:pt x="3302958" y="0"/>
                  </a:lnTo>
                  <a:lnTo>
                    <a:pt x="3302958" y="1966128"/>
                  </a:lnTo>
                  <a:lnTo>
                    <a:pt x="0" y="1966128"/>
                  </a:lnTo>
                  <a:close/>
                </a:path>
              </a:pathLst>
            </a:custGeom>
            <a:solidFill>
              <a:srgbClr val="F3F0EC"/>
            </a:solidFill>
          </p:spPr>
        </p:sp>
      </p:grpSp>
      <p:sp>
        <p:nvSpPr>
          <p:cNvPr name="TextBox 5" id="5"/>
          <p:cNvSpPr txBox="true"/>
          <p:nvPr/>
        </p:nvSpPr>
        <p:spPr>
          <a:xfrm rot="0">
            <a:off x="4307439" y="3805036"/>
            <a:ext cx="9673122" cy="2590964"/>
          </a:xfrm>
          <a:prstGeom prst="rect">
            <a:avLst/>
          </a:prstGeom>
        </p:spPr>
        <p:txBody>
          <a:bodyPr anchor="t" rtlCol="false" tIns="0" lIns="0" bIns="0" rIns="0">
            <a:spAutoFit/>
          </a:bodyPr>
          <a:lstStyle/>
          <a:p>
            <a:pPr algn="ctr" marL="0" indent="0" lvl="0">
              <a:lnSpc>
                <a:spcPts val="9909"/>
              </a:lnSpc>
              <a:spcBef>
                <a:spcPct val="0"/>
              </a:spcBef>
            </a:pPr>
            <a:r>
              <a:rPr lang="en-US" sz="10322">
                <a:solidFill>
                  <a:srgbClr val="347571"/>
                </a:solidFill>
                <a:latin typeface="Intro Rust"/>
                <a:ea typeface="Intro Rust"/>
                <a:cs typeface="Intro Rust"/>
                <a:sym typeface="Intro Rust"/>
              </a:rPr>
              <a:t>SESI TANYA JAWAB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DAG3o2tkQBQ</dc:identifier>
  <dcterms:modified xsi:type="dcterms:W3CDTF">2011-08-01T06:04:30Z</dcterms:modified>
  <cp:revision>1</cp:revision>
  <dc:title>PPT AKM KEL.6</dc:title>
</cp:coreProperties>
</file>