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Neo Tech Bold" charset="1" panose="020B0804030504040204"/>
      <p:regular r:id="rId20"/>
    </p:embeddedFont>
    <p:embeddedFont>
      <p:font typeface="Open Sans Bold" charset="1" panose="020B0806030504020204"/>
      <p:regular r:id="rId21"/>
    </p:embeddedFont>
    <p:embeddedFont>
      <p:font typeface="Neo Tech" charset="1" panose="020B0504030504040204"/>
      <p:regular r:id="rId22"/>
    </p:embeddedFont>
    <p:embeddedFont>
      <p:font typeface="Neo Tech Light" charset="1" panose="020B0304030504040204"/>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5.png" Type="http://schemas.openxmlformats.org/officeDocument/2006/relationships/image"/><Relationship Id="rId8" Target="../media/image16.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5.png" Type="http://schemas.openxmlformats.org/officeDocument/2006/relationships/image"/><Relationship Id="rId8" Target="../media/image16.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7.png" Type="http://schemas.openxmlformats.org/officeDocument/2006/relationships/image"/><Relationship Id="rId8" Target="../media/image18.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4.png" Type="http://schemas.openxmlformats.org/officeDocument/2006/relationships/image"/><Relationship Id="rId8" Target="../media/image6.png" Type="http://schemas.openxmlformats.org/officeDocument/2006/relationships/image"/><Relationship Id="rId9" Target="../media/image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113566"/>
        </a:solidFill>
      </p:bgPr>
    </p:bg>
    <p:spTree>
      <p:nvGrpSpPr>
        <p:cNvPr id="1" name=""/>
        <p:cNvGrpSpPr/>
        <p:nvPr/>
      </p:nvGrpSpPr>
      <p:grpSpPr>
        <a:xfrm>
          <a:off x="0" y="0"/>
          <a:ext cx="0" cy="0"/>
          <a:chOff x="0" y="0"/>
          <a:chExt cx="0" cy="0"/>
        </a:xfrm>
      </p:grpSpPr>
      <p:sp>
        <p:nvSpPr>
          <p:cNvPr name="Freeform 2" id="2"/>
          <p:cNvSpPr/>
          <p:nvPr/>
        </p:nvSpPr>
        <p:spPr>
          <a:xfrm flipH="false" flipV="false" rot="0">
            <a:off x="12252153" y="-892347"/>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9999"/>
            </a:blip>
            <a:stretch>
              <a:fillRect l="0" t="0" r="0" b="0"/>
            </a:stretch>
          </a:blipFill>
        </p:spPr>
      </p:sp>
      <p:sp>
        <p:nvSpPr>
          <p:cNvPr name="Freeform 3" id="3"/>
          <p:cNvSpPr/>
          <p:nvPr/>
        </p:nvSpPr>
        <p:spPr>
          <a:xfrm flipH="false" flipV="false" rot="0">
            <a:off x="6126077" y="-892347"/>
            <a:ext cx="6035847" cy="6035847"/>
          </a:xfrm>
          <a:custGeom>
            <a:avLst/>
            <a:gdLst/>
            <a:ahLst/>
            <a:cxnLst/>
            <a:rect r="r" b="b" t="t" l="l"/>
            <a:pathLst>
              <a:path h="6035847" w="6035847">
                <a:moveTo>
                  <a:pt x="0" y="0"/>
                </a:moveTo>
                <a:lnTo>
                  <a:pt x="6035846" y="0"/>
                </a:lnTo>
                <a:lnTo>
                  <a:pt x="6035846" y="6035847"/>
                </a:lnTo>
                <a:lnTo>
                  <a:pt x="0" y="6035847"/>
                </a:lnTo>
                <a:lnTo>
                  <a:pt x="0" y="0"/>
                </a:lnTo>
                <a:close/>
              </a:path>
            </a:pathLst>
          </a:custGeom>
          <a:blipFill>
            <a:blip r:embed="rId2">
              <a:alphaModFix amt="9999"/>
            </a:blip>
            <a:stretch>
              <a:fillRect l="0" t="0" r="0" b="0"/>
            </a:stretch>
          </a:blipFill>
        </p:spPr>
      </p:sp>
      <p:sp>
        <p:nvSpPr>
          <p:cNvPr name="Freeform 4" id="4"/>
          <p:cNvSpPr/>
          <p:nvPr/>
        </p:nvSpPr>
        <p:spPr>
          <a:xfrm flipH="false" flipV="false" rot="0">
            <a:off x="12252153" y="5143500"/>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9999"/>
            </a:blip>
            <a:stretch>
              <a:fillRect l="0" t="0" r="0" b="0"/>
            </a:stretch>
          </a:blipFill>
        </p:spPr>
      </p:sp>
      <p:sp>
        <p:nvSpPr>
          <p:cNvPr name="Freeform 5" id="5"/>
          <p:cNvSpPr/>
          <p:nvPr/>
        </p:nvSpPr>
        <p:spPr>
          <a:xfrm flipH="false" flipV="false" rot="0">
            <a:off x="6126077" y="5143500"/>
            <a:ext cx="6035847" cy="6035847"/>
          </a:xfrm>
          <a:custGeom>
            <a:avLst/>
            <a:gdLst/>
            <a:ahLst/>
            <a:cxnLst/>
            <a:rect r="r" b="b" t="t" l="l"/>
            <a:pathLst>
              <a:path h="6035847" w="6035847">
                <a:moveTo>
                  <a:pt x="0" y="0"/>
                </a:moveTo>
                <a:lnTo>
                  <a:pt x="6035846" y="0"/>
                </a:lnTo>
                <a:lnTo>
                  <a:pt x="6035846" y="6035847"/>
                </a:lnTo>
                <a:lnTo>
                  <a:pt x="0" y="6035847"/>
                </a:lnTo>
                <a:lnTo>
                  <a:pt x="0" y="0"/>
                </a:lnTo>
                <a:close/>
              </a:path>
            </a:pathLst>
          </a:custGeom>
          <a:blipFill>
            <a:blip r:embed="rId2">
              <a:alphaModFix amt="9999"/>
            </a:blip>
            <a:stretch>
              <a:fillRect l="0" t="0" r="0" b="0"/>
            </a:stretch>
          </a:blipFill>
        </p:spPr>
      </p:sp>
      <p:sp>
        <p:nvSpPr>
          <p:cNvPr name="Freeform 6" id="6"/>
          <p:cNvSpPr/>
          <p:nvPr/>
        </p:nvSpPr>
        <p:spPr>
          <a:xfrm flipH="false" flipV="false" rot="0">
            <a:off x="0" y="-892347"/>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9999"/>
            </a:blip>
            <a:stretch>
              <a:fillRect l="0" t="0" r="0" b="0"/>
            </a:stretch>
          </a:blipFill>
        </p:spPr>
      </p:sp>
      <p:sp>
        <p:nvSpPr>
          <p:cNvPr name="Freeform 7" id="7"/>
          <p:cNvSpPr/>
          <p:nvPr/>
        </p:nvSpPr>
        <p:spPr>
          <a:xfrm flipH="false" flipV="false" rot="0">
            <a:off x="0" y="5143500"/>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9999"/>
            </a:blip>
            <a:stretch>
              <a:fillRect l="0" t="0" r="0" b="0"/>
            </a:stretch>
          </a:blipFill>
        </p:spPr>
      </p:sp>
      <p:sp>
        <p:nvSpPr>
          <p:cNvPr name="Freeform 8" id="8"/>
          <p:cNvSpPr/>
          <p:nvPr/>
        </p:nvSpPr>
        <p:spPr>
          <a:xfrm flipH="false" flipV="false" rot="0">
            <a:off x="1729946" y="1028700"/>
            <a:ext cx="14828108" cy="8229600"/>
          </a:xfrm>
          <a:custGeom>
            <a:avLst/>
            <a:gdLst/>
            <a:ahLst/>
            <a:cxnLst/>
            <a:rect r="r" b="b" t="t" l="l"/>
            <a:pathLst>
              <a:path h="8229600" w="14828108">
                <a:moveTo>
                  <a:pt x="0" y="0"/>
                </a:moveTo>
                <a:lnTo>
                  <a:pt x="14828108" y="0"/>
                </a:lnTo>
                <a:lnTo>
                  <a:pt x="14828108"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471355" y="7684325"/>
            <a:ext cx="3731115" cy="2957757"/>
          </a:xfrm>
          <a:custGeom>
            <a:avLst/>
            <a:gdLst/>
            <a:ahLst/>
            <a:cxnLst/>
            <a:rect r="r" b="b" t="t" l="l"/>
            <a:pathLst>
              <a:path h="2957757" w="3731115">
                <a:moveTo>
                  <a:pt x="0" y="0"/>
                </a:moveTo>
                <a:lnTo>
                  <a:pt x="3731115" y="0"/>
                </a:lnTo>
                <a:lnTo>
                  <a:pt x="3731115" y="2957757"/>
                </a:lnTo>
                <a:lnTo>
                  <a:pt x="0" y="295775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true" flipV="false" rot="0">
            <a:off x="15604847" y="-832180"/>
            <a:ext cx="3396344" cy="2692375"/>
          </a:xfrm>
          <a:custGeom>
            <a:avLst/>
            <a:gdLst/>
            <a:ahLst/>
            <a:cxnLst/>
            <a:rect r="r" b="b" t="t" l="l"/>
            <a:pathLst>
              <a:path h="2692375" w="3396344">
                <a:moveTo>
                  <a:pt x="3396345" y="0"/>
                </a:moveTo>
                <a:lnTo>
                  <a:pt x="0" y="0"/>
                </a:lnTo>
                <a:lnTo>
                  <a:pt x="0" y="2692375"/>
                </a:lnTo>
                <a:lnTo>
                  <a:pt x="3396345" y="2692375"/>
                </a:lnTo>
                <a:lnTo>
                  <a:pt x="3396345"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AutoShape 11" id="11"/>
          <p:cNvSpPr/>
          <p:nvPr/>
        </p:nvSpPr>
        <p:spPr>
          <a:xfrm flipV="true">
            <a:off x="4030157" y="4766747"/>
            <a:ext cx="10227686" cy="0"/>
          </a:xfrm>
          <a:prstGeom prst="line">
            <a:avLst/>
          </a:prstGeom>
          <a:ln cap="flat" w="38100">
            <a:solidFill>
              <a:srgbClr val="FFFFFF"/>
            </a:solidFill>
            <a:prstDash val="solid"/>
            <a:headEnd type="none" len="sm" w="sm"/>
            <a:tailEnd type="none" len="sm" w="sm"/>
          </a:ln>
        </p:spPr>
      </p:sp>
      <p:sp>
        <p:nvSpPr>
          <p:cNvPr name="Freeform 12" id="12"/>
          <p:cNvSpPr/>
          <p:nvPr/>
        </p:nvSpPr>
        <p:spPr>
          <a:xfrm flipH="false" flipV="false" rot="0">
            <a:off x="3259760" y="6378821"/>
            <a:ext cx="2242799" cy="1529181"/>
          </a:xfrm>
          <a:custGeom>
            <a:avLst/>
            <a:gdLst/>
            <a:ahLst/>
            <a:cxnLst/>
            <a:rect r="r" b="b" t="t" l="l"/>
            <a:pathLst>
              <a:path h="1529181" w="2242799">
                <a:moveTo>
                  <a:pt x="0" y="0"/>
                </a:moveTo>
                <a:lnTo>
                  <a:pt x="2242799" y="0"/>
                </a:lnTo>
                <a:lnTo>
                  <a:pt x="2242799" y="1529181"/>
                </a:lnTo>
                <a:lnTo>
                  <a:pt x="0" y="152918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12781048" y="6378821"/>
            <a:ext cx="2242799" cy="1529181"/>
          </a:xfrm>
          <a:custGeom>
            <a:avLst/>
            <a:gdLst/>
            <a:ahLst/>
            <a:cxnLst/>
            <a:rect r="r" b="b" t="t" l="l"/>
            <a:pathLst>
              <a:path h="1529181" w="2242799">
                <a:moveTo>
                  <a:pt x="0" y="0"/>
                </a:moveTo>
                <a:lnTo>
                  <a:pt x="2242800" y="0"/>
                </a:lnTo>
                <a:lnTo>
                  <a:pt x="2242800" y="1529181"/>
                </a:lnTo>
                <a:lnTo>
                  <a:pt x="0" y="152918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4" id="14"/>
          <p:cNvSpPr txBox="true"/>
          <p:nvPr/>
        </p:nvSpPr>
        <p:spPr>
          <a:xfrm rot="0">
            <a:off x="3805238" y="2788551"/>
            <a:ext cx="10677525" cy="1605218"/>
          </a:xfrm>
          <a:prstGeom prst="rect">
            <a:avLst/>
          </a:prstGeom>
        </p:spPr>
        <p:txBody>
          <a:bodyPr anchor="t" rtlCol="false" tIns="0" lIns="0" bIns="0" rIns="0">
            <a:spAutoFit/>
          </a:bodyPr>
          <a:lstStyle/>
          <a:p>
            <a:pPr algn="ctr">
              <a:lnSpc>
                <a:spcPts val="11367"/>
              </a:lnSpc>
            </a:pPr>
            <a:r>
              <a:rPr lang="en-US" b="true" sz="8881">
                <a:solidFill>
                  <a:srgbClr val="1EF1FF"/>
                </a:solidFill>
                <a:latin typeface="Neo Tech Bold"/>
                <a:ea typeface="Neo Tech Bold"/>
                <a:cs typeface="Neo Tech Bold"/>
                <a:sym typeface="Neo Tech Bold"/>
              </a:rPr>
              <a:t>TUGAS PRESENTASI</a:t>
            </a:r>
          </a:p>
        </p:txBody>
      </p:sp>
      <p:sp>
        <p:nvSpPr>
          <p:cNvPr name="TextBox 15" id="15"/>
          <p:cNvSpPr txBox="true"/>
          <p:nvPr/>
        </p:nvSpPr>
        <p:spPr>
          <a:xfrm rot="0">
            <a:off x="4208785" y="4924742"/>
            <a:ext cx="9870430" cy="712472"/>
          </a:xfrm>
          <a:prstGeom prst="rect">
            <a:avLst/>
          </a:prstGeom>
        </p:spPr>
        <p:txBody>
          <a:bodyPr anchor="t" rtlCol="false" tIns="0" lIns="0" bIns="0" rIns="0">
            <a:spAutoFit/>
          </a:bodyPr>
          <a:lstStyle/>
          <a:p>
            <a:pPr algn="ctr">
              <a:lnSpc>
                <a:spcPts val="5879"/>
              </a:lnSpc>
              <a:spcBef>
                <a:spcPct val="0"/>
              </a:spcBef>
            </a:pPr>
            <a:r>
              <a:rPr lang="en-US" b="true" sz="4199">
                <a:solidFill>
                  <a:srgbClr val="1EF1FF"/>
                </a:solidFill>
                <a:latin typeface="Open Sans Bold"/>
                <a:ea typeface="Open Sans Bold"/>
                <a:cs typeface="Open Sans Bold"/>
                <a:sym typeface="Open Sans Bold"/>
              </a:rPr>
              <a:t>Akuntansi dan Nilai Waktu dari Uang</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113566"/>
        </a:solidFill>
      </p:bgPr>
    </p:bg>
    <p:spTree>
      <p:nvGrpSpPr>
        <p:cNvPr id="1" name=""/>
        <p:cNvGrpSpPr/>
        <p:nvPr/>
      </p:nvGrpSpPr>
      <p:grpSpPr>
        <a:xfrm>
          <a:off x="0" y="0"/>
          <a:ext cx="0" cy="0"/>
          <a:chOff x="0" y="0"/>
          <a:chExt cx="0" cy="0"/>
        </a:xfrm>
      </p:grpSpPr>
      <p:sp>
        <p:nvSpPr>
          <p:cNvPr name="Freeform 2" id="2"/>
          <p:cNvSpPr/>
          <p:nvPr/>
        </p:nvSpPr>
        <p:spPr>
          <a:xfrm flipH="false" flipV="false" rot="0">
            <a:off x="12252153" y="-892347"/>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3" id="3"/>
          <p:cNvSpPr/>
          <p:nvPr/>
        </p:nvSpPr>
        <p:spPr>
          <a:xfrm flipH="false" flipV="false" rot="0">
            <a:off x="6126077" y="-892347"/>
            <a:ext cx="6035847" cy="6035847"/>
          </a:xfrm>
          <a:custGeom>
            <a:avLst/>
            <a:gdLst/>
            <a:ahLst/>
            <a:cxnLst/>
            <a:rect r="r" b="b" t="t" l="l"/>
            <a:pathLst>
              <a:path h="6035847" w="6035847">
                <a:moveTo>
                  <a:pt x="0" y="0"/>
                </a:moveTo>
                <a:lnTo>
                  <a:pt x="6035846" y="0"/>
                </a:lnTo>
                <a:lnTo>
                  <a:pt x="6035846" y="6035847"/>
                </a:lnTo>
                <a:lnTo>
                  <a:pt x="0" y="6035847"/>
                </a:lnTo>
                <a:lnTo>
                  <a:pt x="0" y="0"/>
                </a:lnTo>
                <a:close/>
              </a:path>
            </a:pathLst>
          </a:custGeom>
          <a:blipFill>
            <a:blip r:embed="rId2">
              <a:alphaModFix amt="44999"/>
            </a:blip>
            <a:stretch>
              <a:fillRect l="0" t="0" r="0" b="0"/>
            </a:stretch>
          </a:blipFill>
        </p:spPr>
      </p:sp>
      <p:sp>
        <p:nvSpPr>
          <p:cNvPr name="Freeform 4" id="4"/>
          <p:cNvSpPr/>
          <p:nvPr/>
        </p:nvSpPr>
        <p:spPr>
          <a:xfrm flipH="false" flipV="false" rot="0">
            <a:off x="12252153" y="5143500"/>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5" id="5"/>
          <p:cNvSpPr/>
          <p:nvPr/>
        </p:nvSpPr>
        <p:spPr>
          <a:xfrm flipH="false" flipV="false" rot="0">
            <a:off x="6126077" y="5143500"/>
            <a:ext cx="6035847" cy="6035847"/>
          </a:xfrm>
          <a:custGeom>
            <a:avLst/>
            <a:gdLst/>
            <a:ahLst/>
            <a:cxnLst/>
            <a:rect r="r" b="b" t="t" l="l"/>
            <a:pathLst>
              <a:path h="6035847" w="6035847">
                <a:moveTo>
                  <a:pt x="0" y="0"/>
                </a:moveTo>
                <a:lnTo>
                  <a:pt x="6035846" y="0"/>
                </a:lnTo>
                <a:lnTo>
                  <a:pt x="6035846" y="6035847"/>
                </a:lnTo>
                <a:lnTo>
                  <a:pt x="0" y="6035847"/>
                </a:lnTo>
                <a:lnTo>
                  <a:pt x="0" y="0"/>
                </a:lnTo>
                <a:close/>
              </a:path>
            </a:pathLst>
          </a:custGeom>
          <a:blipFill>
            <a:blip r:embed="rId2">
              <a:alphaModFix amt="44999"/>
            </a:blip>
            <a:stretch>
              <a:fillRect l="0" t="0" r="0" b="0"/>
            </a:stretch>
          </a:blipFill>
        </p:spPr>
      </p:sp>
      <p:sp>
        <p:nvSpPr>
          <p:cNvPr name="Freeform 6" id="6"/>
          <p:cNvSpPr/>
          <p:nvPr/>
        </p:nvSpPr>
        <p:spPr>
          <a:xfrm flipH="false" flipV="false" rot="0">
            <a:off x="0" y="-892347"/>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7" id="7"/>
          <p:cNvSpPr/>
          <p:nvPr/>
        </p:nvSpPr>
        <p:spPr>
          <a:xfrm flipH="false" flipV="false" rot="0">
            <a:off x="0" y="5143500"/>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grpSp>
        <p:nvGrpSpPr>
          <p:cNvPr name="Group 8" id="8"/>
          <p:cNvGrpSpPr/>
          <p:nvPr/>
        </p:nvGrpSpPr>
        <p:grpSpPr>
          <a:xfrm rot="0">
            <a:off x="1028700" y="1028700"/>
            <a:ext cx="16230600" cy="8229600"/>
            <a:chOff x="0" y="0"/>
            <a:chExt cx="4274726" cy="2167467"/>
          </a:xfrm>
        </p:grpSpPr>
        <p:sp>
          <p:nvSpPr>
            <p:cNvPr name="Freeform 9" id="9"/>
            <p:cNvSpPr/>
            <p:nvPr/>
          </p:nvSpPr>
          <p:spPr>
            <a:xfrm flipH="false" flipV="false" rot="0">
              <a:off x="0" y="0"/>
              <a:ext cx="4274726" cy="2167467"/>
            </a:xfrm>
            <a:custGeom>
              <a:avLst/>
              <a:gdLst/>
              <a:ahLst/>
              <a:cxnLst/>
              <a:rect r="r" b="b" t="t" l="l"/>
              <a:pathLst>
                <a:path h="2167467" w="4274726">
                  <a:moveTo>
                    <a:pt x="14310" y="0"/>
                  </a:moveTo>
                  <a:lnTo>
                    <a:pt x="4260416" y="0"/>
                  </a:lnTo>
                  <a:cubicBezTo>
                    <a:pt x="4264211" y="0"/>
                    <a:pt x="4267851" y="1508"/>
                    <a:pt x="4270535" y="4191"/>
                  </a:cubicBezTo>
                  <a:cubicBezTo>
                    <a:pt x="4273218" y="6875"/>
                    <a:pt x="4274726" y="10515"/>
                    <a:pt x="4274726" y="14310"/>
                  </a:cubicBezTo>
                  <a:lnTo>
                    <a:pt x="4274726" y="2153157"/>
                  </a:lnTo>
                  <a:cubicBezTo>
                    <a:pt x="4274726" y="2156952"/>
                    <a:pt x="4273218" y="2160592"/>
                    <a:pt x="4270535" y="2163276"/>
                  </a:cubicBezTo>
                  <a:cubicBezTo>
                    <a:pt x="4267851" y="2165959"/>
                    <a:pt x="4264211" y="2167467"/>
                    <a:pt x="4260416" y="2167467"/>
                  </a:cubicBezTo>
                  <a:lnTo>
                    <a:pt x="14310" y="2167467"/>
                  </a:lnTo>
                  <a:cubicBezTo>
                    <a:pt x="10515" y="2167467"/>
                    <a:pt x="6875" y="2165959"/>
                    <a:pt x="4191" y="2163276"/>
                  </a:cubicBezTo>
                  <a:cubicBezTo>
                    <a:pt x="1508" y="2160592"/>
                    <a:pt x="0" y="2156952"/>
                    <a:pt x="0" y="2153157"/>
                  </a:cubicBezTo>
                  <a:lnTo>
                    <a:pt x="0" y="14310"/>
                  </a:lnTo>
                  <a:cubicBezTo>
                    <a:pt x="0" y="10515"/>
                    <a:pt x="1508" y="6875"/>
                    <a:pt x="4191" y="4191"/>
                  </a:cubicBezTo>
                  <a:cubicBezTo>
                    <a:pt x="6875" y="1508"/>
                    <a:pt x="10515" y="0"/>
                    <a:pt x="14310" y="0"/>
                  </a:cubicBezTo>
                  <a:close/>
                </a:path>
              </a:pathLst>
            </a:custGeom>
            <a:solidFill>
              <a:srgbClr val="113566">
                <a:alpha val="92941"/>
              </a:srgbClr>
            </a:solidFill>
            <a:ln cap="rnd">
              <a:noFill/>
              <a:prstDash val="solid"/>
              <a:round/>
            </a:ln>
          </p:spPr>
        </p:sp>
        <p:sp>
          <p:nvSpPr>
            <p:cNvPr name="TextBox 10" id="10"/>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3969121" y="1028700"/>
            <a:ext cx="10349757" cy="869064"/>
          </a:xfrm>
          <a:custGeom>
            <a:avLst/>
            <a:gdLst/>
            <a:ahLst/>
            <a:cxnLst/>
            <a:rect r="r" b="b" t="t" l="l"/>
            <a:pathLst>
              <a:path h="869064" w="10349757">
                <a:moveTo>
                  <a:pt x="0" y="0"/>
                </a:moveTo>
                <a:lnTo>
                  <a:pt x="10349758" y="0"/>
                </a:lnTo>
                <a:lnTo>
                  <a:pt x="10349758" y="869064"/>
                </a:lnTo>
                <a:lnTo>
                  <a:pt x="0" y="869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10800000">
            <a:off x="3969121" y="8389236"/>
            <a:ext cx="10349757" cy="869064"/>
          </a:xfrm>
          <a:custGeom>
            <a:avLst/>
            <a:gdLst/>
            <a:ahLst/>
            <a:cxnLst/>
            <a:rect r="r" b="b" t="t" l="l"/>
            <a:pathLst>
              <a:path h="869064" w="10349757">
                <a:moveTo>
                  <a:pt x="0" y="0"/>
                </a:moveTo>
                <a:lnTo>
                  <a:pt x="10349758" y="0"/>
                </a:lnTo>
                <a:lnTo>
                  <a:pt x="10349758" y="869064"/>
                </a:lnTo>
                <a:lnTo>
                  <a:pt x="0" y="869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3" id="13"/>
          <p:cNvGrpSpPr/>
          <p:nvPr/>
        </p:nvGrpSpPr>
        <p:grpSpPr>
          <a:xfrm rot="0">
            <a:off x="1028700" y="1028700"/>
            <a:ext cx="16230600" cy="8229600"/>
            <a:chOff x="0" y="0"/>
            <a:chExt cx="4274726" cy="2167467"/>
          </a:xfrm>
        </p:grpSpPr>
        <p:sp>
          <p:nvSpPr>
            <p:cNvPr name="Freeform 14" id="14"/>
            <p:cNvSpPr/>
            <p:nvPr/>
          </p:nvSpPr>
          <p:spPr>
            <a:xfrm flipH="false" flipV="false" rot="0">
              <a:off x="0" y="0"/>
              <a:ext cx="4274726" cy="2167467"/>
            </a:xfrm>
            <a:custGeom>
              <a:avLst/>
              <a:gdLst/>
              <a:ahLst/>
              <a:cxnLst/>
              <a:rect r="r" b="b" t="t" l="l"/>
              <a:pathLst>
                <a:path h="2167467" w="4274726">
                  <a:moveTo>
                    <a:pt x="14310" y="0"/>
                  </a:moveTo>
                  <a:lnTo>
                    <a:pt x="4260416" y="0"/>
                  </a:lnTo>
                  <a:cubicBezTo>
                    <a:pt x="4264211" y="0"/>
                    <a:pt x="4267851" y="1508"/>
                    <a:pt x="4270535" y="4191"/>
                  </a:cubicBezTo>
                  <a:cubicBezTo>
                    <a:pt x="4273218" y="6875"/>
                    <a:pt x="4274726" y="10515"/>
                    <a:pt x="4274726" y="14310"/>
                  </a:cubicBezTo>
                  <a:lnTo>
                    <a:pt x="4274726" y="2153157"/>
                  </a:lnTo>
                  <a:cubicBezTo>
                    <a:pt x="4274726" y="2156952"/>
                    <a:pt x="4273218" y="2160592"/>
                    <a:pt x="4270535" y="2163276"/>
                  </a:cubicBezTo>
                  <a:cubicBezTo>
                    <a:pt x="4267851" y="2165959"/>
                    <a:pt x="4264211" y="2167467"/>
                    <a:pt x="4260416" y="2167467"/>
                  </a:cubicBezTo>
                  <a:lnTo>
                    <a:pt x="14310" y="2167467"/>
                  </a:lnTo>
                  <a:cubicBezTo>
                    <a:pt x="10515" y="2167467"/>
                    <a:pt x="6875" y="2165959"/>
                    <a:pt x="4191" y="2163276"/>
                  </a:cubicBezTo>
                  <a:cubicBezTo>
                    <a:pt x="1508" y="2160592"/>
                    <a:pt x="0" y="2156952"/>
                    <a:pt x="0" y="2153157"/>
                  </a:cubicBezTo>
                  <a:lnTo>
                    <a:pt x="0" y="14310"/>
                  </a:lnTo>
                  <a:cubicBezTo>
                    <a:pt x="0" y="10515"/>
                    <a:pt x="1508" y="6875"/>
                    <a:pt x="4191" y="4191"/>
                  </a:cubicBezTo>
                  <a:cubicBezTo>
                    <a:pt x="6875" y="1508"/>
                    <a:pt x="10515" y="0"/>
                    <a:pt x="14310" y="0"/>
                  </a:cubicBezTo>
                  <a:close/>
                </a:path>
              </a:pathLst>
            </a:custGeom>
            <a:solidFill>
              <a:srgbClr val="000000">
                <a:alpha val="0"/>
              </a:srgbClr>
            </a:solidFill>
            <a:ln w="85725" cap="rnd">
              <a:solidFill>
                <a:srgbClr val="1EF1FF"/>
              </a:solidFill>
              <a:prstDash val="solid"/>
              <a:round/>
            </a:ln>
          </p:spPr>
        </p:sp>
        <p:sp>
          <p:nvSpPr>
            <p:cNvPr name="TextBox 15" id="15"/>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16" id="16"/>
          <p:cNvSpPr/>
          <p:nvPr/>
        </p:nvSpPr>
        <p:spPr>
          <a:xfrm flipH="false" flipV="false" rot="0">
            <a:off x="1028700" y="2751622"/>
            <a:ext cx="3507719" cy="242352"/>
          </a:xfrm>
          <a:custGeom>
            <a:avLst/>
            <a:gdLst/>
            <a:ahLst/>
            <a:cxnLst/>
            <a:rect r="r" b="b" t="t" l="l"/>
            <a:pathLst>
              <a:path h="242352" w="3507719">
                <a:moveTo>
                  <a:pt x="0" y="0"/>
                </a:moveTo>
                <a:lnTo>
                  <a:pt x="3507719" y="0"/>
                </a:lnTo>
                <a:lnTo>
                  <a:pt x="3507719" y="242351"/>
                </a:lnTo>
                <a:lnTo>
                  <a:pt x="0" y="2423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true" flipV="false" rot="0">
            <a:off x="13751581" y="2751622"/>
            <a:ext cx="3507719" cy="242352"/>
          </a:xfrm>
          <a:custGeom>
            <a:avLst/>
            <a:gdLst/>
            <a:ahLst/>
            <a:cxnLst/>
            <a:rect r="r" b="b" t="t" l="l"/>
            <a:pathLst>
              <a:path h="242352" w="3507719">
                <a:moveTo>
                  <a:pt x="3507719" y="0"/>
                </a:moveTo>
                <a:lnTo>
                  <a:pt x="0" y="0"/>
                </a:lnTo>
                <a:lnTo>
                  <a:pt x="0" y="242351"/>
                </a:lnTo>
                <a:lnTo>
                  <a:pt x="3507719" y="242351"/>
                </a:lnTo>
                <a:lnTo>
                  <a:pt x="3507719"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8" id="18"/>
          <p:cNvSpPr/>
          <p:nvPr/>
        </p:nvSpPr>
        <p:spPr>
          <a:xfrm flipH="false" flipV="false" rot="0">
            <a:off x="13751581" y="3385212"/>
            <a:ext cx="2861156" cy="3204961"/>
          </a:xfrm>
          <a:custGeom>
            <a:avLst/>
            <a:gdLst/>
            <a:ahLst/>
            <a:cxnLst/>
            <a:rect r="r" b="b" t="t" l="l"/>
            <a:pathLst>
              <a:path h="3204961" w="2861156">
                <a:moveTo>
                  <a:pt x="0" y="0"/>
                </a:moveTo>
                <a:lnTo>
                  <a:pt x="2861155" y="0"/>
                </a:lnTo>
                <a:lnTo>
                  <a:pt x="2861155" y="3204960"/>
                </a:lnTo>
                <a:lnTo>
                  <a:pt x="0" y="320496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9" id="19"/>
          <p:cNvGrpSpPr/>
          <p:nvPr/>
        </p:nvGrpSpPr>
        <p:grpSpPr>
          <a:xfrm rot="0">
            <a:off x="14578380" y="3626272"/>
            <a:ext cx="212350" cy="212350"/>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1" id="2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2" id="22"/>
          <p:cNvGrpSpPr/>
          <p:nvPr/>
        </p:nvGrpSpPr>
        <p:grpSpPr>
          <a:xfrm rot="0">
            <a:off x="15664793" y="4431079"/>
            <a:ext cx="166726" cy="166726"/>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4" id="2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5" id="25"/>
          <p:cNvGrpSpPr/>
          <p:nvPr/>
        </p:nvGrpSpPr>
        <p:grpSpPr>
          <a:xfrm rot="0">
            <a:off x="16029785" y="5646372"/>
            <a:ext cx="211959" cy="211959"/>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7" id="2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8" id="28"/>
          <p:cNvGrpSpPr/>
          <p:nvPr/>
        </p:nvGrpSpPr>
        <p:grpSpPr>
          <a:xfrm rot="0">
            <a:off x="14405571" y="5026898"/>
            <a:ext cx="211959" cy="211959"/>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1" id="31"/>
          <p:cNvSpPr txBox="true"/>
          <p:nvPr/>
        </p:nvSpPr>
        <p:spPr>
          <a:xfrm rot="0">
            <a:off x="481422" y="1745364"/>
            <a:ext cx="17806578" cy="1823233"/>
          </a:xfrm>
          <a:prstGeom prst="rect">
            <a:avLst/>
          </a:prstGeom>
        </p:spPr>
        <p:txBody>
          <a:bodyPr anchor="t" rtlCol="false" tIns="0" lIns="0" bIns="0" rIns="0">
            <a:spAutoFit/>
          </a:bodyPr>
          <a:lstStyle/>
          <a:p>
            <a:pPr algn="ctr">
              <a:lnSpc>
                <a:spcPts val="6825"/>
              </a:lnSpc>
            </a:pPr>
            <a:r>
              <a:rPr lang="en-US" b="true" sz="5332">
                <a:solidFill>
                  <a:srgbClr val="90F8FF"/>
                </a:solidFill>
                <a:latin typeface="Neo Tech Bold"/>
                <a:ea typeface="Neo Tech Bold"/>
                <a:cs typeface="Neo Tech Bold"/>
                <a:sym typeface="Neo Tech Bold"/>
              </a:rPr>
              <a:t>TANTANGAN DAN MANFAAT DALAM PENERAPAN KONSEP NILAI WAKTU UANG</a:t>
            </a:r>
          </a:p>
        </p:txBody>
      </p:sp>
      <p:sp>
        <p:nvSpPr>
          <p:cNvPr name="TextBox 32" id="32"/>
          <p:cNvSpPr txBox="true"/>
          <p:nvPr/>
        </p:nvSpPr>
        <p:spPr>
          <a:xfrm rot="0">
            <a:off x="1743213" y="3359046"/>
            <a:ext cx="19371584" cy="5204327"/>
          </a:xfrm>
          <a:prstGeom prst="rect">
            <a:avLst/>
          </a:prstGeom>
        </p:spPr>
        <p:txBody>
          <a:bodyPr anchor="t" rtlCol="false" tIns="0" lIns="0" bIns="0" rIns="0">
            <a:spAutoFit/>
          </a:bodyPr>
          <a:lstStyle/>
          <a:p>
            <a:pPr algn="l">
              <a:lnSpc>
                <a:spcPts val="5133"/>
              </a:lnSpc>
            </a:pPr>
            <a:r>
              <a:rPr lang="en-US" sz="3001" spc="33">
                <a:solidFill>
                  <a:srgbClr val="FFFFFF"/>
                </a:solidFill>
                <a:latin typeface="Neo Tech"/>
                <a:ea typeface="Neo Tech"/>
                <a:cs typeface="Neo Tech"/>
                <a:sym typeface="Neo Tech"/>
              </a:rPr>
              <a:t>Tantangan:</a:t>
            </a:r>
          </a:p>
          <a:p>
            <a:pPr algn="l">
              <a:lnSpc>
                <a:spcPts val="5133"/>
              </a:lnSpc>
            </a:pPr>
            <a:r>
              <a:rPr lang="en-US" sz="3001" spc="33">
                <a:solidFill>
                  <a:srgbClr val="FFFFFF"/>
                </a:solidFill>
                <a:latin typeface="Neo Tech"/>
                <a:ea typeface="Neo Tech"/>
                <a:cs typeface="Neo Tech"/>
                <a:sym typeface="Neo Tech"/>
              </a:rPr>
              <a:t>- Penilaian yang subjektif dan perkiraan.</a:t>
            </a:r>
          </a:p>
          <a:p>
            <a:pPr algn="l">
              <a:lnSpc>
                <a:spcPts val="5133"/>
              </a:lnSpc>
            </a:pPr>
            <a:r>
              <a:rPr lang="en-US" sz="3001" spc="33">
                <a:solidFill>
                  <a:srgbClr val="FFFFFF"/>
                </a:solidFill>
                <a:latin typeface="Neo Tech"/>
                <a:ea typeface="Neo Tech"/>
                <a:cs typeface="Neo Tech"/>
                <a:sym typeface="Neo Tech"/>
              </a:rPr>
              <a:t>- Kesulitan memperkirakan aliran kas aset.</a:t>
            </a:r>
          </a:p>
          <a:p>
            <a:pPr algn="l">
              <a:lnSpc>
                <a:spcPts val="5133"/>
              </a:lnSpc>
            </a:pPr>
            <a:r>
              <a:rPr lang="en-US" sz="3001" spc="33">
                <a:solidFill>
                  <a:srgbClr val="FFFFFF"/>
                </a:solidFill>
                <a:latin typeface="Neo Tech"/>
                <a:ea typeface="Neo Tech"/>
                <a:cs typeface="Neo Tech"/>
                <a:sym typeface="Neo Tech"/>
              </a:rPr>
              <a:t>- Asumsi pasar yang efektif untuk aliran kas masa depan.</a:t>
            </a:r>
          </a:p>
          <a:p>
            <a:pPr algn="l">
              <a:lnSpc>
                <a:spcPts val="5133"/>
              </a:lnSpc>
            </a:pPr>
            <a:r>
              <a:rPr lang="en-US" sz="3001" spc="33">
                <a:solidFill>
                  <a:srgbClr val="FFFFFF"/>
                </a:solidFill>
                <a:latin typeface="Neo Tech"/>
                <a:ea typeface="Neo Tech"/>
                <a:cs typeface="Neo Tech"/>
                <a:sym typeface="Neo Tech"/>
              </a:rPr>
              <a:t>- Faktor diskonto yang tidak selalu positif (inflasi tinggi).</a:t>
            </a:r>
          </a:p>
          <a:p>
            <a:pPr algn="l">
              <a:lnSpc>
                <a:spcPts val="5133"/>
              </a:lnSpc>
            </a:pPr>
            <a:r>
              <a:rPr lang="en-US" sz="3001" spc="33">
                <a:solidFill>
                  <a:srgbClr val="FFFFFF"/>
                </a:solidFill>
                <a:latin typeface="Neo Tech"/>
                <a:ea typeface="Neo Tech"/>
                <a:cs typeface="Neo Tech"/>
                <a:sym typeface="Neo Tech"/>
              </a:rPr>
              <a:t>- Mengabaikan faktor ekonomi, teknologi, politik, dan sosial.</a:t>
            </a:r>
          </a:p>
          <a:p>
            <a:pPr algn="l">
              <a:lnSpc>
                <a:spcPts val="5133"/>
              </a:lnSpc>
            </a:pPr>
            <a:r>
              <a:rPr lang="en-US" sz="3001" spc="33">
                <a:solidFill>
                  <a:srgbClr val="FFFFFF"/>
                </a:solidFill>
                <a:latin typeface="Neo Tech"/>
                <a:ea typeface="Neo Tech"/>
                <a:cs typeface="Neo Tech"/>
                <a:sym typeface="Neo Tech"/>
              </a:rPr>
              <a:t>- Tidak tepat dalam akuntabilita manajemen </a:t>
            </a:r>
          </a:p>
          <a:p>
            <a:pPr algn="l">
              <a:lnSpc>
                <a:spcPts val="5133"/>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113566"/>
        </a:solidFill>
      </p:bgPr>
    </p:bg>
    <p:spTree>
      <p:nvGrpSpPr>
        <p:cNvPr id="1" name=""/>
        <p:cNvGrpSpPr/>
        <p:nvPr/>
      </p:nvGrpSpPr>
      <p:grpSpPr>
        <a:xfrm>
          <a:off x="0" y="0"/>
          <a:ext cx="0" cy="0"/>
          <a:chOff x="0" y="0"/>
          <a:chExt cx="0" cy="0"/>
        </a:xfrm>
      </p:grpSpPr>
      <p:sp>
        <p:nvSpPr>
          <p:cNvPr name="Freeform 2" id="2"/>
          <p:cNvSpPr/>
          <p:nvPr/>
        </p:nvSpPr>
        <p:spPr>
          <a:xfrm flipH="false" flipV="false" rot="0">
            <a:off x="12252153" y="-892347"/>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3" id="3"/>
          <p:cNvSpPr/>
          <p:nvPr/>
        </p:nvSpPr>
        <p:spPr>
          <a:xfrm flipH="false" flipV="false" rot="0">
            <a:off x="6126077" y="-892347"/>
            <a:ext cx="6035847" cy="6035847"/>
          </a:xfrm>
          <a:custGeom>
            <a:avLst/>
            <a:gdLst/>
            <a:ahLst/>
            <a:cxnLst/>
            <a:rect r="r" b="b" t="t" l="l"/>
            <a:pathLst>
              <a:path h="6035847" w="6035847">
                <a:moveTo>
                  <a:pt x="0" y="0"/>
                </a:moveTo>
                <a:lnTo>
                  <a:pt x="6035846" y="0"/>
                </a:lnTo>
                <a:lnTo>
                  <a:pt x="6035846" y="6035847"/>
                </a:lnTo>
                <a:lnTo>
                  <a:pt x="0" y="6035847"/>
                </a:lnTo>
                <a:lnTo>
                  <a:pt x="0" y="0"/>
                </a:lnTo>
                <a:close/>
              </a:path>
            </a:pathLst>
          </a:custGeom>
          <a:blipFill>
            <a:blip r:embed="rId2">
              <a:alphaModFix amt="44999"/>
            </a:blip>
            <a:stretch>
              <a:fillRect l="0" t="0" r="0" b="0"/>
            </a:stretch>
          </a:blipFill>
        </p:spPr>
      </p:sp>
      <p:sp>
        <p:nvSpPr>
          <p:cNvPr name="Freeform 4" id="4"/>
          <p:cNvSpPr/>
          <p:nvPr/>
        </p:nvSpPr>
        <p:spPr>
          <a:xfrm flipH="false" flipV="false" rot="0">
            <a:off x="12252153" y="5143500"/>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5" id="5"/>
          <p:cNvSpPr/>
          <p:nvPr/>
        </p:nvSpPr>
        <p:spPr>
          <a:xfrm flipH="false" flipV="false" rot="0">
            <a:off x="6126077" y="5143500"/>
            <a:ext cx="6035847" cy="6035847"/>
          </a:xfrm>
          <a:custGeom>
            <a:avLst/>
            <a:gdLst/>
            <a:ahLst/>
            <a:cxnLst/>
            <a:rect r="r" b="b" t="t" l="l"/>
            <a:pathLst>
              <a:path h="6035847" w="6035847">
                <a:moveTo>
                  <a:pt x="0" y="0"/>
                </a:moveTo>
                <a:lnTo>
                  <a:pt x="6035846" y="0"/>
                </a:lnTo>
                <a:lnTo>
                  <a:pt x="6035846" y="6035847"/>
                </a:lnTo>
                <a:lnTo>
                  <a:pt x="0" y="6035847"/>
                </a:lnTo>
                <a:lnTo>
                  <a:pt x="0" y="0"/>
                </a:lnTo>
                <a:close/>
              </a:path>
            </a:pathLst>
          </a:custGeom>
          <a:blipFill>
            <a:blip r:embed="rId2">
              <a:alphaModFix amt="44999"/>
            </a:blip>
            <a:stretch>
              <a:fillRect l="0" t="0" r="0" b="0"/>
            </a:stretch>
          </a:blipFill>
        </p:spPr>
      </p:sp>
      <p:sp>
        <p:nvSpPr>
          <p:cNvPr name="Freeform 6" id="6"/>
          <p:cNvSpPr/>
          <p:nvPr/>
        </p:nvSpPr>
        <p:spPr>
          <a:xfrm flipH="false" flipV="false" rot="0">
            <a:off x="0" y="-892347"/>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7" id="7"/>
          <p:cNvSpPr/>
          <p:nvPr/>
        </p:nvSpPr>
        <p:spPr>
          <a:xfrm flipH="false" flipV="false" rot="0">
            <a:off x="0" y="5143500"/>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grpSp>
        <p:nvGrpSpPr>
          <p:cNvPr name="Group 8" id="8"/>
          <p:cNvGrpSpPr/>
          <p:nvPr/>
        </p:nvGrpSpPr>
        <p:grpSpPr>
          <a:xfrm rot="0">
            <a:off x="1028700" y="1028700"/>
            <a:ext cx="16230600" cy="8229600"/>
            <a:chOff x="0" y="0"/>
            <a:chExt cx="4274726" cy="2167467"/>
          </a:xfrm>
        </p:grpSpPr>
        <p:sp>
          <p:nvSpPr>
            <p:cNvPr name="Freeform 9" id="9"/>
            <p:cNvSpPr/>
            <p:nvPr/>
          </p:nvSpPr>
          <p:spPr>
            <a:xfrm flipH="false" flipV="false" rot="0">
              <a:off x="0" y="0"/>
              <a:ext cx="4274726" cy="2167467"/>
            </a:xfrm>
            <a:custGeom>
              <a:avLst/>
              <a:gdLst/>
              <a:ahLst/>
              <a:cxnLst/>
              <a:rect r="r" b="b" t="t" l="l"/>
              <a:pathLst>
                <a:path h="2167467" w="4274726">
                  <a:moveTo>
                    <a:pt x="14310" y="0"/>
                  </a:moveTo>
                  <a:lnTo>
                    <a:pt x="4260416" y="0"/>
                  </a:lnTo>
                  <a:cubicBezTo>
                    <a:pt x="4264211" y="0"/>
                    <a:pt x="4267851" y="1508"/>
                    <a:pt x="4270535" y="4191"/>
                  </a:cubicBezTo>
                  <a:cubicBezTo>
                    <a:pt x="4273218" y="6875"/>
                    <a:pt x="4274726" y="10515"/>
                    <a:pt x="4274726" y="14310"/>
                  </a:cubicBezTo>
                  <a:lnTo>
                    <a:pt x="4274726" y="2153157"/>
                  </a:lnTo>
                  <a:cubicBezTo>
                    <a:pt x="4274726" y="2156952"/>
                    <a:pt x="4273218" y="2160592"/>
                    <a:pt x="4270535" y="2163276"/>
                  </a:cubicBezTo>
                  <a:cubicBezTo>
                    <a:pt x="4267851" y="2165959"/>
                    <a:pt x="4264211" y="2167467"/>
                    <a:pt x="4260416" y="2167467"/>
                  </a:cubicBezTo>
                  <a:lnTo>
                    <a:pt x="14310" y="2167467"/>
                  </a:lnTo>
                  <a:cubicBezTo>
                    <a:pt x="10515" y="2167467"/>
                    <a:pt x="6875" y="2165959"/>
                    <a:pt x="4191" y="2163276"/>
                  </a:cubicBezTo>
                  <a:cubicBezTo>
                    <a:pt x="1508" y="2160592"/>
                    <a:pt x="0" y="2156952"/>
                    <a:pt x="0" y="2153157"/>
                  </a:cubicBezTo>
                  <a:lnTo>
                    <a:pt x="0" y="14310"/>
                  </a:lnTo>
                  <a:cubicBezTo>
                    <a:pt x="0" y="10515"/>
                    <a:pt x="1508" y="6875"/>
                    <a:pt x="4191" y="4191"/>
                  </a:cubicBezTo>
                  <a:cubicBezTo>
                    <a:pt x="6875" y="1508"/>
                    <a:pt x="10515" y="0"/>
                    <a:pt x="14310" y="0"/>
                  </a:cubicBezTo>
                  <a:close/>
                </a:path>
              </a:pathLst>
            </a:custGeom>
            <a:solidFill>
              <a:srgbClr val="113566">
                <a:alpha val="92941"/>
              </a:srgbClr>
            </a:solidFill>
            <a:ln cap="rnd">
              <a:noFill/>
              <a:prstDash val="solid"/>
              <a:round/>
            </a:ln>
          </p:spPr>
        </p:sp>
        <p:sp>
          <p:nvSpPr>
            <p:cNvPr name="TextBox 10" id="10"/>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3969121" y="1028700"/>
            <a:ext cx="10349757" cy="869064"/>
          </a:xfrm>
          <a:custGeom>
            <a:avLst/>
            <a:gdLst/>
            <a:ahLst/>
            <a:cxnLst/>
            <a:rect r="r" b="b" t="t" l="l"/>
            <a:pathLst>
              <a:path h="869064" w="10349757">
                <a:moveTo>
                  <a:pt x="0" y="0"/>
                </a:moveTo>
                <a:lnTo>
                  <a:pt x="10349758" y="0"/>
                </a:lnTo>
                <a:lnTo>
                  <a:pt x="10349758" y="869064"/>
                </a:lnTo>
                <a:lnTo>
                  <a:pt x="0" y="869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10800000">
            <a:off x="3969121" y="8389236"/>
            <a:ext cx="10349757" cy="869064"/>
          </a:xfrm>
          <a:custGeom>
            <a:avLst/>
            <a:gdLst/>
            <a:ahLst/>
            <a:cxnLst/>
            <a:rect r="r" b="b" t="t" l="l"/>
            <a:pathLst>
              <a:path h="869064" w="10349757">
                <a:moveTo>
                  <a:pt x="0" y="0"/>
                </a:moveTo>
                <a:lnTo>
                  <a:pt x="10349758" y="0"/>
                </a:lnTo>
                <a:lnTo>
                  <a:pt x="10349758" y="869064"/>
                </a:lnTo>
                <a:lnTo>
                  <a:pt x="0" y="869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3" id="13"/>
          <p:cNvGrpSpPr/>
          <p:nvPr/>
        </p:nvGrpSpPr>
        <p:grpSpPr>
          <a:xfrm rot="0">
            <a:off x="1028700" y="1028700"/>
            <a:ext cx="16230600" cy="8229600"/>
            <a:chOff x="0" y="0"/>
            <a:chExt cx="4274726" cy="2167467"/>
          </a:xfrm>
        </p:grpSpPr>
        <p:sp>
          <p:nvSpPr>
            <p:cNvPr name="Freeform 14" id="14"/>
            <p:cNvSpPr/>
            <p:nvPr/>
          </p:nvSpPr>
          <p:spPr>
            <a:xfrm flipH="false" flipV="false" rot="0">
              <a:off x="0" y="0"/>
              <a:ext cx="4274726" cy="2167467"/>
            </a:xfrm>
            <a:custGeom>
              <a:avLst/>
              <a:gdLst/>
              <a:ahLst/>
              <a:cxnLst/>
              <a:rect r="r" b="b" t="t" l="l"/>
              <a:pathLst>
                <a:path h="2167467" w="4274726">
                  <a:moveTo>
                    <a:pt x="14310" y="0"/>
                  </a:moveTo>
                  <a:lnTo>
                    <a:pt x="4260416" y="0"/>
                  </a:lnTo>
                  <a:cubicBezTo>
                    <a:pt x="4264211" y="0"/>
                    <a:pt x="4267851" y="1508"/>
                    <a:pt x="4270535" y="4191"/>
                  </a:cubicBezTo>
                  <a:cubicBezTo>
                    <a:pt x="4273218" y="6875"/>
                    <a:pt x="4274726" y="10515"/>
                    <a:pt x="4274726" y="14310"/>
                  </a:cubicBezTo>
                  <a:lnTo>
                    <a:pt x="4274726" y="2153157"/>
                  </a:lnTo>
                  <a:cubicBezTo>
                    <a:pt x="4274726" y="2156952"/>
                    <a:pt x="4273218" y="2160592"/>
                    <a:pt x="4270535" y="2163276"/>
                  </a:cubicBezTo>
                  <a:cubicBezTo>
                    <a:pt x="4267851" y="2165959"/>
                    <a:pt x="4264211" y="2167467"/>
                    <a:pt x="4260416" y="2167467"/>
                  </a:cubicBezTo>
                  <a:lnTo>
                    <a:pt x="14310" y="2167467"/>
                  </a:lnTo>
                  <a:cubicBezTo>
                    <a:pt x="10515" y="2167467"/>
                    <a:pt x="6875" y="2165959"/>
                    <a:pt x="4191" y="2163276"/>
                  </a:cubicBezTo>
                  <a:cubicBezTo>
                    <a:pt x="1508" y="2160592"/>
                    <a:pt x="0" y="2156952"/>
                    <a:pt x="0" y="2153157"/>
                  </a:cubicBezTo>
                  <a:lnTo>
                    <a:pt x="0" y="14310"/>
                  </a:lnTo>
                  <a:cubicBezTo>
                    <a:pt x="0" y="10515"/>
                    <a:pt x="1508" y="6875"/>
                    <a:pt x="4191" y="4191"/>
                  </a:cubicBezTo>
                  <a:cubicBezTo>
                    <a:pt x="6875" y="1508"/>
                    <a:pt x="10515" y="0"/>
                    <a:pt x="14310" y="0"/>
                  </a:cubicBezTo>
                  <a:close/>
                </a:path>
              </a:pathLst>
            </a:custGeom>
            <a:solidFill>
              <a:srgbClr val="000000">
                <a:alpha val="0"/>
              </a:srgbClr>
            </a:solidFill>
            <a:ln w="85725" cap="rnd">
              <a:solidFill>
                <a:srgbClr val="1EF1FF"/>
              </a:solidFill>
              <a:prstDash val="solid"/>
              <a:round/>
            </a:ln>
          </p:spPr>
        </p:sp>
        <p:sp>
          <p:nvSpPr>
            <p:cNvPr name="TextBox 15" id="15"/>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16" id="16"/>
          <p:cNvSpPr/>
          <p:nvPr/>
        </p:nvSpPr>
        <p:spPr>
          <a:xfrm flipH="false" flipV="false" rot="0">
            <a:off x="1028700" y="2751622"/>
            <a:ext cx="3507719" cy="242352"/>
          </a:xfrm>
          <a:custGeom>
            <a:avLst/>
            <a:gdLst/>
            <a:ahLst/>
            <a:cxnLst/>
            <a:rect r="r" b="b" t="t" l="l"/>
            <a:pathLst>
              <a:path h="242352" w="3507719">
                <a:moveTo>
                  <a:pt x="0" y="0"/>
                </a:moveTo>
                <a:lnTo>
                  <a:pt x="3507719" y="0"/>
                </a:lnTo>
                <a:lnTo>
                  <a:pt x="3507719" y="242351"/>
                </a:lnTo>
                <a:lnTo>
                  <a:pt x="0" y="2423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true" flipV="false" rot="0">
            <a:off x="13751581" y="2751622"/>
            <a:ext cx="3507719" cy="242352"/>
          </a:xfrm>
          <a:custGeom>
            <a:avLst/>
            <a:gdLst/>
            <a:ahLst/>
            <a:cxnLst/>
            <a:rect r="r" b="b" t="t" l="l"/>
            <a:pathLst>
              <a:path h="242352" w="3507719">
                <a:moveTo>
                  <a:pt x="3507719" y="0"/>
                </a:moveTo>
                <a:lnTo>
                  <a:pt x="0" y="0"/>
                </a:lnTo>
                <a:lnTo>
                  <a:pt x="0" y="242351"/>
                </a:lnTo>
                <a:lnTo>
                  <a:pt x="3507719" y="242351"/>
                </a:lnTo>
                <a:lnTo>
                  <a:pt x="3507719"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8" id="18"/>
          <p:cNvSpPr/>
          <p:nvPr/>
        </p:nvSpPr>
        <p:spPr>
          <a:xfrm flipH="false" flipV="false" rot="0">
            <a:off x="13751581" y="3385212"/>
            <a:ext cx="2861156" cy="3204961"/>
          </a:xfrm>
          <a:custGeom>
            <a:avLst/>
            <a:gdLst/>
            <a:ahLst/>
            <a:cxnLst/>
            <a:rect r="r" b="b" t="t" l="l"/>
            <a:pathLst>
              <a:path h="3204961" w="2861156">
                <a:moveTo>
                  <a:pt x="0" y="0"/>
                </a:moveTo>
                <a:lnTo>
                  <a:pt x="2861155" y="0"/>
                </a:lnTo>
                <a:lnTo>
                  <a:pt x="2861155" y="3204960"/>
                </a:lnTo>
                <a:lnTo>
                  <a:pt x="0" y="320496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9" id="19"/>
          <p:cNvGrpSpPr/>
          <p:nvPr/>
        </p:nvGrpSpPr>
        <p:grpSpPr>
          <a:xfrm rot="0">
            <a:off x="14578380" y="3626272"/>
            <a:ext cx="212350" cy="212350"/>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1" id="2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2" id="22"/>
          <p:cNvGrpSpPr/>
          <p:nvPr/>
        </p:nvGrpSpPr>
        <p:grpSpPr>
          <a:xfrm rot="0">
            <a:off x="15664793" y="4431079"/>
            <a:ext cx="166726" cy="166726"/>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4" id="2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5" id="25"/>
          <p:cNvGrpSpPr/>
          <p:nvPr/>
        </p:nvGrpSpPr>
        <p:grpSpPr>
          <a:xfrm rot="0">
            <a:off x="16029785" y="5646372"/>
            <a:ext cx="211959" cy="211959"/>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7" id="2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8" id="28"/>
          <p:cNvGrpSpPr/>
          <p:nvPr/>
        </p:nvGrpSpPr>
        <p:grpSpPr>
          <a:xfrm rot="0">
            <a:off x="14405571" y="5026898"/>
            <a:ext cx="211959" cy="211959"/>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1" id="31"/>
          <p:cNvSpPr txBox="true"/>
          <p:nvPr/>
        </p:nvSpPr>
        <p:spPr>
          <a:xfrm rot="0">
            <a:off x="481422" y="1745364"/>
            <a:ext cx="17806578" cy="1823233"/>
          </a:xfrm>
          <a:prstGeom prst="rect">
            <a:avLst/>
          </a:prstGeom>
        </p:spPr>
        <p:txBody>
          <a:bodyPr anchor="t" rtlCol="false" tIns="0" lIns="0" bIns="0" rIns="0">
            <a:spAutoFit/>
          </a:bodyPr>
          <a:lstStyle/>
          <a:p>
            <a:pPr algn="ctr">
              <a:lnSpc>
                <a:spcPts val="6825"/>
              </a:lnSpc>
            </a:pPr>
            <a:r>
              <a:rPr lang="en-US" b="true" sz="5332">
                <a:solidFill>
                  <a:srgbClr val="90F8FF"/>
                </a:solidFill>
                <a:latin typeface="Neo Tech Bold"/>
                <a:ea typeface="Neo Tech Bold"/>
                <a:cs typeface="Neo Tech Bold"/>
                <a:sym typeface="Neo Tech Bold"/>
              </a:rPr>
              <a:t>TANTANGAN DAN MANFAAT DALAM PENERAPAN KONSEP NILAI WAKTU UANG</a:t>
            </a:r>
          </a:p>
        </p:txBody>
      </p:sp>
      <p:sp>
        <p:nvSpPr>
          <p:cNvPr name="TextBox 32" id="32"/>
          <p:cNvSpPr txBox="true"/>
          <p:nvPr/>
        </p:nvSpPr>
        <p:spPr>
          <a:xfrm rot="0">
            <a:off x="1743213" y="3359046"/>
            <a:ext cx="19371584" cy="4555676"/>
          </a:xfrm>
          <a:prstGeom prst="rect">
            <a:avLst/>
          </a:prstGeom>
        </p:spPr>
        <p:txBody>
          <a:bodyPr anchor="t" rtlCol="false" tIns="0" lIns="0" bIns="0" rIns="0">
            <a:spAutoFit/>
          </a:bodyPr>
          <a:lstStyle/>
          <a:p>
            <a:pPr algn="l">
              <a:lnSpc>
                <a:spcPts val="5133"/>
              </a:lnSpc>
            </a:pPr>
            <a:r>
              <a:rPr lang="en-US" sz="3001" spc="33">
                <a:solidFill>
                  <a:srgbClr val="FFFFFF"/>
                </a:solidFill>
                <a:latin typeface="Neo Tech"/>
                <a:ea typeface="Neo Tech"/>
                <a:cs typeface="Neo Tech"/>
                <a:sym typeface="Neo Tech"/>
              </a:rPr>
              <a:t>Manfaat dalam Penerapan Konsep Nilai Waktu Uang</a:t>
            </a:r>
          </a:p>
          <a:p>
            <a:pPr algn="l">
              <a:lnSpc>
                <a:spcPts val="5133"/>
              </a:lnSpc>
            </a:pPr>
            <a:r>
              <a:rPr lang="en-US" sz="3001" spc="33">
                <a:solidFill>
                  <a:srgbClr val="FFFFFF"/>
                </a:solidFill>
                <a:latin typeface="Neo Tech"/>
                <a:ea typeface="Neo Tech"/>
                <a:cs typeface="Neo Tech"/>
                <a:sym typeface="Neo Tech"/>
              </a:rPr>
              <a:t>- Pengambilan Keputusan Investasi</a:t>
            </a:r>
          </a:p>
          <a:p>
            <a:pPr algn="l">
              <a:lnSpc>
                <a:spcPts val="5133"/>
              </a:lnSpc>
            </a:pPr>
            <a:r>
              <a:rPr lang="en-US" sz="3001" spc="33">
                <a:solidFill>
                  <a:srgbClr val="FFFFFF"/>
                </a:solidFill>
                <a:latin typeface="Neo Tech"/>
                <a:ea typeface="Neo Tech"/>
                <a:cs typeface="Neo Tech"/>
                <a:sym typeface="Neo Tech"/>
              </a:rPr>
              <a:t>- Dasar Perhitungan Keuangan</a:t>
            </a:r>
          </a:p>
          <a:p>
            <a:pPr algn="l">
              <a:lnSpc>
                <a:spcPts val="5133"/>
              </a:lnSpc>
            </a:pPr>
            <a:r>
              <a:rPr lang="en-US" sz="3001" spc="33">
                <a:solidFill>
                  <a:srgbClr val="FFFFFF"/>
                </a:solidFill>
                <a:latin typeface="Neo Tech"/>
                <a:ea typeface="Neo Tech"/>
                <a:cs typeface="Neo Tech"/>
                <a:sym typeface="Neo Tech"/>
              </a:rPr>
              <a:t>- Analisa Kelayakan Investasi</a:t>
            </a:r>
          </a:p>
          <a:p>
            <a:pPr algn="l">
              <a:lnSpc>
                <a:spcPts val="5133"/>
              </a:lnSpc>
            </a:pPr>
            <a:r>
              <a:rPr lang="en-US" sz="3001" spc="33">
                <a:solidFill>
                  <a:srgbClr val="FFFFFF"/>
                </a:solidFill>
                <a:latin typeface="Neo Tech"/>
                <a:ea typeface="Neo Tech"/>
                <a:cs typeface="Neo Tech"/>
                <a:sym typeface="Neo Tech"/>
              </a:rPr>
              <a:t>- Pertimbangan Kritikal</a:t>
            </a:r>
          </a:p>
          <a:p>
            <a:pPr algn="l">
              <a:lnSpc>
                <a:spcPts val="5133"/>
              </a:lnSpc>
            </a:pPr>
            <a:r>
              <a:rPr lang="en-US" sz="3001" spc="33">
                <a:solidFill>
                  <a:srgbClr val="FFFFFF"/>
                </a:solidFill>
                <a:latin typeface="Neo Tech"/>
                <a:ea typeface="Neo Tech"/>
                <a:cs typeface="Neo Tech"/>
                <a:sym typeface="Neo Tech"/>
              </a:rPr>
              <a:t>- Menjelaskan Trade-off</a:t>
            </a:r>
          </a:p>
          <a:p>
            <a:pPr algn="l">
              <a:lnSpc>
                <a:spcPts val="5133"/>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113566"/>
        </a:solidFill>
      </p:bgPr>
    </p:bg>
    <p:spTree>
      <p:nvGrpSpPr>
        <p:cNvPr id="1" name=""/>
        <p:cNvGrpSpPr/>
        <p:nvPr/>
      </p:nvGrpSpPr>
      <p:grpSpPr>
        <a:xfrm>
          <a:off x="0" y="0"/>
          <a:ext cx="0" cy="0"/>
          <a:chOff x="0" y="0"/>
          <a:chExt cx="0" cy="0"/>
        </a:xfrm>
      </p:grpSpPr>
      <p:sp>
        <p:nvSpPr>
          <p:cNvPr name="Freeform 2" id="2"/>
          <p:cNvSpPr/>
          <p:nvPr/>
        </p:nvSpPr>
        <p:spPr>
          <a:xfrm flipH="false" flipV="false" rot="0">
            <a:off x="12252153" y="-892347"/>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3" id="3"/>
          <p:cNvSpPr/>
          <p:nvPr/>
        </p:nvSpPr>
        <p:spPr>
          <a:xfrm flipH="false" flipV="false" rot="0">
            <a:off x="6126077" y="-892347"/>
            <a:ext cx="6035847" cy="6035847"/>
          </a:xfrm>
          <a:custGeom>
            <a:avLst/>
            <a:gdLst/>
            <a:ahLst/>
            <a:cxnLst/>
            <a:rect r="r" b="b" t="t" l="l"/>
            <a:pathLst>
              <a:path h="6035847" w="6035847">
                <a:moveTo>
                  <a:pt x="0" y="0"/>
                </a:moveTo>
                <a:lnTo>
                  <a:pt x="6035846" y="0"/>
                </a:lnTo>
                <a:lnTo>
                  <a:pt x="6035846" y="6035847"/>
                </a:lnTo>
                <a:lnTo>
                  <a:pt x="0" y="6035847"/>
                </a:lnTo>
                <a:lnTo>
                  <a:pt x="0" y="0"/>
                </a:lnTo>
                <a:close/>
              </a:path>
            </a:pathLst>
          </a:custGeom>
          <a:blipFill>
            <a:blip r:embed="rId2">
              <a:alphaModFix amt="44999"/>
            </a:blip>
            <a:stretch>
              <a:fillRect l="0" t="0" r="0" b="0"/>
            </a:stretch>
          </a:blipFill>
        </p:spPr>
      </p:sp>
      <p:sp>
        <p:nvSpPr>
          <p:cNvPr name="Freeform 4" id="4"/>
          <p:cNvSpPr/>
          <p:nvPr/>
        </p:nvSpPr>
        <p:spPr>
          <a:xfrm flipH="false" flipV="false" rot="0">
            <a:off x="12252153" y="5143500"/>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5" id="5"/>
          <p:cNvSpPr/>
          <p:nvPr/>
        </p:nvSpPr>
        <p:spPr>
          <a:xfrm flipH="false" flipV="false" rot="0">
            <a:off x="6126077" y="5143500"/>
            <a:ext cx="6035847" cy="6035847"/>
          </a:xfrm>
          <a:custGeom>
            <a:avLst/>
            <a:gdLst/>
            <a:ahLst/>
            <a:cxnLst/>
            <a:rect r="r" b="b" t="t" l="l"/>
            <a:pathLst>
              <a:path h="6035847" w="6035847">
                <a:moveTo>
                  <a:pt x="0" y="0"/>
                </a:moveTo>
                <a:lnTo>
                  <a:pt x="6035846" y="0"/>
                </a:lnTo>
                <a:lnTo>
                  <a:pt x="6035846" y="6035847"/>
                </a:lnTo>
                <a:lnTo>
                  <a:pt x="0" y="6035847"/>
                </a:lnTo>
                <a:lnTo>
                  <a:pt x="0" y="0"/>
                </a:lnTo>
                <a:close/>
              </a:path>
            </a:pathLst>
          </a:custGeom>
          <a:blipFill>
            <a:blip r:embed="rId2">
              <a:alphaModFix amt="44999"/>
            </a:blip>
            <a:stretch>
              <a:fillRect l="0" t="0" r="0" b="0"/>
            </a:stretch>
          </a:blipFill>
        </p:spPr>
      </p:sp>
      <p:sp>
        <p:nvSpPr>
          <p:cNvPr name="Freeform 6" id="6"/>
          <p:cNvSpPr/>
          <p:nvPr/>
        </p:nvSpPr>
        <p:spPr>
          <a:xfrm flipH="false" flipV="false" rot="0">
            <a:off x="0" y="-892347"/>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7" id="7"/>
          <p:cNvSpPr/>
          <p:nvPr/>
        </p:nvSpPr>
        <p:spPr>
          <a:xfrm flipH="false" flipV="false" rot="0">
            <a:off x="0" y="5143500"/>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grpSp>
        <p:nvGrpSpPr>
          <p:cNvPr name="Group 8" id="8"/>
          <p:cNvGrpSpPr/>
          <p:nvPr/>
        </p:nvGrpSpPr>
        <p:grpSpPr>
          <a:xfrm rot="0">
            <a:off x="1028700" y="1028700"/>
            <a:ext cx="16230600" cy="8229600"/>
            <a:chOff x="0" y="0"/>
            <a:chExt cx="4274726" cy="2167467"/>
          </a:xfrm>
        </p:grpSpPr>
        <p:sp>
          <p:nvSpPr>
            <p:cNvPr name="Freeform 9" id="9"/>
            <p:cNvSpPr/>
            <p:nvPr/>
          </p:nvSpPr>
          <p:spPr>
            <a:xfrm flipH="false" flipV="false" rot="0">
              <a:off x="0" y="0"/>
              <a:ext cx="4274726" cy="2167467"/>
            </a:xfrm>
            <a:custGeom>
              <a:avLst/>
              <a:gdLst/>
              <a:ahLst/>
              <a:cxnLst/>
              <a:rect r="r" b="b" t="t" l="l"/>
              <a:pathLst>
                <a:path h="2167467" w="4274726">
                  <a:moveTo>
                    <a:pt x="14310" y="0"/>
                  </a:moveTo>
                  <a:lnTo>
                    <a:pt x="4260416" y="0"/>
                  </a:lnTo>
                  <a:cubicBezTo>
                    <a:pt x="4264211" y="0"/>
                    <a:pt x="4267851" y="1508"/>
                    <a:pt x="4270535" y="4191"/>
                  </a:cubicBezTo>
                  <a:cubicBezTo>
                    <a:pt x="4273218" y="6875"/>
                    <a:pt x="4274726" y="10515"/>
                    <a:pt x="4274726" y="14310"/>
                  </a:cubicBezTo>
                  <a:lnTo>
                    <a:pt x="4274726" y="2153157"/>
                  </a:lnTo>
                  <a:cubicBezTo>
                    <a:pt x="4274726" y="2156952"/>
                    <a:pt x="4273218" y="2160592"/>
                    <a:pt x="4270535" y="2163276"/>
                  </a:cubicBezTo>
                  <a:cubicBezTo>
                    <a:pt x="4267851" y="2165959"/>
                    <a:pt x="4264211" y="2167467"/>
                    <a:pt x="4260416" y="2167467"/>
                  </a:cubicBezTo>
                  <a:lnTo>
                    <a:pt x="14310" y="2167467"/>
                  </a:lnTo>
                  <a:cubicBezTo>
                    <a:pt x="10515" y="2167467"/>
                    <a:pt x="6875" y="2165959"/>
                    <a:pt x="4191" y="2163276"/>
                  </a:cubicBezTo>
                  <a:cubicBezTo>
                    <a:pt x="1508" y="2160592"/>
                    <a:pt x="0" y="2156952"/>
                    <a:pt x="0" y="2153157"/>
                  </a:cubicBezTo>
                  <a:lnTo>
                    <a:pt x="0" y="14310"/>
                  </a:lnTo>
                  <a:cubicBezTo>
                    <a:pt x="0" y="10515"/>
                    <a:pt x="1508" y="6875"/>
                    <a:pt x="4191" y="4191"/>
                  </a:cubicBezTo>
                  <a:cubicBezTo>
                    <a:pt x="6875" y="1508"/>
                    <a:pt x="10515" y="0"/>
                    <a:pt x="14310" y="0"/>
                  </a:cubicBezTo>
                  <a:close/>
                </a:path>
              </a:pathLst>
            </a:custGeom>
            <a:solidFill>
              <a:srgbClr val="113566">
                <a:alpha val="92941"/>
              </a:srgbClr>
            </a:solidFill>
            <a:ln cap="rnd">
              <a:noFill/>
              <a:prstDash val="solid"/>
              <a:round/>
            </a:ln>
          </p:spPr>
        </p:sp>
        <p:sp>
          <p:nvSpPr>
            <p:cNvPr name="TextBox 10" id="10"/>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3969121" y="1028700"/>
            <a:ext cx="10349757" cy="869064"/>
          </a:xfrm>
          <a:custGeom>
            <a:avLst/>
            <a:gdLst/>
            <a:ahLst/>
            <a:cxnLst/>
            <a:rect r="r" b="b" t="t" l="l"/>
            <a:pathLst>
              <a:path h="869064" w="10349757">
                <a:moveTo>
                  <a:pt x="0" y="0"/>
                </a:moveTo>
                <a:lnTo>
                  <a:pt x="10349758" y="0"/>
                </a:lnTo>
                <a:lnTo>
                  <a:pt x="10349758" y="869064"/>
                </a:lnTo>
                <a:lnTo>
                  <a:pt x="0" y="869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10800000">
            <a:off x="3969121" y="8389236"/>
            <a:ext cx="10349757" cy="869064"/>
          </a:xfrm>
          <a:custGeom>
            <a:avLst/>
            <a:gdLst/>
            <a:ahLst/>
            <a:cxnLst/>
            <a:rect r="r" b="b" t="t" l="l"/>
            <a:pathLst>
              <a:path h="869064" w="10349757">
                <a:moveTo>
                  <a:pt x="0" y="0"/>
                </a:moveTo>
                <a:lnTo>
                  <a:pt x="10349758" y="0"/>
                </a:lnTo>
                <a:lnTo>
                  <a:pt x="10349758" y="869064"/>
                </a:lnTo>
                <a:lnTo>
                  <a:pt x="0" y="869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3" id="13"/>
          <p:cNvGrpSpPr/>
          <p:nvPr/>
        </p:nvGrpSpPr>
        <p:grpSpPr>
          <a:xfrm rot="0">
            <a:off x="1028700" y="1028700"/>
            <a:ext cx="16230600" cy="8229600"/>
            <a:chOff x="0" y="0"/>
            <a:chExt cx="4274726" cy="2167467"/>
          </a:xfrm>
        </p:grpSpPr>
        <p:sp>
          <p:nvSpPr>
            <p:cNvPr name="Freeform 14" id="14"/>
            <p:cNvSpPr/>
            <p:nvPr/>
          </p:nvSpPr>
          <p:spPr>
            <a:xfrm flipH="false" flipV="false" rot="0">
              <a:off x="0" y="0"/>
              <a:ext cx="4274726" cy="2167467"/>
            </a:xfrm>
            <a:custGeom>
              <a:avLst/>
              <a:gdLst/>
              <a:ahLst/>
              <a:cxnLst/>
              <a:rect r="r" b="b" t="t" l="l"/>
              <a:pathLst>
                <a:path h="2167467" w="4274726">
                  <a:moveTo>
                    <a:pt x="14310" y="0"/>
                  </a:moveTo>
                  <a:lnTo>
                    <a:pt x="4260416" y="0"/>
                  </a:lnTo>
                  <a:cubicBezTo>
                    <a:pt x="4264211" y="0"/>
                    <a:pt x="4267851" y="1508"/>
                    <a:pt x="4270535" y="4191"/>
                  </a:cubicBezTo>
                  <a:cubicBezTo>
                    <a:pt x="4273218" y="6875"/>
                    <a:pt x="4274726" y="10515"/>
                    <a:pt x="4274726" y="14310"/>
                  </a:cubicBezTo>
                  <a:lnTo>
                    <a:pt x="4274726" y="2153157"/>
                  </a:lnTo>
                  <a:cubicBezTo>
                    <a:pt x="4274726" y="2156952"/>
                    <a:pt x="4273218" y="2160592"/>
                    <a:pt x="4270535" y="2163276"/>
                  </a:cubicBezTo>
                  <a:cubicBezTo>
                    <a:pt x="4267851" y="2165959"/>
                    <a:pt x="4264211" y="2167467"/>
                    <a:pt x="4260416" y="2167467"/>
                  </a:cubicBezTo>
                  <a:lnTo>
                    <a:pt x="14310" y="2167467"/>
                  </a:lnTo>
                  <a:cubicBezTo>
                    <a:pt x="10515" y="2167467"/>
                    <a:pt x="6875" y="2165959"/>
                    <a:pt x="4191" y="2163276"/>
                  </a:cubicBezTo>
                  <a:cubicBezTo>
                    <a:pt x="1508" y="2160592"/>
                    <a:pt x="0" y="2156952"/>
                    <a:pt x="0" y="2153157"/>
                  </a:cubicBezTo>
                  <a:lnTo>
                    <a:pt x="0" y="14310"/>
                  </a:lnTo>
                  <a:cubicBezTo>
                    <a:pt x="0" y="10515"/>
                    <a:pt x="1508" y="6875"/>
                    <a:pt x="4191" y="4191"/>
                  </a:cubicBezTo>
                  <a:cubicBezTo>
                    <a:pt x="6875" y="1508"/>
                    <a:pt x="10515" y="0"/>
                    <a:pt x="14310" y="0"/>
                  </a:cubicBezTo>
                  <a:close/>
                </a:path>
              </a:pathLst>
            </a:custGeom>
            <a:solidFill>
              <a:srgbClr val="000000">
                <a:alpha val="0"/>
              </a:srgbClr>
            </a:solidFill>
            <a:ln w="85725" cap="rnd">
              <a:solidFill>
                <a:srgbClr val="1EF1FF"/>
              </a:solidFill>
              <a:prstDash val="solid"/>
              <a:round/>
            </a:ln>
          </p:spPr>
        </p:sp>
        <p:sp>
          <p:nvSpPr>
            <p:cNvPr name="TextBox 15" id="15"/>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16" id="16"/>
          <p:cNvSpPr/>
          <p:nvPr/>
        </p:nvSpPr>
        <p:spPr>
          <a:xfrm flipH="false" flipV="false" rot="0">
            <a:off x="1028700" y="2751622"/>
            <a:ext cx="3507719" cy="242352"/>
          </a:xfrm>
          <a:custGeom>
            <a:avLst/>
            <a:gdLst/>
            <a:ahLst/>
            <a:cxnLst/>
            <a:rect r="r" b="b" t="t" l="l"/>
            <a:pathLst>
              <a:path h="242352" w="3507719">
                <a:moveTo>
                  <a:pt x="0" y="0"/>
                </a:moveTo>
                <a:lnTo>
                  <a:pt x="3507719" y="0"/>
                </a:lnTo>
                <a:lnTo>
                  <a:pt x="3507719" y="242351"/>
                </a:lnTo>
                <a:lnTo>
                  <a:pt x="0" y="2423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true" flipV="false" rot="0">
            <a:off x="13751581" y="2751622"/>
            <a:ext cx="3507719" cy="242352"/>
          </a:xfrm>
          <a:custGeom>
            <a:avLst/>
            <a:gdLst/>
            <a:ahLst/>
            <a:cxnLst/>
            <a:rect r="r" b="b" t="t" l="l"/>
            <a:pathLst>
              <a:path h="242352" w="3507719">
                <a:moveTo>
                  <a:pt x="3507719" y="0"/>
                </a:moveTo>
                <a:lnTo>
                  <a:pt x="0" y="0"/>
                </a:lnTo>
                <a:lnTo>
                  <a:pt x="0" y="242351"/>
                </a:lnTo>
                <a:lnTo>
                  <a:pt x="3507719" y="242351"/>
                </a:lnTo>
                <a:lnTo>
                  <a:pt x="3507719"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8" id="18"/>
          <p:cNvGrpSpPr/>
          <p:nvPr/>
        </p:nvGrpSpPr>
        <p:grpSpPr>
          <a:xfrm rot="0">
            <a:off x="14578380" y="3626272"/>
            <a:ext cx="212350" cy="212350"/>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15664793" y="4431079"/>
            <a:ext cx="166726" cy="166726"/>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3" id="2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16029785" y="5646372"/>
            <a:ext cx="211959" cy="211959"/>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6" id="2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0">
            <a:off x="14405571" y="5026898"/>
            <a:ext cx="211959" cy="211959"/>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30" id="30"/>
          <p:cNvSpPr/>
          <p:nvPr/>
        </p:nvSpPr>
        <p:spPr>
          <a:xfrm flipH="false" flipV="false" rot="0">
            <a:off x="6390964" y="2969498"/>
            <a:ext cx="4984890" cy="4114800"/>
          </a:xfrm>
          <a:custGeom>
            <a:avLst/>
            <a:gdLst/>
            <a:ahLst/>
            <a:cxnLst/>
            <a:rect r="r" b="b" t="t" l="l"/>
            <a:pathLst>
              <a:path h="4114800" w="4984890">
                <a:moveTo>
                  <a:pt x="0" y="0"/>
                </a:moveTo>
                <a:lnTo>
                  <a:pt x="4984889" y="0"/>
                </a:lnTo>
                <a:lnTo>
                  <a:pt x="4984889"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113566"/>
        </a:solidFill>
      </p:bgPr>
    </p:bg>
    <p:spTree>
      <p:nvGrpSpPr>
        <p:cNvPr id="1" name=""/>
        <p:cNvGrpSpPr/>
        <p:nvPr/>
      </p:nvGrpSpPr>
      <p:grpSpPr>
        <a:xfrm>
          <a:off x="0" y="0"/>
          <a:ext cx="0" cy="0"/>
          <a:chOff x="0" y="0"/>
          <a:chExt cx="0" cy="0"/>
        </a:xfrm>
      </p:grpSpPr>
      <p:sp>
        <p:nvSpPr>
          <p:cNvPr name="Freeform 2" id="2"/>
          <p:cNvSpPr/>
          <p:nvPr/>
        </p:nvSpPr>
        <p:spPr>
          <a:xfrm flipH="false" flipV="false" rot="0">
            <a:off x="12252153" y="-892347"/>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3" id="3"/>
          <p:cNvSpPr/>
          <p:nvPr/>
        </p:nvSpPr>
        <p:spPr>
          <a:xfrm flipH="false" flipV="false" rot="0">
            <a:off x="6126077" y="-892347"/>
            <a:ext cx="6035847" cy="6035847"/>
          </a:xfrm>
          <a:custGeom>
            <a:avLst/>
            <a:gdLst/>
            <a:ahLst/>
            <a:cxnLst/>
            <a:rect r="r" b="b" t="t" l="l"/>
            <a:pathLst>
              <a:path h="6035847" w="6035847">
                <a:moveTo>
                  <a:pt x="0" y="0"/>
                </a:moveTo>
                <a:lnTo>
                  <a:pt x="6035846" y="0"/>
                </a:lnTo>
                <a:lnTo>
                  <a:pt x="6035846" y="6035847"/>
                </a:lnTo>
                <a:lnTo>
                  <a:pt x="0" y="6035847"/>
                </a:lnTo>
                <a:lnTo>
                  <a:pt x="0" y="0"/>
                </a:lnTo>
                <a:close/>
              </a:path>
            </a:pathLst>
          </a:custGeom>
          <a:blipFill>
            <a:blip r:embed="rId2">
              <a:alphaModFix amt="44999"/>
            </a:blip>
            <a:stretch>
              <a:fillRect l="0" t="0" r="0" b="0"/>
            </a:stretch>
          </a:blipFill>
        </p:spPr>
      </p:sp>
      <p:sp>
        <p:nvSpPr>
          <p:cNvPr name="Freeform 4" id="4"/>
          <p:cNvSpPr/>
          <p:nvPr/>
        </p:nvSpPr>
        <p:spPr>
          <a:xfrm flipH="false" flipV="false" rot="0">
            <a:off x="12252153" y="5143500"/>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5" id="5"/>
          <p:cNvSpPr/>
          <p:nvPr/>
        </p:nvSpPr>
        <p:spPr>
          <a:xfrm flipH="false" flipV="false" rot="0">
            <a:off x="6126077" y="5143500"/>
            <a:ext cx="6035847" cy="6035847"/>
          </a:xfrm>
          <a:custGeom>
            <a:avLst/>
            <a:gdLst/>
            <a:ahLst/>
            <a:cxnLst/>
            <a:rect r="r" b="b" t="t" l="l"/>
            <a:pathLst>
              <a:path h="6035847" w="6035847">
                <a:moveTo>
                  <a:pt x="0" y="0"/>
                </a:moveTo>
                <a:lnTo>
                  <a:pt x="6035846" y="0"/>
                </a:lnTo>
                <a:lnTo>
                  <a:pt x="6035846" y="6035847"/>
                </a:lnTo>
                <a:lnTo>
                  <a:pt x="0" y="6035847"/>
                </a:lnTo>
                <a:lnTo>
                  <a:pt x="0" y="0"/>
                </a:lnTo>
                <a:close/>
              </a:path>
            </a:pathLst>
          </a:custGeom>
          <a:blipFill>
            <a:blip r:embed="rId2">
              <a:alphaModFix amt="44999"/>
            </a:blip>
            <a:stretch>
              <a:fillRect l="0" t="0" r="0" b="0"/>
            </a:stretch>
          </a:blipFill>
        </p:spPr>
      </p:sp>
      <p:sp>
        <p:nvSpPr>
          <p:cNvPr name="Freeform 6" id="6"/>
          <p:cNvSpPr/>
          <p:nvPr/>
        </p:nvSpPr>
        <p:spPr>
          <a:xfrm flipH="false" flipV="false" rot="0">
            <a:off x="0" y="-892347"/>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7" id="7"/>
          <p:cNvSpPr/>
          <p:nvPr/>
        </p:nvSpPr>
        <p:spPr>
          <a:xfrm flipH="false" flipV="false" rot="0">
            <a:off x="0" y="5143500"/>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grpSp>
        <p:nvGrpSpPr>
          <p:cNvPr name="Group 8" id="8"/>
          <p:cNvGrpSpPr/>
          <p:nvPr/>
        </p:nvGrpSpPr>
        <p:grpSpPr>
          <a:xfrm rot="0">
            <a:off x="1028700" y="1028700"/>
            <a:ext cx="16230600" cy="8229600"/>
            <a:chOff x="0" y="0"/>
            <a:chExt cx="4274726" cy="2167467"/>
          </a:xfrm>
        </p:grpSpPr>
        <p:sp>
          <p:nvSpPr>
            <p:cNvPr name="Freeform 9" id="9"/>
            <p:cNvSpPr/>
            <p:nvPr/>
          </p:nvSpPr>
          <p:spPr>
            <a:xfrm flipH="false" flipV="false" rot="0">
              <a:off x="0" y="0"/>
              <a:ext cx="4274726" cy="2167467"/>
            </a:xfrm>
            <a:custGeom>
              <a:avLst/>
              <a:gdLst/>
              <a:ahLst/>
              <a:cxnLst/>
              <a:rect r="r" b="b" t="t" l="l"/>
              <a:pathLst>
                <a:path h="2167467" w="4274726">
                  <a:moveTo>
                    <a:pt x="14310" y="0"/>
                  </a:moveTo>
                  <a:lnTo>
                    <a:pt x="4260416" y="0"/>
                  </a:lnTo>
                  <a:cubicBezTo>
                    <a:pt x="4264211" y="0"/>
                    <a:pt x="4267851" y="1508"/>
                    <a:pt x="4270535" y="4191"/>
                  </a:cubicBezTo>
                  <a:cubicBezTo>
                    <a:pt x="4273218" y="6875"/>
                    <a:pt x="4274726" y="10515"/>
                    <a:pt x="4274726" y="14310"/>
                  </a:cubicBezTo>
                  <a:lnTo>
                    <a:pt x="4274726" y="2153157"/>
                  </a:lnTo>
                  <a:cubicBezTo>
                    <a:pt x="4274726" y="2156952"/>
                    <a:pt x="4273218" y="2160592"/>
                    <a:pt x="4270535" y="2163276"/>
                  </a:cubicBezTo>
                  <a:cubicBezTo>
                    <a:pt x="4267851" y="2165959"/>
                    <a:pt x="4264211" y="2167467"/>
                    <a:pt x="4260416" y="2167467"/>
                  </a:cubicBezTo>
                  <a:lnTo>
                    <a:pt x="14310" y="2167467"/>
                  </a:lnTo>
                  <a:cubicBezTo>
                    <a:pt x="10515" y="2167467"/>
                    <a:pt x="6875" y="2165959"/>
                    <a:pt x="4191" y="2163276"/>
                  </a:cubicBezTo>
                  <a:cubicBezTo>
                    <a:pt x="1508" y="2160592"/>
                    <a:pt x="0" y="2156952"/>
                    <a:pt x="0" y="2153157"/>
                  </a:cubicBezTo>
                  <a:lnTo>
                    <a:pt x="0" y="14310"/>
                  </a:lnTo>
                  <a:cubicBezTo>
                    <a:pt x="0" y="10515"/>
                    <a:pt x="1508" y="6875"/>
                    <a:pt x="4191" y="4191"/>
                  </a:cubicBezTo>
                  <a:cubicBezTo>
                    <a:pt x="6875" y="1508"/>
                    <a:pt x="10515" y="0"/>
                    <a:pt x="14310" y="0"/>
                  </a:cubicBezTo>
                  <a:close/>
                </a:path>
              </a:pathLst>
            </a:custGeom>
            <a:solidFill>
              <a:srgbClr val="113566">
                <a:alpha val="92941"/>
              </a:srgbClr>
            </a:solidFill>
            <a:ln cap="rnd">
              <a:noFill/>
              <a:prstDash val="solid"/>
              <a:round/>
            </a:ln>
          </p:spPr>
        </p:sp>
        <p:sp>
          <p:nvSpPr>
            <p:cNvPr name="TextBox 10" id="10"/>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3969121" y="1028700"/>
            <a:ext cx="10349757" cy="869064"/>
          </a:xfrm>
          <a:custGeom>
            <a:avLst/>
            <a:gdLst/>
            <a:ahLst/>
            <a:cxnLst/>
            <a:rect r="r" b="b" t="t" l="l"/>
            <a:pathLst>
              <a:path h="869064" w="10349757">
                <a:moveTo>
                  <a:pt x="0" y="0"/>
                </a:moveTo>
                <a:lnTo>
                  <a:pt x="10349758" y="0"/>
                </a:lnTo>
                <a:lnTo>
                  <a:pt x="10349758" y="869064"/>
                </a:lnTo>
                <a:lnTo>
                  <a:pt x="0" y="869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10800000">
            <a:off x="3969121" y="8389236"/>
            <a:ext cx="10349757" cy="869064"/>
          </a:xfrm>
          <a:custGeom>
            <a:avLst/>
            <a:gdLst/>
            <a:ahLst/>
            <a:cxnLst/>
            <a:rect r="r" b="b" t="t" l="l"/>
            <a:pathLst>
              <a:path h="869064" w="10349757">
                <a:moveTo>
                  <a:pt x="0" y="0"/>
                </a:moveTo>
                <a:lnTo>
                  <a:pt x="10349758" y="0"/>
                </a:lnTo>
                <a:lnTo>
                  <a:pt x="10349758" y="869064"/>
                </a:lnTo>
                <a:lnTo>
                  <a:pt x="0" y="869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3" id="13"/>
          <p:cNvGrpSpPr/>
          <p:nvPr/>
        </p:nvGrpSpPr>
        <p:grpSpPr>
          <a:xfrm rot="0">
            <a:off x="1028700" y="1028700"/>
            <a:ext cx="16230600" cy="8229600"/>
            <a:chOff x="0" y="0"/>
            <a:chExt cx="4274726" cy="2167467"/>
          </a:xfrm>
        </p:grpSpPr>
        <p:sp>
          <p:nvSpPr>
            <p:cNvPr name="Freeform 14" id="14"/>
            <p:cNvSpPr/>
            <p:nvPr/>
          </p:nvSpPr>
          <p:spPr>
            <a:xfrm flipH="false" flipV="false" rot="0">
              <a:off x="0" y="0"/>
              <a:ext cx="4274726" cy="2167467"/>
            </a:xfrm>
            <a:custGeom>
              <a:avLst/>
              <a:gdLst/>
              <a:ahLst/>
              <a:cxnLst/>
              <a:rect r="r" b="b" t="t" l="l"/>
              <a:pathLst>
                <a:path h="2167467" w="4274726">
                  <a:moveTo>
                    <a:pt x="14310" y="0"/>
                  </a:moveTo>
                  <a:lnTo>
                    <a:pt x="4260416" y="0"/>
                  </a:lnTo>
                  <a:cubicBezTo>
                    <a:pt x="4264211" y="0"/>
                    <a:pt x="4267851" y="1508"/>
                    <a:pt x="4270535" y="4191"/>
                  </a:cubicBezTo>
                  <a:cubicBezTo>
                    <a:pt x="4273218" y="6875"/>
                    <a:pt x="4274726" y="10515"/>
                    <a:pt x="4274726" y="14310"/>
                  </a:cubicBezTo>
                  <a:lnTo>
                    <a:pt x="4274726" y="2153157"/>
                  </a:lnTo>
                  <a:cubicBezTo>
                    <a:pt x="4274726" y="2156952"/>
                    <a:pt x="4273218" y="2160592"/>
                    <a:pt x="4270535" y="2163276"/>
                  </a:cubicBezTo>
                  <a:cubicBezTo>
                    <a:pt x="4267851" y="2165959"/>
                    <a:pt x="4264211" y="2167467"/>
                    <a:pt x="4260416" y="2167467"/>
                  </a:cubicBezTo>
                  <a:lnTo>
                    <a:pt x="14310" y="2167467"/>
                  </a:lnTo>
                  <a:cubicBezTo>
                    <a:pt x="10515" y="2167467"/>
                    <a:pt x="6875" y="2165959"/>
                    <a:pt x="4191" y="2163276"/>
                  </a:cubicBezTo>
                  <a:cubicBezTo>
                    <a:pt x="1508" y="2160592"/>
                    <a:pt x="0" y="2156952"/>
                    <a:pt x="0" y="2153157"/>
                  </a:cubicBezTo>
                  <a:lnTo>
                    <a:pt x="0" y="14310"/>
                  </a:lnTo>
                  <a:cubicBezTo>
                    <a:pt x="0" y="10515"/>
                    <a:pt x="1508" y="6875"/>
                    <a:pt x="4191" y="4191"/>
                  </a:cubicBezTo>
                  <a:cubicBezTo>
                    <a:pt x="6875" y="1508"/>
                    <a:pt x="10515" y="0"/>
                    <a:pt x="14310" y="0"/>
                  </a:cubicBezTo>
                  <a:close/>
                </a:path>
              </a:pathLst>
            </a:custGeom>
            <a:solidFill>
              <a:srgbClr val="000000">
                <a:alpha val="0"/>
              </a:srgbClr>
            </a:solidFill>
            <a:ln w="85725" cap="rnd">
              <a:solidFill>
                <a:srgbClr val="1EF1FF"/>
              </a:solidFill>
              <a:prstDash val="solid"/>
              <a:round/>
            </a:ln>
          </p:spPr>
        </p:sp>
        <p:sp>
          <p:nvSpPr>
            <p:cNvPr name="TextBox 15" id="15"/>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TextBox 16" id="16"/>
          <p:cNvSpPr txBox="true"/>
          <p:nvPr/>
        </p:nvSpPr>
        <p:spPr>
          <a:xfrm rot="0">
            <a:off x="7031402" y="2067166"/>
            <a:ext cx="4225195" cy="929755"/>
          </a:xfrm>
          <a:prstGeom prst="rect">
            <a:avLst/>
          </a:prstGeom>
        </p:spPr>
        <p:txBody>
          <a:bodyPr anchor="t" rtlCol="false" tIns="0" lIns="0" bIns="0" rIns="0">
            <a:spAutoFit/>
          </a:bodyPr>
          <a:lstStyle/>
          <a:p>
            <a:pPr algn="ctr">
              <a:lnSpc>
                <a:spcPts val="6644"/>
              </a:lnSpc>
            </a:pPr>
            <a:r>
              <a:rPr lang="en-US" b="true" sz="5191">
                <a:solidFill>
                  <a:srgbClr val="90F8FF"/>
                </a:solidFill>
                <a:latin typeface="Neo Tech Bold"/>
                <a:ea typeface="Neo Tech Bold"/>
                <a:cs typeface="Neo Tech Bold"/>
                <a:sym typeface="Neo Tech Bold"/>
              </a:rPr>
              <a:t>KESIMPULAN</a:t>
            </a:r>
          </a:p>
        </p:txBody>
      </p:sp>
      <p:sp>
        <p:nvSpPr>
          <p:cNvPr name="Freeform 17" id="17"/>
          <p:cNvSpPr/>
          <p:nvPr/>
        </p:nvSpPr>
        <p:spPr>
          <a:xfrm flipH="false" flipV="false" rot="0">
            <a:off x="1028700" y="2482306"/>
            <a:ext cx="3507719" cy="242352"/>
          </a:xfrm>
          <a:custGeom>
            <a:avLst/>
            <a:gdLst/>
            <a:ahLst/>
            <a:cxnLst/>
            <a:rect r="r" b="b" t="t" l="l"/>
            <a:pathLst>
              <a:path h="242352" w="3507719">
                <a:moveTo>
                  <a:pt x="0" y="0"/>
                </a:moveTo>
                <a:lnTo>
                  <a:pt x="3507719" y="0"/>
                </a:lnTo>
                <a:lnTo>
                  <a:pt x="3507719" y="242351"/>
                </a:lnTo>
                <a:lnTo>
                  <a:pt x="0" y="2423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8" id="18"/>
          <p:cNvSpPr/>
          <p:nvPr/>
        </p:nvSpPr>
        <p:spPr>
          <a:xfrm flipH="true" flipV="false" rot="0">
            <a:off x="13751581" y="2482306"/>
            <a:ext cx="3507719" cy="242352"/>
          </a:xfrm>
          <a:custGeom>
            <a:avLst/>
            <a:gdLst/>
            <a:ahLst/>
            <a:cxnLst/>
            <a:rect r="r" b="b" t="t" l="l"/>
            <a:pathLst>
              <a:path h="242352" w="3507719">
                <a:moveTo>
                  <a:pt x="3507719" y="0"/>
                </a:moveTo>
                <a:lnTo>
                  <a:pt x="0" y="0"/>
                </a:lnTo>
                <a:lnTo>
                  <a:pt x="0" y="242351"/>
                </a:lnTo>
                <a:lnTo>
                  <a:pt x="3507719" y="242351"/>
                </a:lnTo>
                <a:lnTo>
                  <a:pt x="3507719"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AutoShape 19" id="19"/>
          <p:cNvSpPr/>
          <p:nvPr/>
        </p:nvSpPr>
        <p:spPr>
          <a:xfrm>
            <a:off x="5020950" y="3520632"/>
            <a:ext cx="8246100" cy="0"/>
          </a:xfrm>
          <a:prstGeom prst="line">
            <a:avLst/>
          </a:prstGeom>
          <a:ln cap="flat" w="38100">
            <a:solidFill>
              <a:srgbClr val="FFFFFF"/>
            </a:solidFill>
            <a:prstDash val="solid"/>
            <a:headEnd type="none" len="sm" w="sm"/>
            <a:tailEnd type="none" len="sm" w="sm"/>
          </a:ln>
        </p:spPr>
      </p:sp>
      <p:sp>
        <p:nvSpPr>
          <p:cNvPr name="AutoShape 20" id="20"/>
          <p:cNvSpPr/>
          <p:nvPr/>
        </p:nvSpPr>
        <p:spPr>
          <a:xfrm>
            <a:off x="5020950" y="7785810"/>
            <a:ext cx="8246100" cy="0"/>
          </a:xfrm>
          <a:prstGeom prst="line">
            <a:avLst/>
          </a:prstGeom>
          <a:ln cap="flat" w="38100">
            <a:solidFill>
              <a:srgbClr val="FFFFFF"/>
            </a:solidFill>
            <a:prstDash val="solid"/>
            <a:headEnd type="none" len="sm" w="sm"/>
            <a:tailEnd type="none" len="sm" w="sm"/>
          </a:ln>
        </p:spPr>
      </p:sp>
      <p:sp>
        <p:nvSpPr>
          <p:cNvPr name="TextBox 21" id="21"/>
          <p:cNvSpPr txBox="true"/>
          <p:nvPr/>
        </p:nvSpPr>
        <p:spPr>
          <a:xfrm rot="0">
            <a:off x="4123569" y="3673319"/>
            <a:ext cx="10040863" cy="3440161"/>
          </a:xfrm>
          <a:prstGeom prst="rect">
            <a:avLst/>
          </a:prstGeom>
        </p:spPr>
        <p:txBody>
          <a:bodyPr anchor="t" rtlCol="false" tIns="0" lIns="0" bIns="0" rIns="0">
            <a:spAutoFit/>
          </a:bodyPr>
          <a:lstStyle/>
          <a:p>
            <a:pPr algn="just">
              <a:lnSpc>
                <a:spcPts val="2534"/>
              </a:lnSpc>
            </a:pPr>
            <a:r>
              <a:rPr lang="en-US" sz="1810" b="true">
                <a:solidFill>
                  <a:srgbClr val="FFFFFF"/>
                </a:solidFill>
                <a:latin typeface="Open Sans Bold"/>
                <a:ea typeface="Open Sans Bold"/>
                <a:cs typeface="Open Sans Bold"/>
                <a:sym typeface="Open Sans Bold"/>
              </a:rPr>
              <a:t>Konsep nilai waktu dari uang (Time Value of Money/TVM) menegaskan bahwa uang yang dimiliki saat ini lebih berharga dibandingkan jumlah yang sama di masa depan.  Hal ini disebabkan oleh peluang investasi, bunga, inflasi, serta adanya ketidakpastian ekonomi.Dalam praktik akuntansi, TVM sangat penting karena digunakan untuk menghitung nilai sekarang (Present Value), nilai masa depan (Future Value), anuitas, bunga pinjaman, obligasi, , hingga perencanaan arus kas Dengan memahami konsep ini, perusahaan maupun individu dapat membuat keputusan keuangan yang lebih tepat dan realistis. Dengan demikian, pemahaman yang baik terhadap nilai waktu uang sangat dibutuhkan dalam dunia akuntansi dan keuangan agar pengambilan keputusan bisa lebih rasional, terukur, dan sesuai dengan </a:t>
            </a:r>
          </a:p>
          <a:p>
            <a:pPr algn="just">
              <a:lnSpc>
                <a:spcPts val="2534"/>
              </a:lnSpc>
              <a:spcBef>
                <a:spcPct val="0"/>
              </a:spcBef>
            </a:pPr>
            <a:r>
              <a:rPr lang="en-US" b="true" sz="1810">
                <a:solidFill>
                  <a:srgbClr val="FFFFFF"/>
                </a:solidFill>
                <a:latin typeface="Open Sans Bold"/>
                <a:ea typeface="Open Sans Bold"/>
                <a:cs typeface="Open Sans Bold"/>
                <a:sym typeface="Open Sans Bold"/>
              </a:rPr>
              <a:t>kondisi nyata.</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113566"/>
        </a:solidFill>
      </p:bgPr>
    </p:bg>
    <p:spTree>
      <p:nvGrpSpPr>
        <p:cNvPr id="1" name=""/>
        <p:cNvGrpSpPr/>
        <p:nvPr/>
      </p:nvGrpSpPr>
      <p:grpSpPr>
        <a:xfrm>
          <a:off x="0" y="0"/>
          <a:ext cx="0" cy="0"/>
          <a:chOff x="0" y="0"/>
          <a:chExt cx="0" cy="0"/>
        </a:xfrm>
      </p:grpSpPr>
      <p:sp>
        <p:nvSpPr>
          <p:cNvPr name="Freeform 2" id="2"/>
          <p:cNvSpPr/>
          <p:nvPr/>
        </p:nvSpPr>
        <p:spPr>
          <a:xfrm flipH="false" flipV="false" rot="0">
            <a:off x="12252153" y="-892347"/>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9999"/>
            </a:blip>
            <a:stretch>
              <a:fillRect l="0" t="0" r="0" b="0"/>
            </a:stretch>
          </a:blipFill>
        </p:spPr>
      </p:sp>
      <p:sp>
        <p:nvSpPr>
          <p:cNvPr name="Freeform 3" id="3"/>
          <p:cNvSpPr/>
          <p:nvPr/>
        </p:nvSpPr>
        <p:spPr>
          <a:xfrm flipH="false" flipV="false" rot="0">
            <a:off x="6126077" y="-892347"/>
            <a:ext cx="6035847" cy="6035847"/>
          </a:xfrm>
          <a:custGeom>
            <a:avLst/>
            <a:gdLst/>
            <a:ahLst/>
            <a:cxnLst/>
            <a:rect r="r" b="b" t="t" l="l"/>
            <a:pathLst>
              <a:path h="6035847" w="6035847">
                <a:moveTo>
                  <a:pt x="0" y="0"/>
                </a:moveTo>
                <a:lnTo>
                  <a:pt x="6035846" y="0"/>
                </a:lnTo>
                <a:lnTo>
                  <a:pt x="6035846" y="6035847"/>
                </a:lnTo>
                <a:lnTo>
                  <a:pt x="0" y="6035847"/>
                </a:lnTo>
                <a:lnTo>
                  <a:pt x="0" y="0"/>
                </a:lnTo>
                <a:close/>
              </a:path>
            </a:pathLst>
          </a:custGeom>
          <a:blipFill>
            <a:blip r:embed="rId2">
              <a:alphaModFix amt="9999"/>
            </a:blip>
            <a:stretch>
              <a:fillRect l="0" t="0" r="0" b="0"/>
            </a:stretch>
          </a:blipFill>
        </p:spPr>
      </p:sp>
      <p:sp>
        <p:nvSpPr>
          <p:cNvPr name="Freeform 4" id="4"/>
          <p:cNvSpPr/>
          <p:nvPr/>
        </p:nvSpPr>
        <p:spPr>
          <a:xfrm flipH="false" flipV="false" rot="0">
            <a:off x="12252153" y="5143500"/>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9999"/>
            </a:blip>
            <a:stretch>
              <a:fillRect l="0" t="0" r="0" b="0"/>
            </a:stretch>
          </a:blipFill>
        </p:spPr>
      </p:sp>
      <p:sp>
        <p:nvSpPr>
          <p:cNvPr name="Freeform 5" id="5"/>
          <p:cNvSpPr/>
          <p:nvPr/>
        </p:nvSpPr>
        <p:spPr>
          <a:xfrm flipH="false" flipV="false" rot="0">
            <a:off x="6126077" y="5143500"/>
            <a:ext cx="6035847" cy="6035847"/>
          </a:xfrm>
          <a:custGeom>
            <a:avLst/>
            <a:gdLst/>
            <a:ahLst/>
            <a:cxnLst/>
            <a:rect r="r" b="b" t="t" l="l"/>
            <a:pathLst>
              <a:path h="6035847" w="6035847">
                <a:moveTo>
                  <a:pt x="0" y="0"/>
                </a:moveTo>
                <a:lnTo>
                  <a:pt x="6035846" y="0"/>
                </a:lnTo>
                <a:lnTo>
                  <a:pt x="6035846" y="6035847"/>
                </a:lnTo>
                <a:lnTo>
                  <a:pt x="0" y="6035847"/>
                </a:lnTo>
                <a:lnTo>
                  <a:pt x="0" y="0"/>
                </a:lnTo>
                <a:close/>
              </a:path>
            </a:pathLst>
          </a:custGeom>
          <a:blipFill>
            <a:blip r:embed="rId2">
              <a:alphaModFix amt="9999"/>
            </a:blip>
            <a:stretch>
              <a:fillRect l="0" t="0" r="0" b="0"/>
            </a:stretch>
          </a:blipFill>
        </p:spPr>
      </p:sp>
      <p:sp>
        <p:nvSpPr>
          <p:cNvPr name="Freeform 6" id="6"/>
          <p:cNvSpPr/>
          <p:nvPr/>
        </p:nvSpPr>
        <p:spPr>
          <a:xfrm flipH="false" flipV="false" rot="0">
            <a:off x="0" y="-892347"/>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9999"/>
            </a:blip>
            <a:stretch>
              <a:fillRect l="0" t="0" r="0" b="0"/>
            </a:stretch>
          </a:blipFill>
        </p:spPr>
      </p:sp>
      <p:sp>
        <p:nvSpPr>
          <p:cNvPr name="Freeform 7" id="7"/>
          <p:cNvSpPr/>
          <p:nvPr/>
        </p:nvSpPr>
        <p:spPr>
          <a:xfrm flipH="false" flipV="false" rot="0">
            <a:off x="0" y="5143500"/>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9999"/>
            </a:blip>
            <a:stretch>
              <a:fillRect l="0" t="0" r="0" b="0"/>
            </a:stretch>
          </a:blipFill>
        </p:spPr>
      </p:sp>
      <p:sp>
        <p:nvSpPr>
          <p:cNvPr name="Freeform 8" id="8"/>
          <p:cNvSpPr/>
          <p:nvPr/>
        </p:nvSpPr>
        <p:spPr>
          <a:xfrm flipH="false" flipV="false" rot="0">
            <a:off x="1729946" y="1028700"/>
            <a:ext cx="14828108" cy="8229600"/>
          </a:xfrm>
          <a:custGeom>
            <a:avLst/>
            <a:gdLst/>
            <a:ahLst/>
            <a:cxnLst/>
            <a:rect r="r" b="b" t="t" l="l"/>
            <a:pathLst>
              <a:path h="8229600" w="14828108">
                <a:moveTo>
                  <a:pt x="0" y="0"/>
                </a:moveTo>
                <a:lnTo>
                  <a:pt x="14828108" y="0"/>
                </a:lnTo>
                <a:lnTo>
                  <a:pt x="14828108"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471355" y="7684325"/>
            <a:ext cx="3731115" cy="2957757"/>
          </a:xfrm>
          <a:custGeom>
            <a:avLst/>
            <a:gdLst/>
            <a:ahLst/>
            <a:cxnLst/>
            <a:rect r="r" b="b" t="t" l="l"/>
            <a:pathLst>
              <a:path h="2957757" w="3731115">
                <a:moveTo>
                  <a:pt x="0" y="0"/>
                </a:moveTo>
                <a:lnTo>
                  <a:pt x="3731115" y="0"/>
                </a:lnTo>
                <a:lnTo>
                  <a:pt x="3731115" y="2957757"/>
                </a:lnTo>
                <a:lnTo>
                  <a:pt x="0" y="295775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true" flipV="false" rot="0">
            <a:off x="15604847" y="-832180"/>
            <a:ext cx="3396344" cy="2692375"/>
          </a:xfrm>
          <a:custGeom>
            <a:avLst/>
            <a:gdLst/>
            <a:ahLst/>
            <a:cxnLst/>
            <a:rect r="r" b="b" t="t" l="l"/>
            <a:pathLst>
              <a:path h="2692375" w="3396344">
                <a:moveTo>
                  <a:pt x="3396345" y="0"/>
                </a:moveTo>
                <a:lnTo>
                  <a:pt x="0" y="0"/>
                </a:lnTo>
                <a:lnTo>
                  <a:pt x="0" y="2692375"/>
                </a:lnTo>
                <a:lnTo>
                  <a:pt x="3396345" y="2692375"/>
                </a:lnTo>
                <a:lnTo>
                  <a:pt x="3396345"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AutoShape 11" id="11"/>
          <p:cNvSpPr/>
          <p:nvPr/>
        </p:nvSpPr>
        <p:spPr>
          <a:xfrm flipV="true">
            <a:off x="4030157" y="2618302"/>
            <a:ext cx="10227686" cy="0"/>
          </a:xfrm>
          <a:prstGeom prst="line">
            <a:avLst/>
          </a:prstGeom>
          <a:ln cap="flat" w="38100">
            <a:solidFill>
              <a:srgbClr val="FFFFFF"/>
            </a:solidFill>
            <a:prstDash val="solid"/>
            <a:headEnd type="none" len="sm" w="sm"/>
            <a:tailEnd type="none" len="sm" w="sm"/>
          </a:ln>
        </p:spPr>
      </p:sp>
      <p:sp>
        <p:nvSpPr>
          <p:cNvPr name="Freeform 12" id="12"/>
          <p:cNvSpPr/>
          <p:nvPr/>
        </p:nvSpPr>
        <p:spPr>
          <a:xfrm flipH="false" flipV="false" rot="0">
            <a:off x="3259760" y="6378821"/>
            <a:ext cx="2242799" cy="1529181"/>
          </a:xfrm>
          <a:custGeom>
            <a:avLst/>
            <a:gdLst/>
            <a:ahLst/>
            <a:cxnLst/>
            <a:rect r="r" b="b" t="t" l="l"/>
            <a:pathLst>
              <a:path h="1529181" w="2242799">
                <a:moveTo>
                  <a:pt x="0" y="0"/>
                </a:moveTo>
                <a:lnTo>
                  <a:pt x="2242799" y="0"/>
                </a:lnTo>
                <a:lnTo>
                  <a:pt x="2242799" y="1529181"/>
                </a:lnTo>
                <a:lnTo>
                  <a:pt x="0" y="152918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12781048" y="6378821"/>
            <a:ext cx="2242799" cy="1529181"/>
          </a:xfrm>
          <a:custGeom>
            <a:avLst/>
            <a:gdLst/>
            <a:ahLst/>
            <a:cxnLst/>
            <a:rect r="r" b="b" t="t" l="l"/>
            <a:pathLst>
              <a:path h="1529181" w="2242799">
                <a:moveTo>
                  <a:pt x="0" y="0"/>
                </a:moveTo>
                <a:lnTo>
                  <a:pt x="2242800" y="0"/>
                </a:lnTo>
                <a:lnTo>
                  <a:pt x="2242800" y="1529181"/>
                </a:lnTo>
                <a:lnTo>
                  <a:pt x="0" y="152918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4" id="14"/>
          <p:cNvSpPr txBox="true"/>
          <p:nvPr/>
        </p:nvSpPr>
        <p:spPr>
          <a:xfrm rot="0">
            <a:off x="5062878" y="3006667"/>
            <a:ext cx="8162244" cy="3230627"/>
          </a:xfrm>
          <a:prstGeom prst="rect">
            <a:avLst/>
          </a:prstGeom>
        </p:spPr>
        <p:txBody>
          <a:bodyPr anchor="t" rtlCol="false" tIns="0" lIns="0" bIns="0" rIns="0">
            <a:spAutoFit/>
          </a:bodyPr>
          <a:lstStyle/>
          <a:p>
            <a:pPr algn="ctr">
              <a:lnSpc>
                <a:spcPts val="12087"/>
              </a:lnSpc>
            </a:pPr>
            <a:r>
              <a:rPr lang="en-US" b="true" sz="9443">
                <a:solidFill>
                  <a:srgbClr val="1EF1FF"/>
                </a:solidFill>
                <a:latin typeface="Neo Tech Bold"/>
                <a:ea typeface="Neo Tech Bold"/>
                <a:cs typeface="Neo Tech Bold"/>
                <a:sym typeface="Neo Tech Bold"/>
              </a:rPr>
              <a:t>SEKIAN</a:t>
            </a:r>
          </a:p>
          <a:p>
            <a:pPr algn="ctr">
              <a:lnSpc>
                <a:spcPts val="12087"/>
              </a:lnSpc>
            </a:pPr>
            <a:r>
              <a:rPr lang="en-US" b="true" sz="9443">
                <a:solidFill>
                  <a:srgbClr val="1EF1FF"/>
                </a:solidFill>
                <a:latin typeface="Neo Tech Bold"/>
                <a:ea typeface="Neo Tech Bold"/>
                <a:cs typeface="Neo Tech Bold"/>
                <a:sym typeface="Neo Tech Bold"/>
              </a:rPr>
              <a:t>TERIMAKASIH</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13566"/>
        </a:solidFill>
      </p:bgPr>
    </p:bg>
    <p:spTree>
      <p:nvGrpSpPr>
        <p:cNvPr id="1" name=""/>
        <p:cNvGrpSpPr/>
        <p:nvPr/>
      </p:nvGrpSpPr>
      <p:grpSpPr>
        <a:xfrm>
          <a:off x="0" y="0"/>
          <a:ext cx="0" cy="0"/>
          <a:chOff x="0" y="0"/>
          <a:chExt cx="0" cy="0"/>
        </a:xfrm>
      </p:grpSpPr>
      <p:sp>
        <p:nvSpPr>
          <p:cNvPr name="Freeform 2" id="2"/>
          <p:cNvSpPr/>
          <p:nvPr/>
        </p:nvSpPr>
        <p:spPr>
          <a:xfrm flipH="false" flipV="false" rot="0">
            <a:off x="12252153" y="-892347"/>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3" id="3"/>
          <p:cNvSpPr/>
          <p:nvPr/>
        </p:nvSpPr>
        <p:spPr>
          <a:xfrm flipH="false" flipV="false" rot="0">
            <a:off x="6126077" y="-892347"/>
            <a:ext cx="6035847" cy="6035847"/>
          </a:xfrm>
          <a:custGeom>
            <a:avLst/>
            <a:gdLst/>
            <a:ahLst/>
            <a:cxnLst/>
            <a:rect r="r" b="b" t="t" l="l"/>
            <a:pathLst>
              <a:path h="6035847" w="6035847">
                <a:moveTo>
                  <a:pt x="0" y="0"/>
                </a:moveTo>
                <a:lnTo>
                  <a:pt x="6035846" y="0"/>
                </a:lnTo>
                <a:lnTo>
                  <a:pt x="6035846" y="6035847"/>
                </a:lnTo>
                <a:lnTo>
                  <a:pt x="0" y="6035847"/>
                </a:lnTo>
                <a:lnTo>
                  <a:pt x="0" y="0"/>
                </a:lnTo>
                <a:close/>
              </a:path>
            </a:pathLst>
          </a:custGeom>
          <a:blipFill>
            <a:blip r:embed="rId2">
              <a:alphaModFix amt="44999"/>
            </a:blip>
            <a:stretch>
              <a:fillRect l="0" t="0" r="0" b="0"/>
            </a:stretch>
          </a:blipFill>
        </p:spPr>
      </p:sp>
      <p:sp>
        <p:nvSpPr>
          <p:cNvPr name="Freeform 4" id="4"/>
          <p:cNvSpPr/>
          <p:nvPr/>
        </p:nvSpPr>
        <p:spPr>
          <a:xfrm flipH="false" flipV="false" rot="0">
            <a:off x="12252153" y="5143500"/>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5" id="5"/>
          <p:cNvSpPr/>
          <p:nvPr/>
        </p:nvSpPr>
        <p:spPr>
          <a:xfrm flipH="false" flipV="false" rot="0">
            <a:off x="6126077" y="5143500"/>
            <a:ext cx="6035847" cy="6035847"/>
          </a:xfrm>
          <a:custGeom>
            <a:avLst/>
            <a:gdLst/>
            <a:ahLst/>
            <a:cxnLst/>
            <a:rect r="r" b="b" t="t" l="l"/>
            <a:pathLst>
              <a:path h="6035847" w="6035847">
                <a:moveTo>
                  <a:pt x="0" y="0"/>
                </a:moveTo>
                <a:lnTo>
                  <a:pt x="6035846" y="0"/>
                </a:lnTo>
                <a:lnTo>
                  <a:pt x="6035846" y="6035847"/>
                </a:lnTo>
                <a:lnTo>
                  <a:pt x="0" y="6035847"/>
                </a:lnTo>
                <a:lnTo>
                  <a:pt x="0" y="0"/>
                </a:lnTo>
                <a:close/>
              </a:path>
            </a:pathLst>
          </a:custGeom>
          <a:blipFill>
            <a:blip r:embed="rId2">
              <a:alphaModFix amt="44999"/>
            </a:blip>
            <a:stretch>
              <a:fillRect l="0" t="0" r="0" b="0"/>
            </a:stretch>
          </a:blipFill>
        </p:spPr>
      </p:sp>
      <p:sp>
        <p:nvSpPr>
          <p:cNvPr name="Freeform 6" id="6"/>
          <p:cNvSpPr/>
          <p:nvPr/>
        </p:nvSpPr>
        <p:spPr>
          <a:xfrm flipH="false" flipV="false" rot="0">
            <a:off x="0" y="-892347"/>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7" id="7"/>
          <p:cNvSpPr/>
          <p:nvPr/>
        </p:nvSpPr>
        <p:spPr>
          <a:xfrm flipH="false" flipV="false" rot="0">
            <a:off x="0" y="5143500"/>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grpSp>
        <p:nvGrpSpPr>
          <p:cNvPr name="Group 8" id="8"/>
          <p:cNvGrpSpPr/>
          <p:nvPr/>
        </p:nvGrpSpPr>
        <p:grpSpPr>
          <a:xfrm rot="0">
            <a:off x="1028700" y="1028700"/>
            <a:ext cx="16230600" cy="8229600"/>
            <a:chOff x="0" y="0"/>
            <a:chExt cx="4274726" cy="2167467"/>
          </a:xfrm>
        </p:grpSpPr>
        <p:sp>
          <p:nvSpPr>
            <p:cNvPr name="Freeform 9" id="9"/>
            <p:cNvSpPr/>
            <p:nvPr/>
          </p:nvSpPr>
          <p:spPr>
            <a:xfrm flipH="false" flipV="false" rot="0">
              <a:off x="0" y="0"/>
              <a:ext cx="4274726" cy="2167467"/>
            </a:xfrm>
            <a:custGeom>
              <a:avLst/>
              <a:gdLst/>
              <a:ahLst/>
              <a:cxnLst/>
              <a:rect r="r" b="b" t="t" l="l"/>
              <a:pathLst>
                <a:path h="2167467" w="4274726">
                  <a:moveTo>
                    <a:pt x="14310" y="0"/>
                  </a:moveTo>
                  <a:lnTo>
                    <a:pt x="4260416" y="0"/>
                  </a:lnTo>
                  <a:cubicBezTo>
                    <a:pt x="4264211" y="0"/>
                    <a:pt x="4267851" y="1508"/>
                    <a:pt x="4270535" y="4191"/>
                  </a:cubicBezTo>
                  <a:cubicBezTo>
                    <a:pt x="4273218" y="6875"/>
                    <a:pt x="4274726" y="10515"/>
                    <a:pt x="4274726" y="14310"/>
                  </a:cubicBezTo>
                  <a:lnTo>
                    <a:pt x="4274726" y="2153157"/>
                  </a:lnTo>
                  <a:cubicBezTo>
                    <a:pt x="4274726" y="2156952"/>
                    <a:pt x="4273218" y="2160592"/>
                    <a:pt x="4270535" y="2163276"/>
                  </a:cubicBezTo>
                  <a:cubicBezTo>
                    <a:pt x="4267851" y="2165959"/>
                    <a:pt x="4264211" y="2167467"/>
                    <a:pt x="4260416" y="2167467"/>
                  </a:cubicBezTo>
                  <a:lnTo>
                    <a:pt x="14310" y="2167467"/>
                  </a:lnTo>
                  <a:cubicBezTo>
                    <a:pt x="10515" y="2167467"/>
                    <a:pt x="6875" y="2165959"/>
                    <a:pt x="4191" y="2163276"/>
                  </a:cubicBezTo>
                  <a:cubicBezTo>
                    <a:pt x="1508" y="2160592"/>
                    <a:pt x="0" y="2156952"/>
                    <a:pt x="0" y="2153157"/>
                  </a:cubicBezTo>
                  <a:lnTo>
                    <a:pt x="0" y="14310"/>
                  </a:lnTo>
                  <a:cubicBezTo>
                    <a:pt x="0" y="10515"/>
                    <a:pt x="1508" y="6875"/>
                    <a:pt x="4191" y="4191"/>
                  </a:cubicBezTo>
                  <a:cubicBezTo>
                    <a:pt x="6875" y="1508"/>
                    <a:pt x="10515" y="0"/>
                    <a:pt x="14310" y="0"/>
                  </a:cubicBezTo>
                  <a:close/>
                </a:path>
              </a:pathLst>
            </a:custGeom>
            <a:solidFill>
              <a:srgbClr val="113566">
                <a:alpha val="92941"/>
              </a:srgbClr>
            </a:solidFill>
            <a:ln cap="rnd">
              <a:noFill/>
              <a:prstDash val="solid"/>
              <a:round/>
            </a:ln>
          </p:spPr>
        </p:sp>
        <p:sp>
          <p:nvSpPr>
            <p:cNvPr name="TextBox 10" id="10"/>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3969121" y="1028700"/>
            <a:ext cx="10349757" cy="869064"/>
          </a:xfrm>
          <a:custGeom>
            <a:avLst/>
            <a:gdLst/>
            <a:ahLst/>
            <a:cxnLst/>
            <a:rect r="r" b="b" t="t" l="l"/>
            <a:pathLst>
              <a:path h="869064" w="10349757">
                <a:moveTo>
                  <a:pt x="0" y="0"/>
                </a:moveTo>
                <a:lnTo>
                  <a:pt x="10349758" y="0"/>
                </a:lnTo>
                <a:lnTo>
                  <a:pt x="10349758" y="869064"/>
                </a:lnTo>
                <a:lnTo>
                  <a:pt x="0" y="869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10800000">
            <a:off x="3969121" y="8389236"/>
            <a:ext cx="10349757" cy="869064"/>
          </a:xfrm>
          <a:custGeom>
            <a:avLst/>
            <a:gdLst/>
            <a:ahLst/>
            <a:cxnLst/>
            <a:rect r="r" b="b" t="t" l="l"/>
            <a:pathLst>
              <a:path h="869064" w="10349757">
                <a:moveTo>
                  <a:pt x="0" y="0"/>
                </a:moveTo>
                <a:lnTo>
                  <a:pt x="10349758" y="0"/>
                </a:lnTo>
                <a:lnTo>
                  <a:pt x="10349758" y="869064"/>
                </a:lnTo>
                <a:lnTo>
                  <a:pt x="0" y="869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3" id="13"/>
          <p:cNvGrpSpPr/>
          <p:nvPr/>
        </p:nvGrpSpPr>
        <p:grpSpPr>
          <a:xfrm rot="0">
            <a:off x="1028700" y="1028700"/>
            <a:ext cx="16230600" cy="8229600"/>
            <a:chOff x="0" y="0"/>
            <a:chExt cx="4274726" cy="2167467"/>
          </a:xfrm>
        </p:grpSpPr>
        <p:sp>
          <p:nvSpPr>
            <p:cNvPr name="Freeform 14" id="14"/>
            <p:cNvSpPr/>
            <p:nvPr/>
          </p:nvSpPr>
          <p:spPr>
            <a:xfrm flipH="false" flipV="false" rot="0">
              <a:off x="0" y="0"/>
              <a:ext cx="4274726" cy="2167467"/>
            </a:xfrm>
            <a:custGeom>
              <a:avLst/>
              <a:gdLst/>
              <a:ahLst/>
              <a:cxnLst/>
              <a:rect r="r" b="b" t="t" l="l"/>
              <a:pathLst>
                <a:path h="2167467" w="4274726">
                  <a:moveTo>
                    <a:pt x="14310" y="0"/>
                  </a:moveTo>
                  <a:lnTo>
                    <a:pt x="4260416" y="0"/>
                  </a:lnTo>
                  <a:cubicBezTo>
                    <a:pt x="4264211" y="0"/>
                    <a:pt x="4267851" y="1508"/>
                    <a:pt x="4270535" y="4191"/>
                  </a:cubicBezTo>
                  <a:cubicBezTo>
                    <a:pt x="4273218" y="6875"/>
                    <a:pt x="4274726" y="10515"/>
                    <a:pt x="4274726" y="14310"/>
                  </a:cubicBezTo>
                  <a:lnTo>
                    <a:pt x="4274726" y="2153157"/>
                  </a:lnTo>
                  <a:cubicBezTo>
                    <a:pt x="4274726" y="2156952"/>
                    <a:pt x="4273218" y="2160592"/>
                    <a:pt x="4270535" y="2163276"/>
                  </a:cubicBezTo>
                  <a:cubicBezTo>
                    <a:pt x="4267851" y="2165959"/>
                    <a:pt x="4264211" y="2167467"/>
                    <a:pt x="4260416" y="2167467"/>
                  </a:cubicBezTo>
                  <a:lnTo>
                    <a:pt x="14310" y="2167467"/>
                  </a:lnTo>
                  <a:cubicBezTo>
                    <a:pt x="10515" y="2167467"/>
                    <a:pt x="6875" y="2165959"/>
                    <a:pt x="4191" y="2163276"/>
                  </a:cubicBezTo>
                  <a:cubicBezTo>
                    <a:pt x="1508" y="2160592"/>
                    <a:pt x="0" y="2156952"/>
                    <a:pt x="0" y="2153157"/>
                  </a:cubicBezTo>
                  <a:lnTo>
                    <a:pt x="0" y="14310"/>
                  </a:lnTo>
                  <a:cubicBezTo>
                    <a:pt x="0" y="10515"/>
                    <a:pt x="1508" y="6875"/>
                    <a:pt x="4191" y="4191"/>
                  </a:cubicBezTo>
                  <a:cubicBezTo>
                    <a:pt x="6875" y="1508"/>
                    <a:pt x="10515" y="0"/>
                    <a:pt x="14310" y="0"/>
                  </a:cubicBezTo>
                  <a:close/>
                </a:path>
              </a:pathLst>
            </a:custGeom>
            <a:solidFill>
              <a:srgbClr val="000000">
                <a:alpha val="0"/>
              </a:srgbClr>
            </a:solidFill>
            <a:ln w="85725" cap="rnd">
              <a:solidFill>
                <a:srgbClr val="1EF1FF"/>
              </a:solidFill>
              <a:prstDash val="solid"/>
              <a:round/>
            </a:ln>
          </p:spPr>
        </p:sp>
        <p:sp>
          <p:nvSpPr>
            <p:cNvPr name="TextBox 15" id="15"/>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16" id="16"/>
          <p:cNvSpPr/>
          <p:nvPr/>
        </p:nvSpPr>
        <p:spPr>
          <a:xfrm flipH="false" flipV="false" rot="0">
            <a:off x="1028700" y="2751622"/>
            <a:ext cx="3507719" cy="242352"/>
          </a:xfrm>
          <a:custGeom>
            <a:avLst/>
            <a:gdLst/>
            <a:ahLst/>
            <a:cxnLst/>
            <a:rect r="r" b="b" t="t" l="l"/>
            <a:pathLst>
              <a:path h="242352" w="3507719">
                <a:moveTo>
                  <a:pt x="0" y="0"/>
                </a:moveTo>
                <a:lnTo>
                  <a:pt x="3507719" y="0"/>
                </a:lnTo>
                <a:lnTo>
                  <a:pt x="3507719" y="242351"/>
                </a:lnTo>
                <a:lnTo>
                  <a:pt x="0" y="2423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true" flipV="false" rot="0">
            <a:off x="13751581" y="2751622"/>
            <a:ext cx="3507719" cy="242352"/>
          </a:xfrm>
          <a:custGeom>
            <a:avLst/>
            <a:gdLst/>
            <a:ahLst/>
            <a:cxnLst/>
            <a:rect r="r" b="b" t="t" l="l"/>
            <a:pathLst>
              <a:path h="242352" w="3507719">
                <a:moveTo>
                  <a:pt x="3507719" y="0"/>
                </a:moveTo>
                <a:lnTo>
                  <a:pt x="0" y="0"/>
                </a:lnTo>
                <a:lnTo>
                  <a:pt x="0" y="242351"/>
                </a:lnTo>
                <a:lnTo>
                  <a:pt x="3507719" y="242351"/>
                </a:lnTo>
                <a:lnTo>
                  <a:pt x="3507719"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8" id="18"/>
          <p:cNvSpPr/>
          <p:nvPr/>
        </p:nvSpPr>
        <p:spPr>
          <a:xfrm flipH="false" flipV="false" rot="0">
            <a:off x="2103145" y="6617280"/>
            <a:ext cx="2968597" cy="771835"/>
          </a:xfrm>
          <a:custGeom>
            <a:avLst/>
            <a:gdLst/>
            <a:ahLst/>
            <a:cxnLst/>
            <a:rect r="r" b="b" t="t" l="l"/>
            <a:pathLst>
              <a:path h="771835" w="2968597">
                <a:moveTo>
                  <a:pt x="0" y="0"/>
                </a:moveTo>
                <a:lnTo>
                  <a:pt x="2968597" y="0"/>
                </a:lnTo>
                <a:lnTo>
                  <a:pt x="2968597" y="771835"/>
                </a:lnTo>
                <a:lnTo>
                  <a:pt x="0" y="77183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9" id="19"/>
          <p:cNvSpPr/>
          <p:nvPr/>
        </p:nvSpPr>
        <p:spPr>
          <a:xfrm flipH="false" flipV="false" rot="0">
            <a:off x="5768004" y="6617280"/>
            <a:ext cx="2968597" cy="771835"/>
          </a:xfrm>
          <a:custGeom>
            <a:avLst/>
            <a:gdLst/>
            <a:ahLst/>
            <a:cxnLst/>
            <a:rect r="r" b="b" t="t" l="l"/>
            <a:pathLst>
              <a:path h="771835" w="2968597">
                <a:moveTo>
                  <a:pt x="0" y="0"/>
                </a:moveTo>
                <a:lnTo>
                  <a:pt x="2968597" y="0"/>
                </a:lnTo>
                <a:lnTo>
                  <a:pt x="2968597" y="771835"/>
                </a:lnTo>
                <a:lnTo>
                  <a:pt x="0" y="77183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0" id="20"/>
          <p:cNvSpPr/>
          <p:nvPr/>
        </p:nvSpPr>
        <p:spPr>
          <a:xfrm flipH="false" flipV="false" rot="0">
            <a:off x="9432863" y="6617280"/>
            <a:ext cx="2968597" cy="771835"/>
          </a:xfrm>
          <a:custGeom>
            <a:avLst/>
            <a:gdLst/>
            <a:ahLst/>
            <a:cxnLst/>
            <a:rect r="r" b="b" t="t" l="l"/>
            <a:pathLst>
              <a:path h="771835" w="2968597">
                <a:moveTo>
                  <a:pt x="0" y="0"/>
                </a:moveTo>
                <a:lnTo>
                  <a:pt x="2968597" y="0"/>
                </a:lnTo>
                <a:lnTo>
                  <a:pt x="2968597" y="771835"/>
                </a:lnTo>
                <a:lnTo>
                  <a:pt x="0" y="77183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1" id="21"/>
          <p:cNvSpPr/>
          <p:nvPr/>
        </p:nvSpPr>
        <p:spPr>
          <a:xfrm flipH="false" flipV="false" rot="0">
            <a:off x="13097722" y="6617280"/>
            <a:ext cx="2968597" cy="771835"/>
          </a:xfrm>
          <a:custGeom>
            <a:avLst/>
            <a:gdLst/>
            <a:ahLst/>
            <a:cxnLst/>
            <a:rect r="r" b="b" t="t" l="l"/>
            <a:pathLst>
              <a:path h="771835" w="2968597">
                <a:moveTo>
                  <a:pt x="0" y="0"/>
                </a:moveTo>
                <a:lnTo>
                  <a:pt x="2968596" y="0"/>
                </a:lnTo>
                <a:lnTo>
                  <a:pt x="2968596" y="771835"/>
                </a:lnTo>
                <a:lnTo>
                  <a:pt x="0" y="77183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2" id="22"/>
          <p:cNvSpPr txBox="true"/>
          <p:nvPr/>
        </p:nvSpPr>
        <p:spPr>
          <a:xfrm rot="0">
            <a:off x="5363882" y="2278877"/>
            <a:ext cx="7829214" cy="1035440"/>
          </a:xfrm>
          <a:prstGeom prst="rect">
            <a:avLst/>
          </a:prstGeom>
        </p:spPr>
        <p:txBody>
          <a:bodyPr anchor="t" rtlCol="false" tIns="0" lIns="0" bIns="0" rIns="0">
            <a:spAutoFit/>
          </a:bodyPr>
          <a:lstStyle/>
          <a:p>
            <a:pPr algn="ctr">
              <a:lnSpc>
                <a:spcPts val="7394"/>
              </a:lnSpc>
            </a:pPr>
            <a:r>
              <a:rPr lang="en-US" b="true" sz="5776">
                <a:solidFill>
                  <a:srgbClr val="90F8FF"/>
                </a:solidFill>
                <a:latin typeface="Neo Tech Bold"/>
                <a:ea typeface="Neo Tech Bold"/>
                <a:cs typeface="Neo Tech Bold"/>
                <a:sym typeface="Neo Tech Bold"/>
              </a:rPr>
              <a:t>ANGGOTA KELOMPOK:</a:t>
            </a:r>
          </a:p>
        </p:txBody>
      </p:sp>
      <p:sp>
        <p:nvSpPr>
          <p:cNvPr name="TextBox 23" id="23"/>
          <p:cNvSpPr txBox="true"/>
          <p:nvPr/>
        </p:nvSpPr>
        <p:spPr>
          <a:xfrm rot="0">
            <a:off x="1497548" y="6121929"/>
            <a:ext cx="4270456" cy="1193629"/>
          </a:xfrm>
          <a:prstGeom prst="rect">
            <a:avLst/>
          </a:prstGeom>
        </p:spPr>
        <p:txBody>
          <a:bodyPr anchor="t" rtlCol="false" tIns="0" lIns="0" bIns="0" rIns="0">
            <a:spAutoFit/>
          </a:bodyPr>
          <a:lstStyle/>
          <a:p>
            <a:pPr algn="ctr">
              <a:lnSpc>
                <a:spcPts val="4480"/>
              </a:lnSpc>
            </a:pPr>
            <a:r>
              <a:rPr lang="en-US" sz="3500" spc="-101">
                <a:solidFill>
                  <a:srgbClr val="FFFFFF"/>
                </a:solidFill>
                <a:latin typeface="Neo Tech"/>
                <a:ea typeface="Neo Tech"/>
                <a:cs typeface="Neo Tech"/>
                <a:sym typeface="Neo Tech"/>
              </a:rPr>
              <a:t>Inaya Salwa lasya (2413031036)</a:t>
            </a:r>
          </a:p>
        </p:txBody>
      </p:sp>
      <p:sp>
        <p:nvSpPr>
          <p:cNvPr name="TextBox 24" id="24"/>
          <p:cNvSpPr txBox="true"/>
          <p:nvPr/>
        </p:nvSpPr>
        <p:spPr>
          <a:xfrm rot="0">
            <a:off x="5162407" y="6121929"/>
            <a:ext cx="4270456" cy="1193629"/>
          </a:xfrm>
          <a:prstGeom prst="rect">
            <a:avLst/>
          </a:prstGeom>
        </p:spPr>
        <p:txBody>
          <a:bodyPr anchor="t" rtlCol="false" tIns="0" lIns="0" bIns="0" rIns="0">
            <a:spAutoFit/>
          </a:bodyPr>
          <a:lstStyle/>
          <a:p>
            <a:pPr algn="ctr">
              <a:lnSpc>
                <a:spcPts val="4480"/>
              </a:lnSpc>
            </a:pPr>
            <a:r>
              <a:rPr lang="en-US" sz="3500" spc="-101">
                <a:solidFill>
                  <a:srgbClr val="FFFFFF"/>
                </a:solidFill>
                <a:latin typeface="Neo Tech"/>
                <a:ea typeface="Neo Tech"/>
                <a:cs typeface="Neo Tech"/>
                <a:sym typeface="Neo Tech"/>
              </a:rPr>
              <a:t>Asnia Sundari (2413031040)</a:t>
            </a:r>
          </a:p>
        </p:txBody>
      </p:sp>
      <p:sp>
        <p:nvSpPr>
          <p:cNvPr name="TextBox 25" id="25"/>
          <p:cNvSpPr txBox="true"/>
          <p:nvPr/>
        </p:nvSpPr>
        <p:spPr>
          <a:xfrm rot="0">
            <a:off x="8827265" y="6121929"/>
            <a:ext cx="4270456" cy="1193629"/>
          </a:xfrm>
          <a:prstGeom prst="rect">
            <a:avLst/>
          </a:prstGeom>
        </p:spPr>
        <p:txBody>
          <a:bodyPr anchor="t" rtlCol="false" tIns="0" lIns="0" bIns="0" rIns="0">
            <a:spAutoFit/>
          </a:bodyPr>
          <a:lstStyle/>
          <a:p>
            <a:pPr algn="ctr">
              <a:lnSpc>
                <a:spcPts val="4480"/>
              </a:lnSpc>
            </a:pPr>
            <a:r>
              <a:rPr lang="en-US" sz="3500" spc="-101">
                <a:solidFill>
                  <a:srgbClr val="FFFFFF"/>
                </a:solidFill>
                <a:latin typeface="Neo Tech"/>
                <a:ea typeface="Neo Tech"/>
                <a:cs typeface="Neo Tech"/>
                <a:sym typeface="Neo Tech"/>
              </a:rPr>
              <a:t>Anindia Maharani (2413031042)</a:t>
            </a:r>
          </a:p>
        </p:txBody>
      </p:sp>
      <p:sp>
        <p:nvSpPr>
          <p:cNvPr name="TextBox 26" id="26"/>
          <p:cNvSpPr txBox="true"/>
          <p:nvPr/>
        </p:nvSpPr>
        <p:spPr>
          <a:xfrm rot="0">
            <a:off x="12763410" y="6121929"/>
            <a:ext cx="4270456" cy="1193629"/>
          </a:xfrm>
          <a:prstGeom prst="rect">
            <a:avLst/>
          </a:prstGeom>
        </p:spPr>
        <p:txBody>
          <a:bodyPr anchor="t" rtlCol="false" tIns="0" lIns="0" bIns="0" rIns="0">
            <a:spAutoFit/>
          </a:bodyPr>
          <a:lstStyle/>
          <a:p>
            <a:pPr algn="ctr">
              <a:lnSpc>
                <a:spcPts val="4480"/>
              </a:lnSpc>
            </a:pPr>
            <a:r>
              <a:rPr lang="en-US" sz="3500" spc="-101">
                <a:solidFill>
                  <a:srgbClr val="FFFFFF"/>
                </a:solidFill>
                <a:latin typeface="Neo Tech"/>
                <a:ea typeface="Neo Tech"/>
                <a:cs typeface="Neo Tech"/>
                <a:sym typeface="Neo Tech"/>
              </a:rPr>
              <a:t>Najwa Denita Syafitri (2413031065)</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13566"/>
        </a:solidFill>
      </p:bgPr>
    </p:bg>
    <p:spTree>
      <p:nvGrpSpPr>
        <p:cNvPr id="1" name=""/>
        <p:cNvGrpSpPr/>
        <p:nvPr/>
      </p:nvGrpSpPr>
      <p:grpSpPr>
        <a:xfrm>
          <a:off x="0" y="0"/>
          <a:ext cx="0" cy="0"/>
          <a:chOff x="0" y="0"/>
          <a:chExt cx="0" cy="0"/>
        </a:xfrm>
      </p:grpSpPr>
      <p:sp>
        <p:nvSpPr>
          <p:cNvPr name="Freeform 2" id="2"/>
          <p:cNvSpPr/>
          <p:nvPr/>
        </p:nvSpPr>
        <p:spPr>
          <a:xfrm flipH="false" flipV="false" rot="0">
            <a:off x="12252153" y="-892347"/>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3" id="3"/>
          <p:cNvSpPr/>
          <p:nvPr/>
        </p:nvSpPr>
        <p:spPr>
          <a:xfrm flipH="false" flipV="false" rot="0">
            <a:off x="6126077" y="-892347"/>
            <a:ext cx="6035847" cy="6035847"/>
          </a:xfrm>
          <a:custGeom>
            <a:avLst/>
            <a:gdLst/>
            <a:ahLst/>
            <a:cxnLst/>
            <a:rect r="r" b="b" t="t" l="l"/>
            <a:pathLst>
              <a:path h="6035847" w="6035847">
                <a:moveTo>
                  <a:pt x="0" y="0"/>
                </a:moveTo>
                <a:lnTo>
                  <a:pt x="6035846" y="0"/>
                </a:lnTo>
                <a:lnTo>
                  <a:pt x="6035846" y="6035847"/>
                </a:lnTo>
                <a:lnTo>
                  <a:pt x="0" y="6035847"/>
                </a:lnTo>
                <a:lnTo>
                  <a:pt x="0" y="0"/>
                </a:lnTo>
                <a:close/>
              </a:path>
            </a:pathLst>
          </a:custGeom>
          <a:blipFill>
            <a:blip r:embed="rId2">
              <a:alphaModFix amt="44999"/>
            </a:blip>
            <a:stretch>
              <a:fillRect l="0" t="0" r="0" b="0"/>
            </a:stretch>
          </a:blipFill>
        </p:spPr>
      </p:sp>
      <p:sp>
        <p:nvSpPr>
          <p:cNvPr name="Freeform 4" id="4"/>
          <p:cNvSpPr/>
          <p:nvPr/>
        </p:nvSpPr>
        <p:spPr>
          <a:xfrm flipH="false" flipV="false" rot="0">
            <a:off x="12252153" y="5143500"/>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5" id="5"/>
          <p:cNvSpPr/>
          <p:nvPr/>
        </p:nvSpPr>
        <p:spPr>
          <a:xfrm flipH="false" flipV="false" rot="0">
            <a:off x="6126077" y="5143500"/>
            <a:ext cx="6035847" cy="6035847"/>
          </a:xfrm>
          <a:custGeom>
            <a:avLst/>
            <a:gdLst/>
            <a:ahLst/>
            <a:cxnLst/>
            <a:rect r="r" b="b" t="t" l="l"/>
            <a:pathLst>
              <a:path h="6035847" w="6035847">
                <a:moveTo>
                  <a:pt x="0" y="0"/>
                </a:moveTo>
                <a:lnTo>
                  <a:pt x="6035846" y="0"/>
                </a:lnTo>
                <a:lnTo>
                  <a:pt x="6035846" y="6035847"/>
                </a:lnTo>
                <a:lnTo>
                  <a:pt x="0" y="6035847"/>
                </a:lnTo>
                <a:lnTo>
                  <a:pt x="0" y="0"/>
                </a:lnTo>
                <a:close/>
              </a:path>
            </a:pathLst>
          </a:custGeom>
          <a:blipFill>
            <a:blip r:embed="rId2">
              <a:alphaModFix amt="44999"/>
            </a:blip>
            <a:stretch>
              <a:fillRect l="0" t="0" r="0" b="0"/>
            </a:stretch>
          </a:blipFill>
        </p:spPr>
      </p:sp>
      <p:sp>
        <p:nvSpPr>
          <p:cNvPr name="Freeform 6" id="6"/>
          <p:cNvSpPr/>
          <p:nvPr/>
        </p:nvSpPr>
        <p:spPr>
          <a:xfrm flipH="false" flipV="false" rot="0">
            <a:off x="0" y="-892347"/>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7" id="7"/>
          <p:cNvSpPr/>
          <p:nvPr/>
        </p:nvSpPr>
        <p:spPr>
          <a:xfrm flipH="false" flipV="false" rot="0">
            <a:off x="0" y="5143500"/>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grpSp>
        <p:nvGrpSpPr>
          <p:cNvPr name="Group 8" id="8"/>
          <p:cNvGrpSpPr/>
          <p:nvPr/>
        </p:nvGrpSpPr>
        <p:grpSpPr>
          <a:xfrm rot="0">
            <a:off x="1028700" y="1028700"/>
            <a:ext cx="16230600" cy="8229600"/>
            <a:chOff x="0" y="0"/>
            <a:chExt cx="4274726" cy="2167467"/>
          </a:xfrm>
        </p:grpSpPr>
        <p:sp>
          <p:nvSpPr>
            <p:cNvPr name="Freeform 9" id="9"/>
            <p:cNvSpPr/>
            <p:nvPr/>
          </p:nvSpPr>
          <p:spPr>
            <a:xfrm flipH="false" flipV="false" rot="0">
              <a:off x="0" y="0"/>
              <a:ext cx="4274726" cy="2167467"/>
            </a:xfrm>
            <a:custGeom>
              <a:avLst/>
              <a:gdLst/>
              <a:ahLst/>
              <a:cxnLst/>
              <a:rect r="r" b="b" t="t" l="l"/>
              <a:pathLst>
                <a:path h="2167467" w="4274726">
                  <a:moveTo>
                    <a:pt x="14310" y="0"/>
                  </a:moveTo>
                  <a:lnTo>
                    <a:pt x="4260416" y="0"/>
                  </a:lnTo>
                  <a:cubicBezTo>
                    <a:pt x="4264211" y="0"/>
                    <a:pt x="4267851" y="1508"/>
                    <a:pt x="4270535" y="4191"/>
                  </a:cubicBezTo>
                  <a:cubicBezTo>
                    <a:pt x="4273218" y="6875"/>
                    <a:pt x="4274726" y="10515"/>
                    <a:pt x="4274726" y="14310"/>
                  </a:cubicBezTo>
                  <a:lnTo>
                    <a:pt x="4274726" y="2153157"/>
                  </a:lnTo>
                  <a:cubicBezTo>
                    <a:pt x="4274726" y="2156952"/>
                    <a:pt x="4273218" y="2160592"/>
                    <a:pt x="4270535" y="2163276"/>
                  </a:cubicBezTo>
                  <a:cubicBezTo>
                    <a:pt x="4267851" y="2165959"/>
                    <a:pt x="4264211" y="2167467"/>
                    <a:pt x="4260416" y="2167467"/>
                  </a:cubicBezTo>
                  <a:lnTo>
                    <a:pt x="14310" y="2167467"/>
                  </a:lnTo>
                  <a:cubicBezTo>
                    <a:pt x="10515" y="2167467"/>
                    <a:pt x="6875" y="2165959"/>
                    <a:pt x="4191" y="2163276"/>
                  </a:cubicBezTo>
                  <a:cubicBezTo>
                    <a:pt x="1508" y="2160592"/>
                    <a:pt x="0" y="2156952"/>
                    <a:pt x="0" y="2153157"/>
                  </a:cubicBezTo>
                  <a:lnTo>
                    <a:pt x="0" y="14310"/>
                  </a:lnTo>
                  <a:cubicBezTo>
                    <a:pt x="0" y="10515"/>
                    <a:pt x="1508" y="6875"/>
                    <a:pt x="4191" y="4191"/>
                  </a:cubicBezTo>
                  <a:cubicBezTo>
                    <a:pt x="6875" y="1508"/>
                    <a:pt x="10515" y="0"/>
                    <a:pt x="14310" y="0"/>
                  </a:cubicBezTo>
                  <a:close/>
                </a:path>
              </a:pathLst>
            </a:custGeom>
            <a:solidFill>
              <a:srgbClr val="113566">
                <a:alpha val="92941"/>
              </a:srgbClr>
            </a:solidFill>
            <a:ln cap="rnd">
              <a:noFill/>
              <a:prstDash val="solid"/>
              <a:round/>
            </a:ln>
          </p:spPr>
        </p:sp>
        <p:sp>
          <p:nvSpPr>
            <p:cNvPr name="TextBox 10" id="10"/>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3969121" y="1028700"/>
            <a:ext cx="10349757" cy="869064"/>
          </a:xfrm>
          <a:custGeom>
            <a:avLst/>
            <a:gdLst/>
            <a:ahLst/>
            <a:cxnLst/>
            <a:rect r="r" b="b" t="t" l="l"/>
            <a:pathLst>
              <a:path h="869064" w="10349757">
                <a:moveTo>
                  <a:pt x="0" y="0"/>
                </a:moveTo>
                <a:lnTo>
                  <a:pt x="10349758" y="0"/>
                </a:lnTo>
                <a:lnTo>
                  <a:pt x="10349758" y="869064"/>
                </a:lnTo>
                <a:lnTo>
                  <a:pt x="0" y="869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10800000">
            <a:off x="3969121" y="8389236"/>
            <a:ext cx="10349757" cy="869064"/>
          </a:xfrm>
          <a:custGeom>
            <a:avLst/>
            <a:gdLst/>
            <a:ahLst/>
            <a:cxnLst/>
            <a:rect r="r" b="b" t="t" l="l"/>
            <a:pathLst>
              <a:path h="869064" w="10349757">
                <a:moveTo>
                  <a:pt x="0" y="0"/>
                </a:moveTo>
                <a:lnTo>
                  <a:pt x="10349758" y="0"/>
                </a:lnTo>
                <a:lnTo>
                  <a:pt x="10349758" y="869064"/>
                </a:lnTo>
                <a:lnTo>
                  <a:pt x="0" y="869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3" id="13"/>
          <p:cNvGrpSpPr/>
          <p:nvPr/>
        </p:nvGrpSpPr>
        <p:grpSpPr>
          <a:xfrm rot="0">
            <a:off x="1028700" y="1028700"/>
            <a:ext cx="16230600" cy="8229600"/>
            <a:chOff x="0" y="0"/>
            <a:chExt cx="4274726" cy="2167467"/>
          </a:xfrm>
        </p:grpSpPr>
        <p:sp>
          <p:nvSpPr>
            <p:cNvPr name="Freeform 14" id="14"/>
            <p:cNvSpPr/>
            <p:nvPr/>
          </p:nvSpPr>
          <p:spPr>
            <a:xfrm flipH="false" flipV="false" rot="0">
              <a:off x="0" y="0"/>
              <a:ext cx="4274726" cy="2167467"/>
            </a:xfrm>
            <a:custGeom>
              <a:avLst/>
              <a:gdLst/>
              <a:ahLst/>
              <a:cxnLst/>
              <a:rect r="r" b="b" t="t" l="l"/>
              <a:pathLst>
                <a:path h="2167467" w="4274726">
                  <a:moveTo>
                    <a:pt x="14310" y="0"/>
                  </a:moveTo>
                  <a:lnTo>
                    <a:pt x="4260416" y="0"/>
                  </a:lnTo>
                  <a:cubicBezTo>
                    <a:pt x="4264211" y="0"/>
                    <a:pt x="4267851" y="1508"/>
                    <a:pt x="4270535" y="4191"/>
                  </a:cubicBezTo>
                  <a:cubicBezTo>
                    <a:pt x="4273218" y="6875"/>
                    <a:pt x="4274726" y="10515"/>
                    <a:pt x="4274726" y="14310"/>
                  </a:cubicBezTo>
                  <a:lnTo>
                    <a:pt x="4274726" y="2153157"/>
                  </a:lnTo>
                  <a:cubicBezTo>
                    <a:pt x="4274726" y="2156952"/>
                    <a:pt x="4273218" y="2160592"/>
                    <a:pt x="4270535" y="2163276"/>
                  </a:cubicBezTo>
                  <a:cubicBezTo>
                    <a:pt x="4267851" y="2165959"/>
                    <a:pt x="4264211" y="2167467"/>
                    <a:pt x="4260416" y="2167467"/>
                  </a:cubicBezTo>
                  <a:lnTo>
                    <a:pt x="14310" y="2167467"/>
                  </a:lnTo>
                  <a:cubicBezTo>
                    <a:pt x="10515" y="2167467"/>
                    <a:pt x="6875" y="2165959"/>
                    <a:pt x="4191" y="2163276"/>
                  </a:cubicBezTo>
                  <a:cubicBezTo>
                    <a:pt x="1508" y="2160592"/>
                    <a:pt x="0" y="2156952"/>
                    <a:pt x="0" y="2153157"/>
                  </a:cubicBezTo>
                  <a:lnTo>
                    <a:pt x="0" y="14310"/>
                  </a:lnTo>
                  <a:cubicBezTo>
                    <a:pt x="0" y="10515"/>
                    <a:pt x="1508" y="6875"/>
                    <a:pt x="4191" y="4191"/>
                  </a:cubicBezTo>
                  <a:cubicBezTo>
                    <a:pt x="6875" y="1508"/>
                    <a:pt x="10515" y="0"/>
                    <a:pt x="14310" y="0"/>
                  </a:cubicBezTo>
                  <a:close/>
                </a:path>
              </a:pathLst>
            </a:custGeom>
            <a:solidFill>
              <a:srgbClr val="000000">
                <a:alpha val="0"/>
              </a:srgbClr>
            </a:solidFill>
            <a:ln w="85725" cap="rnd">
              <a:solidFill>
                <a:srgbClr val="1EF1FF"/>
              </a:solidFill>
              <a:prstDash val="solid"/>
              <a:round/>
            </a:ln>
          </p:spPr>
        </p:sp>
        <p:sp>
          <p:nvSpPr>
            <p:cNvPr name="TextBox 15" id="15"/>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16" id="16"/>
          <p:cNvSpPr/>
          <p:nvPr/>
        </p:nvSpPr>
        <p:spPr>
          <a:xfrm flipH="false" flipV="false" rot="0">
            <a:off x="1028700" y="2751622"/>
            <a:ext cx="3507719" cy="242352"/>
          </a:xfrm>
          <a:custGeom>
            <a:avLst/>
            <a:gdLst/>
            <a:ahLst/>
            <a:cxnLst/>
            <a:rect r="r" b="b" t="t" l="l"/>
            <a:pathLst>
              <a:path h="242352" w="3507719">
                <a:moveTo>
                  <a:pt x="0" y="0"/>
                </a:moveTo>
                <a:lnTo>
                  <a:pt x="3507719" y="0"/>
                </a:lnTo>
                <a:lnTo>
                  <a:pt x="3507719" y="242351"/>
                </a:lnTo>
                <a:lnTo>
                  <a:pt x="0" y="2423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true" flipV="false" rot="0">
            <a:off x="13751581" y="2751622"/>
            <a:ext cx="3507719" cy="242352"/>
          </a:xfrm>
          <a:custGeom>
            <a:avLst/>
            <a:gdLst/>
            <a:ahLst/>
            <a:cxnLst/>
            <a:rect r="r" b="b" t="t" l="l"/>
            <a:pathLst>
              <a:path h="242352" w="3507719">
                <a:moveTo>
                  <a:pt x="3507719" y="0"/>
                </a:moveTo>
                <a:lnTo>
                  <a:pt x="0" y="0"/>
                </a:lnTo>
                <a:lnTo>
                  <a:pt x="0" y="242351"/>
                </a:lnTo>
                <a:lnTo>
                  <a:pt x="3507719" y="242351"/>
                </a:lnTo>
                <a:lnTo>
                  <a:pt x="3507719"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8" id="18"/>
          <p:cNvSpPr txBox="true"/>
          <p:nvPr/>
        </p:nvSpPr>
        <p:spPr>
          <a:xfrm rot="0">
            <a:off x="2482537" y="1531657"/>
            <a:ext cx="13591904" cy="1035440"/>
          </a:xfrm>
          <a:prstGeom prst="rect">
            <a:avLst/>
          </a:prstGeom>
        </p:spPr>
        <p:txBody>
          <a:bodyPr anchor="t" rtlCol="false" tIns="0" lIns="0" bIns="0" rIns="0">
            <a:spAutoFit/>
          </a:bodyPr>
          <a:lstStyle/>
          <a:p>
            <a:pPr algn="ctr">
              <a:lnSpc>
                <a:spcPts val="7394"/>
              </a:lnSpc>
            </a:pPr>
            <a:r>
              <a:rPr lang="en-US" b="true" sz="5776">
                <a:solidFill>
                  <a:srgbClr val="90F8FF"/>
                </a:solidFill>
                <a:latin typeface="Neo Tech Bold"/>
                <a:ea typeface="Neo Tech Bold"/>
                <a:cs typeface="Neo Tech Bold"/>
                <a:sym typeface="Neo Tech Bold"/>
              </a:rPr>
              <a:t>PENGERTIAN NILAI WAKTU DARI UANG</a:t>
            </a:r>
          </a:p>
        </p:txBody>
      </p:sp>
      <p:sp>
        <p:nvSpPr>
          <p:cNvPr name="TextBox 19" id="19"/>
          <p:cNvSpPr txBox="true"/>
          <p:nvPr/>
        </p:nvSpPr>
        <p:spPr>
          <a:xfrm rot="0">
            <a:off x="1866465" y="2532547"/>
            <a:ext cx="14555071" cy="6018884"/>
          </a:xfrm>
          <a:prstGeom prst="rect">
            <a:avLst/>
          </a:prstGeom>
        </p:spPr>
        <p:txBody>
          <a:bodyPr anchor="t" rtlCol="false" tIns="0" lIns="0" bIns="0" rIns="0">
            <a:spAutoFit/>
          </a:bodyPr>
          <a:lstStyle/>
          <a:p>
            <a:pPr algn="ctr">
              <a:lnSpc>
                <a:spcPts val="5305"/>
              </a:lnSpc>
            </a:pPr>
            <a:r>
              <a:rPr lang="en-US" sz="3102" spc="34">
                <a:solidFill>
                  <a:srgbClr val="FFFFFF"/>
                </a:solidFill>
                <a:latin typeface="Neo Tech Light"/>
                <a:ea typeface="Neo Tech Light"/>
                <a:cs typeface="Neo Tech Light"/>
                <a:sym typeface="Neo Tech Light"/>
              </a:rPr>
              <a:t> Nilai waktu uang adalah konsep fundamental dalam keuangan </a:t>
            </a:r>
          </a:p>
          <a:p>
            <a:pPr algn="ctr">
              <a:lnSpc>
                <a:spcPts val="5305"/>
              </a:lnSpc>
            </a:pPr>
            <a:r>
              <a:rPr lang="en-US" sz="3102" spc="34">
                <a:solidFill>
                  <a:srgbClr val="FFFFFF"/>
                </a:solidFill>
                <a:latin typeface="Neo Tech Light"/>
                <a:ea typeface="Neo Tech Light"/>
                <a:cs typeface="Neo Tech Light"/>
                <a:sym typeface="Neo Tech Light"/>
              </a:rPr>
              <a:t>yang menyatakan bahwa uang saat ini memiliki nilai lebih tinggi </a:t>
            </a:r>
          </a:p>
          <a:p>
            <a:pPr algn="ctr">
              <a:lnSpc>
                <a:spcPts val="5305"/>
              </a:lnSpc>
            </a:pPr>
            <a:r>
              <a:rPr lang="en-US" sz="3102" spc="34">
                <a:solidFill>
                  <a:srgbClr val="FFFFFF"/>
                </a:solidFill>
                <a:latin typeface="Neo Tech Light"/>
                <a:ea typeface="Neo Tech Light"/>
                <a:cs typeface="Neo Tech Light"/>
                <a:sym typeface="Neo Tech Light"/>
              </a:rPr>
              <a:t>dibandingkan uang yang sama jumlahnya di masa depan karena </a:t>
            </a:r>
          </a:p>
          <a:p>
            <a:pPr algn="ctr">
              <a:lnSpc>
                <a:spcPts val="5305"/>
              </a:lnSpc>
            </a:pPr>
            <a:r>
              <a:rPr lang="en-US" sz="3102" spc="34">
                <a:solidFill>
                  <a:srgbClr val="FFFFFF"/>
                </a:solidFill>
                <a:latin typeface="Neo Tech Light"/>
                <a:ea typeface="Neo Tech Light"/>
                <a:cs typeface="Neo Tech Light"/>
                <a:sym typeface="Neo Tech Light"/>
              </a:rPr>
              <a:t>potensi untuk menghasilkan pengembalian jika diinvestasikan. Hal </a:t>
            </a:r>
          </a:p>
          <a:p>
            <a:pPr algn="ctr">
              <a:lnSpc>
                <a:spcPts val="5305"/>
              </a:lnSpc>
            </a:pPr>
            <a:r>
              <a:rPr lang="en-US" sz="3102" spc="34">
                <a:solidFill>
                  <a:srgbClr val="FFFFFF"/>
                </a:solidFill>
                <a:latin typeface="Neo Tech Light"/>
                <a:ea typeface="Neo Tech Light"/>
                <a:cs typeface="Neo Tech Light"/>
                <a:sym typeface="Neo Tech Light"/>
              </a:rPr>
              <a:t>ini penting dalam pengambilan keputusan investasi dan pendanaan di </a:t>
            </a:r>
          </a:p>
          <a:p>
            <a:pPr algn="ctr">
              <a:lnSpc>
                <a:spcPts val="5305"/>
              </a:lnSpc>
            </a:pPr>
            <a:r>
              <a:rPr lang="en-US" sz="3102" spc="34">
                <a:solidFill>
                  <a:srgbClr val="FFFFFF"/>
                </a:solidFill>
                <a:latin typeface="Neo Tech Light"/>
                <a:ea typeface="Neo Tech Light"/>
                <a:cs typeface="Neo Tech Light"/>
                <a:sym typeface="Neo Tech Light"/>
              </a:rPr>
              <a:t>mana arus kas masa depan harus didiskontokan agar bisa </a:t>
            </a:r>
          </a:p>
          <a:p>
            <a:pPr algn="ctr">
              <a:lnSpc>
                <a:spcPts val="5305"/>
              </a:lnSpc>
            </a:pPr>
            <a:r>
              <a:rPr lang="en-US" sz="3102" spc="34">
                <a:solidFill>
                  <a:srgbClr val="FFFFFF"/>
                </a:solidFill>
                <a:latin typeface="Neo Tech Light"/>
                <a:ea typeface="Neo Tech Light"/>
                <a:cs typeface="Neo Tech Light"/>
                <a:sym typeface="Neo Tech Light"/>
              </a:rPr>
              <a:t>dibandingkan secara relevan dengan nilai sekarang. Dalam akuntansi, </a:t>
            </a:r>
          </a:p>
          <a:p>
            <a:pPr algn="ctr">
              <a:lnSpc>
                <a:spcPts val="5305"/>
              </a:lnSpc>
            </a:pPr>
            <a:r>
              <a:rPr lang="en-US" sz="3102" spc="34">
                <a:solidFill>
                  <a:srgbClr val="FFFFFF"/>
                </a:solidFill>
                <a:latin typeface="Neo Tech Light"/>
                <a:ea typeface="Neo Tech Light"/>
                <a:cs typeface="Neo Tech Light"/>
                <a:sym typeface="Neo Tech Light"/>
              </a:rPr>
              <a:t>konsep ini digunakan untuk penilaian aset, kewajiban, dan proyek </a:t>
            </a:r>
          </a:p>
          <a:p>
            <a:pPr algn="ctr">
              <a:lnSpc>
                <a:spcPts val="5305"/>
              </a:lnSpc>
            </a:pPr>
            <a:r>
              <a:rPr lang="en-US" sz="3102" spc="34">
                <a:solidFill>
                  <a:srgbClr val="FFFFFF"/>
                </a:solidFill>
                <a:latin typeface="Neo Tech Light"/>
                <a:ea typeface="Neo Tech Light"/>
                <a:cs typeface="Neo Tech Light"/>
                <a:sym typeface="Neo Tech Light"/>
              </a:rPr>
              <a:t>investasi agar mencerminkan nilai ekonomis riil pada waktu tertentu</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113566"/>
        </a:solidFill>
      </p:bgPr>
    </p:bg>
    <p:spTree>
      <p:nvGrpSpPr>
        <p:cNvPr id="1" name=""/>
        <p:cNvGrpSpPr/>
        <p:nvPr/>
      </p:nvGrpSpPr>
      <p:grpSpPr>
        <a:xfrm>
          <a:off x="0" y="0"/>
          <a:ext cx="0" cy="0"/>
          <a:chOff x="0" y="0"/>
          <a:chExt cx="0" cy="0"/>
        </a:xfrm>
      </p:grpSpPr>
      <p:sp>
        <p:nvSpPr>
          <p:cNvPr name="Freeform 2" id="2"/>
          <p:cNvSpPr/>
          <p:nvPr/>
        </p:nvSpPr>
        <p:spPr>
          <a:xfrm flipH="false" flipV="false" rot="0">
            <a:off x="12252153" y="-892347"/>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3" id="3"/>
          <p:cNvSpPr/>
          <p:nvPr/>
        </p:nvSpPr>
        <p:spPr>
          <a:xfrm flipH="false" flipV="false" rot="0">
            <a:off x="6126077" y="-892347"/>
            <a:ext cx="6035847" cy="6035847"/>
          </a:xfrm>
          <a:custGeom>
            <a:avLst/>
            <a:gdLst/>
            <a:ahLst/>
            <a:cxnLst/>
            <a:rect r="r" b="b" t="t" l="l"/>
            <a:pathLst>
              <a:path h="6035847" w="6035847">
                <a:moveTo>
                  <a:pt x="0" y="0"/>
                </a:moveTo>
                <a:lnTo>
                  <a:pt x="6035846" y="0"/>
                </a:lnTo>
                <a:lnTo>
                  <a:pt x="6035846" y="6035847"/>
                </a:lnTo>
                <a:lnTo>
                  <a:pt x="0" y="6035847"/>
                </a:lnTo>
                <a:lnTo>
                  <a:pt x="0" y="0"/>
                </a:lnTo>
                <a:close/>
              </a:path>
            </a:pathLst>
          </a:custGeom>
          <a:blipFill>
            <a:blip r:embed="rId2">
              <a:alphaModFix amt="44999"/>
            </a:blip>
            <a:stretch>
              <a:fillRect l="0" t="0" r="0" b="0"/>
            </a:stretch>
          </a:blipFill>
        </p:spPr>
      </p:sp>
      <p:sp>
        <p:nvSpPr>
          <p:cNvPr name="Freeform 4" id="4"/>
          <p:cNvSpPr/>
          <p:nvPr/>
        </p:nvSpPr>
        <p:spPr>
          <a:xfrm flipH="false" flipV="false" rot="0">
            <a:off x="12252153" y="5143500"/>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5" id="5"/>
          <p:cNvSpPr/>
          <p:nvPr/>
        </p:nvSpPr>
        <p:spPr>
          <a:xfrm flipH="false" flipV="false" rot="0">
            <a:off x="6126077" y="5143500"/>
            <a:ext cx="6035847" cy="6035847"/>
          </a:xfrm>
          <a:custGeom>
            <a:avLst/>
            <a:gdLst/>
            <a:ahLst/>
            <a:cxnLst/>
            <a:rect r="r" b="b" t="t" l="l"/>
            <a:pathLst>
              <a:path h="6035847" w="6035847">
                <a:moveTo>
                  <a:pt x="0" y="0"/>
                </a:moveTo>
                <a:lnTo>
                  <a:pt x="6035846" y="0"/>
                </a:lnTo>
                <a:lnTo>
                  <a:pt x="6035846" y="6035847"/>
                </a:lnTo>
                <a:lnTo>
                  <a:pt x="0" y="6035847"/>
                </a:lnTo>
                <a:lnTo>
                  <a:pt x="0" y="0"/>
                </a:lnTo>
                <a:close/>
              </a:path>
            </a:pathLst>
          </a:custGeom>
          <a:blipFill>
            <a:blip r:embed="rId2">
              <a:alphaModFix amt="44999"/>
            </a:blip>
            <a:stretch>
              <a:fillRect l="0" t="0" r="0" b="0"/>
            </a:stretch>
          </a:blipFill>
        </p:spPr>
      </p:sp>
      <p:sp>
        <p:nvSpPr>
          <p:cNvPr name="Freeform 6" id="6"/>
          <p:cNvSpPr/>
          <p:nvPr/>
        </p:nvSpPr>
        <p:spPr>
          <a:xfrm flipH="false" flipV="false" rot="0">
            <a:off x="0" y="-892347"/>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7" id="7"/>
          <p:cNvSpPr/>
          <p:nvPr/>
        </p:nvSpPr>
        <p:spPr>
          <a:xfrm flipH="false" flipV="false" rot="0">
            <a:off x="0" y="5143500"/>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grpSp>
        <p:nvGrpSpPr>
          <p:cNvPr name="Group 8" id="8"/>
          <p:cNvGrpSpPr/>
          <p:nvPr/>
        </p:nvGrpSpPr>
        <p:grpSpPr>
          <a:xfrm rot="0">
            <a:off x="1028700" y="1028700"/>
            <a:ext cx="16230600" cy="8229600"/>
            <a:chOff x="0" y="0"/>
            <a:chExt cx="4274726" cy="2167467"/>
          </a:xfrm>
        </p:grpSpPr>
        <p:sp>
          <p:nvSpPr>
            <p:cNvPr name="Freeform 9" id="9"/>
            <p:cNvSpPr/>
            <p:nvPr/>
          </p:nvSpPr>
          <p:spPr>
            <a:xfrm flipH="false" flipV="false" rot="0">
              <a:off x="0" y="0"/>
              <a:ext cx="4274726" cy="2167467"/>
            </a:xfrm>
            <a:custGeom>
              <a:avLst/>
              <a:gdLst/>
              <a:ahLst/>
              <a:cxnLst/>
              <a:rect r="r" b="b" t="t" l="l"/>
              <a:pathLst>
                <a:path h="2167467" w="4274726">
                  <a:moveTo>
                    <a:pt x="14310" y="0"/>
                  </a:moveTo>
                  <a:lnTo>
                    <a:pt x="4260416" y="0"/>
                  </a:lnTo>
                  <a:cubicBezTo>
                    <a:pt x="4264211" y="0"/>
                    <a:pt x="4267851" y="1508"/>
                    <a:pt x="4270535" y="4191"/>
                  </a:cubicBezTo>
                  <a:cubicBezTo>
                    <a:pt x="4273218" y="6875"/>
                    <a:pt x="4274726" y="10515"/>
                    <a:pt x="4274726" y="14310"/>
                  </a:cubicBezTo>
                  <a:lnTo>
                    <a:pt x="4274726" y="2153157"/>
                  </a:lnTo>
                  <a:cubicBezTo>
                    <a:pt x="4274726" y="2156952"/>
                    <a:pt x="4273218" y="2160592"/>
                    <a:pt x="4270535" y="2163276"/>
                  </a:cubicBezTo>
                  <a:cubicBezTo>
                    <a:pt x="4267851" y="2165959"/>
                    <a:pt x="4264211" y="2167467"/>
                    <a:pt x="4260416" y="2167467"/>
                  </a:cubicBezTo>
                  <a:lnTo>
                    <a:pt x="14310" y="2167467"/>
                  </a:lnTo>
                  <a:cubicBezTo>
                    <a:pt x="10515" y="2167467"/>
                    <a:pt x="6875" y="2165959"/>
                    <a:pt x="4191" y="2163276"/>
                  </a:cubicBezTo>
                  <a:cubicBezTo>
                    <a:pt x="1508" y="2160592"/>
                    <a:pt x="0" y="2156952"/>
                    <a:pt x="0" y="2153157"/>
                  </a:cubicBezTo>
                  <a:lnTo>
                    <a:pt x="0" y="14310"/>
                  </a:lnTo>
                  <a:cubicBezTo>
                    <a:pt x="0" y="10515"/>
                    <a:pt x="1508" y="6875"/>
                    <a:pt x="4191" y="4191"/>
                  </a:cubicBezTo>
                  <a:cubicBezTo>
                    <a:pt x="6875" y="1508"/>
                    <a:pt x="10515" y="0"/>
                    <a:pt x="14310" y="0"/>
                  </a:cubicBezTo>
                  <a:close/>
                </a:path>
              </a:pathLst>
            </a:custGeom>
            <a:solidFill>
              <a:srgbClr val="113566">
                <a:alpha val="92941"/>
              </a:srgbClr>
            </a:solidFill>
            <a:ln cap="rnd">
              <a:noFill/>
              <a:prstDash val="solid"/>
              <a:round/>
            </a:ln>
          </p:spPr>
        </p:sp>
        <p:sp>
          <p:nvSpPr>
            <p:cNvPr name="TextBox 10" id="10"/>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3969121" y="1028700"/>
            <a:ext cx="10349757" cy="869064"/>
          </a:xfrm>
          <a:custGeom>
            <a:avLst/>
            <a:gdLst/>
            <a:ahLst/>
            <a:cxnLst/>
            <a:rect r="r" b="b" t="t" l="l"/>
            <a:pathLst>
              <a:path h="869064" w="10349757">
                <a:moveTo>
                  <a:pt x="0" y="0"/>
                </a:moveTo>
                <a:lnTo>
                  <a:pt x="10349758" y="0"/>
                </a:lnTo>
                <a:lnTo>
                  <a:pt x="10349758" y="869064"/>
                </a:lnTo>
                <a:lnTo>
                  <a:pt x="0" y="869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10800000">
            <a:off x="3969121" y="8389236"/>
            <a:ext cx="10349757" cy="869064"/>
          </a:xfrm>
          <a:custGeom>
            <a:avLst/>
            <a:gdLst/>
            <a:ahLst/>
            <a:cxnLst/>
            <a:rect r="r" b="b" t="t" l="l"/>
            <a:pathLst>
              <a:path h="869064" w="10349757">
                <a:moveTo>
                  <a:pt x="0" y="0"/>
                </a:moveTo>
                <a:lnTo>
                  <a:pt x="10349758" y="0"/>
                </a:lnTo>
                <a:lnTo>
                  <a:pt x="10349758" y="869064"/>
                </a:lnTo>
                <a:lnTo>
                  <a:pt x="0" y="869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3" id="13"/>
          <p:cNvGrpSpPr/>
          <p:nvPr/>
        </p:nvGrpSpPr>
        <p:grpSpPr>
          <a:xfrm rot="0">
            <a:off x="741977" y="1028700"/>
            <a:ext cx="16230600" cy="8229600"/>
            <a:chOff x="0" y="0"/>
            <a:chExt cx="4274726" cy="2167467"/>
          </a:xfrm>
        </p:grpSpPr>
        <p:sp>
          <p:nvSpPr>
            <p:cNvPr name="Freeform 14" id="14"/>
            <p:cNvSpPr/>
            <p:nvPr/>
          </p:nvSpPr>
          <p:spPr>
            <a:xfrm flipH="false" flipV="false" rot="0">
              <a:off x="0" y="0"/>
              <a:ext cx="4274726" cy="2167467"/>
            </a:xfrm>
            <a:custGeom>
              <a:avLst/>
              <a:gdLst/>
              <a:ahLst/>
              <a:cxnLst/>
              <a:rect r="r" b="b" t="t" l="l"/>
              <a:pathLst>
                <a:path h="2167467" w="4274726">
                  <a:moveTo>
                    <a:pt x="14310" y="0"/>
                  </a:moveTo>
                  <a:lnTo>
                    <a:pt x="4260416" y="0"/>
                  </a:lnTo>
                  <a:cubicBezTo>
                    <a:pt x="4264211" y="0"/>
                    <a:pt x="4267851" y="1508"/>
                    <a:pt x="4270535" y="4191"/>
                  </a:cubicBezTo>
                  <a:cubicBezTo>
                    <a:pt x="4273218" y="6875"/>
                    <a:pt x="4274726" y="10515"/>
                    <a:pt x="4274726" y="14310"/>
                  </a:cubicBezTo>
                  <a:lnTo>
                    <a:pt x="4274726" y="2153157"/>
                  </a:lnTo>
                  <a:cubicBezTo>
                    <a:pt x="4274726" y="2156952"/>
                    <a:pt x="4273218" y="2160592"/>
                    <a:pt x="4270535" y="2163276"/>
                  </a:cubicBezTo>
                  <a:cubicBezTo>
                    <a:pt x="4267851" y="2165959"/>
                    <a:pt x="4264211" y="2167467"/>
                    <a:pt x="4260416" y="2167467"/>
                  </a:cubicBezTo>
                  <a:lnTo>
                    <a:pt x="14310" y="2167467"/>
                  </a:lnTo>
                  <a:cubicBezTo>
                    <a:pt x="10515" y="2167467"/>
                    <a:pt x="6875" y="2165959"/>
                    <a:pt x="4191" y="2163276"/>
                  </a:cubicBezTo>
                  <a:cubicBezTo>
                    <a:pt x="1508" y="2160592"/>
                    <a:pt x="0" y="2156952"/>
                    <a:pt x="0" y="2153157"/>
                  </a:cubicBezTo>
                  <a:lnTo>
                    <a:pt x="0" y="14310"/>
                  </a:lnTo>
                  <a:cubicBezTo>
                    <a:pt x="0" y="10515"/>
                    <a:pt x="1508" y="6875"/>
                    <a:pt x="4191" y="4191"/>
                  </a:cubicBezTo>
                  <a:cubicBezTo>
                    <a:pt x="6875" y="1508"/>
                    <a:pt x="10515" y="0"/>
                    <a:pt x="14310" y="0"/>
                  </a:cubicBezTo>
                  <a:close/>
                </a:path>
              </a:pathLst>
            </a:custGeom>
            <a:solidFill>
              <a:srgbClr val="000000">
                <a:alpha val="0"/>
              </a:srgbClr>
            </a:solidFill>
            <a:ln w="85725" cap="rnd">
              <a:solidFill>
                <a:srgbClr val="1EF1FF"/>
              </a:solidFill>
              <a:prstDash val="solid"/>
              <a:round/>
            </a:ln>
          </p:spPr>
        </p:sp>
        <p:sp>
          <p:nvSpPr>
            <p:cNvPr name="TextBox 15" id="15"/>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16" id="16"/>
          <p:cNvSpPr/>
          <p:nvPr/>
        </p:nvSpPr>
        <p:spPr>
          <a:xfrm flipH="false" flipV="false" rot="0">
            <a:off x="1028700" y="2751622"/>
            <a:ext cx="3507719" cy="242352"/>
          </a:xfrm>
          <a:custGeom>
            <a:avLst/>
            <a:gdLst/>
            <a:ahLst/>
            <a:cxnLst/>
            <a:rect r="r" b="b" t="t" l="l"/>
            <a:pathLst>
              <a:path h="242352" w="3507719">
                <a:moveTo>
                  <a:pt x="0" y="0"/>
                </a:moveTo>
                <a:lnTo>
                  <a:pt x="3507719" y="0"/>
                </a:lnTo>
                <a:lnTo>
                  <a:pt x="3507719" y="242351"/>
                </a:lnTo>
                <a:lnTo>
                  <a:pt x="0" y="2423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true" flipV="false" rot="0">
            <a:off x="13751581" y="2751622"/>
            <a:ext cx="3507719" cy="242352"/>
          </a:xfrm>
          <a:custGeom>
            <a:avLst/>
            <a:gdLst/>
            <a:ahLst/>
            <a:cxnLst/>
            <a:rect r="r" b="b" t="t" l="l"/>
            <a:pathLst>
              <a:path h="242352" w="3507719">
                <a:moveTo>
                  <a:pt x="3507719" y="0"/>
                </a:moveTo>
                <a:lnTo>
                  <a:pt x="0" y="0"/>
                </a:lnTo>
                <a:lnTo>
                  <a:pt x="0" y="242351"/>
                </a:lnTo>
                <a:lnTo>
                  <a:pt x="3507719" y="242351"/>
                </a:lnTo>
                <a:lnTo>
                  <a:pt x="3507719"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8" id="18"/>
          <p:cNvSpPr/>
          <p:nvPr/>
        </p:nvSpPr>
        <p:spPr>
          <a:xfrm flipH="false" flipV="false" rot="0">
            <a:off x="3270737" y="6407257"/>
            <a:ext cx="865301" cy="865301"/>
          </a:xfrm>
          <a:custGeom>
            <a:avLst/>
            <a:gdLst/>
            <a:ahLst/>
            <a:cxnLst/>
            <a:rect r="r" b="b" t="t" l="l"/>
            <a:pathLst>
              <a:path h="865301" w="865301">
                <a:moveTo>
                  <a:pt x="0" y="0"/>
                </a:moveTo>
                <a:lnTo>
                  <a:pt x="865301" y="0"/>
                </a:lnTo>
                <a:lnTo>
                  <a:pt x="865301" y="865301"/>
                </a:lnTo>
                <a:lnTo>
                  <a:pt x="0" y="865301"/>
                </a:lnTo>
                <a:lnTo>
                  <a:pt x="0" y="0"/>
                </a:lnTo>
                <a:close/>
              </a:path>
            </a:pathLst>
          </a:custGeom>
          <a:blipFill>
            <a:blip r:embed="rId7"/>
            <a:stretch>
              <a:fillRect l="0" t="0" r="0" b="0"/>
            </a:stretch>
          </a:blipFill>
        </p:spPr>
      </p:sp>
      <p:sp>
        <p:nvSpPr>
          <p:cNvPr name="Freeform 19" id="19"/>
          <p:cNvSpPr/>
          <p:nvPr/>
        </p:nvSpPr>
        <p:spPr>
          <a:xfrm flipH="false" flipV="false" rot="0">
            <a:off x="3270737" y="7073451"/>
            <a:ext cx="865301" cy="865301"/>
          </a:xfrm>
          <a:custGeom>
            <a:avLst/>
            <a:gdLst/>
            <a:ahLst/>
            <a:cxnLst/>
            <a:rect r="r" b="b" t="t" l="l"/>
            <a:pathLst>
              <a:path h="865301" w="865301">
                <a:moveTo>
                  <a:pt x="0" y="0"/>
                </a:moveTo>
                <a:lnTo>
                  <a:pt x="865301" y="0"/>
                </a:lnTo>
                <a:lnTo>
                  <a:pt x="865301" y="865300"/>
                </a:lnTo>
                <a:lnTo>
                  <a:pt x="0" y="865300"/>
                </a:lnTo>
                <a:lnTo>
                  <a:pt x="0" y="0"/>
                </a:lnTo>
                <a:close/>
              </a:path>
            </a:pathLst>
          </a:custGeom>
          <a:blipFill>
            <a:blip r:embed="rId7"/>
            <a:stretch>
              <a:fillRect l="0" t="0" r="0" b="0"/>
            </a:stretch>
          </a:blipFill>
        </p:spPr>
      </p:sp>
      <p:sp>
        <p:nvSpPr>
          <p:cNvPr name="TextBox 20" id="20"/>
          <p:cNvSpPr txBox="true"/>
          <p:nvPr/>
        </p:nvSpPr>
        <p:spPr>
          <a:xfrm rot="0">
            <a:off x="1975198" y="1595053"/>
            <a:ext cx="13530243" cy="2189313"/>
          </a:xfrm>
          <a:prstGeom prst="rect">
            <a:avLst/>
          </a:prstGeom>
        </p:spPr>
        <p:txBody>
          <a:bodyPr anchor="t" rtlCol="false" tIns="0" lIns="0" bIns="0" rIns="0">
            <a:spAutoFit/>
          </a:bodyPr>
          <a:lstStyle/>
          <a:p>
            <a:pPr algn="ctr">
              <a:lnSpc>
                <a:spcPts val="5520"/>
              </a:lnSpc>
            </a:pPr>
            <a:r>
              <a:rPr lang="en-US" b="true" sz="4312">
                <a:solidFill>
                  <a:srgbClr val="90F8FF"/>
                </a:solidFill>
                <a:latin typeface="Neo Tech Bold"/>
                <a:ea typeface="Neo Tech Bold"/>
                <a:cs typeface="Neo Tech Bold"/>
                <a:sym typeface="Neo Tech Bold"/>
              </a:rPr>
              <a:t>PENTINGNYA NILAI WAKTU DARI UANG DAN FAKTOR-FAKTOR YANG </a:t>
            </a:r>
          </a:p>
          <a:p>
            <a:pPr algn="ctr">
              <a:lnSpc>
                <a:spcPts val="5520"/>
              </a:lnSpc>
            </a:pPr>
            <a:r>
              <a:rPr lang="en-US" sz="4312" b="true">
                <a:solidFill>
                  <a:srgbClr val="90F8FF"/>
                </a:solidFill>
                <a:latin typeface="Neo Tech Bold"/>
                <a:ea typeface="Neo Tech Bold"/>
                <a:cs typeface="Neo Tech Bold"/>
                <a:sym typeface="Neo Tech Bold"/>
              </a:rPr>
              <a:t>mempengaruhi</a:t>
            </a:r>
          </a:p>
        </p:txBody>
      </p:sp>
      <p:sp>
        <p:nvSpPr>
          <p:cNvPr name="TextBox 21" id="21"/>
          <p:cNvSpPr txBox="true"/>
          <p:nvPr/>
        </p:nvSpPr>
        <p:spPr>
          <a:xfrm rot="0">
            <a:off x="4136038" y="6433997"/>
            <a:ext cx="12375509" cy="669779"/>
          </a:xfrm>
          <a:prstGeom prst="rect">
            <a:avLst/>
          </a:prstGeom>
        </p:spPr>
        <p:txBody>
          <a:bodyPr anchor="t" rtlCol="false" tIns="0" lIns="0" bIns="0" rIns="0">
            <a:spAutoFit/>
          </a:bodyPr>
          <a:lstStyle/>
          <a:p>
            <a:pPr algn="l">
              <a:lnSpc>
                <a:spcPts val="5200"/>
              </a:lnSpc>
            </a:pPr>
            <a:r>
              <a:rPr lang="en-US" sz="3041" spc="33">
                <a:solidFill>
                  <a:srgbClr val="FFFFFF"/>
                </a:solidFill>
                <a:latin typeface="Neo Tech"/>
                <a:ea typeface="Neo Tech"/>
                <a:cs typeface="Neo Tech"/>
                <a:sym typeface="Neo Tech"/>
              </a:rPr>
              <a:t>Nilai Masa Depan (Future Value/FV)</a:t>
            </a:r>
          </a:p>
        </p:txBody>
      </p:sp>
      <p:sp>
        <p:nvSpPr>
          <p:cNvPr name="TextBox 22" id="22"/>
          <p:cNvSpPr txBox="true"/>
          <p:nvPr/>
        </p:nvSpPr>
        <p:spPr>
          <a:xfrm rot="0">
            <a:off x="3437654" y="6462572"/>
            <a:ext cx="531468" cy="590911"/>
          </a:xfrm>
          <a:prstGeom prst="rect">
            <a:avLst/>
          </a:prstGeom>
        </p:spPr>
        <p:txBody>
          <a:bodyPr anchor="t" rtlCol="false" tIns="0" lIns="0" bIns="0" rIns="0">
            <a:spAutoFit/>
          </a:bodyPr>
          <a:lstStyle/>
          <a:p>
            <a:pPr algn="ctr">
              <a:lnSpc>
                <a:spcPts val="4516"/>
              </a:lnSpc>
            </a:pPr>
            <a:r>
              <a:rPr lang="en-US" b="true" sz="2641" spc="29">
                <a:solidFill>
                  <a:srgbClr val="FFFFFF"/>
                </a:solidFill>
                <a:latin typeface="Neo Tech Bold"/>
                <a:ea typeface="Neo Tech Bold"/>
                <a:cs typeface="Neo Tech Bold"/>
                <a:sym typeface="Neo Tech Bold"/>
              </a:rPr>
              <a:t>1.</a:t>
            </a:r>
          </a:p>
        </p:txBody>
      </p:sp>
      <p:sp>
        <p:nvSpPr>
          <p:cNvPr name="TextBox 23" id="23"/>
          <p:cNvSpPr txBox="true"/>
          <p:nvPr/>
        </p:nvSpPr>
        <p:spPr>
          <a:xfrm rot="0">
            <a:off x="3437654" y="7120158"/>
            <a:ext cx="531468" cy="590911"/>
          </a:xfrm>
          <a:prstGeom prst="rect">
            <a:avLst/>
          </a:prstGeom>
        </p:spPr>
        <p:txBody>
          <a:bodyPr anchor="t" rtlCol="false" tIns="0" lIns="0" bIns="0" rIns="0">
            <a:spAutoFit/>
          </a:bodyPr>
          <a:lstStyle/>
          <a:p>
            <a:pPr algn="ctr">
              <a:lnSpc>
                <a:spcPts val="4516"/>
              </a:lnSpc>
            </a:pPr>
            <a:r>
              <a:rPr lang="en-US" b="true" sz="2641" spc="29">
                <a:solidFill>
                  <a:srgbClr val="FFFFFF"/>
                </a:solidFill>
                <a:latin typeface="Neo Tech Bold"/>
                <a:ea typeface="Neo Tech Bold"/>
                <a:cs typeface="Neo Tech Bold"/>
                <a:sym typeface="Neo Tech Bold"/>
              </a:rPr>
              <a:t>2.</a:t>
            </a:r>
          </a:p>
        </p:txBody>
      </p:sp>
      <p:sp>
        <p:nvSpPr>
          <p:cNvPr name="TextBox 24" id="24"/>
          <p:cNvSpPr txBox="true"/>
          <p:nvPr/>
        </p:nvSpPr>
        <p:spPr>
          <a:xfrm rot="0">
            <a:off x="4136038" y="7091583"/>
            <a:ext cx="13166980" cy="1327004"/>
          </a:xfrm>
          <a:prstGeom prst="rect">
            <a:avLst/>
          </a:prstGeom>
        </p:spPr>
        <p:txBody>
          <a:bodyPr anchor="t" rtlCol="false" tIns="0" lIns="0" bIns="0" rIns="0">
            <a:spAutoFit/>
          </a:bodyPr>
          <a:lstStyle/>
          <a:p>
            <a:pPr algn="l">
              <a:lnSpc>
                <a:spcPts val="5200"/>
              </a:lnSpc>
            </a:pPr>
            <a:r>
              <a:rPr lang="en-US" sz="3041" spc="33">
                <a:solidFill>
                  <a:srgbClr val="FFFFFF"/>
                </a:solidFill>
                <a:latin typeface="Neo Tech"/>
                <a:ea typeface="Neo Tech"/>
                <a:cs typeface="Neo Tech"/>
                <a:sym typeface="Neo Tech"/>
              </a:rPr>
              <a:t>Nilai Saat Ini (Present Value/PV)</a:t>
            </a:r>
          </a:p>
          <a:p>
            <a:pPr algn="l">
              <a:lnSpc>
                <a:spcPts val="5200"/>
              </a:lnSpc>
            </a:pPr>
          </a:p>
        </p:txBody>
      </p:sp>
      <p:sp>
        <p:nvSpPr>
          <p:cNvPr name="TextBox 25" id="25"/>
          <p:cNvSpPr txBox="true"/>
          <p:nvPr/>
        </p:nvSpPr>
        <p:spPr>
          <a:xfrm rot="0">
            <a:off x="4136038" y="7744604"/>
            <a:ext cx="12375509" cy="669779"/>
          </a:xfrm>
          <a:prstGeom prst="rect">
            <a:avLst/>
          </a:prstGeom>
        </p:spPr>
        <p:txBody>
          <a:bodyPr anchor="t" rtlCol="false" tIns="0" lIns="0" bIns="0" rIns="0">
            <a:spAutoFit/>
          </a:bodyPr>
          <a:lstStyle/>
          <a:p>
            <a:pPr algn="l">
              <a:lnSpc>
                <a:spcPts val="5200"/>
              </a:lnSpc>
            </a:pPr>
            <a:r>
              <a:rPr lang="en-US" sz="3041" spc="33">
                <a:solidFill>
                  <a:srgbClr val="FFFFFF"/>
                </a:solidFill>
                <a:latin typeface="Neo Tech"/>
                <a:ea typeface="Neo Tech"/>
                <a:cs typeface="Neo Tech"/>
                <a:sym typeface="Neo Tech"/>
              </a:rPr>
              <a:t>Anuitas</a:t>
            </a:r>
          </a:p>
        </p:txBody>
      </p:sp>
      <p:sp>
        <p:nvSpPr>
          <p:cNvPr name="Freeform 26" id="26"/>
          <p:cNvSpPr/>
          <p:nvPr/>
        </p:nvSpPr>
        <p:spPr>
          <a:xfrm flipH="false" flipV="false" rot="0">
            <a:off x="3270737" y="7750879"/>
            <a:ext cx="865301" cy="865301"/>
          </a:xfrm>
          <a:custGeom>
            <a:avLst/>
            <a:gdLst/>
            <a:ahLst/>
            <a:cxnLst/>
            <a:rect r="r" b="b" t="t" l="l"/>
            <a:pathLst>
              <a:path h="865301" w="865301">
                <a:moveTo>
                  <a:pt x="0" y="0"/>
                </a:moveTo>
                <a:lnTo>
                  <a:pt x="865301" y="0"/>
                </a:lnTo>
                <a:lnTo>
                  <a:pt x="865301" y="865301"/>
                </a:lnTo>
                <a:lnTo>
                  <a:pt x="0" y="865301"/>
                </a:lnTo>
                <a:lnTo>
                  <a:pt x="0" y="0"/>
                </a:lnTo>
                <a:close/>
              </a:path>
            </a:pathLst>
          </a:custGeom>
          <a:blipFill>
            <a:blip r:embed="rId7"/>
            <a:stretch>
              <a:fillRect l="0" t="0" r="0" b="0"/>
            </a:stretch>
          </a:blipFill>
        </p:spPr>
      </p:sp>
      <p:sp>
        <p:nvSpPr>
          <p:cNvPr name="TextBox 27" id="27"/>
          <p:cNvSpPr txBox="true"/>
          <p:nvPr/>
        </p:nvSpPr>
        <p:spPr>
          <a:xfrm rot="0">
            <a:off x="3437654" y="7773179"/>
            <a:ext cx="531468" cy="590911"/>
          </a:xfrm>
          <a:prstGeom prst="rect">
            <a:avLst/>
          </a:prstGeom>
        </p:spPr>
        <p:txBody>
          <a:bodyPr anchor="t" rtlCol="false" tIns="0" lIns="0" bIns="0" rIns="0">
            <a:spAutoFit/>
          </a:bodyPr>
          <a:lstStyle/>
          <a:p>
            <a:pPr algn="ctr">
              <a:lnSpc>
                <a:spcPts val="4516"/>
              </a:lnSpc>
            </a:pPr>
            <a:r>
              <a:rPr lang="en-US" b="true" sz="2641" spc="29">
                <a:solidFill>
                  <a:srgbClr val="FFFFFF"/>
                </a:solidFill>
                <a:latin typeface="Neo Tech Bold"/>
                <a:ea typeface="Neo Tech Bold"/>
                <a:cs typeface="Neo Tech Bold"/>
                <a:sym typeface="Neo Tech Bold"/>
              </a:rPr>
              <a:t>3.</a:t>
            </a:r>
          </a:p>
        </p:txBody>
      </p:sp>
      <p:sp>
        <p:nvSpPr>
          <p:cNvPr name="Freeform 28" id="28"/>
          <p:cNvSpPr/>
          <p:nvPr/>
        </p:nvSpPr>
        <p:spPr>
          <a:xfrm flipH="false" flipV="false" rot="0">
            <a:off x="1726322" y="7750879"/>
            <a:ext cx="2242799" cy="1529181"/>
          </a:xfrm>
          <a:custGeom>
            <a:avLst/>
            <a:gdLst/>
            <a:ahLst/>
            <a:cxnLst/>
            <a:rect r="r" b="b" t="t" l="l"/>
            <a:pathLst>
              <a:path h="1529181" w="2242799">
                <a:moveTo>
                  <a:pt x="0" y="0"/>
                </a:moveTo>
                <a:lnTo>
                  <a:pt x="2242799" y="0"/>
                </a:lnTo>
                <a:lnTo>
                  <a:pt x="2242799" y="1529181"/>
                </a:lnTo>
                <a:lnTo>
                  <a:pt x="0" y="152918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9" id="29"/>
          <p:cNvSpPr/>
          <p:nvPr/>
        </p:nvSpPr>
        <p:spPr>
          <a:xfrm flipH="false" flipV="false" rot="0">
            <a:off x="14148677" y="7750879"/>
            <a:ext cx="2242799" cy="1529181"/>
          </a:xfrm>
          <a:custGeom>
            <a:avLst/>
            <a:gdLst/>
            <a:ahLst/>
            <a:cxnLst/>
            <a:rect r="r" b="b" t="t" l="l"/>
            <a:pathLst>
              <a:path h="1529181" w="2242799">
                <a:moveTo>
                  <a:pt x="0" y="0"/>
                </a:moveTo>
                <a:lnTo>
                  <a:pt x="2242799" y="0"/>
                </a:lnTo>
                <a:lnTo>
                  <a:pt x="2242799" y="1529181"/>
                </a:lnTo>
                <a:lnTo>
                  <a:pt x="0" y="152918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30" id="30"/>
          <p:cNvSpPr txBox="true"/>
          <p:nvPr/>
        </p:nvSpPr>
        <p:spPr>
          <a:xfrm rot="0">
            <a:off x="2492519" y="3489188"/>
            <a:ext cx="12495599" cy="3099074"/>
          </a:xfrm>
          <a:prstGeom prst="rect">
            <a:avLst/>
          </a:prstGeom>
        </p:spPr>
        <p:txBody>
          <a:bodyPr anchor="t" rtlCol="false" tIns="0" lIns="0" bIns="0" rIns="0">
            <a:spAutoFit/>
          </a:bodyPr>
          <a:lstStyle/>
          <a:p>
            <a:pPr algn="just">
              <a:lnSpc>
                <a:spcPts val="4911"/>
              </a:lnSpc>
            </a:pPr>
            <a:r>
              <a:rPr lang="en-US" sz="2872" spc="31">
                <a:solidFill>
                  <a:srgbClr val="FFFFFF"/>
                </a:solidFill>
                <a:latin typeface="Neo Tech"/>
                <a:ea typeface="Neo Tech"/>
                <a:cs typeface="Neo Tech"/>
                <a:sym typeface="Neo Tech"/>
              </a:rPr>
              <a:t>Konsep nilai waktu dari uang sangat penting dalam keputusan k</a:t>
            </a:r>
            <a:r>
              <a:rPr lang="en-US" sz="2872" spc="31">
                <a:solidFill>
                  <a:srgbClr val="FFFFFF"/>
                </a:solidFill>
                <a:latin typeface="Neo Tech"/>
                <a:ea typeface="Neo Tech"/>
                <a:cs typeface="Neo Tech"/>
                <a:sym typeface="Neo Tech"/>
              </a:rPr>
              <a:t>euangan karena adanya perbedaan waktu pada aliran kas. Perbandingan antara uang yang kita miliki saat ini dan di masa depan dipengaruhi oleh tingkat suku bunga yang dapat diperoleh melalui investasi, Faktor-faktor yang mempengruhi:</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113566"/>
        </a:solidFill>
      </p:bgPr>
    </p:bg>
    <p:spTree>
      <p:nvGrpSpPr>
        <p:cNvPr id="1" name=""/>
        <p:cNvGrpSpPr/>
        <p:nvPr/>
      </p:nvGrpSpPr>
      <p:grpSpPr>
        <a:xfrm>
          <a:off x="0" y="0"/>
          <a:ext cx="0" cy="0"/>
          <a:chOff x="0" y="0"/>
          <a:chExt cx="0" cy="0"/>
        </a:xfrm>
      </p:grpSpPr>
      <p:sp>
        <p:nvSpPr>
          <p:cNvPr name="Freeform 2" id="2"/>
          <p:cNvSpPr/>
          <p:nvPr/>
        </p:nvSpPr>
        <p:spPr>
          <a:xfrm flipH="false" flipV="false" rot="0">
            <a:off x="12252153" y="-892347"/>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3" id="3"/>
          <p:cNvSpPr/>
          <p:nvPr/>
        </p:nvSpPr>
        <p:spPr>
          <a:xfrm flipH="false" flipV="false" rot="0">
            <a:off x="6126077" y="-892347"/>
            <a:ext cx="6035847" cy="6035847"/>
          </a:xfrm>
          <a:custGeom>
            <a:avLst/>
            <a:gdLst/>
            <a:ahLst/>
            <a:cxnLst/>
            <a:rect r="r" b="b" t="t" l="l"/>
            <a:pathLst>
              <a:path h="6035847" w="6035847">
                <a:moveTo>
                  <a:pt x="0" y="0"/>
                </a:moveTo>
                <a:lnTo>
                  <a:pt x="6035846" y="0"/>
                </a:lnTo>
                <a:lnTo>
                  <a:pt x="6035846" y="6035847"/>
                </a:lnTo>
                <a:lnTo>
                  <a:pt x="0" y="6035847"/>
                </a:lnTo>
                <a:lnTo>
                  <a:pt x="0" y="0"/>
                </a:lnTo>
                <a:close/>
              </a:path>
            </a:pathLst>
          </a:custGeom>
          <a:blipFill>
            <a:blip r:embed="rId2">
              <a:alphaModFix amt="44999"/>
            </a:blip>
            <a:stretch>
              <a:fillRect l="0" t="0" r="0" b="0"/>
            </a:stretch>
          </a:blipFill>
        </p:spPr>
      </p:sp>
      <p:sp>
        <p:nvSpPr>
          <p:cNvPr name="Freeform 4" id="4"/>
          <p:cNvSpPr/>
          <p:nvPr/>
        </p:nvSpPr>
        <p:spPr>
          <a:xfrm flipH="false" flipV="false" rot="0">
            <a:off x="12252153" y="5143500"/>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5" id="5"/>
          <p:cNvSpPr/>
          <p:nvPr/>
        </p:nvSpPr>
        <p:spPr>
          <a:xfrm flipH="false" flipV="false" rot="0">
            <a:off x="6126077" y="5143500"/>
            <a:ext cx="6035847" cy="6035847"/>
          </a:xfrm>
          <a:custGeom>
            <a:avLst/>
            <a:gdLst/>
            <a:ahLst/>
            <a:cxnLst/>
            <a:rect r="r" b="b" t="t" l="l"/>
            <a:pathLst>
              <a:path h="6035847" w="6035847">
                <a:moveTo>
                  <a:pt x="0" y="0"/>
                </a:moveTo>
                <a:lnTo>
                  <a:pt x="6035846" y="0"/>
                </a:lnTo>
                <a:lnTo>
                  <a:pt x="6035846" y="6035847"/>
                </a:lnTo>
                <a:lnTo>
                  <a:pt x="0" y="6035847"/>
                </a:lnTo>
                <a:lnTo>
                  <a:pt x="0" y="0"/>
                </a:lnTo>
                <a:close/>
              </a:path>
            </a:pathLst>
          </a:custGeom>
          <a:blipFill>
            <a:blip r:embed="rId2">
              <a:alphaModFix amt="44999"/>
            </a:blip>
            <a:stretch>
              <a:fillRect l="0" t="0" r="0" b="0"/>
            </a:stretch>
          </a:blipFill>
        </p:spPr>
      </p:sp>
      <p:sp>
        <p:nvSpPr>
          <p:cNvPr name="Freeform 6" id="6"/>
          <p:cNvSpPr/>
          <p:nvPr/>
        </p:nvSpPr>
        <p:spPr>
          <a:xfrm flipH="false" flipV="false" rot="0">
            <a:off x="0" y="-892347"/>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7" id="7"/>
          <p:cNvSpPr/>
          <p:nvPr/>
        </p:nvSpPr>
        <p:spPr>
          <a:xfrm flipH="false" flipV="false" rot="0">
            <a:off x="0" y="5143500"/>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grpSp>
        <p:nvGrpSpPr>
          <p:cNvPr name="Group 8" id="8"/>
          <p:cNvGrpSpPr/>
          <p:nvPr/>
        </p:nvGrpSpPr>
        <p:grpSpPr>
          <a:xfrm rot="0">
            <a:off x="1028700" y="1028700"/>
            <a:ext cx="16230600" cy="8229600"/>
            <a:chOff x="0" y="0"/>
            <a:chExt cx="4274726" cy="2167467"/>
          </a:xfrm>
        </p:grpSpPr>
        <p:sp>
          <p:nvSpPr>
            <p:cNvPr name="Freeform 9" id="9"/>
            <p:cNvSpPr/>
            <p:nvPr/>
          </p:nvSpPr>
          <p:spPr>
            <a:xfrm flipH="false" flipV="false" rot="0">
              <a:off x="0" y="0"/>
              <a:ext cx="4274726" cy="2167467"/>
            </a:xfrm>
            <a:custGeom>
              <a:avLst/>
              <a:gdLst/>
              <a:ahLst/>
              <a:cxnLst/>
              <a:rect r="r" b="b" t="t" l="l"/>
              <a:pathLst>
                <a:path h="2167467" w="4274726">
                  <a:moveTo>
                    <a:pt x="14310" y="0"/>
                  </a:moveTo>
                  <a:lnTo>
                    <a:pt x="4260416" y="0"/>
                  </a:lnTo>
                  <a:cubicBezTo>
                    <a:pt x="4264211" y="0"/>
                    <a:pt x="4267851" y="1508"/>
                    <a:pt x="4270535" y="4191"/>
                  </a:cubicBezTo>
                  <a:cubicBezTo>
                    <a:pt x="4273218" y="6875"/>
                    <a:pt x="4274726" y="10515"/>
                    <a:pt x="4274726" y="14310"/>
                  </a:cubicBezTo>
                  <a:lnTo>
                    <a:pt x="4274726" y="2153157"/>
                  </a:lnTo>
                  <a:cubicBezTo>
                    <a:pt x="4274726" y="2156952"/>
                    <a:pt x="4273218" y="2160592"/>
                    <a:pt x="4270535" y="2163276"/>
                  </a:cubicBezTo>
                  <a:cubicBezTo>
                    <a:pt x="4267851" y="2165959"/>
                    <a:pt x="4264211" y="2167467"/>
                    <a:pt x="4260416" y="2167467"/>
                  </a:cubicBezTo>
                  <a:lnTo>
                    <a:pt x="14310" y="2167467"/>
                  </a:lnTo>
                  <a:cubicBezTo>
                    <a:pt x="10515" y="2167467"/>
                    <a:pt x="6875" y="2165959"/>
                    <a:pt x="4191" y="2163276"/>
                  </a:cubicBezTo>
                  <a:cubicBezTo>
                    <a:pt x="1508" y="2160592"/>
                    <a:pt x="0" y="2156952"/>
                    <a:pt x="0" y="2153157"/>
                  </a:cubicBezTo>
                  <a:lnTo>
                    <a:pt x="0" y="14310"/>
                  </a:lnTo>
                  <a:cubicBezTo>
                    <a:pt x="0" y="10515"/>
                    <a:pt x="1508" y="6875"/>
                    <a:pt x="4191" y="4191"/>
                  </a:cubicBezTo>
                  <a:cubicBezTo>
                    <a:pt x="6875" y="1508"/>
                    <a:pt x="10515" y="0"/>
                    <a:pt x="14310" y="0"/>
                  </a:cubicBezTo>
                  <a:close/>
                </a:path>
              </a:pathLst>
            </a:custGeom>
            <a:solidFill>
              <a:srgbClr val="113566">
                <a:alpha val="92941"/>
              </a:srgbClr>
            </a:solidFill>
            <a:ln cap="rnd">
              <a:noFill/>
              <a:prstDash val="solid"/>
              <a:round/>
            </a:ln>
          </p:spPr>
        </p:sp>
        <p:sp>
          <p:nvSpPr>
            <p:cNvPr name="TextBox 10" id="10"/>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3969121" y="1028700"/>
            <a:ext cx="10349757" cy="869064"/>
          </a:xfrm>
          <a:custGeom>
            <a:avLst/>
            <a:gdLst/>
            <a:ahLst/>
            <a:cxnLst/>
            <a:rect r="r" b="b" t="t" l="l"/>
            <a:pathLst>
              <a:path h="869064" w="10349757">
                <a:moveTo>
                  <a:pt x="0" y="0"/>
                </a:moveTo>
                <a:lnTo>
                  <a:pt x="10349758" y="0"/>
                </a:lnTo>
                <a:lnTo>
                  <a:pt x="10349758" y="869064"/>
                </a:lnTo>
                <a:lnTo>
                  <a:pt x="0" y="869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10800000">
            <a:off x="3969121" y="8389236"/>
            <a:ext cx="10349757" cy="869064"/>
          </a:xfrm>
          <a:custGeom>
            <a:avLst/>
            <a:gdLst/>
            <a:ahLst/>
            <a:cxnLst/>
            <a:rect r="r" b="b" t="t" l="l"/>
            <a:pathLst>
              <a:path h="869064" w="10349757">
                <a:moveTo>
                  <a:pt x="0" y="0"/>
                </a:moveTo>
                <a:lnTo>
                  <a:pt x="10349758" y="0"/>
                </a:lnTo>
                <a:lnTo>
                  <a:pt x="10349758" y="869064"/>
                </a:lnTo>
                <a:lnTo>
                  <a:pt x="0" y="869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3" id="13"/>
          <p:cNvGrpSpPr/>
          <p:nvPr/>
        </p:nvGrpSpPr>
        <p:grpSpPr>
          <a:xfrm rot="0">
            <a:off x="1028700" y="1028700"/>
            <a:ext cx="16230600" cy="8229600"/>
            <a:chOff x="0" y="0"/>
            <a:chExt cx="4274726" cy="2167467"/>
          </a:xfrm>
        </p:grpSpPr>
        <p:sp>
          <p:nvSpPr>
            <p:cNvPr name="Freeform 14" id="14"/>
            <p:cNvSpPr/>
            <p:nvPr/>
          </p:nvSpPr>
          <p:spPr>
            <a:xfrm flipH="false" flipV="false" rot="0">
              <a:off x="0" y="0"/>
              <a:ext cx="4274726" cy="2167467"/>
            </a:xfrm>
            <a:custGeom>
              <a:avLst/>
              <a:gdLst/>
              <a:ahLst/>
              <a:cxnLst/>
              <a:rect r="r" b="b" t="t" l="l"/>
              <a:pathLst>
                <a:path h="2167467" w="4274726">
                  <a:moveTo>
                    <a:pt x="14310" y="0"/>
                  </a:moveTo>
                  <a:lnTo>
                    <a:pt x="4260416" y="0"/>
                  </a:lnTo>
                  <a:cubicBezTo>
                    <a:pt x="4264211" y="0"/>
                    <a:pt x="4267851" y="1508"/>
                    <a:pt x="4270535" y="4191"/>
                  </a:cubicBezTo>
                  <a:cubicBezTo>
                    <a:pt x="4273218" y="6875"/>
                    <a:pt x="4274726" y="10515"/>
                    <a:pt x="4274726" y="14310"/>
                  </a:cubicBezTo>
                  <a:lnTo>
                    <a:pt x="4274726" y="2153157"/>
                  </a:lnTo>
                  <a:cubicBezTo>
                    <a:pt x="4274726" y="2156952"/>
                    <a:pt x="4273218" y="2160592"/>
                    <a:pt x="4270535" y="2163276"/>
                  </a:cubicBezTo>
                  <a:cubicBezTo>
                    <a:pt x="4267851" y="2165959"/>
                    <a:pt x="4264211" y="2167467"/>
                    <a:pt x="4260416" y="2167467"/>
                  </a:cubicBezTo>
                  <a:lnTo>
                    <a:pt x="14310" y="2167467"/>
                  </a:lnTo>
                  <a:cubicBezTo>
                    <a:pt x="10515" y="2167467"/>
                    <a:pt x="6875" y="2165959"/>
                    <a:pt x="4191" y="2163276"/>
                  </a:cubicBezTo>
                  <a:cubicBezTo>
                    <a:pt x="1508" y="2160592"/>
                    <a:pt x="0" y="2156952"/>
                    <a:pt x="0" y="2153157"/>
                  </a:cubicBezTo>
                  <a:lnTo>
                    <a:pt x="0" y="14310"/>
                  </a:lnTo>
                  <a:cubicBezTo>
                    <a:pt x="0" y="10515"/>
                    <a:pt x="1508" y="6875"/>
                    <a:pt x="4191" y="4191"/>
                  </a:cubicBezTo>
                  <a:cubicBezTo>
                    <a:pt x="6875" y="1508"/>
                    <a:pt x="10515" y="0"/>
                    <a:pt x="14310" y="0"/>
                  </a:cubicBezTo>
                  <a:close/>
                </a:path>
              </a:pathLst>
            </a:custGeom>
            <a:solidFill>
              <a:srgbClr val="000000">
                <a:alpha val="0"/>
              </a:srgbClr>
            </a:solidFill>
            <a:ln w="85725" cap="rnd">
              <a:solidFill>
                <a:srgbClr val="1EF1FF"/>
              </a:solidFill>
              <a:prstDash val="solid"/>
              <a:round/>
            </a:ln>
          </p:spPr>
        </p:sp>
        <p:sp>
          <p:nvSpPr>
            <p:cNvPr name="TextBox 15" id="15"/>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16" id="16"/>
          <p:cNvSpPr/>
          <p:nvPr/>
        </p:nvSpPr>
        <p:spPr>
          <a:xfrm flipH="false" flipV="false" rot="0">
            <a:off x="1028700" y="2751622"/>
            <a:ext cx="3507719" cy="242352"/>
          </a:xfrm>
          <a:custGeom>
            <a:avLst/>
            <a:gdLst/>
            <a:ahLst/>
            <a:cxnLst/>
            <a:rect r="r" b="b" t="t" l="l"/>
            <a:pathLst>
              <a:path h="242352" w="3507719">
                <a:moveTo>
                  <a:pt x="0" y="0"/>
                </a:moveTo>
                <a:lnTo>
                  <a:pt x="3507719" y="0"/>
                </a:lnTo>
                <a:lnTo>
                  <a:pt x="3507719" y="242351"/>
                </a:lnTo>
                <a:lnTo>
                  <a:pt x="0" y="2423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true" flipV="false" rot="0">
            <a:off x="13751581" y="2751622"/>
            <a:ext cx="3507719" cy="242352"/>
          </a:xfrm>
          <a:custGeom>
            <a:avLst/>
            <a:gdLst/>
            <a:ahLst/>
            <a:cxnLst/>
            <a:rect r="r" b="b" t="t" l="l"/>
            <a:pathLst>
              <a:path h="242352" w="3507719">
                <a:moveTo>
                  <a:pt x="3507719" y="0"/>
                </a:moveTo>
                <a:lnTo>
                  <a:pt x="0" y="0"/>
                </a:lnTo>
                <a:lnTo>
                  <a:pt x="0" y="242351"/>
                </a:lnTo>
                <a:lnTo>
                  <a:pt x="3507719" y="242351"/>
                </a:lnTo>
                <a:lnTo>
                  <a:pt x="3507719"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8" id="18"/>
          <p:cNvSpPr txBox="true"/>
          <p:nvPr/>
        </p:nvSpPr>
        <p:spPr>
          <a:xfrm rot="0">
            <a:off x="916140" y="1754889"/>
            <a:ext cx="16343160" cy="1797934"/>
          </a:xfrm>
          <a:prstGeom prst="rect">
            <a:avLst/>
          </a:prstGeom>
        </p:spPr>
        <p:txBody>
          <a:bodyPr anchor="t" rtlCol="false" tIns="0" lIns="0" bIns="0" rIns="0">
            <a:spAutoFit/>
          </a:bodyPr>
          <a:lstStyle/>
          <a:p>
            <a:pPr algn="ctr">
              <a:lnSpc>
                <a:spcPts val="6706"/>
              </a:lnSpc>
            </a:pPr>
            <a:r>
              <a:rPr lang="en-US" b="true" sz="5239">
                <a:solidFill>
                  <a:srgbClr val="90F8FF"/>
                </a:solidFill>
                <a:latin typeface="Neo Tech Bold"/>
                <a:ea typeface="Neo Tech Bold"/>
                <a:cs typeface="Neo Tech Bold"/>
                <a:sym typeface="Neo Tech Bold"/>
              </a:rPr>
              <a:t>PENERAPAN NILAI WAKTU DARI UANG DALAM PRAKTIK AKUNTANSI</a:t>
            </a:r>
          </a:p>
        </p:txBody>
      </p:sp>
      <p:sp>
        <p:nvSpPr>
          <p:cNvPr name="TextBox 19" id="19"/>
          <p:cNvSpPr txBox="true"/>
          <p:nvPr/>
        </p:nvSpPr>
        <p:spPr>
          <a:xfrm rot="0">
            <a:off x="3255892" y="3343273"/>
            <a:ext cx="13356246" cy="2641454"/>
          </a:xfrm>
          <a:prstGeom prst="rect">
            <a:avLst/>
          </a:prstGeom>
        </p:spPr>
        <p:txBody>
          <a:bodyPr anchor="t" rtlCol="false" tIns="0" lIns="0" bIns="0" rIns="0">
            <a:spAutoFit/>
          </a:bodyPr>
          <a:lstStyle/>
          <a:p>
            <a:pPr algn="l">
              <a:lnSpc>
                <a:spcPts val="5200"/>
              </a:lnSpc>
            </a:pPr>
            <a:r>
              <a:rPr lang="en-US" sz="3041" spc="33">
                <a:solidFill>
                  <a:srgbClr val="FFFFFF"/>
                </a:solidFill>
                <a:latin typeface="Neo Tech"/>
                <a:ea typeface="Neo Tech"/>
                <a:cs typeface="Neo Tech"/>
                <a:sym typeface="Neo Tech"/>
              </a:rPr>
              <a:t>Nilai waktu dari uang (time value of money) merupakan konsep dasar dalam akuntansi dan keuangan yang menyatakan bahwa nilai uang saat ini lebih berharga dibandingkan nilai uang yang sama </a:t>
            </a:r>
          </a:p>
          <a:p>
            <a:pPr algn="l">
              <a:lnSpc>
                <a:spcPts val="5200"/>
              </a:lnSpc>
            </a:pPr>
            <a:r>
              <a:rPr lang="en-US" sz="3041" spc="33">
                <a:solidFill>
                  <a:srgbClr val="FFFFFF"/>
                </a:solidFill>
                <a:latin typeface="Neo Tech"/>
                <a:ea typeface="Neo Tech"/>
                <a:cs typeface="Neo Tech"/>
                <a:sym typeface="Neo Tech"/>
              </a:rPr>
              <a:t>di masa mendatang.</a:t>
            </a:r>
          </a:p>
        </p:txBody>
      </p:sp>
      <p:sp>
        <p:nvSpPr>
          <p:cNvPr name="Freeform 20" id="20"/>
          <p:cNvSpPr/>
          <p:nvPr/>
        </p:nvSpPr>
        <p:spPr>
          <a:xfrm flipH="false" flipV="false" rot="0">
            <a:off x="1726322" y="7750879"/>
            <a:ext cx="2242799" cy="1529181"/>
          </a:xfrm>
          <a:custGeom>
            <a:avLst/>
            <a:gdLst/>
            <a:ahLst/>
            <a:cxnLst/>
            <a:rect r="r" b="b" t="t" l="l"/>
            <a:pathLst>
              <a:path h="1529181" w="2242799">
                <a:moveTo>
                  <a:pt x="0" y="0"/>
                </a:moveTo>
                <a:lnTo>
                  <a:pt x="2242799" y="0"/>
                </a:lnTo>
                <a:lnTo>
                  <a:pt x="2242799" y="1529181"/>
                </a:lnTo>
                <a:lnTo>
                  <a:pt x="0" y="152918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1" id="21"/>
          <p:cNvSpPr/>
          <p:nvPr/>
        </p:nvSpPr>
        <p:spPr>
          <a:xfrm flipH="false" flipV="false" rot="0">
            <a:off x="14148677" y="7750879"/>
            <a:ext cx="2242799" cy="1529181"/>
          </a:xfrm>
          <a:custGeom>
            <a:avLst/>
            <a:gdLst/>
            <a:ahLst/>
            <a:cxnLst/>
            <a:rect r="r" b="b" t="t" l="l"/>
            <a:pathLst>
              <a:path h="1529181" w="2242799">
                <a:moveTo>
                  <a:pt x="0" y="0"/>
                </a:moveTo>
                <a:lnTo>
                  <a:pt x="2242799" y="0"/>
                </a:lnTo>
                <a:lnTo>
                  <a:pt x="2242799" y="1529181"/>
                </a:lnTo>
                <a:lnTo>
                  <a:pt x="0" y="152918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2" id="22"/>
          <p:cNvSpPr txBox="true"/>
          <p:nvPr/>
        </p:nvSpPr>
        <p:spPr>
          <a:xfrm rot="0">
            <a:off x="3255892" y="6337151"/>
            <a:ext cx="13356246" cy="1984229"/>
          </a:xfrm>
          <a:prstGeom prst="rect">
            <a:avLst/>
          </a:prstGeom>
        </p:spPr>
        <p:txBody>
          <a:bodyPr anchor="t" rtlCol="false" tIns="0" lIns="0" bIns="0" rIns="0">
            <a:spAutoFit/>
          </a:bodyPr>
          <a:lstStyle/>
          <a:p>
            <a:pPr algn="l">
              <a:lnSpc>
                <a:spcPts val="5200"/>
              </a:lnSpc>
            </a:pPr>
            <a:r>
              <a:rPr lang="en-US" sz="3041" spc="33">
                <a:solidFill>
                  <a:srgbClr val="FFFFFF"/>
                </a:solidFill>
                <a:latin typeface="Neo Tech"/>
                <a:ea typeface="Neo Tech"/>
                <a:cs typeface="Neo Tech"/>
                <a:sym typeface="Neo Tech"/>
              </a:rPr>
              <a:t>Dalam akuntansi, pemahaman nilai waktu dari uang penting untuk penilaian aset, kewajiban jangka panjang, perhitungan bunga, serta penentuan nilai sekarang dari aliran kas yang akan datang</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13566"/>
        </a:solidFill>
      </p:bgPr>
    </p:bg>
    <p:spTree>
      <p:nvGrpSpPr>
        <p:cNvPr id="1" name=""/>
        <p:cNvGrpSpPr/>
        <p:nvPr/>
      </p:nvGrpSpPr>
      <p:grpSpPr>
        <a:xfrm>
          <a:off x="0" y="0"/>
          <a:ext cx="0" cy="0"/>
          <a:chOff x="0" y="0"/>
          <a:chExt cx="0" cy="0"/>
        </a:xfrm>
      </p:grpSpPr>
      <p:sp>
        <p:nvSpPr>
          <p:cNvPr name="Freeform 2" id="2"/>
          <p:cNvSpPr/>
          <p:nvPr/>
        </p:nvSpPr>
        <p:spPr>
          <a:xfrm flipH="false" flipV="false" rot="0">
            <a:off x="12252153" y="-892347"/>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3" id="3"/>
          <p:cNvSpPr/>
          <p:nvPr/>
        </p:nvSpPr>
        <p:spPr>
          <a:xfrm flipH="false" flipV="false" rot="0">
            <a:off x="6126077" y="-892347"/>
            <a:ext cx="6035847" cy="6035847"/>
          </a:xfrm>
          <a:custGeom>
            <a:avLst/>
            <a:gdLst/>
            <a:ahLst/>
            <a:cxnLst/>
            <a:rect r="r" b="b" t="t" l="l"/>
            <a:pathLst>
              <a:path h="6035847" w="6035847">
                <a:moveTo>
                  <a:pt x="0" y="0"/>
                </a:moveTo>
                <a:lnTo>
                  <a:pt x="6035846" y="0"/>
                </a:lnTo>
                <a:lnTo>
                  <a:pt x="6035846" y="6035847"/>
                </a:lnTo>
                <a:lnTo>
                  <a:pt x="0" y="6035847"/>
                </a:lnTo>
                <a:lnTo>
                  <a:pt x="0" y="0"/>
                </a:lnTo>
                <a:close/>
              </a:path>
            </a:pathLst>
          </a:custGeom>
          <a:blipFill>
            <a:blip r:embed="rId2">
              <a:alphaModFix amt="44999"/>
            </a:blip>
            <a:stretch>
              <a:fillRect l="0" t="0" r="0" b="0"/>
            </a:stretch>
          </a:blipFill>
        </p:spPr>
      </p:sp>
      <p:sp>
        <p:nvSpPr>
          <p:cNvPr name="Freeform 4" id="4"/>
          <p:cNvSpPr/>
          <p:nvPr/>
        </p:nvSpPr>
        <p:spPr>
          <a:xfrm flipH="false" flipV="false" rot="0">
            <a:off x="12252153" y="5143500"/>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5" id="5"/>
          <p:cNvSpPr/>
          <p:nvPr/>
        </p:nvSpPr>
        <p:spPr>
          <a:xfrm flipH="false" flipV="false" rot="0">
            <a:off x="6126077" y="5143500"/>
            <a:ext cx="6035847" cy="6035847"/>
          </a:xfrm>
          <a:custGeom>
            <a:avLst/>
            <a:gdLst/>
            <a:ahLst/>
            <a:cxnLst/>
            <a:rect r="r" b="b" t="t" l="l"/>
            <a:pathLst>
              <a:path h="6035847" w="6035847">
                <a:moveTo>
                  <a:pt x="0" y="0"/>
                </a:moveTo>
                <a:lnTo>
                  <a:pt x="6035846" y="0"/>
                </a:lnTo>
                <a:lnTo>
                  <a:pt x="6035846" y="6035847"/>
                </a:lnTo>
                <a:lnTo>
                  <a:pt x="0" y="6035847"/>
                </a:lnTo>
                <a:lnTo>
                  <a:pt x="0" y="0"/>
                </a:lnTo>
                <a:close/>
              </a:path>
            </a:pathLst>
          </a:custGeom>
          <a:blipFill>
            <a:blip r:embed="rId2">
              <a:alphaModFix amt="44999"/>
            </a:blip>
            <a:stretch>
              <a:fillRect l="0" t="0" r="0" b="0"/>
            </a:stretch>
          </a:blipFill>
        </p:spPr>
      </p:sp>
      <p:sp>
        <p:nvSpPr>
          <p:cNvPr name="Freeform 6" id="6"/>
          <p:cNvSpPr/>
          <p:nvPr/>
        </p:nvSpPr>
        <p:spPr>
          <a:xfrm flipH="false" flipV="false" rot="0">
            <a:off x="0" y="-892347"/>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7" id="7"/>
          <p:cNvSpPr/>
          <p:nvPr/>
        </p:nvSpPr>
        <p:spPr>
          <a:xfrm flipH="false" flipV="false" rot="0">
            <a:off x="0" y="5143500"/>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grpSp>
        <p:nvGrpSpPr>
          <p:cNvPr name="Group 8" id="8"/>
          <p:cNvGrpSpPr/>
          <p:nvPr/>
        </p:nvGrpSpPr>
        <p:grpSpPr>
          <a:xfrm rot="0">
            <a:off x="1028700" y="1028700"/>
            <a:ext cx="16230600" cy="8229600"/>
            <a:chOff x="0" y="0"/>
            <a:chExt cx="4274726" cy="2167467"/>
          </a:xfrm>
        </p:grpSpPr>
        <p:sp>
          <p:nvSpPr>
            <p:cNvPr name="Freeform 9" id="9"/>
            <p:cNvSpPr/>
            <p:nvPr/>
          </p:nvSpPr>
          <p:spPr>
            <a:xfrm flipH="false" flipV="false" rot="0">
              <a:off x="0" y="0"/>
              <a:ext cx="4274726" cy="2167467"/>
            </a:xfrm>
            <a:custGeom>
              <a:avLst/>
              <a:gdLst/>
              <a:ahLst/>
              <a:cxnLst/>
              <a:rect r="r" b="b" t="t" l="l"/>
              <a:pathLst>
                <a:path h="2167467" w="4274726">
                  <a:moveTo>
                    <a:pt x="14310" y="0"/>
                  </a:moveTo>
                  <a:lnTo>
                    <a:pt x="4260416" y="0"/>
                  </a:lnTo>
                  <a:cubicBezTo>
                    <a:pt x="4264211" y="0"/>
                    <a:pt x="4267851" y="1508"/>
                    <a:pt x="4270535" y="4191"/>
                  </a:cubicBezTo>
                  <a:cubicBezTo>
                    <a:pt x="4273218" y="6875"/>
                    <a:pt x="4274726" y="10515"/>
                    <a:pt x="4274726" y="14310"/>
                  </a:cubicBezTo>
                  <a:lnTo>
                    <a:pt x="4274726" y="2153157"/>
                  </a:lnTo>
                  <a:cubicBezTo>
                    <a:pt x="4274726" y="2156952"/>
                    <a:pt x="4273218" y="2160592"/>
                    <a:pt x="4270535" y="2163276"/>
                  </a:cubicBezTo>
                  <a:cubicBezTo>
                    <a:pt x="4267851" y="2165959"/>
                    <a:pt x="4264211" y="2167467"/>
                    <a:pt x="4260416" y="2167467"/>
                  </a:cubicBezTo>
                  <a:lnTo>
                    <a:pt x="14310" y="2167467"/>
                  </a:lnTo>
                  <a:cubicBezTo>
                    <a:pt x="10515" y="2167467"/>
                    <a:pt x="6875" y="2165959"/>
                    <a:pt x="4191" y="2163276"/>
                  </a:cubicBezTo>
                  <a:cubicBezTo>
                    <a:pt x="1508" y="2160592"/>
                    <a:pt x="0" y="2156952"/>
                    <a:pt x="0" y="2153157"/>
                  </a:cubicBezTo>
                  <a:lnTo>
                    <a:pt x="0" y="14310"/>
                  </a:lnTo>
                  <a:cubicBezTo>
                    <a:pt x="0" y="10515"/>
                    <a:pt x="1508" y="6875"/>
                    <a:pt x="4191" y="4191"/>
                  </a:cubicBezTo>
                  <a:cubicBezTo>
                    <a:pt x="6875" y="1508"/>
                    <a:pt x="10515" y="0"/>
                    <a:pt x="14310" y="0"/>
                  </a:cubicBezTo>
                  <a:close/>
                </a:path>
              </a:pathLst>
            </a:custGeom>
            <a:solidFill>
              <a:srgbClr val="113566">
                <a:alpha val="92941"/>
              </a:srgbClr>
            </a:solidFill>
            <a:ln cap="rnd">
              <a:noFill/>
              <a:prstDash val="solid"/>
              <a:round/>
            </a:ln>
          </p:spPr>
        </p:sp>
        <p:sp>
          <p:nvSpPr>
            <p:cNvPr name="TextBox 10" id="10"/>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3969121" y="1028700"/>
            <a:ext cx="10349757" cy="869064"/>
          </a:xfrm>
          <a:custGeom>
            <a:avLst/>
            <a:gdLst/>
            <a:ahLst/>
            <a:cxnLst/>
            <a:rect r="r" b="b" t="t" l="l"/>
            <a:pathLst>
              <a:path h="869064" w="10349757">
                <a:moveTo>
                  <a:pt x="0" y="0"/>
                </a:moveTo>
                <a:lnTo>
                  <a:pt x="10349758" y="0"/>
                </a:lnTo>
                <a:lnTo>
                  <a:pt x="10349758" y="869064"/>
                </a:lnTo>
                <a:lnTo>
                  <a:pt x="0" y="869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10800000">
            <a:off x="3969121" y="8389236"/>
            <a:ext cx="10349757" cy="869064"/>
          </a:xfrm>
          <a:custGeom>
            <a:avLst/>
            <a:gdLst/>
            <a:ahLst/>
            <a:cxnLst/>
            <a:rect r="r" b="b" t="t" l="l"/>
            <a:pathLst>
              <a:path h="869064" w="10349757">
                <a:moveTo>
                  <a:pt x="0" y="0"/>
                </a:moveTo>
                <a:lnTo>
                  <a:pt x="10349758" y="0"/>
                </a:lnTo>
                <a:lnTo>
                  <a:pt x="10349758" y="869064"/>
                </a:lnTo>
                <a:lnTo>
                  <a:pt x="0" y="869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3" id="13"/>
          <p:cNvGrpSpPr/>
          <p:nvPr/>
        </p:nvGrpSpPr>
        <p:grpSpPr>
          <a:xfrm rot="0">
            <a:off x="1028700" y="1028700"/>
            <a:ext cx="16230600" cy="8229600"/>
            <a:chOff x="0" y="0"/>
            <a:chExt cx="4274726" cy="2167467"/>
          </a:xfrm>
        </p:grpSpPr>
        <p:sp>
          <p:nvSpPr>
            <p:cNvPr name="Freeform 14" id="14"/>
            <p:cNvSpPr/>
            <p:nvPr/>
          </p:nvSpPr>
          <p:spPr>
            <a:xfrm flipH="false" flipV="false" rot="0">
              <a:off x="0" y="0"/>
              <a:ext cx="4274726" cy="2167467"/>
            </a:xfrm>
            <a:custGeom>
              <a:avLst/>
              <a:gdLst/>
              <a:ahLst/>
              <a:cxnLst/>
              <a:rect r="r" b="b" t="t" l="l"/>
              <a:pathLst>
                <a:path h="2167467" w="4274726">
                  <a:moveTo>
                    <a:pt x="14310" y="0"/>
                  </a:moveTo>
                  <a:lnTo>
                    <a:pt x="4260416" y="0"/>
                  </a:lnTo>
                  <a:cubicBezTo>
                    <a:pt x="4264211" y="0"/>
                    <a:pt x="4267851" y="1508"/>
                    <a:pt x="4270535" y="4191"/>
                  </a:cubicBezTo>
                  <a:cubicBezTo>
                    <a:pt x="4273218" y="6875"/>
                    <a:pt x="4274726" y="10515"/>
                    <a:pt x="4274726" y="14310"/>
                  </a:cubicBezTo>
                  <a:lnTo>
                    <a:pt x="4274726" y="2153157"/>
                  </a:lnTo>
                  <a:cubicBezTo>
                    <a:pt x="4274726" y="2156952"/>
                    <a:pt x="4273218" y="2160592"/>
                    <a:pt x="4270535" y="2163276"/>
                  </a:cubicBezTo>
                  <a:cubicBezTo>
                    <a:pt x="4267851" y="2165959"/>
                    <a:pt x="4264211" y="2167467"/>
                    <a:pt x="4260416" y="2167467"/>
                  </a:cubicBezTo>
                  <a:lnTo>
                    <a:pt x="14310" y="2167467"/>
                  </a:lnTo>
                  <a:cubicBezTo>
                    <a:pt x="10515" y="2167467"/>
                    <a:pt x="6875" y="2165959"/>
                    <a:pt x="4191" y="2163276"/>
                  </a:cubicBezTo>
                  <a:cubicBezTo>
                    <a:pt x="1508" y="2160592"/>
                    <a:pt x="0" y="2156952"/>
                    <a:pt x="0" y="2153157"/>
                  </a:cubicBezTo>
                  <a:lnTo>
                    <a:pt x="0" y="14310"/>
                  </a:lnTo>
                  <a:cubicBezTo>
                    <a:pt x="0" y="10515"/>
                    <a:pt x="1508" y="6875"/>
                    <a:pt x="4191" y="4191"/>
                  </a:cubicBezTo>
                  <a:cubicBezTo>
                    <a:pt x="6875" y="1508"/>
                    <a:pt x="10515" y="0"/>
                    <a:pt x="14310" y="0"/>
                  </a:cubicBezTo>
                  <a:close/>
                </a:path>
              </a:pathLst>
            </a:custGeom>
            <a:solidFill>
              <a:srgbClr val="000000">
                <a:alpha val="0"/>
              </a:srgbClr>
            </a:solidFill>
            <a:ln w="85725" cap="rnd">
              <a:solidFill>
                <a:srgbClr val="1EF1FF"/>
              </a:solidFill>
              <a:prstDash val="solid"/>
              <a:round/>
            </a:ln>
          </p:spPr>
        </p:sp>
        <p:sp>
          <p:nvSpPr>
            <p:cNvPr name="TextBox 15" id="15"/>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16" id="16"/>
          <p:cNvSpPr/>
          <p:nvPr/>
        </p:nvSpPr>
        <p:spPr>
          <a:xfrm flipH="false" flipV="false" rot="0">
            <a:off x="1028700" y="2751622"/>
            <a:ext cx="3507719" cy="242352"/>
          </a:xfrm>
          <a:custGeom>
            <a:avLst/>
            <a:gdLst/>
            <a:ahLst/>
            <a:cxnLst/>
            <a:rect r="r" b="b" t="t" l="l"/>
            <a:pathLst>
              <a:path h="242352" w="3507719">
                <a:moveTo>
                  <a:pt x="0" y="0"/>
                </a:moveTo>
                <a:lnTo>
                  <a:pt x="3507719" y="0"/>
                </a:lnTo>
                <a:lnTo>
                  <a:pt x="3507719" y="242351"/>
                </a:lnTo>
                <a:lnTo>
                  <a:pt x="0" y="2423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true" flipV="false" rot="0">
            <a:off x="13751581" y="2751622"/>
            <a:ext cx="3507719" cy="242352"/>
          </a:xfrm>
          <a:custGeom>
            <a:avLst/>
            <a:gdLst/>
            <a:ahLst/>
            <a:cxnLst/>
            <a:rect r="r" b="b" t="t" l="l"/>
            <a:pathLst>
              <a:path h="242352" w="3507719">
                <a:moveTo>
                  <a:pt x="3507719" y="0"/>
                </a:moveTo>
                <a:lnTo>
                  <a:pt x="0" y="0"/>
                </a:lnTo>
                <a:lnTo>
                  <a:pt x="0" y="242351"/>
                </a:lnTo>
                <a:lnTo>
                  <a:pt x="3507719" y="242351"/>
                </a:lnTo>
                <a:lnTo>
                  <a:pt x="3507719"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8" id="18"/>
          <p:cNvSpPr txBox="true"/>
          <p:nvPr/>
        </p:nvSpPr>
        <p:spPr>
          <a:xfrm rot="0">
            <a:off x="916140" y="1754889"/>
            <a:ext cx="16343160" cy="1797934"/>
          </a:xfrm>
          <a:prstGeom prst="rect">
            <a:avLst/>
          </a:prstGeom>
        </p:spPr>
        <p:txBody>
          <a:bodyPr anchor="t" rtlCol="false" tIns="0" lIns="0" bIns="0" rIns="0">
            <a:spAutoFit/>
          </a:bodyPr>
          <a:lstStyle/>
          <a:p>
            <a:pPr algn="ctr">
              <a:lnSpc>
                <a:spcPts val="6706"/>
              </a:lnSpc>
            </a:pPr>
            <a:r>
              <a:rPr lang="en-US" b="true" sz="5239">
                <a:solidFill>
                  <a:srgbClr val="90F8FF"/>
                </a:solidFill>
                <a:latin typeface="Neo Tech Bold"/>
                <a:ea typeface="Neo Tech Bold"/>
                <a:cs typeface="Neo Tech Bold"/>
                <a:sym typeface="Neo Tech Bold"/>
              </a:rPr>
              <a:t>PENERAPAN NILAI WAKTU DARI UANG DALAM PRAKTIK AKUNTANSI</a:t>
            </a:r>
          </a:p>
        </p:txBody>
      </p:sp>
      <p:sp>
        <p:nvSpPr>
          <p:cNvPr name="TextBox 19" id="19"/>
          <p:cNvSpPr txBox="true"/>
          <p:nvPr/>
        </p:nvSpPr>
        <p:spPr>
          <a:xfrm rot="0">
            <a:off x="2149195" y="3569124"/>
            <a:ext cx="13356246" cy="3298679"/>
          </a:xfrm>
          <a:prstGeom prst="rect">
            <a:avLst/>
          </a:prstGeom>
        </p:spPr>
        <p:txBody>
          <a:bodyPr anchor="t" rtlCol="false" tIns="0" lIns="0" bIns="0" rIns="0">
            <a:spAutoFit/>
          </a:bodyPr>
          <a:lstStyle/>
          <a:p>
            <a:pPr algn="l">
              <a:lnSpc>
                <a:spcPts val="5200"/>
              </a:lnSpc>
            </a:pPr>
            <a:r>
              <a:rPr lang="en-US" sz="3041" spc="33">
                <a:solidFill>
                  <a:srgbClr val="FFFFFF"/>
                </a:solidFill>
                <a:latin typeface="Neo Tech"/>
                <a:ea typeface="Neo Tech"/>
                <a:cs typeface="Neo Tech"/>
                <a:sym typeface="Neo Tech"/>
              </a:rPr>
              <a:t>Konsep ini menggunakan beberapa simbol utama:</a:t>
            </a:r>
          </a:p>
          <a:p>
            <a:pPr algn="l">
              <a:lnSpc>
                <a:spcPts val="5200"/>
              </a:lnSpc>
            </a:pPr>
            <a:r>
              <a:rPr lang="en-US" sz="3041" spc="33">
                <a:solidFill>
                  <a:srgbClr val="FFFFFF"/>
                </a:solidFill>
                <a:latin typeface="Neo Tech"/>
                <a:ea typeface="Neo Tech"/>
                <a:cs typeface="Neo Tech"/>
                <a:sym typeface="Neo Tech"/>
              </a:rPr>
              <a:t>PV (Present Value): nilai uang pada saat ini.</a:t>
            </a:r>
          </a:p>
          <a:p>
            <a:pPr algn="l">
              <a:lnSpc>
                <a:spcPts val="5200"/>
              </a:lnSpc>
            </a:pPr>
            <a:r>
              <a:rPr lang="en-US" sz="3041" spc="33">
                <a:solidFill>
                  <a:srgbClr val="FFFFFF"/>
                </a:solidFill>
                <a:latin typeface="Neo Tech"/>
                <a:ea typeface="Neo Tech"/>
                <a:cs typeface="Neo Tech"/>
                <a:sym typeface="Neo Tech"/>
              </a:rPr>
              <a:t>FV (Future Value): nilai uang pada waktu yang akan datang.</a:t>
            </a:r>
          </a:p>
          <a:p>
            <a:pPr algn="l">
              <a:lnSpc>
                <a:spcPts val="5200"/>
              </a:lnSpc>
            </a:pPr>
            <a:r>
              <a:rPr lang="en-US" sz="3041" spc="33">
                <a:solidFill>
                  <a:srgbClr val="FFFFFF"/>
                </a:solidFill>
                <a:latin typeface="Neo Tech"/>
                <a:ea typeface="Neo Tech"/>
                <a:cs typeface="Neo Tech"/>
                <a:sym typeface="Neo Tech"/>
              </a:rPr>
              <a:t>t (Time): periode waktu.</a:t>
            </a:r>
          </a:p>
          <a:p>
            <a:pPr algn="l">
              <a:lnSpc>
                <a:spcPts val="5200"/>
              </a:lnSpc>
            </a:pPr>
            <a:r>
              <a:rPr lang="en-US" sz="3041" spc="33">
                <a:solidFill>
                  <a:srgbClr val="FFFFFF"/>
                </a:solidFill>
                <a:latin typeface="Neo Tech"/>
                <a:ea typeface="Neo Tech"/>
                <a:cs typeface="Neo Tech"/>
                <a:sym typeface="Neo Tech"/>
              </a:rPr>
              <a:t>i (Interest Rate): tingkat bunga per periode.</a:t>
            </a:r>
          </a:p>
        </p:txBody>
      </p:sp>
      <p:sp>
        <p:nvSpPr>
          <p:cNvPr name="Freeform 20" id="20"/>
          <p:cNvSpPr/>
          <p:nvPr/>
        </p:nvSpPr>
        <p:spPr>
          <a:xfrm flipH="false" flipV="false" rot="0">
            <a:off x="1726322" y="7750879"/>
            <a:ext cx="2242799" cy="1529181"/>
          </a:xfrm>
          <a:custGeom>
            <a:avLst/>
            <a:gdLst/>
            <a:ahLst/>
            <a:cxnLst/>
            <a:rect r="r" b="b" t="t" l="l"/>
            <a:pathLst>
              <a:path h="1529181" w="2242799">
                <a:moveTo>
                  <a:pt x="0" y="0"/>
                </a:moveTo>
                <a:lnTo>
                  <a:pt x="2242799" y="0"/>
                </a:lnTo>
                <a:lnTo>
                  <a:pt x="2242799" y="1529181"/>
                </a:lnTo>
                <a:lnTo>
                  <a:pt x="0" y="152918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1" id="21"/>
          <p:cNvSpPr/>
          <p:nvPr/>
        </p:nvSpPr>
        <p:spPr>
          <a:xfrm flipH="false" flipV="false" rot="0">
            <a:off x="14148677" y="7750879"/>
            <a:ext cx="2242799" cy="1529181"/>
          </a:xfrm>
          <a:custGeom>
            <a:avLst/>
            <a:gdLst/>
            <a:ahLst/>
            <a:cxnLst/>
            <a:rect r="r" b="b" t="t" l="l"/>
            <a:pathLst>
              <a:path h="1529181" w="2242799">
                <a:moveTo>
                  <a:pt x="0" y="0"/>
                </a:moveTo>
                <a:lnTo>
                  <a:pt x="2242799" y="0"/>
                </a:lnTo>
                <a:lnTo>
                  <a:pt x="2242799" y="1529181"/>
                </a:lnTo>
                <a:lnTo>
                  <a:pt x="0" y="152918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13566"/>
        </a:solidFill>
      </p:bgPr>
    </p:bg>
    <p:spTree>
      <p:nvGrpSpPr>
        <p:cNvPr id="1" name=""/>
        <p:cNvGrpSpPr/>
        <p:nvPr/>
      </p:nvGrpSpPr>
      <p:grpSpPr>
        <a:xfrm>
          <a:off x="0" y="0"/>
          <a:ext cx="0" cy="0"/>
          <a:chOff x="0" y="0"/>
          <a:chExt cx="0" cy="0"/>
        </a:xfrm>
      </p:grpSpPr>
      <p:sp>
        <p:nvSpPr>
          <p:cNvPr name="Freeform 2" id="2"/>
          <p:cNvSpPr/>
          <p:nvPr/>
        </p:nvSpPr>
        <p:spPr>
          <a:xfrm flipH="false" flipV="false" rot="0">
            <a:off x="12252153" y="-892347"/>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3" id="3"/>
          <p:cNvSpPr/>
          <p:nvPr/>
        </p:nvSpPr>
        <p:spPr>
          <a:xfrm flipH="false" flipV="false" rot="0">
            <a:off x="6126077" y="-892347"/>
            <a:ext cx="6035847" cy="6035847"/>
          </a:xfrm>
          <a:custGeom>
            <a:avLst/>
            <a:gdLst/>
            <a:ahLst/>
            <a:cxnLst/>
            <a:rect r="r" b="b" t="t" l="l"/>
            <a:pathLst>
              <a:path h="6035847" w="6035847">
                <a:moveTo>
                  <a:pt x="0" y="0"/>
                </a:moveTo>
                <a:lnTo>
                  <a:pt x="6035846" y="0"/>
                </a:lnTo>
                <a:lnTo>
                  <a:pt x="6035846" y="6035847"/>
                </a:lnTo>
                <a:lnTo>
                  <a:pt x="0" y="6035847"/>
                </a:lnTo>
                <a:lnTo>
                  <a:pt x="0" y="0"/>
                </a:lnTo>
                <a:close/>
              </a:path>
            </a:pathLst>
          </a:custGeom>
          <a:blipFill>
            <a:blip r:embed="rId2">
              <a:alphaModFix amt="44999"/>
            </a:blip>
            <a:stretch>
              <a:fillRect l="0" t="0" r="0" b="0"/>
            </a:stretch>
          </a:blipFill>
        </p:spPr>
      </p:sp>
      <p:sp>
        <p:nvSpPr>
          <p:cNvPr name="Freeform 4" id="4"/>
          <p:cNvSpPr/>
          <p:nvPr/>
        </p:nvSpPr>
        <p:spPr>
          <a:xfrm flipH="false" flipV="false" rot="0">
            <a:off x="12252153" y="5143500"/>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5" id="5"/>
          <p:cNvSpPr/>
          <p:nvPr/>
        </p:nvSpPr>
        <p:spPr>
          <a:xfrm flipH="false" flipV="false" rot="0">
            <a:off x="6126077" y="5143500"/>
            <a:ext cx="6035847" cy="6035847"/>
          </a:xfrm>
          <a:custGeom>
            <a:avLst/>
            <a:gdLst/>
            <a:ahLst/>
            <a:cxnLst/>
            <a:rect r="r" b="b" t="t" l="l"/>
            <a:pathLst>
              <a:path h="6035847" w="6035847">
                <a:moveTo>
                  <a:pt x="0" y="0"/>
                </a:moveTo>
                <a:lnTo>
                  <a:pt x="6035846" y="0"/>
                </a:lnTo>
                <a:lnTo>
                  <a:pt x="6035846" y="6035847"/>
                </a:lnTo>
                <a:lnTo>
                  <a:pt x="0" y="6035847"/>
                </a:lnTo>
                <a:lnTo>
                  <a:pt x="0" y="0"/>
                </a:lnTo>
                <a:close/>
              </a:path>
            </a:pathLst>
          </a:custGeom>
          <a:blipFill>
            <a:blip r:embed="rId2">
              <a:alphaModFix amt="44999"/>
            </a:blip>
            <a:stretch>
              <a:fillRect l="0" t="0" r="0" b="0"/>
            </a:stretch>
          </a:blipFill>
        </p:spPr>
      </p:sp>
      <p:sp>
        <p:nvSpPr>
          <p:cNvPr name="Freeform 6" id="6"/>
          <p:cNvSpPr/>
          <p:nvPr/>
        </p:nvSpPr>
        <p:spPr>
          <a:xfrm flipH="false" flipV="false" rot="0">
            <a:off x="0" y="-892347"/>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7" id="7"/>
          <p:cNvSpPr/>
          <p:nvPr/>
        </p:nvSpPr>
        <p:spPr>
          <a:xfrm flipH="false" flipV="false" rot="0">
            <a:off x="0" y="5143500"/>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grpSp>
        <p:nvGrpSpPr>
          <p:cNvPr name="Group 8" id="8"/>
          <p:cNvGrpSpPr/>
          <p:nvPr/>
        </p:nvGrpSpPr>
        <p:grpSpPr>
          <a:xfrm rot="0">
            <a:off x="1028700" y="1028700"/>
            <a:ext cx="16230600" cy="8229600"/>
            <a:chOff x="0" y="0"/>
            <a:chExt cx="4274726" cy="2167467"/>
          </a:xfrm>
        </p:grpSpPr>
        <p:sp>
          <p:nvSpPr>
            <p:cNvPr name="Freeform 9" id="9"/>
            <p:cNvSpPr/>
            <p:nvPr/>
          </p:nvSpPr>
          <p:spPr>
            <a:xfrm flipH="false" flipV="false" rot="0">
              <a:off x="0" y="0"/>
              <a:ext cx="4274726" cy="2167467"/>
            </a:xfrm>
            <a:custGeom>
              <a:avLst/>
              <a:gdLst/>
              <a:ahLst/>
              <a:cxnLst/>
              <a:rect r="r" b="b" t="t" l="l"/>
              <a:pathLst>
                <a:path h="2167467" w="4274726">
                  <a:moveTo>
                    <a:pt x="14310" y="0"/>
                  </a:moveTo>
                  <a:lnTo>
                    <a:pt x="4260416" y="0"/>
                  </a:lnTo>
                  <a:cubicBezTo>
                    <a:pt x="4264211" y="0"/>
                    <a:pt x="4267851" y="1508"/>
                    <a:pt x="4270535" y="4191"/>
                  </a:cubicBezTo>
                  <a:cubicBezTo>
                    <a:pt x="4273218" y="6875"/>
                    <a:pt x="4274726" y="10515"/>
                    <a:pt x="4274726" y="14310"/>
                  </a:cubicBezTo>
                  <a:lnTo>
                    <a:pt x="4274726" y="2153157"/>
                  </a:lnTo>
                  <a:cubicBezTo>
                    <a:pt x="4274726" y="2156952"/>
                    <a:pt x="4273218" y="2160592"/>
                    <a:pt x="4270535" y="2163276"/>
                  </a:cubicBezTo>
                  <a:cubicBezTo>
                    <a:pt x="4267851" y="2165959"/>
                    <a:pt x="4264211" y="2167467"/>
                    <a:pt x="4260416" y="2167467"/>
                  </a:cubicBezTo>
                  <a:lnTo>
                    <a:pt x="14310" y="2167467"/>
                  </a:lnTo>
                  <a:cubicBezTo>
                    <a:pt x="10515" y="2167467"/>
                    <a:pt x="6875" y="2165959"/>
                    <a:pt x="4191" y="2163276"/>
                  </a:cubicBezTo>
                  <a:cubicBezTo>
                    <a:pt x="1508" y="2160592"/>
                    <a:pt x="0" y="2156952"/>
                    <a:pt x="0" y="2153157"/>
                  </a:cubicBezTo>
                  <a:lnTo>
                    <a:pt x="0" y="14310"/>
                  </a:lnTo>
                  <a:cubicBezTo>
                    <a:pt x="0" y="10515"/>
                    <a:pt x="1508" y="6875"/>
                    <a:pt x="4191" y="4191"/>
                  </a:cubicBezTo>
                  <a:cubicBezTo>
                    <a:pt x="6875" y="1508"/>
                    <a:pt x="10515" y="0"/>
                    <a:pt x="14310" y="0"/>
                  </a:cubicBezTo>
                  <a:close/>
                </a:path>
              </a:pathLst>
            </a:custGeom>
            <a:solidFill>
              <a:srgbClr val="113566">
                <a:alpha val="92941"/>
              </a:srgbClr>
            </a:solidFill>
            <a:ln cap="rnd">
              <a:noFill/>
              <a:prstDash val="solid"/>
              <a:round/>
            </a:ln>
          </p:spPr>
        </p:sp>
        <p:sp>
          <p:nvSpPr>
            <p:cNvPr name="TextBox 10" id="10"/>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3969121" y="1028700"/>
            <a:ext cx="10349757" cy="869064"/>
          </a:xfrm>
          <a:custGeom>
            <a:avLst/>
            <a:gdLst/>
            <a:ahLst/>
            <a:cxnLst/>
            <a:rect r="r" b="b" t="t" l="l"/>
            <a:pathLst>
              <a:path h="869064" w="10349757">
                <a:moveTo>
                  <a:pt x="0" y="0"/>
                </a:moveTo>
                <a:lnTo>
                  <a:pt x="10349758" y="0"/>
                </a:lnTo>
                <a:lnTo>
                  <a:pt x="10349758" y="869064"/>
                </a:lnTo>
                <a:lnTo>
                  <a:pt x="0" y="869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10800000">
            <a:off x="3969121" y="8389236"/>
            <a:ext cx="10349757" cy="869064"/>
          </a:xfrm>
          <a:custGeom>
            <a:avLst/>
            <a:gdLst/>
            <a:ahLst/>
            <a:cxnLst/>
            <a:rect r="r" b="b" t="t" l="l"/>
            <a:pathLst>
              <a:path h="869064" w="10349757">
                <a:moveTo>
                  <a:pt x="0" y="0"/>
                </a:moveTo>
                <a:lnTo>
                  <a:pt x="10349758" y="0"/>
                </a:lnTo>
                <a:lnTo>
                  <a:pt x="10349758" y="869064"/>
                </a:lnTo>
                <a:lnTo>
                  <a:pt x="0" y="869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3" id="13"/>
          <p:cNvGrpSpPr/>
          <p:nvPr/>
        </p:nvGrpSpPr>
        <p:grpSpPr>
          <a:xfrm rot="0">
            <a:off x="916140" y="1028700"/>
            <a:ext cx="16230600" cy="8229600"/>
            <a:chOff x="0" y="0"/>
            <a:chExt cx="4274726" cy="2167467"/>
          </a:xfrm>
        </p:grpSpPr>
        <p:sp>
          <p:nvSpPr>
            <p:cNvPr name="Freeform 14" id="14"/>
            <p:cNvSpPr/>
            <p:nvPr/>
          </p:nvSpPr>
          <p:spPr>
            <a:xfrm flipH="false" flipV="false" rot="0">
              <a:off x="0" y="0"/>
              <a:ext cx="4274726" cy="2167467"/>
            </a:xfrm>
            <a:custGeom>
              <a:avLst/>
              <a:gdLst/>
              <a:ahLst/>
              <a:cxnLst/>
              <a:rect r="r" b="b" t="t" l="l"/>
              <a:pathLst>
                <a:path h="2167467" w="4274726">
                  <a:moveTo>
                    <a:pt x="14310" y="0"/>
                  </a:moveTo>
                  <a:lnTo>
                    <a:pt x="4260416" y="0"/>
                  </a:lnTo>
                  <a:cubicBezTo>
                    <a:pt x="4264211" y="0"/>
                    <a:pt x="4267851" y="1508"/>
                    <a:pt x="4270535" y="4191"/>
                  </a:cubicBezTo>
                  <a:cubicBezTo>
                    <a:pt x="4273218" y="6875"/>
                    <a:pt x="4274726" y="10515"/>
                    <a:pt x="4274726" y="14310"/>
                  </a:cubicBezTo>
                  <a:lnTo>
                    <a:pt x="4274726" y="2153157"/>
                  </a:lnTo>
                  <a:cubicBezTo>
                    <a:pt x="4274726" y="2156952"/>
                    <a:pt x="4273218" y="2160592"/>
                    <a:pt x="4270535" y="2163276"/>
                  </a:cubicBezTo>
                  <a:cubicBezTo>
                    <a:pt x="4267851" y="2165959"/>
                    <a:pt x="4264211" y="2167467"/>
                    <a:pt x="4260416" y="2167467"/>
                  </a:cubicBezTo>
                  <a:lnTo>
                    <a:pt x="14310" y="2167467"/>
                  </a:lnTo>
                  <a:cubicBezTo>
                    <a:pt x="10515" y="2167467"/>
                    <a:pt x="6875" y="2165959"/>
                    <a:pt x="4191" y="2163276"/>
                  </a:cubicBezTo>
                  <a:cubicBezTo>
                    <a:pt x="1508" y="2160592"/>
                    <a:pt x="0" y="2156952"/>
                    <a:pt x="0" y="2153157"/>
                  </a:cubicBezTo>
                  <a:lnTo>
                    <a:pt x="0" y="14310"/>
                  </a:lnTo>
                  <a:cubicBezTo>
                    <a:pt x="0" y="10515"/>
                    <a:pt x="1508" y="6875"/>
                    <a:pt x="4191" y="4191"/>
                  </a:cubicBezTo>
                  <a:cubicBezTo>
                    <a:pt x="6875" y="1508"/>
                    <a:pt x="10515" y="0"/>
                    <a:pt x="14310" y="0"/>
                  </a:cubicBezTo>
                  <a:close/>
                </a:path>
              </a:pathLst>
            </a:custGeom>
            <a:solidFill>
              <a:srgbClr val="000000">
                <a:alpha val="0"/>
              </a:srgbClr>
            </a:solidFill>
            <a:ln w="85725" cap="rnd">
              <a:solidFill>
                <a:srgbClr val="1EF1FF"/>
              </a:solidFill>
              <a:prstDash val="solid"/>
              <a:round/>
            </a:ln>
          </p:spPr>
        </p:sp>
        <p:sp>
          <p:nvSpPr>
            <p:cNvPr name="TextBox 15" id="15"/>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16" id="16"/>
          <p:cNvSpPr/>
          <p:nvPr/>
        </p:nvSpPr>
        <p:spPr>
          <a:xfrm flipH="false" flipV="false" rot="0">
            <a:off x="1028700" y="2751622"/>
            <a:ext cx="3507719" cy="242352"/>
          </a:xfrm>
          <a:custGeom>
            <a:avLst/>
            <a:gdLst/>
            <a:ahLst/>
            <a:cxnLst/>
            <a:rect r="r" b="b" t="t" l="l"/>
            <a:pathLst>
              <a:path h="242352" w="3507719">
                <a:moveTo>
                  <a:pt x="0" y="0"/>
                </a:moveTo>
                <a:lnTo>
                  <a:pt x="3507719" y="0"/>
                </a:lnTo>
                <a:lnTo>
                  <a:pt x="3507719" y="242351"/>
                </a:lnTo>
                <a:lnTo>
                  <a:pt x="0" y="2423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true" flipV="false" rot="0">
            <a:off x="13751581" y="2751622"/>
            <a:ext cx="3507719" cy="242352"/>
          </a:xfrm>
          <a:custGeom>
            <a:avLst/>
            <a:gdLst/>
            <a:ahLst/>
            <a:cxnLst/>
            <a:rect r="r" b="b" t="t" l="l"/>
            <a:pathLst>
              <a:path h="242352" w="3507719">
                <a:moveTo>
                  <a:pt x="3507719" y="0"/>
                </a:moveTo>
                <a:lnTo>
                  <a:pt x="0" y="0"/>
                </a:lnTo>
                <a:lnTo>
                  <a:pt x="0" y="242351"/>
                </a:lnTo>
                <a:lnTo>
                  <a:pt x="3507719" y="242351"/>
                </a:lnTo>
                <a:lnTo>
                  <a:pt x="3507719"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8" id="18"/>
          <p:cNvSpPr txBox="true"/>
          <p:nvPr/>
        </p:nvSpPr>
        <p:spPr>
          <a:xfrm rot="0">
            <a:off x="916140" y="1754889"/>
            <a:ext cx="16343160" cy="1797934"/>
          </a:xfrm>
          <a:prstGeom prst="rect">
            <a:avLst/>
          </a:prstGeom>
        </p:spPr>
        <p:txBody>
          <a:bodyPr anchor="t" rtlCol="false" tIns="0" lIns="0" bIns="0" rIns="0">
            <a:spAutoFit/>
          </a:bodyPr>
          <a:lstStyle/>
          <a:p>
            <a:pPr algn="ctr">
              <a:lnSpc>
                <a:spcPts val="6706"/>
              </a:lnSpc>
            </a:pPr>
            <a:r>
              <a:rPr lang="en-US" b="true" sz="5239">
                <a:solidFill>
                  <a:srgbClr val="90F8FF"/>
                </a:solidFill>
                <a:latin typeface="Neo Tech Bold"/>
                <a:ea typeface="Neo Tech Bold"/>
                <a:cs typeface="Neo Tech Bold"/>
                <a:sym typeface="Neo Tech Bold"/>
              </a:rPr>
              <a:t>PENERAPAN NILAI WAKTU DARI UANG DALAM PRAKTIK AKUNTANSI</a:t>
            </a:r>
          </a:p>
        </p:txBody>
      </p:sp>
      <p:sp>
        <p:nvSpPr>
          <p:cNvPr name="TextBox 19" id="19"/>
          <p:cNvSpPr txBox="true"/>
          <p:nvPr/>
        </p:nvSpPr>
        <p:spPr>
          <a:xfrm rot="0">
            <a:off x="1726322" y="3113158"/>
            <a:ext cx="13356246" cy="669779"/>
          </a:xfrm>
          <a:prstGeom prst="rect">
            <a:avLst/>
          </a:prstGeom>
        </p:spPr>
        <p:txBody>
          <a:bodyPr anchor="t" rtlCol="false" tIns="0" lIns="0" bIns="0" rIns="0">
            <a:spAutoFit/>
          </a:bodyPr>
          <a:lstStyle/>
          <a:p>
            <a:pPr algn="l">
              <a:lnSpc>
                <a:spcPts val="5200"/>
              </a:lnSpc>
            </a:pPr>
            <a:r>
              <a:rPr lang="en-US" sz="3041" spc="33">
                <a:solidFill>
                  <a:srgbClr val="FFFFFF"/>
                </a:solidFill>
                <a:latin typeface="Neo Tech"/>
                <a:ea typeface="Neo Tech"/>
                <a:cs typeface="Neo Tech"/>
                <a:sym typeface="Neo Tech"/>
              </a:rPr>
              <a:t>Dua formula dasar yang umum digunakan:</a:t>
            </a:r>
          </a:p>
        </p:txBody>
      </p:sp>
      <p:sp>
        <p:nvSpPr>
          <p:cNvPr name="Freeform 20" id="20"/>
          <p:cNvSpPr/>
          <p:nvPr/>
        </p:nvSpPr>
        <p:spPr>
          <a:xfrm flipH="false" flipV="false" rot="0">
            <a:off x="1726322" y="7750879"/>
            <a:ext cx="2242799" cy="1529181"/>
          </a:xfrm>
          <a:custGeom>
            <a:avLst/>
            <a:gdLst/>
            <a:ahLst/>
            <a:cxnLst/>
            <a:rect r="r" b="b" t="t" l="l"/>
            <a:pathLst>
              <a:path h="1529181" w="2242799">
                <a:moveTo>
                  <a:pt x="0" y="0"/>
                </a:moveTo>
                <a:lnTo>
                  <a:pt x="2242799" y="0"/>
                </a:lnTo>
                <a:lnTo>
                  <a:pt x="2242799" y="1529181"/>
                </a:lnTo>
                <a:lnTo>
                  <a:pt x="0" y="152918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1" id="21"/>
          <p:cNvSpPr/>
          <p:nvPr/>
        </p:nvSpPr>
        <p:spPr>
          <a:xfrm flipH="false" flipV="false" rot="0">
            <a:off x="14148677" y="8007179"/>
            <a:ext cx="2242799" cy="1529181"/>
          </a:xfrm>
          <a:custGeom>
            <a:avLst/>
            <a:gdLst/>
            <a:ahLst/>
            <a:cxnLst/>
            <a:rect r="r" b="b" t="t" l="l"/>
            <a:pathLst>
              <a:path h="1529181" w="2242799">
                <a:moveTo>
                  <a:pt x="0" y="0"/>
                </a:moveTo>
                <a:lnTo>
                  <a:pt x="2242799" y="0"/>
                </a:lnTo>
                <a:lnTo>
                  <a:pt x="2242799" y="1529182"/>
                </a:lnTo>
                <a:lnTo>
                  <a:pt x="0" y="152918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2" id="22"/>
          <p:cNvSpPr txBox="true"/>
          <p:nvPr/>
        </p:nvSpPr>
        <p:spPr>
          <a:xfrm rot="0">
            <a:off x="1726322" y="3874513"/>
            <a:ext cx="12619261" cy="3373701"/>
          </a:xfrm>
          <a:prstGeom prst="rect">
            <a:avLst/>
          </a:prstGeom>
        </p:spPr>
        <p:txBody>
          <a:bodyPr anchor="t" rtlCol="false" tIns="0" lIns="0" bIns="0" rIns="0">
            <a:spAutoFit/>
          </a:bodyPr>
          <a:lstStyle/>
          <a:p>
            <a:pPr algn="l" marL="561510" indent="-280755" lvl="1">
              <a:lnSpc>
                <a:spcPts val="4447"/>
              </a:lnSpc>
              <a:buAutoNum type="arabicPeriod" startAt="1"/>
            </a:pPr>
            <a:r>
              <a:rPr lang="en-US" sz="2600" spc="28">
                <a:solidFill>
                  <a:srgbClr val="FFFFFF"/>
                </a:solidFill>
                <a:latin typeface="Neo Tech"/>
                <a:ea typeface="Neo Tech"/>
                <a:cs typeface="Neo Tech"/>
                <a:sym typeface="Neo Tech"/>
              </a:rPr>
              <a:t>Nilai Masa Depan (Future Value/FV)</a:t>
            </a:r>
          </a:p>
          <a:p>
            <a:pPr algn="l">
              <a:lnSpc>
                <a:spcPts val="4447"/>
              </a:lnSpc>
            </a:pPr>
            <a:r>
              <a:rPr lang="en-US" sz="2600" spc="28">
                <a:solidFill>
                  <a:srgbClr val="FFFFFF"/>
                </a:solidFill>
                <a:latin typeface="Neo Tech"/>
                <a:ea typeface="Neo Tech"/>
                <a:cs typeface="Neo Tech"/>
                <a:sym typeface="Neo Tech"/>
              </a:rPr>
              <a:t>yaitu n</a:t>
            </a:r>
            <a:r>
              <a:rPr lang="en-US" sz="2600" spc="28">
                <a:solidFill>
                  <a:srgbClr val="FFFFFF"/>
                </a:solidFill>
                <a:latin typeface="Neo Tech"/>
                <a:ea typeface="Neo Tech"/>
                <a:cs typeface="Neo Tech"/>
                <a:sym typeface="Neo Tech"/>
              </a:rPr>
              <a:t>ilai uang di masa depan berdasarkan investasi dengan bunga.</a:t>
            </a:r>
          </a:p>
          <a:p>
            <a:pPr algn="l">
              <a:lnSpc>
                <a:spcPts val="4447"/>
              </a:lnSpc>
            </a:pPr>
            <a:r>
              <a:rPr lang="en-US" sz="2600" spc="28">
                <a:solidFill>
                  <a:srgbClr val="FFFFFF"/>
                </a:solidFill>
                <a:latin typeface="Neo Tech"/>
                <a:ea typeface="Neo Tech"/>
                <a:cs typeface="Neo Tech"/>
                <a:sym typeface="Neo Tech"/>
              </a:rPr>
              <a:t>Rumus:</a:t>
            </a:r>
          </a:p>
          <a:p>
            <a:pPr algn="l">
              <a:lnSpc>
                <a:spcPts val="4447"/>
              </a:lnSpc>
            </a:pPr>
            <a:r>
              <a:rPr lang="en-US" sz="2600" spc="28">
                <a:solidFill>
                  <a:srgbClr val="FFFFFF"/>
                </a:solidFill>
                <a:latin typeface="Neo Tech"/>
                <a:ea typeface="Neo Tech"/>
                <a:cs typeface="Neo Tech"/>
                <a:sym typeface="Neo Tech"/>
              </a:rPr>
              <a:t>FV = PV x (1 + i)^t</a:t>
            </a:r>
          </a:p>
          <a:p>
            <a:pPr algn="l">
              <a:lnSpc>
                <a:spcPts val="4447"/>
              </a:lnSpc>
            </a:pPr>
            <a:r>
              <a:rPr lang="en-US" sz="2600" spc="28">
                <a:solidFill>
                  <a:srgbClr val="FFFFFF"/>
                </a:solidFill>
                <a:latin typeface="Neo Tech"/>
                <a:ea typeface="Neo Tech"/>
                <a:cs typeface="Neo Tech"/>
                <a:sym typeface="Neo Tech"/>
              </a:rPr>
              <a:t>Contoh: Investasi Rp10.000.000 dengan bunga 6% selama 3 tahun.</a:t>
            </a:r>
          </a:p>
          <a:p>
            <a:pPr algn="l">
              <a:lnSpc>
                <a:spcPts val="4447"/>
              </a:lnSpc>
            </a:pPr>
            <a:r>
              <a:rPr lang="en-US" sz="2600" spc="28">
                <a:solidFill>
                  <a:srgbClr val="FFFFFF"/>
                </a:solidFill>
                <a:latin typeface="Neo Tech"/>
                <a:ea typeface="Neo Tech"/>
                <a:cs typeface="Neo Tech"/>
                <a:sym typeface="Neo Tech"/>
              </a:rPr>
              <a:t>FV = 10.000.000 x (1 + 0.06)^3 = Rp11.910.160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113566"/>
        </a:solidFill>
      </p:bgPr>
    </p:bg>
    <p:spTree>
      <p:nvGrpSpPr>
        <p:cNvPr id="1" name=""/>
        <p:cNvGrpSpPr/>
        <p:nvPr/>
      </p:nvGrpSpPr>
      <p:grpSpPr>
        <a:xfrm>
          <a:off x="0" y="0"/>
          <a:ext cx="0" cy="0"/>
          <a:chOff x="0" y="0"/>
          <a:chExt cx="0" cy="0"/>
        </a:xfrm>
      </p:grpSpPr>
      <p:sp>
        <p:nvSpPr>
          <p:cNvPr name="Freeform 2" id="2"/>
          <p:cNvSpPr/>
          <p:nvPr/>
        </p:nvSpPr>
        <p:spPr>
          <a:xfrm flipH="false" flipV="false" rot="0">
            <a:off x="12252153" y="-892347"/>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3" id="3"/>
          <p:cNvSpPr/>
          <p:nvPr/>
        </p:nvSpPr>
        <p:spPr>
          <a:xfrm flipH="false" flipV="false" rot="0">
            <a:off x="6126077" y="-892347"/>
            <a:ext cx="6035847" cy="6035847"/>
          </a:xfrm>
          <a:custGeom>
            <a:avLst/>
            <a:gdLst/>
            <a:ahLst/>
            <a:cxnLst/>
            <a:rect r="r" b="b" t="t" l="l"/>
            <a:pathLst>
              <a:path h="6035847" w="6035847">
                <a:moveTo>
                  <a:pt x="0" y="0"/>
                </a:moveTo>
                <a:lnTo>
                  <a:pt x="6035846" y="0"/>
                </a:lnTo>
                <a:lnTo>
                  <a:pt x="6035846" y="6035847"/>
                </a:lnTo>
                <a:lnTo>
                  <a:pt x="0" y="6035847"/>
                </a:lnTo>
                <a:lnTo>
                  <a:pt x="0" y="0"/>
                </a:lnTo>
                <a:close/>
              </a:path>
            </a:pathLst>
          </a:custGeom>
          <a:blipFill>
            <a:blip r:embed="rId2">
              <a:alphaModFix amt="44999"/>
            </a:blip>
            <a:stretch>
              <a:fillRect l="0" t="0" r="0" b="0"/>
            </a:stretch>
          </a:blipFill>
        </p:spPr>
      </p:sp>
      <p:sp>
        <p:nvSpPr>
          <p:cNvPr name="Freeform 4" id="4"/>
          <p:cNvSpPr/>
          <p:nvPr/>
        </p:nvSpPr>
        <p:spPr>
          <a:xfrm flipH="false" flipV="false" rot="0">
            <a:off x="12252153" y="5143500"/>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5" id="5"/>
          <p:cNvSpPr/>
          <p:nvPr/>
        </p:nvSpPr>
        <p:spPr>
          <a:xfrm flipH="false" flipV="false" rot="0">
            <a:off x="6126077" y="5143500"/>
            <a:ext cx="6035847" cy="6035847"/>
          </a:xfrm>
          <a:custGeom>
            <a:avLst/>
            <a:gdLst/>
            <a:ahLst/>
            <a:cxnLst/>
            <a:rect r="r" b="b" t="t" l="l"/>
            <a:pathLst>
              <a:path h="6035847" w="6035847">
                <a:moveTo>
                  <a:pt x="0" y="0"/>
                </a:moveTo>
                <a:lnTo>
                  <a:pt x="6035846" y="0"/>
                </a:lnTo>
                <a:lnTo>
                  <a:pt x="6035846" y="6035847"/>
                </a:lnTo>
                <a:lnTo>
                  <a:pt x="0" y="6035847"/>
                </a:lnTo>
                <a:lnTo>
                  <a:pt x="0" y="0"/>
                </a:lnTo>
                <a:close/>
              </a:path>
            </a:pathLst>
          </a:custGeom>
          <a:blipFill>
            <a:blip r:embed="rId2">
              <a:alphaModFix amt="44999"/>
            </a:blip>
            <a:stretch>
              <a:fillRect l="0" t="0" r="0" b="0"/>
            </a:stretch>
          </a:blipFill>
        </p:spPr>
      </p:sp>
      <p:sp>
        <p:nvSpPr>
          <p:cNvPr name="Freeform 6" id="6"/>
          <p:cNvSpPr/>
          <p:nvPr/>
        </p:nvSpPr>
        <p:spPr>
          <a:xfrm flipH="false" flipV="false" rot="0">
            <a:off x="0" y="-892347"/>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7" id="7"/>
          <p:cNvSpPr/>
          <p:nvPr/>
        </p:nvSpPr>
        <p:spPr>
          <a:xfrm flipH="false" flipV="false" rot="0">
            <a:off x="0" y="5143500"/>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grpSp>
        <p:nvGrpSpPr>
          <p:cNvPr name="Group 8" id="8"/>
          <p:cNvGrpSpPr/>
          <p:nvPr/>
        </p:nvGrpSpPr>
        <p:grpSpPr>
          <a:xfrm rot="0">
            <a:off x="1028700" y="1028700"/>
            <a:ext cx="16230600" cy="8229600"/>
            <a:chOff x="0" y="0"/>
            <a:chExt cx="4274726" cy="2167467"/>
          </a:xfrm>
        </p:grpSpPr>
        <p:sp>
          <p:nvSpPr>
            <p:cNvPr name="Freeform 9" id="9"/>
            <p:cNvSpPr/>
            <p:nvPr/>
          </p:nvSpPr>
          <p:spPr>
            <a:xfrm flipH="false" flipV="false" rot="0">
              <a:off x="0" y="0"/>
              <a:ext cx="4274726" cy="2167467"/>
            </a:xfrm>
            <a:custGeom>
              <a:avLst/>
              <a:gdLst/>
              <a:ahLst/>
              <a:cxnLst/>
              <a:rect r="r" b="b" t="t" l="l"/>
              <a:pathLst>
                <a:path h="2167467" w="4274726">
                  <a:moveTo>
                    <a:pt x="14310" y="0"/>
                  </a:moveTo>
                  <a:lnTo>
                    <a:pt x="4260416" y="0"/>
                  </a:lnTo>
                  <a:cubicBezTo>
                    <a:pt x="4264211" y="0"/>
                    <a:pt x="4267851" y="1508"/>
                    <a:pt x="4270535" y="4191"/>
                  </a:cubicBezTo>
                  <a:cubicBezTo>
                    <a:pt x="4273218" y="6875"/>
                    <a:pt x="4274726" y="10515"/>
                    <a:pt x="4274726" y="14310"/>
                  </a:cubicBezTo>
                  <a:lnTo>
                    <a:pt x="4274726" y="2153157"/>
                  </a:lnTo>
                  <a:cubicBezTo>
                    <a:pt x="4274726" y="2156952"/>
                    <a:pt x="4273218" y="2160592"/>
                    <a:pt x="4270535" y="2163276"/>
                  </a:cubicBezTo>
                  <a:cubicBezTo>
                    <a:pt x="4267851" y="2165959"/>
                    <a:pt x="4264211" y="2167467"/>
                    <a:pt x="4260416" y="2167467"/>
                  </a:cubicBezTo>
                  <a:lnTo>
                    <a:pt x="14310" y="2167467"/>
                  </a:lnTo>
                  <a:cubicBezTo>
                    <a:pt x="10515" y="2167467"/>
                    <a:pt x="6875" y="2165959"/>
                    <a:pt x="4191" y="2163276"/>
                  </a:cubicBezTo>
                  <a:cubicBezTo>
                    <a:pt x="1508" y="2160592"/>
                    <a:pt x="0" y="2156952"/>
                    <a:pt x="0" y="2153157"/>
                  </a:cubicBezTo>
                  <a:lnTo>
                    <a:pt x="0" y="14310"/>
                  </a:lnTo>
                  <a:cubicBezTo>
                    <a:pt x="0" y="10515"/>
                    <a:pt x="1508" y="6875"/>
                    <a:pt x="4191" y="4191"/>
                  </a:cubicBezTo>
                  <a:cubicBezTo>
                    <a:pt x="6875" y="1508"/>
                    <a:pt x="10515" y="0"/>
                    <a:pt x="14310" y="0"/>
                  </a:cubicBezTo>
                  <a:close/>
                </a:path>
              </a:pathLst>
            </a:custGeom>
            <a:solidFill>
              <a:srgbClr val="113566">
                <a:alpha val="92941"/>
              </a:srgbClr>
            </a:solidFill>
            <a:ln cap="rnd">
              <a:noFill/>
              <a:prstDash val="solid"/>
              <a:round/>
            </a:ln>
          </p:spPr>
        </p:sp>
        <p:sp>
          <p:nvSpPr>
            <p:cNvPr name="TextBox 10" id="10"/>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3969121" y="1028700"/>
            <a:ext cx="10349757" cy="869064"/>
          </a:xfrm>
          <a:custGeom>
            <a:avLst/>
            <a:gdLst/>
            <a:ahLst/>
            <a:cxnLst/>
            <a:rect r="r" b="b" t="t" l="l"/>
            <a:pathLst>
              <a:path h="869064" w="10349757">
                <a:moveTo>
                  <a:pt x="0" y="0"/>
                </a:moveTo>
                <a:lnTo>
                  <a:pt x="10349758" y="0"/>
                </a:lnTo>
                <a:lnTo>
                  <a:pt x="10349758" y="869064"/>
                </a:lnTo>
                <a:lnTo>
                  <a:pt x="0" y="869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10800000">
            <a:off x="3969121" y="8389236"/>
            <a:ext cx="10349757" cy="869064"/>
          </a:xfrm>
          <a:custGeom>
            <a:avLst/>
            <a:gdLst/>
            <a:ahLst/>
            <a:cxnLst/>
            <a:rect r="r" b="b" t="t" l="l"/>
            <a:pathLst>
              <a:path h="869064" w="10349757">
                <a:moveTo>
                  <a:pt x="0" y="0"/>
                </a:moveTo>
                <a:lnTo>
                  <a:pt x="10349758" y="0"/>
                </a:lnTo>
                <a:lnTo>
                  <a:pt x="10349758" y="869064"/>
                </a:lnTo>
                <a:lnTo>
                  <a:pt x="0" y="869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3" id="13"/>
          <p:cNvGrpSpPr/>
          <p:nvPr/>
        </p:nvGrpSpPr>
        <p:grpSpPr>
          <a:xfrm rot="0">
            <a:off x="916140" y="1028700"/>
            <a:ext cx="16230600" cy="8229600"/>
            <a:chOff x="0" y="0"/>
            <a:chExt cx="4274726" cy="2167467"/>
          </a:xfrm>
        </p:grpSpPr>
        <p:sp>
          <p:nvSpPr>
            <p:cNvPr name="Freeform 14" id="14"/>
            <p:cNvSpPr/>
            <p:nvPr/>
          </p:nvSpPr>
          <p:spPr>
            <a:xfrm flipH="false" flipV="false" rot="0">
              <a:off x="0" y="0"/>
              <a:ext cx="4274726" cy="2167467"/>
            </a:xfrm>
            <a:custGeom>
              <a:avLst/>
              <a:gdLst/>
              <a:ahLst/>
              <a:cxnLst/>
              <a:rect r="r" b="b" t="t" l="l"/>
              <a:pathLst>
                <a:path h="2167467" w="4274726">
                  <a:moveTo>
                    <a:pt x="14310" y="0"/>
                  </a:moveTo>
                  <a:lnTo>
                    <a:pt x="4260416" y="0"/>
                  </a:lnTo>
                  <a:cubicBezTo>
                    <a:pt x="4264211" y="0"/>
                    <a:pt x="4267851" y="1508"/>
                    <a:pt x="4270535" y="4191"/>
                  </a:cubicBezTo>
                  <a:cubicBezTo>
                    <a:pt x="4273218" y="6875"/>
                    <a:pt x="4274726" y="10515"/>
                    <a:pt x="4274726" y="14310"/>
                  </a:cubicBezTo>
                  <a:lnTo>
                    <a:pt x="4274726" y="2153157"/>
                  </a:lnTo>
                  <a:cubicBezTo>
                    <a:pt x="4274726" y="2156952"/>
                    <a:pt x="4273218" y="2160592"/>
                    <a:pt x="4270535" y="2163276"/>
                  </a:cubicBezTo>
                  <a:cubicBezTo>
                    <a:pt x="4267851" y="2165959"/>
                    <a:pt x="4264211" y="2167467"/>
                    <a:pt x="4260416" y="2167467"/>
                  </a:cubicBezTo>
                  <a:lnTo>
                    <a:pt x="14310" y="2167467"/>
                  </a:lnTo>
                  <a:cubicBezTo>
                    <a:pt x="10515" y="2167467"/>
                    <a:pt x="6875" y="2165959"/>
                    <a:pt x="4191" y="2163276"/>
                  </a:cubicBezTo>
                  <a:cubicBezTo>
                    <a:pt x="1508" y="2160592"/>
                    <a:pt x="0" y="2156952"/>
                    <a:pt x="0" y="2153157"/>
                  </a:cubicBezTo>
                  <a:lnTo>
                    <a:pt x="0" y="14310"/>
                  </a:lnTo>
                  <a:cubicBezTo>
                    <a:pt x="0" y="10515"/>
                    <a:pt x="1508" y="6875"/>
                    <a:pt x="4191" y="4191"/>
                  </a:cubicBezTo>
                  <a:cubicBezTo>
                    <a:pt x="6875" y="1508"/>
                    <a:pt x="10515" y="0"/>
                    <a:pt x="14310" y="0"/>
                  </a:cubicBezTo>
                  <a:close/>
                </a:path>
              </a:pathLst>
            </a:custGeom>
            <a:solidFill>
              <a:srgbClr val="000000">
                <a:alpha val="0"/>
              </a:srgbClr>
            </a:solidFill>
            <a:ln w="85725" cap="rnd">
              <a:solidFill>
                <a:srgbClr val="1EF1FF"/>
              </a:solidFill>
              <a:prstDash val="solid"/>
              <a:round/>
            </a:ln>
          </p:spPr>
        </p:sp>
        <p:sp>
          <p:nvSpPr>
            <p:cNvPr name="TextBox 15" id="15"/>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16" id="16"/>
          <p:cNvSpPr/>
          <p:nvPr/>
        </p:nvSpPr>
        <p:spPr>
          <a:xfrm flipH="false" flipV="false" rot="0">
            <a:off x="1028700" y="2751622"/>
            <a:ext cx="3507719" cy="242352"/>
          </a:xfrm>
          <a:custGeom>
            <a:avLst/>
            <a:gdLst/>
            <a:ahLst/>
            <a:cxnLst/>
            <a:rect r="r" b="b" t="t" l="l"/>
            <a:pathLst>
              <a:path h="242352" w="3507719">
                <a:moveTo>
                  <a:pt x="0" y="0"/>
                </a:moveTo>
                <a:lnTo>
                  <a:pt x="3507719" y="0"/>
                </a:lnTo>
                <a:lnTo>
                  <a:pt x="3507719" y="242351"/>
                </a:lnTo>
                <a:lnTo>
                  <a:pt x="0" y="2423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true" flipV="false" rot="0">
            <a:off x="13751581" y="2751622"/>
            <a:ext cx="3507719" cy="242352"/>
          </a:xfrm>
          <a:custGeom>
            <a:avLst/>
            <a:gdLst/>
            <a:ahLst/>
            <a:cxnLst/>
            <a:rect r="r" b="b" t="t" l="l"/>
            <a:pathLst>
              <a:path h="242352" w="3507719">
                <a:moveTo>
                  <a:pt x="3507719" y="0"/>
                </a:moveTo>
                <a:lnTo>
                  <a:pt x="0" y="0"/>
                </a:lnTo>
                <a:lnTo>
                  <a:pt x="0" y="242351"/>
                </a:lnTo>
                <a:lnTo>
                  <a:pt x="3507719" y="242351"/>
                </a:lnTo>
                <a:lnTo>
                  <a:pt x="3507719"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8" id="18"/>
          <p:cNvSpPr txBox="true"/>
          <p:nvPr/>
        </p:nvSpPr>
        <p:spPr>
          <a:xfrm rot="0">
            <a:off x="916140" y="1754889"/>
            <a:ext cx="16343160" cy="1797934"/>
          </a:xfrm>
          <a:prstGeom prst="rect">
            <a:avLst/>
          </a:prstGeom>
        </p:spPr>
        <p:txBody>
          <a:bodyPr anchor="t" rtlCol="false" tIns="0" lIns="0" bIns="0" rIns="0">
            <a:spAutoFit/>
          </a:bodyPr>
          <a:lstStyle/>
          <a:p>
            <a:pPr algn="ctr">
              <a:lnSpc>
                <a:spcPts val="6706"/>
              </a:lnSpc>
            </a:pPr>
            <a:r>
              <a:rPr lang="en-US" b="true" sz="5239">
                <a:solidFill>
                  <a:srgbClr val="90F8FF"/>
                </a:solidFill>
                <a:latin typeface="Neo Tech Bold"/>
                <a:ea typeface="Neo Tech Bold"/>
                <a:cs typeface="Neo Tech Bold"/>
                <a:sym typeface="Neo Tech Bold"/>
              </a:rPr>
              <a:t>PENERAPAN NILAI WAKTU DARI UANG DALAM PRAKTIK AKUNTANSI</a:t>
            </a:r>
          </a:p>
        </p:txBody>
      </p:sp>
      <p:sp>
        <p:nvSpPr>
          <p:cNvPr name="TextBox 19" id="19"/>
          <p:cNvSpPr txBox="true"/>
          <p:nvPr/>
        </p:nvSpPr>
        <p:spPr>
          <a:xfrm rot="0">
            <a:off x="2149195" y="3368662"/>
            <a:ext cx="13356246" cy="4613129"/>
          </a:xfrm>
          <a:prstGeom prst="rect">
            <a:avLst/>
          </a:prstGeom>
        </p:spPr>
        <p:txBody>
          <a:bodyPr anchor="t" rtlCol="false" tIns="0" lIns="0" bIns="0" rIns="0">
            <a:spAutoFit/>
          </a:bodyPr>
          <a:lstStyle/>
          <a:p>
            <a:pPr algn="l">
              <a:lnSpc>
                <a:spcPts val="5200"/>
              </a:lnSpc>
            </a:pPr>
            <a:r>
              <a:rPr lang="en-US" sz="3041" spc="33">
                <a:solidFill>
                  <a:srgbClr val="FFFFFF"/>
                </a:solidFill>
                <a:latin typeface="Neo Tech"/>
                <a:ea typeface="Neo Tech"/>
                <a:cs typeface="Neo Tech"/>
                <a:sym typeface="Neo Tech"/>
              </a:rPr>
              <a:t>2. Nilai Saat Ini (Present Value/PV)</a:t>
            </a:r>
          </a:p>
          <a:p>
            <a:pPr algn="l">
              <a:lnSpc>
                <a:spcPts val="5200"/>
              </a:lnSpc>
            </a:pPr>
            <a:r>
              <a:rPr lang="en-US" sz="3041" spc="33">
                <a:solidFill>
                  <a:srgbClr val="FFFFFF"/>
                </a:solidFill>
                <a:latin typeface="Neo Tech"/>
                <a:ea typeface="Neo Tech"/>
                <a:cs typeface="Neo Tech"/>
                <a:sym typeface="Neo Tech"/>
              </a:rPr>
              <a:t>yaitu nilai uang saat ini dari jumlah yang akan diterima di masa depan.</a:t>
            </a:r>
          </a:p>
          <a:p>
            <a:pPr algn="l">
              <a:lnSpc>
                <a:spcPts val="5200"/>
              </a:lnSpc>
            </a:pPr>
            <a:r>
              <a:rPr lang="en-US" sz="3041" spc="33">
                <a:solidFill>
                  <a:srgbClr val="FFFFFF"/>
                </a:solidFill>
                <a:latin typeface="Neo Tech"/>
                <a:ea typeface="Neo Tech"/>
                <a:cs typeface="Neo Tech"/>
                <a:sym typeface="Neo Tech"/>
              </a:rPr>
              <a:t>Rumus:</a:t>
            </a:r>
          </a:p>
          <a:p>
            <a:pPr algn="l">
              <a:lnSpc>
                <a:spcPts val="5200"/>
              </a:lnSpc>
            </a:pPr>
            <a:r>
              <a:rPr lang="en-US" sz="3041" spc="33">
                <a:solidFill>
                  <a:srgbClr val="FFFFFF"/>
                </a:solidFill>
                <a:latin typeface="Neo Tech"/>
                <a:ea typeface="Neo Tech"/>
                <a:cs typeface="Neo Tech"/>
                <a:sym typeface="Neo Tech"/>
              </a:rPr>
              <a:t>PV = FV / (1 + i)^t </a:t>
            </a:r>
          </a:p>
          <a:p>
            <a:pPr algn="l">
              <a:lnSpc>
                <a:spcPts val="5200"/>
              </a:lnSpc>
            </a:pPr>
            <a:r>
              <a:rPr lang="en-US" sz="3041" spc="33">
                <a:solidFill>
                  <a:srgbClr val="FFFFFF"/>
                </a:solidFill>
                <a:latin typeface="Neo Tech"/>
                <a:ea typeface="Neo Tech"/>
                <a:cs typeface="Neo Tech"/>
                <a:sym typeface="Neo Tech"/>
              </a:rPr>
              <a:t>Contoh: Menerima Rp15.000.000 tiga tahun mendatang dengan bunga 8%.</a:t>
            </a:r>
          </a:p>
          <a:p>
            <a:pPr algn="l">
              <a:lnSpc>
                <a:spcPts val="5200"/>
              </a:lnSpc>
            </a:pPr>
            <a:r>
              <a:rPr lang="en-US" sz="3041" spc="33">
                <a:solidFill>
                  <a:srgbClr val="FFFFFF"/>
                </a:solidFill>
                <a:latin typeface="Neo Tech"/>
                <a:ea typeface="Neo Tech"/>
                <a:cs typeface="Neo Tech"/>
                <a:sym typeface="Neo Tech"/>
              </a:rPr>
              <a:t>PV = 15.000.000 / (1 + 0.08)^3 = Rp11.910.792</a:t>
            </a:r>
          </a:p>
          <a:p>
            <a:pPr algn="l">
              <a:lnSpc>
                <a:spcPts val="5200"/>
              </a:lnSpc>
            </a:pPr>
          </a:p>
        </p:txBody>
      </p:sp>
      <p:sp>
        <p:nvSpPr>
          <p:cNvPr name="Freeform 20" id="20"/>
          <p:cNvSpPr/>
          <p:nvPr/>
        </p:nvSpPr>
        <p:spPr>
          <a:xfrm flipH="false" flipV="false" rot="0">
            <a:off x="1726322" y="7750879"/>
            <a:ext cx="2242799" cy="1529181"/>
          </a:xfrm>
          <a:custGeom>
            <a:avLst/>
            <a:gdLst/>
            <a:ahLst/>
            <a:cxnLst/>
            <a:rect r="r" b="b" t="t" l="l"/>
            <a:pathLst>
              <a:path h="1529181" w="2242799">
                <a:moveTo>
                  <a:pt x="0" y="0"/>
                </a:moveTo>
                <a:lnTo>
                  <a:pt x="2242799" y="0"/>
                </a:lnTo>
                <a:lnTo>
                  <a:pt x="2242799" y="1529181"/>
                </a:lnTo>
                <a:lnTo>
                  <a:pt x="0" y="152918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1" id="21"/>
          <p:cNvSpPr/>
          <p:nvPr/>
        </p:nvSpPr>
        <p:spPr>
          <a:xfrm flipH="false" flipV="false" rot="0">
            <a:off x="14148677" y="8007179"/>
            <a:ext cx="2242799" cy="1529181"/>
          </a:xfrm>
          <a:custGeom>
            <a:avLst/>
            <a:gdLst/>
            <a:ahLst/>
            <a:cxnLst/>
            <a:rect r="r" b="b" t="t" l="l"/>
            <a:pathLst>
              <a:path h="1529181" w="2242799">
                <a:moveTo>
                  <a:pt x="0" y="0"/>
                </a:moveTo>
                <a:lnTo>
                  <a:pt x="2242799" y="0"/>
                </a:lnTo>
                <a:lnTo>
                  <a:pt x="2242799" y="1529182"/>
                </a:lnTo>
                <a:lnTo>
                  <a:pt x="0" y="152918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113566"/>
        </a:solidFill>
      </p:bgPr>
    </p:bg>
    <p:spTree>
      <p:nvGrpSpPr>
        <p:cNvPr id="1" name=""/>
        <p:cNvGrpSpPr/>
        <p:nvPr/>
      </p:nvGrpSpPr>
      <p:grpSpPr>
        <a:xfrm>
          <a:off x="0" y="0"/>
          <a:ext cx="0" cy="0"/>
          <a:chOff x="0" y="0"/>
          <a:chExt cx="0" cy="0"/>
        </a:xfrm>
      </p:grpSpPr>
      <p:sp>
        <p:nvSpPr>
          <p:cNvPr name="Freeform 2" id="2"/>
          <p:cNvSpPr/>
          <p:nvPr/>
        </p:nvSpPr>
        <p:spPr>
          <a:xfrm flipH="false" flipV="false" rot="0">
            <a:off x="12252153" y="-892347"/>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3" id="3"/>
          <p:cNvSpPr/>
          <p:nvPr/>
        </p:nvSpPr>
        <p:spPr>
          <a:xfrm flipH="false" flipV="false" rot="0">
            <a:off x="6126077" y="-892347"/>
            <a:ext cx="6035847" cy="6035847"/>
          </a:xfrm>
          <a:custGeom>
            <a:avLst/>
            <a:gdLst/>
            <a:ahLst/>
            <a:cxnLst/>
            <a:rect r="r" b="b" t="t" l="l"/>
            <a:pathLst>
              <a:path h="6035847" w="6035847">
                <a:moveTo>
                  <a:pt x="0" y="0"/>
                </a:moveTo>
                <a:lnTo>
                  <a:pt x="6035846" y="0"/>
                </a:lnTo>
                <a:lnTo>
                  <a:pt x="6035846" y="6035847"/>
                </a:lnTo>
                <a:lnTo>
                  <a:pt x="0" y="6035847"/>
                </a:lnTo>
                <a:lnTo>
                  <a:pt x="0" y="0"/>
                </a:lnTo>
                <a:close/>
              </a:path>
            </a:pathLst>
          </a:custGeom>
          <a:blipFill>
            <a:blip r:embed="rId2">
              <a:alphaModFix amt="44999"/>
            </a:blip>
            <a:stretch>
              <a:fillRect l="0" t="0" r="0" b="0"/>
            </a:stretch>
          </a:blipFill>
        </p:spPr>
      </p:sp>
      <p:sp>
        <p:nvSpPr>
          <p:cNvPr name="Freeform 4" id="4"/>
          <p:cNvSpPr/>
          <p:nvPr/>
        </p:nvSpPr>
        <p:spPr>
          <a:xfrm flipH="false" flipV="false" rot="0">
            <a:off x="12252153" y="5143500"/>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5" id="5"/>
          <p:cNvSpPr/>
          <p:nvPr/>
        </p:nvSpPr>
        <p:spPr>
          <a:xfrm flipH="false" flipV="false" rot="0">
            <a:off x="6126077" y="5143500"/>
            <a:ext cx="6035847" cy="6035847"/>
          </a:xfrm>
          <a:custGeom>
            <a:avLst/>
            <a:gdLst/>
            <a:ahLst/>
            <a:cxnLst/>
            <a:rect r="r" b="b" t="t" l="l"/>
            <a:pathLst>
              <a:path h="6035847" w="6035847">
                <a:moveTo>
                  <a:pt x="0" y="0"/>
                </a:moveTo>
                <a:lnTo>
                  <a:pt x="6035846" y="0"/>
                </a:lnTo>
                <a:lnTo>
                  <a:pt x="6035846" y="6035847"/>
                </a:lnTo>
                <a:lnTo>
                  <a:pt x="0" y="6035847"/>
                </a:lnTo>
                <a:lnTo>
                  <a:pt x="0" y="0"/>
                </a:lnTo>
                <a:close/>
              </a:path>
            </a:pathLst>
          </a:custGeom>
          <a:blipFill>
            <a:blip r:embed="rId2">
              <a:alphaModFix amt="44999"/>
            </a:blip>
            <a:stretch>
              <a:fillRect l="0" t="0" r="0" b="0"/>
            </a:stretch>
          </a:blipFill>
        </p:spPr>
      </p:sp>
      <p:sp>
        <p:nvSpPr>
          <p:cNvPr name="Freeform 6" id="6"/>
          <p:cNvSpPr/>
          <p:nvPr/>
        </p:nvSpPr>
        <p:spPr>
          <a:xfrm flipH="false" flipV="false" rot="0">
            <a:off x="0" y="-892347"/>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7" id="7"/>
          <p:cNvSpPr/>
          <p:nvPr/>
        </p:nvSpPr>
        <p:spPr>
          <a:xfrm flipH="false" flipV="false" rot="0">
            <a:off x="0" y="5143500"/>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grpSp>
        <p:nvGrpSpPr>
          <p:cNvPr name="Group 8" id="8"/>
          <p:cNvGrpSpPr/>
          <p:nvPr/>
        </p:nvGrpSpPr>
        <p:grpSpPr>
          <a:xfrm rot="0">
            <a:off x="1028700" y="1028700"/>
            <a:ext cx="16230600" cy="8229600"/>
            <a:chOff x="0" y="0"/>
            <a:chExt cx="4274726" cy="2167467"/>
          </a:xfrm>
        </p:grpSpPr>
        <p:sp>
          <p:nvSpPr>
            <p:cNvPr name="Freeform 9" id="9"/>
            <p:cNvSpPr/>
            <p:nvPr/>
          </p:nvSpPr>
          <p:spPr>
            <a:xfrm flipH="false" flipV="false" rot="0">
              <a:off x="0" y="0"/>
              <a:ext cx="4274726" cy="2167467"/>
            </a:xfrm>
            <a:custGeom>
              <a:avLst/>
              <a:gdLst/>
              <a:ahLst/>
              <a:cxnLst/>
              <a:rect r="r" b="b" t="t" l="l"/>
              <a:pathLst>
                <a:path h="2167467" w="4274726">
                  <a:moveTo>
                    <a:pt x="14310" y="0"/>
                  </a:moveTo>
                  <a:lnTo>
                    <a:pt x="4260416" y="0"/>
                  </a:lnTo>
                  <a:cubicBezTo>
                    <a:pt x="4264211" y="0"/>
                    <a:pt x="4267851" y="1508"/>
                    <a:pt x="4270535" y="4191"/>
                  </a:cubicBezTo>
                  <a:cubicBezTo>
                    <a:pt x="4273218" y="6875"/>
                    <a:pt x="4274726" y="10515"/>
                    <a:pt x="4274726" y="14310"/>
                  </a:cubicBezTo>
                  <a:lnTo>
                    <a:pt x="4274726" y="2153157"/>
                  </a:lnTo>
                  <a:cubicBezTo>
                    <a:pt x="4274726" y="2156952"/>
                    <a:pt x="4273218" y="2160592"/>
                    <a:pt x="4270535" y="2163276"/>
                  </a:cubicBezTo>
                  <a:cubicBezTo>
                    <a:pt x="4267851" y="2165959"/>
                    <a:pt x="4264211" y="2167467"/>
                    <a:pt x="4260416" y="2167467"/>
                  </a:cubicBezTo>
                  <a:lnTo>
                    <a:pt x="14310" y="2167467"/>
                  </a:lnTo>
                  <a:cubicBezTo>
                    <a:pt x="10515" y="2167467"/>
                    <a:pt x="6875" y="2165959"/>
                    <a:pt x="4191" y="2163276"/>
                  </a:cubicBezTo>
                  <a:cubicBezTo>
                    <a:pt x="1508" y="2160592"/>
                    <a:pt x="0" y="2156952"/>
                    <a:pt x="0" y="2153157"/>
                  </a:cubicBezTo>
                  <a:lnTo>
                    <a:pt x="0" y="14310"/>
                  </a:lnTo>
                  <a:cubicBezTo>
                    <a:pt x="0" y="10515"/>
                    <a:pt x="1508" y="6875"/>
                    <a:pt x="4191" y="4191"/>
                  </a:cubicBezTo>
                  <a:cubicBezTo>
                    <a:pt x="6875" y="1508"/>
                    <a:pt x="10515" y="0"/>
                    <a:pt x="14310" y="0"/>
                  </a:cubicBezTo>
                  <a:close/>
                </a:path>
              </a:pathLst>
            </a:custGeom>
            <a:solidFill>
              <a:srgbClr val="113566">
                <a:alpha val="92941"/>
              </a:srgbClr>
            </a:solidFill>
            <a:ln cap="rnd">
              <a:noFill/>
              <a:prstDash val="solid"/>
              <a:round/>
            </a:ln>
          </p:spPr>
        </p:sp>
        <p:sp>
          <p:nvSpPr>
            <p:cNvPr name="TextBox 10" id="10"/>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3969121" y="1028700"/>
            <a:ext cx="10349757" cy="869064"/>
          </a:xfrm>
          <a:custGeom>
            <a:avLst/>
            <a:gdLst/>
            <a:ahLst/>
            <a:cxnLst/>
            <a:rect r="r" b="b" t="t" l="l"/>
            <a:pathLst>
              <a:path h="869064" w="10349757">
                <a:moveTo>
                  <a:pt x="0" y="0"/>
                </a:moveTo>
                <a:lnTo>
                  <a:pt x="10349758" y="0"/>
                </a:lnTo>
                <a:lnTo>
                  <a:pt x="10349758" y="869064"/>
                </a:lnTo>
                <a:lnTo>
                  <a:pt x="0" y="869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10800000">
            <a:off x="3969121" y="8389236"/>
            <a:ext cx="10349757" cy="869064"/>
          </a:xfrm>
          <a:custGeom>
            <a:avLst/>
            <a:gdLst/>
            <a:ahLst/>
            <a:cxnLst/>
            <a:rect r="r" b="b" t="t" l="l"/>
            <a:pathLst>
              <a:path h="869064" w="10349757">
                <a:moveTo>
                  <a:pt x="0" y="0"/>
                </a:moveTo>
                <a:lnTo>
                  <a:pt x="10349758" y="0"/>
                </a:lnTo>
                <a:lnTo>
                  <a:pt x="10349758" y="869064"/>
                </a:lnTo>
                <a:lnTo>
                  <a:pt x="0" y="869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3" id="13"/>
          <p:cNvGrpSpPr/>
          <p:nvPr/>
        </p:nvGrpSpPr>
        <p:grpSpPr>
          <a:xfrm rot="0">
            <a:off x="916140" y="1028700"/>
            <a:ext cx="16230600" cy="8229600"/>
            <a:chOff x="0" y="0"/>
            <a:chExt cx="4274726" cy="2167467"/>
          </a:xfrm>
        </p:grpSpPr>
        <p:sp>
          <p:nvSpPr>
            <p:cNvPr name="Freeform 14" id="14"/>
            <p:cNvSpPr/>
            <p:nvPr/>
          </p:nvSpPr>
          <p:spPr>
            <a:xfrm flipH="false" flipV="false" rot="0">
              <a:off x="0" y="0"/>
              <a:ext cx="4274726" cy="2167467"/>
            </a:xfrm>
            <a:custGeom>
              <a:avLst/>
              <a:gdLst/>
              <a:ahLst/>
              <a:cxnLst/>
              <a:rect r="r" b="b" t="t" l="l"/>
              <a:pathLst>
                <a:path h="2167467" w="4274726">
                  <a:moveTo>
                    <a:pt x="14310" y="0"/>
                  </a:moveTo>
                  <a:lnTo>
                    <a:pt x="4260416" y="0"/>
                  </a:lnTo>
                  <a:cubicBezTo>
                    <a:pt x="4264211" y="0"/>
                    <a:pt x="4267851" y="1508"/>
                    <a:pt x="4270535" y="4191"/>
                  </a:cubicBezTo>
                  <a:cubicBezTo>
                    <a:pt x="4273218" y="6875"/>
                    <a:pt x="4274726" y="10515"/>
                    <a:pt x="4274726" y="14310"/>
                  </a:cubicBezTo>
                  <a:lnTo>
                    <a:pt x="4274726" y="2153157"/>
                  </a:lnTo>
                  <a:cubicBezTo>
                    <a:pt x="4274726" y="2156952"/>
                    <a:pt x="4273218" y="2160592"/>
                    <a:pt x="4270535" y="2163276"/>
                  </a:cubicBezTo>
                  <a:cubicBezTo>
                    <a:pt x="4267851" y="2165959"/>
                    <a:pt x="4264211" y="2167467"/>
                    <a:pt x="4260416" y="2167467"/>
                  </a:cubicBezTo>
                  <a:lnTo>
                    <a:pt x="14310" y="2167467"/>
                  </a:lnTo>
                  <a:cubicBezTo>
                    <a:pt x="10515" y="2167467"/>
                    <a:pt x="6875" y="2165959"/>
                    <a:pt x="4191" y="2163276"/>
                  </a:cubicBezTo>
                  <a:cubicBezTo>
                    <a:pt x="1508" y="2160592"/>
                    <a:pt x="0" y="2156952"/>
                    <a:pt x="0" y="2153157"/>
                  </a:cubicBezTo>
                  <a:lnTo>
                    <a:pt x="0" y="14310"/>
                  </a:lnTo>
                  <a:cubicBezTo>
                    <a:pt x="0" y="10515"/>
                    <a:pt x="1508" y="6875"/>
                    <a:pt x="4191" y="4191"/>
                  </a:cubicBezTo>
                  <a:cubicBezTo>
                    <a:pt x="6875" y="1508"/>
                    <a:pt x="10515" y="0"/>
                    <a:pt x="14310" y="0"/>
                  </a:cubicBezTo>
                  <a:close/>
                </a:path>
              </a:pathLst>
            </a:custGeom>
            <a:solidFill>
              <a:srgbClr val="000000">
                <a:alpha val="0"/>
              </a:srgbClr>
            </a:solidFill>
            <a:ln w="85725" cap="rnd">
              <a:solidFill>
                <a:srgbClr val="1EF1FF"/>
              </a:solidFill>
              <a:prstDash val="solid"/>
              <a:round/>
            </a:ln>
          </p:spPr>
        </p:sp>
        <p:sp>
          <p:nvSpPr>
            <p:cNvPr name="TextBox 15" id="15"/>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16" id="16"/>
          <p:cNvSpPr/>
          <p:nvPr/>
        </p:nvSpPr>
        <p:spPr>
          <a:xfrm flipH="false" flipV="false" rot="0">
            <a:off x="1028700" y="2751622"/>
            <a:ext cx="3507719" cy="242352"/>
          </a:xfrm>
          <a:custGeom>
            <a:avLst/>
            <a:gdLst/>
            <a:ahLst/>
            <a:cxnLst/>
            <a:rect r="r" b="b" t="t" l="l"/>
            <a:pathLst>
              <a:path h="242352" w="3507719">
                <a:moveTo>
                  <a:pt x="0" y="0"/>
                </a:moveTo>
                <a:lnTo>
                  <a:pt x="3507719" y="0"/>
                </a:lnTo>
                <a:lnTo>
                  <a:pt x="3507719" y="242351"/>
                </a:lnTo>
                <a:lnTo>
                  <a:pt x="0" y="2423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true" flipV="false" rot="0">
            <a:off x="13751581" y="2751622"/>
            <a:ext cx="3507719" cy="242352"/>
          </a:xfrm>
          <a:custGeom>
            <a:avLst/>
            <a:gdLst/>
            <a:ahLst/>
            <a:cxnLst/>
            <a:rect r="r" b="b" t="t" l="l"/>
            <a:pathLst>
              <a:path h="242352" w="3507719">
                <a:moveTo>
                  <a:pt x="3507719" y="0"/>
                </a:moveTo>
                <a:lnTo>
                  <a:pt x="0" y="0"/>
                </a:lnTo>
                <a:lnTo>
                  <a:pt x="0" y="242351"/>
                </a:lnTo>
                <a:lnTo>
                  <a:pt x="3507719" y="242351"/>
                </a:lnTo>
                <a:lnTo>
                  <a:pt x="3507719"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8" id="18"/>
          <p:cNvSpPr txBox="true"/>
          <p:nvPr/>
        </p:nvSpPr>
        <p:spPr>
          <a:xfrm rot="0">
            <a:off x="916140" y="1754889"/>
            <a:ext cx="16343160" cy="1797934"/>
          </a:xfrm>
          <a:prstGeom prst="rect">
            <a:avLst/>
          </a:prstGeom>
        </p:spPr>
        <p:txBody>
          <a:bodyPr anchor="t" rtlCol="false" tIns="0" lIns="0" bIns="0" rIns="0">
            <a:spAutoFit/>
          </a:bodyPr>
          <a:lstStyle/>
          <a:p>
            <a:pPr algn="ctr">
              <a:lnSpc>
                <a:spcPts val="6706"/>
              </a:lnSpc>
            </a:pPr>
            <a:r>
              <a:rPr lang="en-US" b="true" sz="5239">
                <a:solidFill>
                  <a:srgbClr val="90F8FF"/>
                </a:solidFill>
                <a:latin typeface="Neo Tech Bold"/>
                <a:ea typeface="Neo Tech Bold"/>
                <a:cs typeface="Neo Tech Bold"/>
                <a:sym typeface="Neo Tech Bold"/>
              </a:rPr>
              <a:t>PENERAPAN NILAI WAKTU DARI UANG DALAM PRAKTIK AKUNTANSI</a:t>
            </a:r>
          </a:p>
        </p:txBody>
      </p:sp>
      <p:sp>
        <p:nvSpPr>
          <p:cNvPr name="TextBox 19" id="19"/>
          <p:cNvSpPr txBox="true"/>
          <p:nvPr/>
        </p:nvSpPr>
        <p:spPr>
          <a:xfrm rot="0">
            <a:off x="2465877" y="3280266"/>
            <a:ext cx="13356246" cy="4613129"/>
          </a:xfrm>
          <a:prstGeom prst="rect">
            <a:avLst/>
          </a:prstGeom>
        </p:spPr>
        <p:txBody>
          <a:bodyPr anchor="t" rtlCol="false" tIns="0" lIns="0" bIns="0" rIns="0">
            <a:spAutoFit/>
          </a:bodyPr>
          <a:lstStyle/>
          <a:p>
            <a:pPr algn="l">
              <a:lnSpc>
                <a:spcPts val="5200"/>
              </a:lnSpc>
            </a:pPr>
            <a:r>
              <a:rPr lang="en-US" sz="3041" spc="33">
                <a:solidFill>
                  <a:srgbClr val="FFFFFF"/>
                </a:solidFill>
                <a:latin typeface="Neo Tech"/>
                <a:ea typeface="Neo Tech"/>
                <a:cs typeface="Neo Tech"/>
                <a:sym typeface="Neo Tech"/>
              </a:rPr>
              <a:t>Dalam praktik akuntansi, konsep nilai waktu dari uang </a:t>
            </a:r>
            <a:r>
              <a:rPr lang="en-US" sz="3041" spc="33">
                <a:solidFill>
                  <a:srgbClr val="FFFFFF"/>
                </a:solidFill>
                <a:latin typeface="Neo Tech"/>
                <a:ea typeface="Neo Tech"/>
                <a:cs typeface="Neo Tech"/>
                <a:sym typeface="Neo Tech"/>
              </a:rPr>
              <a:t>sering digunakan pada:</a:t>
            </a:r>
          </a:p>
          <a:p>
            <a:pPr algn="l">
              <a:lnSpc>
                <a:spcPts val="5200"/>
              </a:lnSpc>
            </a:pPr>
            <a:r>
              <a:rPr lang="en-US" sz="3041" spc="33">
                <a:solidFill>
                  <a:srgbClr val="FFFFFF"/>
                </a:solidFill>
                <a:latin typeface="Neo Tech"/>
                <a:ea typeface="Neo Tech"/>
                <a:cs typeface="Neo Tech"/>
                <a:sym typeface="Neo Tech"/>
              </a:rPr>
              <a:t>- Perhitungan bunga pinjaman.</a:t>
            </a:r>
          </a:p>
          <a:p>
            <a:pPr algn="l">
              <a:lnSpc>
                <a:spcPts val="5200"/>
              </a:lnSpc>
            </a:pPr>
            <a:r>
              <a:rPr lang="en-US" sz="3041" spc="33">
                <a:solidFill>
                  <a:srgbClr val="FFFFFF"/>
                </a:solidFill>
                <a:latin typeface="Neo Tech"/>
                <a:ea typeface="Neo Tech"/>
                <a:cs typeface="Neo Tech"/>
                <a:sym typeface="Neo Tech"/>
              </a:rPr>
              <a:t>- Pengakuan kewajiban jangka panjang (obligasi, leasing).</a:t>
            </a:r>
          </a:p>
          <a:p>
            <a:pPr algn="l">
              <a:lnSpc>
                <a:spcPts val="5200"/>
              </a:lnSpc>
            </a:pPr>
            <a:r>
              <a:rPr lang="en-US" sz="3041" spc="33">
                <a:solidFill>
                  <a:srgbClr val="FFFFFF"/>
                </a:solidFill>
                <a:latin typeface="Neo Tech"/>
                <a:ea typeface="Neo Tech"/>
                <a:cs typeface="Neo Tech"/>
                <a:sym typeface="Neo Tech"/>
              </a:rPr>
              <a:t>- Penilaian aset keuangan (investasi yang menghasilkan bunga).</a:t>
            </a:r>
          </a:p>
          <a:p>
            <a:pPr algn="l">
              <a:lnSpc>
                <a:spcPts val="5200"/>
              </a:lnSpc>
            </a:pPr>
            <a:r>
              <a:rPr lang="en-US" sz="3041" spc="33">
                <a:solidFill>
                  <a:srgbClr val="FFFFFF"/>
                </a:solidFill>
                <a:latin typeface="Neo Tech"/>
                <a:ea typeface="Neo Tech"/>
                <a:cs typeface="Neo Tech"/>
                <a:sym typeface="Neo Tech"/>
              </a:rPr>
              <a:t>- Perhitungan nilai kini dari pembayaran berkala (pensiun, angsuran).</a:t>
            </a:r>
          </a:p>
          <a:p>
            <a:pPr algn="l">
              <a:lnSpc>
                <a:spcPts val="5200"/>
              </a:lnSpc>
            </a:pPr>
            <a:r>
              <a:rPr lang="en-US" sz="3041" spc="33">
                <a:solidFill>
                  <a:srgbClr val="FFFFFF"/>
                </a:solidFill>
                <a:latin typeface="Neo Tech"/>
                <a:ea typeface="Neo Tech"/>
                <a:cs typeface="Neo Tech"/>
                <a:sym typeface="Neo Tech"/>
              </a:rPr>
              <a:t>- Keputusan keuangan yang lebih tepat dan akurat.</a:t>
            </a:r>
          </a:p>
        </p:txBody>
      </p:sp>
      <p:sp>
        <p:nvSpPr>
          <p:cNvPr name="Freeform 20" id="20"/>
          <p:cNvSpPr/>
          <p:nvPr/>
        </p:nvSpPr>
        <p:spPr>
          <a:xfrm flipH="false" flipV="false" rot="0">
            <a:off x="1726322" y="7750879"/>
            <a:ext cx="2242799" cy="1529181"/>
          </a:xfrm>
          <a:custGeom>
            <a:avLst/>
            <a:gdLst/>
            <a:ahLst/>
            <a:cxnLst/>
            <a:rect r="r" b="b" t="t" l="l"/>
            <a:pathLst>
              <a:path h="1529181" w="2242799">
                <a:moveTo>
                  <a:pt x="0" y="0"/>
                </a:moveTo>
                <a:lnTo>
                  <a:pt x="2242799" y="0"/>
                </a:lnTo>
                <a:lnTo>
                  <a:pt x="2242799" y="1529181"/>
                </a:lnTo>
                <a:lnTo>
                  <a:pt x="0" y="152918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1" id="21"/>
          <p:cNvSpPr/>
          <p:nvPr/>
        </p:nvSpPr>
        <p:spPr>
          <a:xfrm flipH="false" flipV="false" rot="0">
            <a:off x="14148677" y="8007179"/>
            <a:ext cx="2242799" cy="1529181"/>
          </a:xfrm>
          <a:custGeom>
            <a:avLst/>
            <a:gdLst/>
            <a:ahLst/>
            <a:cxnLst/>
            <a:rect r="r" b="b" t="t" l="l"/>
            <a:pathLst>
              <a:path h="1529181" w="2242799">
                <a:moveTo>
                  <a:pt x="0" y="0"/>
                </a:moveTo>
                <a:lnTo>
                  <a:pt x="2242799" y="0"/>
                </a:lnTo>
                <a:lnTo>
                  <a:pt x="2242799" y="1529182"/>
                </a:lnTo>
                <a:lnTo>
                  <a:pt x="0" y="152918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DAG0Rt1JA48</dc:identifier>
  <dcterms:modified xsi:type="dcterms:W3CDTF">2011-08-01T06:04:30Z</dcterms:modified>
  <cp:revision>1</cp:revision>
  <dc:title>Biru Dongker Modern Strategi Inovasi Bisnis dalam Menghadapi Disrupsi Teknologi Presentasi</dc:title>
</cp:coreProperties>
</file>